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842" r:id="rId2"/>
    <p:sldId id="885" r:id="rId3"/>
    <p:sldId id="884" r:id="rId4"/>
    <p:sldId id="887" r:id="rId5"/>
    <p:sldId id="888" r:id="rId6"/>
    <p:sldId id="892" r:id="rId7"/>
    <p:sldId id="893" r:id="rId8"/>
    <p:sldId id="840" r:id="rId9"/>
    <p:sldId id="856" r:id="rId10"/>
    <p:sldId id="848" r:id="rId11"/>
    <p:sldId id="871" r:id="rId12"/>
    <p:sldId id="878" r:id="rId13"/>
    <p:sldId id="894" r:id="rId14"/>
    <p:sldId id="877" r:id="rId15"/>
    <p:sldId id="876" r:id="rId16"/>
    <p:sldId id="858" r:id="rId17"/>
    <p:sldId id="881" r:id="rId18"/>
    <p:sldId id="879" r:id="rId19"/>
    <p:sldId id="880" r:id="rId20"/>
    <p:sldId id="883" r:id="rId21"/>
    <p:sldId id="896" r:id="rId22"/>
    <p:sldId id="864" r:id="rId23"/>
    <p:sldId id="865" r:id="rId24"/>
    <p:sldId id="867" r:id="rId25"/>
    <p:sldId id="873" r:id="rId26"/>
    <p:sldId id="895" r:id="rId27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E70CF484-44F7-43E8-9B56-BC6002068885}">
          <p14:sldIdLst>
            <p14:sldId id="842"/>
            <p14:sldId id="885"/>
            <p14:sldId id="884"/>
            <p14:sldId id="887"/>
            <p14:sldId id="888"/>
            <p14:sldId id="892"/>
            <p14:sldId id="893"/>
            <p14:sldId id="840"/>
            <p14:sldId id="856"/>
            <p14:sldId id="848"/>
            <p14:sldId id="871"/>
            <p14:sldId id="878"/>
            <p14:sldId id="894"/>
            <p14:sldId id="877"/>
            <p14:sldId id="876"/>
            <p14:sldId id="858"/>
            <p14:sldId id="881"/>
            <p14:sldId id="879"/>
            <p14:sldId id="880"/>
            <p14:sldId id="883"/>
            <p14:sldId id="896"/>
            <p14:sldId id="864"/>
            <p14:sldId id="865"/>
            <p14:sldId id="867"/>
            <p14:sldId id="873"/>
            <p14:sldId id="8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4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ger, Josh" initials="SJ" lastIdx="1" clrIdx="0">
    <p:extLst>
      <p:ext uri="{19B8F6BF-5375-455C-9EA6-DF929625EA0E}">
        <p15:presenceInfo xmlns:p15="http://schemas.microsoft.com/office/powerpoint/2012/main" userId="S-1-5-21-2028020263-1110531401-1417889603-327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B948"/>
    <a:srgbClr val="660066"/>
    <a:srgbClr val="781D7E"/>
    <a:srgbClr val="DEA900"/>
    <a:srgbClr val="EEB500"/>
    <a:srgbClr val="1F7734"/>
    <a:srgbClr val="FFFFFF"/>
    <a:srgbClr val="44A436"/>
    <a:srgbClr val="551257"/>
    <a:srgbClr val="CD00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37" autoAdjust="0"/>
    <p:restoredTop sz="84512" autoAdjust="0"/>
  </p:normalViewPr>
  <p:slideViewPr>
    <p:cSldViewPr snapToGrid="0" snapToObjects="1">
      <p:cViewPr varScale="1">
        <p:scale>
          <a:sx n="41" d="100"/>
          <a:sy n="41" d="100"/>
        </p:scale>
        <p:origin x="38" y="134"/>
      </p:cViewPr>
      <p:guideLst>
        <p:guide orient="horz" pos="164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eedonka\AppData\Local\Microsoft\Windows\Temporary%20Internet%20Files\Content.Outlook\99A2TEBE\OandM%20Survey%20Data%205-14-17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The</a:t>
            </a:r>
            <a:r>
              <a:rPr lang="en-US" baseline="0"/>
              <a:t> Breakeven Points</a:t>
            </a:r>
            <a:br>
              <a:rPr lang="en-US" baseline="0"/>
            </a:br>
            <a:r>
              <a:rPr lang="en-US" i="1" baseline="0"/>
              <a:t>Highlighted Costs Denote Current Average Maintenance Costs Per Campus </a:t>
            </a:r>
            <a:endParaRPr lang="en-US" i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1303386558107061E-2"/>
          <c:y val="0.14721644852614743"/>
          <c:w val="0.88546158543390319"/>
          <c:h val="0.727594178402751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CHARTS!$B$57</c:f>
              <c:strCache>
                <c:ptCount val="1"/>
                <c:pt idx="0">
                  <c:v>AiM Costs Per Campus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cat>
            <c:numRef>
              <c:f>CHARTS!$C$58:$C$90</c:f>
              <c:numCache>
                <c:formatCode>General</c:formatCode>
                <c:ptCount val="33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  <c:pt idx="11">
                  <c:v>23</c:v>
                </c:pt>
                <c:pt idx="12">
                  <c:v>25</c:v>
                </c:pt>
                <c:pt idx="13">
                  <c:v>27</c:v>
                </c:pt>
                <c:pt idx="14">
                  <c:v>29</c:v>
                </c:pt>
                <c:pt idx="15">
                  <c:v>31</c:v>
                </c:pt>
                <c:pt idx="16">
                  <c:v>33</c:v>
                </c:pt>
                <c:pt idx="17">
                  <c:v>35</c:v>
                </c:pt>
                <c:pt idx="18">
                  <c:v>37</c:v>
                </c:pt>
                <c:pt idx="19">
                  <c:v>39</c:v>
                </c:pt>
                <c:pt idx="20">
                  <c:v>41</c:v>
                </c:pt>
                <c:pt idx="21">
                  <c:v>43</c:v>
                </c:pt>
                <c:pt idx="22">
                  <c:v>45</c:v>
                </c:pt>
                <c:pt idx="23">
                  <c:v>47</c:v>
                </c:pt>
                <c:pt idx="24">
                  <c:v>49</c:v>
                </c:pt>
                <c:pt idx="25">
                  <c:v>51</c:v>
                </c:pt>
                <c:pt idx="26">
                  <c:v>53</c:v>
                </c:pt>
                <c:pt idx="27">
                  <c:v>55</c:v>
                </c:pt>
                <c:pt idx="28">
                  <c:v>57</c:v>
                </c:pt>
                <c:pt idx="29">
                  <c:v>59</c:v>
                </c:pt>
                <c:pt idx="30">
                  <c:v>61</c:v>
                </c:pt>
                <c:pt idx="31">
                  <c:v>63</c:v>
                </c:pt>
                <c:pt idx="32">
                  <c:v>65</c:v>
                </c:pt>
              </c:numCache>
            </c:numRef>
          </c:cat>
          <c:val>
            <c:numRef>
              <c:f>CHARTS!$B$58:$B$90</c:f>
              <c:numCache>
                <c:formatCode>_("$"* #,##0_);_("$"* \(#,##0\);_("$"* "-"??_);_(@_)</c:formatCode>
                <c:ptCount val="33"/>
                <c:pt idx="0">
                  <c:v>303865.65000000002</c:v>
                </c:pt>
                <c:pt idx="1">
                  <c:v>101288.55</c:v>
                </c:pt>
                <c:pt idx="2">
                  <c:v>60773.13</c:v>
                </c:pt>
                <c:pt idx="3">
                  <c:v>43409.37857142857</c:v>
                </c:pt>
                <c:pt idx="4">
                  <c:v>33762.85</c:v>
                </c:pt>
                <c:pt idx="5">
                  <c:v>27624.15</c:v>
                </c:pt>
                <c:pt idx="6">
                  <c:v>23374.280769230772</c:v>
                </c:pt>
                <c:pt idx="7">
                  <c:v>20257.709999999995</c:v>
                </c:pt>
                <c:pt idx="8">
                  <c:v>17874.45</c:v>
                </c:pt>
                <c:pt idx="9">
                  <c:v>15992.928947368426</c:v>
                </c:pt>
                <c:pt idx="10">
                  <c:v>14469.792857142853</c:v>
                </c:pt>
                <c:pt idx="11">
                  <c:v>13211.55</c:v>
                </c:pt>
                <c:pt idx="12">
                  <c:v>12154.626000000004</c:v>
                </c:pt>
                <c:pt idx="13">
                  <c:v>11254.283333333336</c:v>
                </c:pt>
                <c:pt idx="14">
                  <c:v>10478.125862068968</c:v>
                </c:pt>
                <c:pt idx="15">
                  <c:v>9802.1177419354881</c:v>
                </c:pt>
                <c:pt idx="16">
                  <c:v>9208.0499999999993</c:v>
                </c:pt>
                <c:pt idx="17">
                  <c:v>8681.8757142857175</c:v>
                </c:pt>
                <c:pt idx="18">
                  <c:v>8212.5851351351357</c:v>
                </c:pt>
                <c:pt idx="19">
                  <c:v>7791.4269230769223</c:v>
                </c:pt>
                <c:pt idx="20">
                  <c:v>7411.3573170731715</c:v>
                </c:pt>
                <c:pt idx="21">
                  <c:v>7066.6430232558123</c:v>
                </c:pt>
                <c:pt idx="22">
                  <c:v>6752.5700000000015</c:v>
                </c:pt>
                <c:pt idx="23">
                  <c:v>6465.2265957446798</c:v>
                </c:pt>
                <c:pt idx="24">
                  <c:v>6201.3397959183676</c:v>
                </c:pt>
                <c:pt idx="25">
                  <c:v>5958.1500000000015</c:v>
                </c:pt>
                <c:pt idx="26">
                  <c:v>5733.3141509433954</c:v>
                </c:pt>
                <c:pt idx="27">
                  <c:v>5524.8299999999981</c:v>
                </c:pt>
                <c:pt idx="28">
                  <c:v>5330.9763157894749</c:v>
                </c:pt>
                <c:pt idx="29">
                  <c:v>5150.2652542372898</c:v>
                </c:pt>
                <c:pt idx="30">
                  <c:v>4981.4040983606546</c:v>
                </c:pt>
                <c:pt idx="31">
                  <c:v>4823.2642857142846</c:v>
                </c:pt>
                <c:pt idx="32">
                  <c:v>4674.8561538461527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B5-4324-8A12-EBF9F465C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9533408"/>
        <c:axId val="18953380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CHARTS!$C$57</c15:sqref>
                        </c15:formulaRef>
                      </c:ext>
                    </c:extLst>
                    <c:strCache>
                      <c:ptCount val="1"/>
                      <c:pt idx="0">
                        <c:v>Number of Campuses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CHARTS!$C$58:$C$90</c15:sqref>
                        </c15:formulaRef>
                      </c:ext>
                    </c:extLst>
                    <c:numCache>
                      <c:formatCode>General</c:formatCode>
                      <c:ptCount val="33"/>
                      <c:pt idx="0">
                        <c:v>1</c:v>
                      </c:pt>
                      <c:pt idx="1">
                        <c:v>3</c:v>
                      </c:pt>
                      <c:pt idx="2">
                        <c:v>5</c:v>
                      </c:pt>
                      <c:pt idx="3">
                        <c:v>7</c:v>
                      </c:pt>
                      <c:pt idx="4">
                        <c:v>9</c:v>
                      </c:pt>
                      <c:pt idx="5">
                        <c:v>11</c:v>
                      </c:pt>
                      <c:pt idx="6">
                        <c:v>13</c:v>
                      </c:pt>
                      <c:pt idx="7">
                        <c:v>15</c:v>
                      </c:pt>
                      <c:pt idx="8">
                        <c:v>17</c:v>
                      </c:pt>
                      <c:pt idx="9">
                        <c:v>19</c:v>
                      </c:pt>
                      <c:pt idx="10">
                        <c:v>21</c:v>
                      </c:pt>
                      <c:pt idx="11">
                        <c:v>23</c:v>
                      </c:pt>
                      <c:pt idx="12">
                        <c:v>25</c:v>
                      </c:pt>
                      <c:pt idx="13">
                        <c:v>27</c:v>
                      </c:pt>
                      <c:pt idx="14">
                        <c:v>29</c:v>
                      </c:pt>
                      <c:pt idx="15">
                        <c:v>31</c:v>
                      </c:pt>
                      <c:pt idx="16">
                        <c:v>33</c:v>
                      </c:pt>
                      <c:pt idx="17">
                        <c:v>35</c:v>
                      </c:pt>
                      <c:pt idx="18">
                        <c:v>37</c:v>
                      </c:pt>
                      <c:pt idx="19">
                        <c:v>39</c:v>
                      </c:pt>
                      <c:pt idx="20">
                        <c:v>41</c:v>
                      </c:pt>
                      <c:pt idx="21">
                        <c:v>43</c:v>
                      </c:pt>
                      <c:pt idx="22">
                        <c:v>45</c:v>
                      </c:pt>
                      <c:pt idx="23">
                        <c:v>47</c:v>
                      </c:pt>
                      <c:pt idx="24">
                        <c:v>49</c:v>
                      </c:pt>
                      <c:pt idx="25">
                        <c:v>51</c:v>
                      </c:pt>
                      <c:pt idx="26">
                        <c:v>53</c:v>
                      </c:pt>
                      <c:pt idx="27">
                        <c:v>55</c:v>
                      </c:pt>
                      <c:pt idx="28">
                        <c:v>57</c:v>
                      </c:pt>
                      <c:pt idx="29">
                        <c:v>59</c:v>
                      </c:pt>
                      <c:pt idx="30">
                        <c:v>61</c:v>
                      </c:pt>
                      <c:pt idx="31">
                        <c:v>63</c:v>
                      </c:pt>
                      <c:pt idx="32">
                        <c:v>65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CHARTS!$C$58:$C$90</c15:sqref>
                        </c15:formulaRef>
                      </c:ext>
                    </c:extLst>
                    <c:numCache>
                      <c:formatCode>General</c:formatCode>
                      <c:ptCount val="33"/>
                      <c:pt idx="0">
                        <c:v>1</c:v>
                      </c:pt>
                      <c:pt idx="1">
                        <c:v>3</c:v>
                      </c:pt>
                      <c:pt idx="2">
                        <c:v>5</c:v>
                      </c:pt>
                      <c:pt idx="3">
                        <c:v>7</c:v>
                      </c:pt>
                      <c:pt idx="4">
                        <c:v>9</c:v>
                      </c:pt>
                      <c:pt idx="5">
                        <c:v>11</c:v>
                      </c:pt>
                      <c:pt idx="6">
                        <c:v>13</c:v>
                      </c:pt>
                      <c:pt idx="7">
                        <c:v>15</c:v>
                      </c:pt>
                      <c:pt idx="8">
                        <c:v>17</c:v>
                      </c:pt>
                      <c:pt idx="9">
                        <c:v>19</c:v>
                      </c:pt>
                      <c:pt idx="10">
                        <c:v>21</c:v>
                      </c:pt>
                      <c:pt idx="11">
                        <c:v>23</c:v>
                      </c:pt>
                      <c:pt idx="12">
                        <c:v>25</c:v>
                      </c:pt>
                      <c:pt idx="13">
                        <c:v>27</c:v>
                      </c:pt>
                      <c:pt idx="14">
                        <c:v>29</c:v>
                      </c:pt>
                      <c:pt idx="15">
                        <c:v>31</c:v>
                      </c:pt>
                      <c:pt idx="16">
                        <c:v>33</c:v>
                      </c:pt>
                      <c:pt idx="17">
                        <c:v>35</c:v>
                      </c:pt>
                      <c:pt idx="18">
                        <c:v>37</c:v>
                      </c:pt>
                      <c:pt idx="19">
                        <c:v>39</c:v>
                      </c:pt>
                      <c:pt idx="20">
                        <c:v>41</c:v>
                      </c:pt>
                      <c:pt idx="21">
                        <c:v>43</c:v>
                      </c:pt>
                      <c:pt idx="22">
                        <c:v>45</c:v>
                      </c:pt>
                      <c:pt idx="23">
                        <c:v>47</c:v>
                      </c:pt>
                      <c:pt idx="24">
                        <c:v>49</c:v>
                      </c:pt>
                      <c:pt idx="25">
                        <c:v>51</c:v>
                      </c:pt>
                      <c:pt idx="26">
                        <c:v>53</c:v>
                      </c:pt>
                      <c:pt idx="27">
                        <c:v>55</c:v>
                      </c:pt>
                      <c:pt idx="28">
                        <c:v>57</c:v>
                      </c:pt>
                      <c:pt idx="29">
                        <c:v>59</c:v>
                      </c:pt>
                      <c:pt idx="30">
                        <c:v>61</c:v>
                      </c:pt>
                      <c:pt idx="31">
                        <c:v>63</c:v>
                      </c:pt>
                      <c:pt idx="32">
                        <c:v>65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E5B5-4324-8A12-EBF9F465CBB3}"/>
                  </c:ext>
                </c:extLst>
              </c15:ser>
            </c15:filteredBarSeries>
          </c:ext>
        </c:extLst>
      </c:barChart>
      <c:catAx>
        <c:axId val="18953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5338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9533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5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0.1305</cdr:x>
      <cdr:y>0.50372</cdr:y>
    </cdr:from>
    <cdr:to>
      <cdr:x>0.25438</cdr:x>
      <cdr:y>0.63559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27287" y="2354357"/>
          <a:ext cx="880222" cy="616375"/>
        </a:xfrm>
        <a:prstGeom xmlns:a="http://schemas.openxmlformats.org/drawingml/2006/main" prst="rect">
          <a:avLst/>
        </a:prstGeom>
        <a:solidFill xmlns:a="http://schemas.openxmlformats.org/drawingml/2006/main">
          <a:srgbClr val="5B9BD5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>
              <a:solidFill>
                <a:schemeClr val="bg1"/>
              </a:solidFill>
            </a:rPr>
            <a:t>University</a:t>
          </a:r>
          <a:r>
            <a:rPr lang="en-US" sz="1100" baseline="0">
              <a:solidFill>
                <a:schemeClr val="bg1"/>
              </a:solidFill>
            </a:rPr>
            <a:t> Centers: </a:t>
          </a:r>
          <a:br>
            <a:rPr lang="en-US" sz="1100" baseline="0">
              <a:solidFill>
                <a:schemeClr val="bg1"/>
              </a:solidFill>
            </a:rPr>
          </a:br>
          <a:r>
            <a:rPr lang="en-US" sz="1100" baseline="0">
              <a:solidFill>
                <a:schemeClr val="bg1"/>
              </a:solidFill>
            </a:rPr>
            <a:t>$63, 250</a:t>
          </a:r>
          <a:endParaRPr lang="en-US" sz="1100">
            <a:solidFill>
              <a:schemeClr val="bg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21FFFF7-9A75-48C4-9FCF-B5F9F75806F5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D62C596-F55E-4E3D-9319-9CC9AB728D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434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C0E5E36-BA11-409B-967C-5602C7C0D848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C2A6502-EEF5-4ABE-8183-4E59069798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4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29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617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672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93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8579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4440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32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208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4009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883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62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4325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29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75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204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779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u="non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228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50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238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137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460F-3C1D-42DB-A92E-6848ACF5C31C}" type="datetime1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25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2415B-B72A-4037-8F8E-98AAC34F7939}" type="datetime1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4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F351-C2F6-4DB4-9987-3D52037391F3}" type="datetime1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63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BE1E1-0D0C-4F50-AA68-AF1FFC207590}" type="datetime1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80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D129-F773-4091-A125-D48922C799B1}" type="datetime1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6B16-0FE5-45B2-AA63-ECDE4CB814C4}" type="datetime1">
              <a:rPr lang="en-US" smtClean="0"/>
              <a:t>6/23/2017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81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BEC0-9040-40FF-8306-0E3482E3CC42}" type="datetime1">
              <a:rPr lang="en-US" smtClean="0"/>
              <a:t>6/23/2017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6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AE95-FFF2-4524-AA6D-55B0393AA391}" type="datetime1">
              <a:rPr lang="en-US" smtClean="0"/>
              <a:t>6/23/2017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19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0DA62-C6C1-49BA-B06C-D723BB84AC45}" type="datetime1">
              <a:rPr lang="en-US" smtClean="0"/>
              <a:t>6/23/2017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30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CC9A-F267-4A86-8760-B5BD95EECFF1}" type="datetime1">
              <a:rPr lang="en-US" smtClean="0"/>
              <a:t>6/23/2017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49-64FA-4451-A041-E3CE6722BE24}" type="datetime1">
              <a:rPr lang="en-US" smtClean="0"/>
              <a:t>6/23/2017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80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04ABD-81DF-4AA6-ADCF-4D4205526E6F}" type="datetime1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39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9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3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4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6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8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9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9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9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audio" Target="../media/media20.m4a"/><Relationship Id="rId7" Type="http://schemas.openxmlformats.org/officeDocument/2006/relationships/image" Target="../media/image9.png"/><Relationship Id="rId2" Type="http://schemas.microsoft.com/office/2007/relationships/media" Target="../media/media20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16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2.m4a"/><Relationship Id="rId7" Type="http://schemas.openxmlformats.org/officeDocument/2006/relationships/image" Target="../media/image23.emf"/><Relationship Id="rId2" Type="http://schemas.microsoft.com/office/2007/relationships/media" Target="../media/media22.m4a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23.m4a"/><Relationship Id="rId7" Type="http://schemas.openxmlformats.org/officeDocument/2006/relationships/image" Target="../media/image24.emf"/><Relationship Id="rId2" Type="http://schemas.microsoft.com/office/2007/relationships/media" Target="../media/media23.m4a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hart" Target="../charts/chart1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9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7.png"/><Relationship Id="rId5" Type="http://schemas.openxmlformats.org/officeDocument/2006/relationships/hyperlink" Target="mailto:karren.bee-donohoe@suny.edu" TargetMode="Externa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2583543"/>
            <a:ext cx="9144001" cy="2559958"/>
          </a:xfrm>
          <a:prstGeom prst="rect">
            <a:avLst/>
          </a:prstGeom>
          <a:solidFill>
            <a:srgbClr val="004C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287" y="2805919"/>
            <a:ext cx="6533963" cy="1661993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sz="24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Enterprise Asset Management</a:t>
            </a:r>
            <a:br>
              <a:rPr lang="en-US" sz="24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Proposal to Expand AiM</a:t>
            </a:r>
            <a:r>
              <a:rPr lang="en-US" sz="20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0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Phase 2 Operations &amp; Maintenance</a:t>
            </a:r>
          </a:p>
          <a:p>
            <a:endParaRPr lang="en-US" sz="20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June 2017</a:t>
            </a:r>
          </a:p>
        </p:txBody>
      </p:sp>
      <p:pic>
        <p:nvPicPr>
          <p:cNvPr id="5" name="Picture 4" descr="SUNY-logo-full-white-trans.pn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4401" y="3037193"/>
            <a:ext cx="2946399" cy="21063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514" y="-14515"/>
            <a:ext cx="9173029" cy="2569030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5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6">
        <p:fade/>
      </p:transition>
    </mc:Choice>
    <mc:Fallback xmlns="">
      <p:transition spd="med" advTm="1800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unywallpaper-ppt-l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7777487" y="4394713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AFEB9183-16D4-4B12-90F6-D83108CDB957}" type="slidenum">
              <a:rPr lang="en-US" smtClean="0"/>
              <a:t>10</a:t>
            </a:fld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28474" y="148908"/>
            <a:ext cx="4672879" cy="4921883"/>
            <a:chOff x="4875084" y="817299"/>
            <a:chExt cx="4251051" cy="4616965"/>
          </a:xfrm>
        </p:grpSpPr>
        <p:sp>
          <p:nvSpPr>
            <p:cNvPr id="19" name="Oval 18"/>
            <p:cNvSpPr/>
            <p:nvPr/>
          </p:nvSpPr>
          <p:spPr>
            <a:xfrm>
              <a:off x="5406419" y="1400736"/>
              <a:ext cx="3214151" cy="1116232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4875084" y="4929529"/>
              <a:ext cx="4251051" cy="504735"/>
            </a:xfrm>
            <a:custGeom>
              <a:avLst/>
              <a:gdLst>
                <a:gd name="connsiteX0" fmla="*/ 0 w 4251051"/>
                <a:gd name="connsiteY0" fmla="*/ 0 h 747477"/>
                <a:gd name="connsiteX1" fmla="*/ 4251051 w 4251051"/>
                <a:gd name="connsiteY1" fmla="*/ 0 h 747477"/>
                <a:gd name="connsiteX2" fmla="*/ 4251051 w 4251051"/>
                <a:gd name="connsiteY2" fmla="*/ 747477 h 747477"/>
                <a:gd name="connsiteX3" fmla="*/ 0 w 4251051"/>
                <a:gd name="connsiteY3" fmla="*/ 747477 h 747477"/>
                <a:gd name="connsiteX4" fmla="*/ 0 w 4251051"/>
                <a:gd name="connsiteY4" fmla="*/ 0 h 74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1051" h="747477">
                  <a:moveTo>
                    <a:pt x="0" y="0"/>
                  </a:moveTo>
                  <a:lnTo>
                    <a:pt x="4251051" y="0"/>
                  </a:lnTo>
                  <a:lnTo>
                    <a:pt x="4251051" y="747477"/>
                  </a:lnTo>
                  <a:lnTo>
                    <a:pt x="0" y="7474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9352" tIns="149352" rIns="149352" bIns="149352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Improved Asset Management</a:t>
              </a:r>
              <a:endParaRPr lang="en-US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6924050" y="1104812"/>
              <a:ext cx="1773126" cy="1761533"/>
            </a:xfrm>
            <a:custGeom>
              <a:avLst/>
              <a:gdLst>
                <a:gd name="connsiteX0" fmla="*/ 0 w 1889775"/>
                <a:gd name="connsiteY0" fmla="*/ 938710 h 1877419"/>
                <a:gd name="connsiteX1" fmla="*/ 944888 w 1889775"/>
                <a:gd name="connsiteY1" fmla="*/ 0 h 1877419"/>
                <a:gd name="connsiteX2" fmla="*/ 1889776 w 1889775"/>
                <a:gd name="connsiteY2" fmla="*/ 938710 h 1877419"/>
                <a:gd name="connsiteX3" fmla="*/ 944888 w 1889775"/>
                <a:gd name="connsiteY3" fmla="*/ 1877420 h 1877419"/>
                <a:gd name="connsiteX4" fmla="*/ 0 w 1889775"/>
                <a:gd name="connsiteY4" fmla="*/ 938710 h 187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9775" h="1877419">
                  <a:moveTo>
                    <a:pt x="0" y="938710"/>
                  </a:moveTo>
                  <a:cubicBezTo>
                    <a:pt x="0" y="420275"/>
                    <a:pt x="423041" y="0"/>
                    <a:pt x="944888" y="0"/>
                  </a:cubicBezTo>
                  <a:cubicBezTo>
                    <a:pt x="1466735" y="0"/>
                    <a:pt x="1889776" y="420275"/>
                    <a:pt x="1889776" y="938710"/>
                  </a:cubicBezTo>
                  <a:cubicBezTo>
                    <a:pt x="1889776" y="1457145"/>
                    <a:pt x="1466735" y="1877420"/>
                    <a:pt x="944888" y="1877420"/>
                  </a:cubicBezTo>
                  <a:cubicBezTo>
                    <a:pt x="423041" y="1877420"/>
                    <a:pt x="0" y="1457145"/>
                    <a:pt x="0" y="938710"/>
                  </a:cubicBezTo>
                  <a:close/>
                </a:path>
              </a:pathLst>
            </a:custGeom>
            <a:solidFill>
              <a:srgbClr val="00206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9611" tIns="297802" rIns="299611" bIns="29780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Asset Renewal Needs</a:t>
              </a:r>
              <a:endParaRPr lang="en-US" sz="18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Down Arrow 22"/>
            <p:cNvSpPr/>
            <p:nvPr/>
          </p:nvSpPr>
          <p:spPr>
            <a:xfrm>
              <a:off x="6583275" y="3704870"/>
              <a:ext cx="794598" cy="1181243"/>
            </a:xfrm>
            <a:prstGeom prst="downArrow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6081034" y="2195995"/>
              <a:ext cx="1807810" cy="1751433"/>
            </a:xfrm>
            <a:custGeom>
              <a:avLst/>
              <a:gdLst>
                <a:gd name="connsiteX0" fmla="*/ 0 w 1926741"/>
                <a:gd name="connsiteY0" fmla="*/ 933328 h 1866655"/>
                <a:gd name="connsiteX1" fmla="*/ 963371 w 1926741"/>
                <a:gd name="connsiteY1" fmla="*/ 0 h 1866655"/>
                <a:gd name="connsiteX2" fmla="*/ 1926742 w 1926741"/>
                <a:gd name="connsiteY2" fmla="*/ 933328 h 1866655"/>
                <a:gd name="connsiteX3" fmla="*/ 963371 w 1926741"/>
                <a:gd name="connsiteY3" fmla="*/ 1866656 h 1866655"/>
                <a:gd name="connsiteX4" fmla="*/ 0 w 1926741"/>
                <a:gd name="connsiteY4" fmla="*/ 933328 h 186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6741" h="1866655">
                  <a:moveTo>
                    <a:pt x="0" y="933328"/>
                  </a:moveTo>
                  <a:cubicBezTo>
                    <a:pt x="0" y="417865"/>
                    <a:pt x="431316" y="0"/>
                    <a:pt x="963371" y="0"/>
                  </a:cubicBezTo>
                  <a:cubicBezTo>
                    <a:pt x="1495426" y="0"/>
                    <a:pt x="1926742" y="417865"/>
                    <a:pt x="1926742" y="933328"/>
                  </a:cubicBezTo>
                  <a:cubicBezTo>
                    <a:pt x="1926742" y="1448791"/>
                    <a:pt x="1495426" y="1866656"/>
                    <a:pt x="963371" y="1866656"/>
                  </a:cubicBezTo>
                  <a:cubicBezTo>
                    <a:pt x="431316" y="1866656"/>
                    <a:pt x="0" y="1448791"/>
                    <a:pt x="0" y="933328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5025" tIns="296225" rIns="305025" bIns="29622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O&amp;M</a:t>
              </a:r>
              <a:endParaRPr lang="en-US" sz="13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5299214" y="1153131"/>
              <a:ext cx="1773126" cy="1761533"/>
            </a:xfrm>
            <a:custGeom>
              <a:avLst/>
              <a:gdLst>
                <a:gd name="connsiteX0" fmla="*/ 0 w 1889775"/>
                <a:gd name="connsiteY0" fmla="*/ 938710 h 1877419"/>
                <a:gd name="connsiteX1" fmla="*/ 944888 w 1889775"/>
                <a:gd name="connsiteY1" fmla="*/ 0 h 1877419"/>
                <a:gd name="connsiteX2" fmla="*/ 1889776 w 1889775"/>
                <a:gd name="connsiteY2" fmla="*/ 938710 h 1877419"/>
                <a:gd name="connsiteX3" fmla="*/ 944888 w 1889775"/>
                <a:gd name="connsiteY3" fmla="*/ 1877420 h 1877419"/>
                <a:gd name="connsiteX4" fmla="*/ 0 w 1889775"/>
                <a:gd name="connsiteY4" fmla="*/ 938710 h 187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9775" h="1877419">
                  <a:moveTo>
                    <a:pt x="0" y="938710"/>
                  </a:moveTo>
                  <a:cubicBezTo>
                    <a:pt x="0" y="420275"/>
                    <a:pt x="423041" y="0"/>
                    <a:pt x="944888" y="0"/>
                  </a:cubicBezTo>
                  <a:cubicBezTo>
                    <a:pt x="1466735" y="0"/>
                    <a:pt x="1889776" y="420275"/>
                    <a:pt x="1889776" y="938710"/>
                  </a:cubicBezTo>
                  <a:cubicBezTo>
                    <a:pt x="1889776" y="1457145"/>
                    <a:pt x="1466735" y="1877420"/>
                    <a:pt x="944888" y="1877420"/>
                  </a:cubicBezTo>
                  <a:cubicBezTo>
                    <a:pt x="423041" y="1877420"/>
                    <a:pt x="0" y="1457145"/>
                    <a:pt x="0" y="938710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9611" tIns="297802" rIns="299611" bIns="29780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Property and Space Utilization</a:t>
              </a:r>
              <a:endParaRPr lang="en-US" sz="18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Shape 25"/>
            <p:cNvSpPr/>
            <p:nvPr/>
          </p:nvSpPr>
          <p:spPr>
            <a:xfrm>
              <a:off x="4878534" y="817299"/>
              <a:ext cx="4204079" cy="3514708"/>
            </a:xfrm>
            <a:prstGeom prst="funnel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17" name="Rectangle 16"/>
          <p:cNvSpPr/>
          <p:nvPr/>
        </p:nvSpPr>
        <p:spPr>
          <a:xfrm>
            <a:off x="4263464" y="333828"/>
            <a:ext cx="4880538" cy="77504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b="1" spc="-15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Life Cycle Management</a:t>
            </a:r>
            <a:endParaRPr lang="en-US" sz="3600" b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395068" y="3084873"/>
            <a:ext cx="3763310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Quantifiable backlog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263464" y="2457295"/>
            <a:ext cx="4880538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Component Life Cycle Data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0" y="1829718"/>
            <a:ext cx="4586377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Comprehensive Inventory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124200" y="3701398"/>
            <a:ext cx="6019802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Critical to Capital Budget Request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7567">
        <p:fade/>
      </p:transition>
    </mc:Choice>
    <mc:Fallback xmlns="">
      <p:transition spd="med" advTm="675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unywallpaper-ppt-l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7229"/>
            <a:ext cx="9144000" cy="5143500"/>
          </a:xfrm>
          <a:prstGeom prst="rect">
            <a:avLst/>
          </a:prstGeom>
          <a:effectLst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DCC8D8-0ECF-4E43-A672-420DBB1F1609}" type="slidenum">
              <a:rPr lang="en-US" smtClean="0"/>
              <a:t>11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"/>
            <a:ext cx="9283507" cy="525490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114801" y="721223"/>
            <a:ext cx="5168706" cy="77504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b="1" spc="-15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Campus Renewal Needs</a:t>
            </a:r>
            <a:endParaRPr lang="en-US" sz="3600" b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05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760">
        <p:fade/>
      </p:transition>
    </mc:Choice>
    <mc:Fallback xmlns="">
      <p:transition spd="med" advTm="317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unywallpaper-ppt-l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7229"/>
            <a:ext cx="9144000" cy="5143500"/>
          </a:xfrm>
          <a:prstGeom prst="rect">
            <a:avLst/>
          </a:prstGeom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660" y="0"/>
            <a:ext cx="9167661" cy="514755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438000"/>
            <a:ext cx="5214938" cy="77504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Building Renewal Needs</a:t>
            </a:r>
            <a:endParaRPr lang="en-US" sz="3600" b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DCC8D8-0ECF-4E43-A672-420DBB1F1609}" type="slidenum">
              <a:rPr lang="en-US" smtClean="0"/>
              <a:t>12</a:t>
            </a:fld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29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7327">
        <p:fade/>
      </p:transition>
    </mc:Choice>
    <mc:Fallback xmlns="">
      <p:transition spd="med" advTm="773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937"/>
            <a:ext cx="9144000" cy="516349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" y="4154533"/>
            <a:ext cx="8398933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Expand AiM to include Work Order Management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" y="3554134"/>
            <a:ext cx="6019800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Purchase and implement AiMCAD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" y="2943522"/>
            <a:ext cx="8252179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Expand existing modules to unlimited licensing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7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6474">
        <p:fade/>
      </p:transition>
    </mc:Choice>
    <mc:Fallback xmlns="">
      <p:transition spd="med" advTm="9647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unywallpaper-ppt-l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" y="7229"/>
            <a:ext cx="9144000" cy="5143500"/>
          </a:xfrm>
          <a:prstGeom prst="rect">
            <a:avLst/>
          </a:prstGeom>
          <a:effectLst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DCC8D8-0ECF-4E43-A672-420DBB1F1609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6663" y="2489626"/>
            <a:ext cx="1747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Determine and plan for departmental space needs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" y="267962"/>
            <a:ext cx="2028824" cy="15144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1096" y="-39815"/>
            <a:ext cx="8222524" cy="551859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" y="4279812"/>
            <a:ext cx="3449256" cy="589118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Space Planning</a:t>
            </a:r>
            <a:endParaRPr lang="en-US" sz="3600" b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" y="-39815"/>
            <a:ext cx="2028822" cy="30777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chemeClr val="bg1"/>
                </a:solidFill>
              </a:rPr>
              <a:t>FICM</a:t>
            </a:r>
            <a:r>
              <a:rPr lang="en-US" sz="1400" dirty="0" smtClean="0">
                <a:solidFill>
                  <a:schemeClr val="bg1"/>
                </a:solidFill>
              </a:rPr>
              <a:t> Space Type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32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8303">
        <p:fade/>
      </p:transition>
    </mc:Choice>
    <mc:Fallback xmlns="">
      <p:transition spd="med" advTm="783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unywallpaper-ppt-l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7229"/>
            <a:ext cx="9144000" cy="5143500"/>
          </a:xfrm>
          <a:prstGeom prst="rect">
            <a:avLst/>
          </a:prstGeom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14002" t="16704" r="10518" b="3000"/>
          <a:stretch/>
        </p:blipFill>
        <p:spPr>
          <a:xfrm>
            <a:off x="-7" y="-16422"/>
            <a:ext cx="9219573" cy="549124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DCC8D8-0ECF-4E43-A672-420DBB1F1609}" type="slidenum">
              <a:rPr lang="en-US" smtClean="0"/>
              <a:t>15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334000" y="333828"/>
            <a:ext cx="3810002" cy="606209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b="1" spc="-15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Reporting: Space</a:t>
            </a:r>
            <a:endParaRPr lang="en-US" sz="3600" b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5898" y="141464"/>
            <a:ext cx="27718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Determine cleaning needs based on daily use as measured by supplemental people counters installed at doorways</a:t>
            </a:r>
            <a:endParaRPr lang="en-US" b="1" dirty="0"/>
          </a:p>
        </p:txBody>
      </p:sp>
      <p:sp>
        <p:nvSpPr>
          <p:cNvPr id="5" name="TextBox 4"/>
          <p:cNvSpPr txBox="1">
            <a:spLocks noChangeAspect="1"/>
          </p:cNvSpPr>
          <p:nvPr/>
        </p:nvSpPr>
        <p:spPr>
          <a:xfrm>
            <a:off x="3475161" y="313422"/>
            <a:ext cx="1177862" cy="11334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r>
              <a:rPr lang="en-US" sz="1500" dirty="0" smtClean="0"/>
              <a:t>No usage</a:t>
            </a:r>
          </a:p>
          <a:p>
            <a:r>
              <a:rPr lang="en-US" sz="1500" dirty="0" smtClean="0"/>
              <a:t>Less than 10 </a:t>
            </a:r>
          </a:p>
          <a:p>
            <a:r>
              <a:rPr lang="en-US" sz="1500" dirty="0" smtClean="0"/>
              <a:t>10 to 50</a:t>
            </a:r>
          </a:p>
          <a:p>
            <a:r>
              <a:rPr lang="en-US" sz="1500" dirty="0" smtClean="0"/>
              <a:t>&gt; 50</a:t>
            </a:r>
            <a:endParaRPr lang="en-US" sz="15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04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2243">
        <p:fade/>
      </p:transition>
    </mc:Choice>
    <mc:Fallback xmlns="">
      <p:transition spd="med" advTm="722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unywallpaper-ppt-l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58"/>
            <a:ext cx="9144000" cy="5143500"/>
          </a:xfrm>
          <a:prstGeom prst="rect">
            <a:avLst/>
          </a:prstGeom>
        </p:spPr>
      </p:pic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7777487" y="4394713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7DF03AA5-34E1-48E2-A8AA-9B62BE61C292}" type="slidenum">
              <a:rPr lang="en-US" smtClean="0"/>
              <a:t>16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-43203" y="677333"/>
            <a:ext cx="4276535" cy="4565227"/>
            <a:chOff x="4875084" y="817299"/>
            <a:chExt cx="4251051" cy="4616965"/>
          </a:xfrm>
        </p:grpSpPr>
        <p:sp>
          <p:nvSpPr>
            <p:cNvPr id="13" name="Oval 12"/>
            <p:cNvSpPr/>
            <p:nvPr/>
          </p:nvSpPr>
          <p:spPr>
            <a:xfrm>
              <a:off x="5406419" y="1400736"/>
              <a:ext cx="3214151" cy="1116232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4875084" y="4929529"/>
              <a:ext cx="4251051" cy="504735"/>
            </a:xfrm>
            <a:custGeom>
              <a:avLst/>
              <a:gdLst>
                <a:gd name="connsiteX0" fmla="*/ 0 w 4251051"/>
                <a:gd name="connsiteY0" fmla="*/ 0 h 747477"/>
                <a:gd name="connsiteX1" fmla="*/ 4251051 w 4251051"/>
                <a:gd name="connsiteY1" fmla="*/ 0 h 747477"/>
                <a:gd name="connsiteX2" fmla="*/ 4251051 w 4251051"/>
                <a:gd name="connsiteY2" fmla="*/ 747477 h 747477"/>
                <a:gd name="connsiteX3" fmla="*/ 0 w 4251051"/>
                <a:gd name="connsiteY3" fmla="*/ 747477 h 747477"/>
                <a:gd name="connsiteX4" fmla="*/ 0 w 4251051"/>
                <a:gd name="connsiteY4" fmla="*/ 0 h 74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1051" h="747477">
                  <a:moveTo>
                    <a:pt x="0" y="0"/>
                  </a:moveTo>
                  <a:lnTo>
                    <a:pt x="4251051" y="0"/>
                  </a:lnTo>
                  <a:lnTo>
                    <a:pt x="4251051" y="747477"/>
                  </a:lnTo>
                  <a:lnTo>
                    <a:pt x="0" y="7474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9352" tIns="149352" rIns="149352" bIns="149352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Improved Asset Management</a:t>
              </a:r>
              <a:endParaRPr lang="en-US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6954117" y="1122540"/>
              <a:ext cx="1773126" cy="1761533"/>
            </a:xfrm>
            <a:custGeom>
              <a:avLst/>
              <a:gdLst>
                <a:gd name="connsiteX0" fmla="*/ 0 w 1889775"/>
                <a:gd name="connsiteY0" fmla="*/ 938710 h 1877419"/>
                <a:gd name="connsiteX1" fmla="*/ 944888 w 1889775"/>
                <a:gd name="connsiteY1" fmla="*/ 0 h 1877419"/>
                <a:gd name="connsiteX2" fmla="*/ 1889776 w 1889775"/>
                <a:gd name="connsiteY2" fmla="*/ 938710 h 1877419"/>
                <a:gd name="connsiteX3" fmla="*/ 944888 w 1889775"/>
                <a:gd name="connsiteY3" fmla="*/ 1877420 h 1877419"/>
                <a:gd name="connsiteX4" fmla="*/ 0 w 1889775"/>
                <a:gd name="connsiteY4" fmla="*/ 938710 h 187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9775" h="1877419">
                  <a:moveTo>
                    <a:pt x="0" y="938710"/>
                  </a:moveTo>
                  <a:cubicBezTo>
                    <a:pt x="0" y="420275"/>
                    <a:pt x="423041" y="0"/>
                    <a:pt x="944888" y="0"/>
                  </a:cubicBezTo>
                  <a:cubicBezTo>
                    <a:pt x="1466735" y="0"/>
                    <a:pt x="1889776" y="420275"/>
                    <a:pt x="1889776" y="938710"/>
                  </a:cubicBezTo>
                  <a:cubicBezTo>
                    <a:pt x="1889776" y="1457145"/>
                    <a:pt x="1466735" y="1877420"/>
                    <a:pt x="944888" y="1877420"/>
                  </a:cubicBezTo>
                  <a:cubicBezTo>
                    <a:pt x="423041" y="1877420"/>
                    <a:pt x="0" y="1457145"/>
                    <a:pt x="0" y="938710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9611" tIns="297802" rIns="299611" bIns="297802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Asset Renewal Needs</a:t>
              </a:r>
            </a:p>
          </p:txBody>
        </p:sp>
        <p:sp>
          <p:nvSpPr>
            <p:cNvPr id="18" name="Down Arrow 17"/>
            <p:cNvSpPr/>
            <p:nvPr/>
          </p:nvSpPr>
          <p:spPr>
            <a:xfrm>
              <a:off x="6583275" y="3704870"/>
              <a:ext cx="794598" cy="1181243"/>
            </a:xfrm>
            <a:prstGeom prst="downArrow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Freeform 18"/>
            <p:cNvSpPr/>
            <p:nvPr/>
          </p:nvSpPr>
          <p:spPr>
            <a:xfrm>
              <a:off x="6081034" y="2195995"/>
              <a:ext cx="1807810" cy="1751433"/>
            </a:xfrm>
            <a:custGeom>
              <a:avLst/>
              <a:gdLst>
                <a:gd name="connsiteX0" fmla="*/ 0 w 1926741"/>
                <a:gd name="connsiteY0" fmla="*/ 933328 h 1866655"/>
                <a:gd name="connsiteX1" fmla="*/ 963371 w 1926741"/>
                <a:gd name="connsiteY1" fmla="*/ 0 h 1866655"/>
                <a:gd name="connsiteX2" fmla="*/ 1926742 w 1926741"/>
                <a:gd name="connsiteY2" fmla="*/ 933328 h 1866655"/>
                <a:gd name="connsiteX3" fmla="*/ 963371 w 1926741"/>
                <a:gd name="connsiteY3" fmla="*/ 1866656 h 1866655"/>
                <a:gd name="connsiteX4" fmla="*/ 0 w 1926741"/>
                <a:gd name="connsiteY4" fmla="*/ 933328 h 186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6741" h="1866655">
                  <a:moveTo>
                    <a:pt x="0" y="933328"/>
                  </a:moveTo>
                  <a:cubicBezTo>
                    <a:pt x="0" y="417865"/>
                    <a:pt x="431316" y="0"/>
                    <a:pt x="963371" y="0"/>
                  </a:cubicBezTo>
                  <a:cubicBezTo>
                    <a:pt x="1495426" y="0"/>
                    <a:pt x="1926742" y="417865"/>
                    <a:pt x="1926742" y="933328"/>
                  </a:cubicBezTo>
                  <a:cubicBezTo>
                    <a:pt x="1926742" y="1448791"/>
                    <a:pt x="1495426" y="1866656"/>
                    <a:pt x="963371" y="1866656"/>
                  </a:cubicBezTo>
                  <a:cubicBezTo>
                    <a:pt x="431316" y="1866656"/>
                    <a:pt x="0" y="1448791"/>
                    <a:pt x="0" y="933328"/>
                  </a:cubicBezTo>
                  <a:close/>
                </a:path>
              </a:pathLst>
            </a:custGeom>
            <a:solidFill>
              <a:srgbClr val="00206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5025" tIns="296225" rIns="305025" bIns="29622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O&amp;M</a:t>
              </a:r>
              <a:endParaRPr lang="en-US" sz="13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5299214" y="1153131"/>
              <a:ext cx="1773126" cy="1761533"/>
            </a:xfrm>
            <a:custGeom>
              <a:avLst/>
              <a:gdLst>
                <a:gd name="connsiteX0" fmla="*/ 0 w 1889775"/>
                <a:gd name="connsiteY0" fmla="*/ 938710 h 1877419"/>
                <a:gd name="connsiteX1" fmla="*/ 944888 w 1889775"/>
                <a:gd name="connsiteY1" fmla="*/ 0 h 1877419"/>
                <a:gd name="connsiteX2" fmla="*/ 1889776 w 1889775"/>
                <a:gd name="connsiteY2" fmla="*/ 938710 h 1877419"/>
                <a:gd name="connsiteX3" fmla="*/ 944888 w 1889775"/>
                <a:gd name="connsiteY3" fmla="*/ 1877420 h 1877419"/>
                <a:gd name="connsiteX4" fmla="*/ 0 w 1889775"/>
                <a:gd name="connsiteY4" fmla="*/ 938710 h 187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9775" h="1877419">
                  <a:moveTo>
                    <a:pt x="0" y="938710"/>
                  </a:moveTo>
                  <a:cubicBezTo>
                    <a:pt x="0" y="420275"/>
                    <a:pt x="423041" y="0"/>
                    <a:pt x="944888" y="0"/>
                  </a:cubicBezTo>
                  <a:cubicBezTo>
                    <a:pt x="1466735" y="0"/>
                    <a:pt x="1889776" y="420275"/>
                    <a:pt x="1889776" y="938710"/>
                  </a:cubicBezTo>
                  <a:cubicBezTo>
                    <a:pt x="1889776" y="1457145"/>
                    <a:pt x="1466735" y="1877420"/>
                    <a:pt x="944888" y="1877420"/>
                  </a:cubicBezTo>
                  <a:cubicBezTo>
                    <a:pt x="423041" y="1877420"/>
                    <a:pt x="0" y="1457145"/>
                    <a:pt x="0" y="938710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9611" tIns="297802" rIns="299611" bIns="29780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Property and Space Utilization</a:t>
              </a:r>
              <a:endParaRPr lang="en-US" sz="18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Shape 21"/>
            <p:cNvSpPr/>
            <p:nvPr/>
          </p:nvSpPr>
          <p:spPr>
            <a:xfrm>
              <a:off x="4878534" y="817299"/>
              <a:ext cx="4204079" cy="3514708"/>
            </a:xfrm>
            <a:prstGeom prst="funnel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5" name="Rectangle 24"/>
          <p:cNvSpPr/>
          <p:nvPr/>
        </p:nvSpPr>
        <p:spPr>
          <a:xfrm>
            <a:off x="5632822" y="2040579"/>
            <a:ext cx="3511180" cy="938486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Integrate O&amp;M with property and space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718443" y="3309582"/>
            <a:ext cx="3439934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Enterprise license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346550" y="4012347"/>
            <a:ext cx="3797449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Properly manage PM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24200" y="234355"/>
            <a:ext cx="6019802" cy="77504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b="1" spc="-15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Operations and Maintenance</a:t>
            </a:r>
            <a:endParaRPr lang="en-US" sz="3600" b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82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6184">
        <p:fade/>
      </p:transition>
    </mc:Choice>
    <mc:Fallback xmlns="">
      <p:transition spd="med" advTm="561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5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7777487" y="4394713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4780344" y="333828"/>
            <a:ext cx="4363656" cy="77504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b="1" spc="-15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O&amp;M Current Status</a:t>
            </a:r>
            <a:endParaRPr lang="en-US" sz="3600" b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7DF03AA5-34E1-48E2-A8AA-9B62BE61C292}" type="slidenum">
              <a:rPr lang="en-US" smtClean="0"/>
              <a:t>17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t="4826"/>
          <a:stretch/>
        </p:blipFill>
        <p:spPr>
          <a:xfrm>
            <a:off x="3733802" y="-1"/>
            <a:ext cx="5410200" cy="51490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1762437"/>
            <a:ext cx="4511040" cy="457200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commercial programs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" y="2994215"/>
            <a:ext cx="3124200" cy="457200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with no system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2366199"/>
            <a:ext cx="4389120" cy="457200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homegrown solutions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2" y="3597977"/>
            <a:ext cx="2392682" cy="457200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uses Word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2" y="4201739"/>
            <a:ext cx="5105402" cy="457539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 near or at enterprise level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387820"/>
            <a:ext cx="3124200" cy="77504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Current Status</a:t>
            </a:r>
            <a:endParaRPr lang="en-US" sz="3600" b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7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9447">
        <p:fade/>
      </p:transition>
    </mc:Choice>
    <mc:Fallback xmlns="">
      <p:transition spd="med" advTm="4944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unywallpaper-ppt-l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1920" y="-68581"/>
            <a:ext cx="9265922" cy="5212081"/>
          </a:xfrm>
          <a:prstGeom prst="rect">
            <a:avLst/>
          </a:prstGeom>
        </p:spPr>
      </p:pic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7777487" y="4394713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3402957" y="333828"/>
            <a:ext cx="5741043" cy="77504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b="1" spc="-15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O&amp;M Current Status (cont.)</a:t>
            </a:r>
            <a:endParaRPr lang="en-US" sz="3600" b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7DF03AA5-34E1-48E2-A8AA-9B62BE61C292}" type="slidenum">
              <a:rPr lang="en-US" smtClean="0"/>
              <a:t>18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-1" y="1273215"/>
            <a:ext cx="8898481" cy="3870286"/>
          </a:xfrm>
          <a:prstGeom prst="rect">
            <a:avLst/>
          </a:prstGeom>
          <a:noFill/>
          <a:effectLst/>
        </p:spPr>
        <p:txBody>
          <a:bodyPr wrap="square" rtlCol="0" anchor="ctr">
            <a:noAutofit/>
          </a:bodyPr>
          <a:lstStyle/>
          <a:p>
            <a:pPr marL="573088" lvl="1" indent="-3429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Some campuses generally satisfied with current product</a:t>
            </a:r>
          </a:p>
          <a:p>
            <a:pPr marL="573088" lvl="1" indent="-3429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Many campuses dissatisfied with current solution</a:t>
            </a:r>
          </a:p>
          <a:p>
            <a:pPr marL="573088" lvl="1" indent="-3429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Data benchmarking across campuses not possible</a:t>
            </a:r>
          </a:p>
          <a:p>
            <a:pPr marL="573088" lvl="1" indent="-3429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Contractual collection of Preventative Maintenance data is difficult because of diverse systems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27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9508">
        <p:fade/>
      </p:transition>
    </mc:Choice>
    <mc:Fallback xmlns="">
      <p:transition spd="med" advTm="595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unywallpaper-ppt-l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0"/>
            <a:ext cx="9144000" cy="5143500"/>
          </a:xfrm>
          <a:prstGeom prst="rect">
            <a:avLst/>
          </a:prstGeom>
        </p:spPr>
      </p:pic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7777487" y="4394713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1608881" y="231435"/>
            <a:ext cx="7535121" cy="77504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b="1" spc="-15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Benefits of Comprehensive Solution</a:t>
            </a:r>
            <a:endParaRPr lang="en-US" sz="3600" b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7DF03AA5-34E1-48E2-A8AA-9B62BE61C292}" type="slidenum">
              <a:rPr lang="en-US" smtClean="0"/>
              <a:t>19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-1" y="1116957"/>
            <a:ext cx="8796760" cy="1200132"/>
          </a:xfrm>
          <a:prstGeom prst="rect">
            <a:avLst/>
          </a:prstGeom>
          <a:noFill/>
          <a:effectLst/>
        </p:spPr>
        <p:txBody>
          <a:bodyPr wrap="square" rtlCol="0" anchor="ctr">
            <a:noAutofit/>
          </a:bodyPr>
          <a:lstStyle/>
          <a:p>
            <a:pPr marL="515938" lvl="1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Eliminate multiple datasets: building and room data</a:t>
            </a:r>
          </a:p>
          <a:p>
            <a:pPr marL="515938" lvl="1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Bonus features enhance management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1266" y="2453909"/>
            <a:ext cx="4710897" cy="1508105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L="515938" lvl="1" indent="-28575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Work Order Management</a:t>
            </a:r>
          </a:p>
          <a:p>
            <a:pPr marL="515938" lvl="1" indent="-28575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Materials Purchasing</a:t>
            </a:r>
          </a:p>
          <a:p>
            <a:pPr marL="515938" lvl="1" indent="-28575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Environmental Health &amp; Safety</a:t>
            </a:r>
            <a:endParaRPr lang="en-US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73884" y="2427564"/>
            <a:ext cx="3549966" cy="1508105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L="515938" lvl="1" indent="-28575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Preventive Maintenance</a:t>
            </a:r>
          </a:p>
          <a:p>
            <a:pPr marL="515938" lvl="1" indent="-28575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Warehouse Inventory</a:t>
            </a:r>
          </a:p>
          <a:p>
            <a:pPr marL="515938" lvl="1" indent="-28575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Key Control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77924" y="4081876"/>
            <a:ext cx="5202054" cy="461665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L="573088" lvl="1" indent="-3429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Fleet management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and more…….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53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4557">
        <p:fade/>
      </p:transition>
    </mc:Choice>
    <mc:Fallback xmlns="">
      <p:transition spd="med" advTm="7455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472" r="1207"/>
          <a:stretch/>
        </p:blipFill>
        <p:spPr>
          <a:xfrm>
            <a:off x="0" y="0"/>
            <a:ext cx="9168938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942" y="1228207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Why is this important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Vision for the future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What we’ve done so far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What we propose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How it helps campuses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Cost and potential savings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" y="382246"/>
            <a:ext cx="1970116" cy="65068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6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1880">
        <p:fade/>
      </p:transition>
    </mc:Choice>
    <mc:Fallback xmlns="">
      <p:transition spd="med" advTm="518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2396" t="1710" r="-328" b="16350"/>
          <a:stretch/>
        </p:blipFill>
        <p:spPr>
          <a:xfrm>
            <a:off x="0" y="0"/>
            <a:ext cx="9196906" cy="5120640"/>
          </a:xfrm>
          <a:prstGeom prst="rect">
            <a:avLst/>
          </a:prstGeom>
        </p:spPr>
      </p:pic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7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7777487" y="4394713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1" y="382246"/>
            <a:ext cx="3520439" cy="65068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Cost for Phase 2</a:t>
            </a:r>
            <a:endParaRPr lang="en-US" sz="3600" b="1" spc="-150" dirty="0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B384BA4C-DA9E-4C4C-B485-B56AB5EFFF15}" type="slidenum">
              <a:rPr lang="en-US" smtClean="0"/>
              <a:t>20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1" y="1199735"/>
            <a:ext cx="9144000" cy="430887"/>
          </a:xfrm>
          <a:prstGeom prst="rect">
            <a:avLst/>
          </a:prstGeom>
          <a:solidFill>
            <a:srgbClr val="660066"/>
          </a:solidFill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solidFill>
                  <a:schemeClr val="bg1"/>
                </a:solidFill>
              </a:rPr>
              <a:t>To purchase AiM O&amp;M software, there are three options:</a:t>
            </a:r>
            <a:endParaRPr lang="en-US" sz="2200" b="1" i="1" dirty="0">
              <a:solidFill>
                <a:schemeClr val="bg1"/>
              </a:solidFill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0521643"/>
              </p:ext>
            </p:extLst>
          </p:nvPr>
        </p:nvGraphicFramePr>
        <p:xfrm>
          <a:off x="-28957" y="1733250"/>
          <a:ext cx="9208008" cy="146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8" name="Worksheet" r:id="rId8" imgW="4831057" imgH="769608" progId="Excel.Sheet.12">
                  <p:embed/>
                </p:oleObj>
              </mc:Choice>
              <mc:Fallback>
                <p:oleObj name="Worksheet" r:id="rId8" imgW="4831057" imgH="76960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-28957" y="1733250"/>
                        <a:ext cx="9208008" cy="14655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" y="3288235"/>
            <a:ext cx="9168382" cy="1200329"/>
          </a:xfrm>
          <a:prstGeom prst="rect">
            <a:avLst/>
          </a:prstGeom>
          <a:solidFill>
            <a:srgbClr val="660066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Purchase cost includes estimate for professional services.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Annual Maintenance includes cost for three existing modules, maintenance of the new modules, plus System Administration server costs, $10,000 in general OTPS, and a System Administration indirect cost charge at 2.64%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4" name="Audio 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4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1578">
        <p:fade/>
      </p:transition>
    </mc:Choice>
    <mc:Fallback xmlns="">
      <p:transition spd="med" advTm="9157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8"/>
          <a:stretch/>
        </p:blipFill>
        <p:spPr>
          <a:xfrm>
            <a:off x="-14187" y="7620"/>
            <a:ext cx="9172374" cy="513588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43300" y="1204017"/>
            <a:ext cx="5625083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000" dirty="0" smtClean="0">
                <a:solidFill>
                  <a:schemeClr val="bg1"/>
                </a:solidFill>
              </a:rPr>
              <a:t>Annual campus cost for Phase 1 ranges $149 – 8,259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16040" y="309259"/>
            <a:ext cx="2752343" cy="65068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b="1" spc="-150" dirty="0" smtClean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Cost Details</a:t>
            </a:r>
            <a:endParaRPr lang="en-US" sz="3600" b="1" spc="-150" dirty="0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52900" y="1757635"/>
            <a:ext cx="5015483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000" dirty="0" smtClean="0">
                <a:solidFill>
                  <a:schemeClr val="bg1"/>
                </a:solidFill>
              </a:rPr>
              <a:t>Annual campus cost for Phase 1 &amp; 2 enterprise space management ranges $236 – 13,066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93730" y="2619225"/>
            <a:ext cx="6574653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000" dirty="0" smtClean="0">
                <a:solidFill>
                  <a:schemeClr val="bg1"/>
                </a:solidFill>
              </a:rPr>
              <a:t>If sufficient campuses sign up for Phase 2, Fund capital will be used for licenses, implementation and first year maintenance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4931" y="3447022"/>
            <a:ext cx="8379071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000" dirty="0" smtClean="0">
                <a:solidFill>
                  <a:schemeClr val="bg1"/>
                </a:solidFill>
              </a:rPr>
              <a:t>Consideration for hiring a dedicated staff member for </a:t>
            </a:r>
            <a:r>
              <a:rPr lang="en-US" sz="2000" dirty="0" err="1" smtClean="0">
                <a:solidFill>
                  <a:schemeClr val="bg1"/>
                </a:solidFill>
              </a:rPr>
              <a:t>O&amp;M</a:t>
            </a:r>
            <a:r>
              <a:rPr lang="en-US" sz="2000" dirty="0" smtClean="0">
                <a:solidFill>
                  <a:schemeClr val="bg1"/>
                </a:solidFill>
              </a:rPr>
              <a:t> is put aside for now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5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0717">
        <p:fade/>
      </p:transition>
    </mc:Choice>
    <mc:Fallback xmlns="">
      <p:transition spd="med" advTm="1307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1641002"/>
              </p:ext>
            </p:extLst>
          </p:nvPr>
        </p:nvGraphicFramePr>
        <p:xfrm>
          <a:off x="-29845" y="0"/>
          <a:ext cx="9153525" cy="5143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name="Worksheet" r:id="rId6" imgW="4808150" imgH="3436560" progId="Excel.Sheet.12">
                  <p:embed/>
                </p:oleObj>
              </mc:Choice>
              <mc:Fallback>
                <p:oleObj name="Worksheet" r:id="rId6" imgW="4808150" imgH="3436560" progId="Excel.Sheet.12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29845" y="0"/>
                        <a:ext cx="9153525" cy="514350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B384BA4C-DA9E-4C4C-B485-B56AB5EFFF15}" type="slidenum">
              <a:rPr lang="en-US" smtClean="0"/>
              <a:t>22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666004" y="872550"/>
            <a:ext cx="4477996" cy="65068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Campus Cost Impact</a:t>
            </a:r>
            <a:endParaRPr lang="en-US" sz="3600" b="1" spc="-150" dirty="0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3889" y="1760255"/>
            <a:ext cx="1252244" cy="923330"/>
          </a:xfrm>
          <a:prstGeom prst="rect">
            <a:avLst/>
          </a:prstGeom>
          <a:solidFill>
            <a:schemeClr val="bg1"/>
          </a:solidFill>
          <a:ln w="53975" cmpd="dbl">
            <a:gradFill>
              <a:gsLst>
                <a:gs pos="0">
                  <a:schemeClr val="accent6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Potential savings $236,145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905002" y="2571749"/>
            <a:ext cx="1270001" cy="923330"/>
          </a:xfrm>
          <a:prstGeom prst="rect">
            <a:avLst/>
          </a:prstGeom>
          <a:solidFill>
            <a:schemeClr val="bg1"/>
          </a:solidFill>
          <a:ln w="53975" cmpd="dbl">
            <a:gradFill>
              <a:gsLst>
                <a:gs pos="0">
                  <a:schemeClr val="accent6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</a:t>
            </a:r>
            <a:r>
              <a:rPr lang="en-US" dirty="0" smtClean="0"/>
              <a:t>otential savings $16,432  </a:t>
            </a:r>
            <a:endParaRPr lang="en-US" dirty="0"/>
          </a:p>
        </p:txBody>
      </p:sp>
      <p:pic>
        <p:nvPicPr>
          <p:cNvPr id="14" name="Audio 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9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888">
        <p:fade/>
      </p:transition>
    </mc:Choice>
    <mc:Fallback xmlns="">
      <p:transition spd="med" advTm="608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2824900"/>
              </p:ext>
            </p:extLst>
          </p:nvPr>
        </p:nvGraphicFramePr>
        <p:xfrm>
          <a:off x="-9525" y="0"/>
          <a:ext cx="9153525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Worksheet" r:id="rId6" imgW="6027422" imgH="3817584" progId="Excel.Sheet.12">
                  <p:embed/>
                </p:oleObj>
              </mc:Choice>
              <mc:Fallback>
                <p:oleObj name="Worksheet" r:id="rId6" imgW="6027422" imgH="3817584" progId="Excel.Sheet.12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9525" y="0"/>
                        <a:ext cx="9153525" cy="51435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8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7777487" y="4394713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B384BA4C-DA9E-4C4C-B485-B56AB5EFFF15}" type="slidenum">
              <a:rPr lang="en-US" smtClean="0"/>
              <a:t>23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666004" y="555574"/>
            <a:ext cx="4477996" cy="65068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Campus Cost Impact</a:t>
            </a:r>
            <a:endParaRPr lang="en-US" sz="3600" b="1" spc="-150" dirty="0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42526" y="1968028"/>
            <a:ext cx="1033839" cy="923330"/>
          </a:xfrm>
          <a:prstGeom prst="rect">
            <a:avLst/>
          </a:prstGeom>
          <a:solidFill>
            <a:schemeClr val="bg1"/>
          </a:solidFill>
          <a:ln w="50800" cmpd="dbl">
            <a:gradFill>
              <a:gsLst>
                <a:gs pos="0">
                  <a:schemeClr val="accent6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</a:t>
            </a:r>
            <a:r>
              <a:rPr lang="en-US" dirty="0" smtClean="0"/>
              <a:t>otential savings $16,432 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19800" y="1789885"/>
            <a:ext cx="1058732" cy="923330"/>
          </a:xfrm>
          <a:prstGeom prst="rect">
            <a:avLst/>
          </a:prstGeom>
          <a:solidFill>
            <a:schemeClr val="bg1"/>
          </a:solidFill>
          <a:ln w="50800" cmpd="dbl">
            <a:gradFill>
              <a:gsLst>
                <a:gs pos="0">
                  <a:schemeClr val="accent6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Potential savings $20,957  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694176" y="1494019"/>
            <a:ext cx="1061630" cy="923330"/>
          </a:xfrm>
          <a:prstGeom prst="rect">
            <a:avLst/>
          </a:prstGeom>
          <a:solidFill>
            <a:schemeClr val="bg1"/>
          </a:solidFill>
          <a:ln w="50800" cmpd="dbl">
            <a:gradFill>
              <a:gsLst>
                <a:gs pos="0">
                  <a:schemeClr val="accent6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Potential savings $25,774  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372429" y="1186755"/>
            <a:ext cx="1063126" cy="923330"/>
          </a:xfrm>
          <a:prstGeom prst="rect">
            <a:avLst/>
          </a:prstGeom>
          <a:solidFill>
            <a:schemeClr val="bg1"/>
          </a:solidFill>
          <a:ln w="50800" cmpd="dbl">
            <a:gradFill>
              <a:gsLst>
                <a:gs pos="0">
                  <a:schemeClr val="accent6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Potential savings $31,461  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93524" y="841630"/>
            <a:ext cx="1114911" cy="923330"/>
          </a:xfrm>
          <a:prstGeom prst="rect">
            <a:avLst/>
          </a:prstGeom>
          <a:solidFill>
            <a:schemeClr val="bg1"/>
          </a:solidFill>
          <a:ln w="50800" cmpd="dbl">
            <a:gradFill>
              <a:gsLst>
                <a:gs pos="0">
                  <a:schemeClr val="accent6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</a:t>
            </a:r>
            <a:r>
              <a:rPr lang="en-US" dirty="0" smtClean="0"/>
              <a:t>otential savings $157,764   </a:t>
            </a:r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73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949">
        <p:fade/>
      </p:transition>
    </mc:Choice>
    <mc:Fallback xmlns="">
      <p:transition spd="med" advTm="159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5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7777487" y="4394713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B384BA4C-DA9E-4C4C-B485-B56AB5EFFF15}" type="slidenum">
              <a:rPr lang="en-US" smtClean="0"/>
              <a:t>24</a:t>
            </a:fld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9675484"/>
              </p:ext>
            </p:extLst>
          </p:nvPr>
        </p:nvGraphicFramePr>
        <p:xfrm>
          <a:off x="499222" y="234762"/>
          <a:ext cx="8145556" cy="4673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TextBox 1"/>
          <p:cNvSpPr txBox="1"/>
          <p:nvPr/>
        </p:nvSpPr>
        <p:spPr>
          <a:xfrm>
            <a:off x="3330825" y="3071877"/>
            <a:ext cx="835957" cy="609599"/>
          </a:xfrm>
          <a:prstGeom prst="rect">
            <a:avLst/>
          </a:prstGeom>
          <a:solidFill>
            <a:srgbClr val="5B9BD5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aseline="0" dirty="0">
                <a:solidFill>
                  <a:schemeClr val="bg1"/>
                </a:solidFill>
              </a:rPr>
              <a:t>Research/</a:t>
            </a:r>
            <a:br>
              <a:rPr lang="en-US" sz="1100" baseline="0" dirty="0">
                <a:solidFill>
                  <a:schemeClr val="bg1"/>
                </a:solidFill>
              </a:rPr>
            </a:br>
            <a:r>
              <a:rPr lang="en-US" sz="1100" baseline="0" dirty="0">
                <a:solidFill>
                  <a:schemeClr val="bg1"/>
                </a:solidFill>
              </a:rPr>
              <a:t>Doctoral: </a:t>
            </a:r>
            <a:br>
              <a:rPr lang="en-US" sz="1100" baseline="0" dirty="0">
                <a:solidFill>
                  <a:schemeClr val="bg1"/>
                </a:solidFill>
              </a:rPr>
            </a:br>
            <a:r>
              <a:rPr lang="en-US" sz="1100" baseline="0" dirty="0">
                <a:solidFill>
                  <a:schemeClr val="bg1"/>
                </a:solidFill>
              </a:rPr>
              <a:t>$12,641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4666004" y="3191995"/>
            <a:ext cx="1154206" cy="497541"/>
          </a:xfrm>
          <a:prstGeom prst="rect">
            <a:avLst/>
          </a:prstGeom>
          <a:solidFill>
            <a:srgbClr val="5B9BD5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aseline="0">
                <a:solidFill>
                  <a:schemeClr val="bg1"/>
                </a:solidFill>
              </a:rPr>
              <a:t>Comprehensive:</a:t>
            </a:r>
            <a:br>
              <a:rPr lang="en-US" sz="1100" baseline="0">
                <a:solidFill>
                  <a:schemeClr val="bg1"/>
                </a:solidFill>
              </a:rPr>
            </a:br>
            <a:r>
              <a:rPr lang="en-US" sz="1100" baseline="0">
                <a:solidFill>
                  <a:schemeClr val="bg1"/>
                </a:solidFill>
              </a:rPr>
              <a:t>$7,941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14" name="TextBox 1"/>
          <p:cNvSpPr txBox="1"/>
          <p:nvPr/>
        </p:nvSpPr>
        <p:spPr>
          <a:xfrm>
            <a:off x="6158733" y="3376677"/>
            <a:ext cx="939053" cy="497540"/>
          </a:xfrm>
          <a:prstGeom prst="rect">
            <a:avLst/>
          </a:prstGeom>
          <a:solidFill>
            <a:srgbClr val="5B9BD5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aseline="0">
                <a:solidFill>
                  <a:schemeClr val="bg1"/>
                </a:solidFill>
              </a:rPr>
              <a:t>Technology:</a:t>
            </a:r>
            <a:br>
              <a:rPr lang="en-US" sz="1100" baseline="0">
                <a:solidFill>
                  <a:schemeClr val="bg1"/>
                </a:solidFill>
              </a:rPr>
            </a:br>
            <a:r>
              <a:rPr lang="en-US" sz="1100" baseline="0">
                <a:solidFill>
                  <a:schemeClr val="bg1"/>
                </a:solidFill>
              </a:rPr>
              <a:t>$6,525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7565696" y="3376677"/>
            <a:ext cx="883024" cy="629772"/>
          </a:xfrm>
          <a:prstGeom prst="rect">
            <a:avLst/>
          </a:prstGeom>
          <a:solidFill>
            <a:srgbClr val="5B9BD5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aseline="0" dirty="0">
                <a:solidFill>
                  <a:schemeClr val="bg1"/>
                </a:solidFill>
              </a:rPr>
              <a:t>Community </a:t>
            </a:r>
            <a:br>
              <a:rPr lang="en-US" sz="1100" baseline="0" dirty="0">
                <a:solidFill>
                  <a:schemeClr val="bg1"/>
                </a:solidFill>
              </a:rPr>
            </a:br>
            <a:r>
              <a:rPr lang="en-US" sz="1100" baseline="0" dirty="0">
                <a:solidFill>
                  <a:schemeClr val="bg1"/>
                </a:solidFill>
              </a:rPr>
              <a:t>Colleges:</a:t>
            </a:r>
            <a:br>
              <a:rPr lang="en-US" sz="1100" baseline="0" dirty="0">
                <a:solidFill>
                  <a:schemeClr val="bg1"/>
                </a:solidFill>
              </a:rPr>
            </a:br>
            <a:r>
              <a:rPr lang="en-US" sz="1100" baseline="0" dirty="0">
                <a:solidFill>
                  <a:schemeClr val="bg1"/>
                </a:solidFill>
              </a:rPr>
              <a:t>$2,995</a:t>
            </a:r>
            <a:endParaRPr lang="en-US" sz="1100" dirty="0">
              <a:solidFill>
                <a:schemeClr val="bg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1708086" y="3210010"/>
            <a:ext cx="266699" cy="497541"/>
          </a:xfrm>
          <a:prstGeom prst="line">
            <a:avLst/>
          </a:prstGeom>
          <a:ln w="31750" cmpd="sng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12" idx="2"/>
          </p:cNvCxnSpPr>
          <p:nvPr/>
        </p:nvCxnSpPr>
        <p:spPr>
          <a:xfrm flipV="1">
            <a:off x="3642360" y="3681476"/>
            <a:ext cx="106444" cy="539982"/>
          </a:xfrm>
          <a:prstGeom prst="line">
            <a:avLst/>
          </a:prstGeom>
          <a:ln w="31750" cmpd="sng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243107" y="3689536"/>
            <a:ext cx="180411" cy="537745"/>
          </a:xfrm>
          <a:prstGeom prst="line">
            <a:avLst/>
          </a:prstGeom>
          <a:ln w="31750" cmpd="sng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298505" y="3833423"/>
            <a:ext cx="392204" cy="372036"/>
          </a:xfrm>
          <a:prstGeom prst="line">
            <a:avLst/>
          </a:prstGeom>
          <a:ln w="31750" cmpd="sng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8011688" y="3970591"/>
            <a:ext cx="437032" cy="256690"/>
          </a:xfrm>
          <a:prstGeom prst="line">
            <a:avLst/>
          </a:prstGeom>
          <a:ln w="31750" cmpd="sng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666004" y="1035052"/>
            <a:ext cx="4477996" cy="65068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Campus Cost Impact</a:t>
            </a:r>
            <a:endParaRPr lang="en-US" sz="3600" b="1" spc="-150" dirty="0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79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524">
        <p:fade/>
      </p:transition>
    </mc:Choice>
    <mc:Fallback xmlns="">
      <p:transition spd="med" advTm="505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285"/>
            <a:ext cx="9144000" cy="5138929"/>
          </a:xfrm>
          <a:prstGeom prst="rect">
            <a:avLst/>
          </a:prstGeom>
        </p:spPr>
      </p:pic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7777487" y="4394713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B384BA4C-DA9E-4C4C-B485-B56AB5EFFF15}" type="slidenum">
              <a:rPr lang="en-US" smtClean="0"/>
              <a:t>25</a:t>
            </a:fld>
            <a:endParaRPr lang="en-US" dirty="0"/>
          </a:p>
        </p:txBody>
      </p:sp>
      <p:sp>
        <p:nvSpPr>
          <p:cNvPr id="3" name="Wave 2"/>
          <p:cNvSpPr/>
          <p:nvPr/>
        </p:nvSpPr>
        <p:spPr>
          <a:xfrm>
            <a:off x="4006439" y="117941"/>
            <a:ext cx="4892041" cy="915719"/>
          </a:xfrm>
          <a:prstGeom prst="wave">
            <a:avLst/>
          </a:prstGeom>
          <a:gradFill>
            <a:gsLst>
              <a:gs pos="10000">
                <a:srgbClr val="660066"/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Goal</a:t>
            </a:r>
            <a:endParaRPr lang="en-US" sz="5400" b="1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1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5881">
        <p:fade/>
      </p:transition>
    </mc:Choice>
    <mc:Fallback xmlns="">
      <p:transition spd="med" advTm="4588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0"/>
            <a:ext cx="9170421" cy="50397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97280" y="1362184"/>
            <a:ext cx="7853680" cy="430887"/>
          </a:xfrm>
          <a:prstGeom prst="rect">
            <a:avLst/>
          </a:prstGeom>
          <a:solidFill>
            <a:srgbClr val="660066"/>
          </a:solidFill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solidFill>
                  <a:schemeClr val="bg1"/>
                </a:solidFill>
              </a:rPr>
              <a:t>Share this presentation with all interested campus constituents</a:t>
            </a:r>
            <a:endParaRPr lang="en-US" sz="2200" b="1" i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7280" y="2037592"/>
            <a:ext cx="7853680" cy="430887"/>
          </a:xfrm>
          <a:prstGeom prst="rect">
            <a:avLst/>
          </a:prstGeom>
          <a:solidFill>
            <a:srgbClr val="660066"/>
          </a:solidFill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solidFill>
                  <a:schemeClr val="bg1"/>
                </a:solidFill>
              </a:rPr>
              <a:t>Express interest in program with email to </a:t>
            </a:r>
            <a:r>
              <a:rPr lang="en-US" sz="2200" b="1" i="1" dirty="0" smtClean="0">
                <a:solidFill>
                  <a:schemeClr val="bg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hlinkClick r:id="rId5"/>
              </a:rPr>
              <a:t>Karren Bee-Donohoe</a:t>
            </a:r>
            <a:endParaRPr lang="en-US" sz="2200" b="1" i="1" dirty="0">
              <a:solidFill>
                <a:schemeClr val="bg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7280" y="2713000"/>
            <a:ext cx="7853680" cy="430887"/>
          </a:xfrm>
          <a:prstGeom prst="rect">
            <a:avLst/>
          </a:prstGeom>
          <a:solidFill>
            <a:srgbClr val="660066"/>
          </a:solidFill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solidFill>
                  <a:schemeClr val="bg1"/>
                </a:solidFill>
              </a:rPr>
              <a:t>Determine all current costs being incurred for these functions</a:t>
            </a:r>
            <a:endParaRPr lang="en-US" sz="22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7280" y="3388408"/>
            <a:ext cx="7853680" cy="430887"/>
          </a:xfrm>
          <a:prstGeom prst="rect">
            <a:avLst/>
          </a:prstGeom>
          <a:solidFill>
            <a:srgbClr val="660066"/>
          </a:solidFill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solidFill>
                  <a:schemeClr val="bg1"/>
                </a:solidFill>
              </a:rPr>
              <a:t>Receive from System the actual cost based on total participants</a:t>
            </a:r>
            <a:endParaRPr lang="en-US" sz="2200" b="1" i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7280" y="4063814"/>
            <a:ext cx="7853680" cy="430887"/>
          </a:xfrm>
          <a:prstGeom prst="rect">
            <a:avLst/>
          </a:prstGeom>
          <a:solidFill>
            <a:srgbClr val="660066"/>
          </a:solidFill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solidFill>
                  <a:schemeClr val="bg1"/>
                </a:solidFill>
              </a:rPr>
              <a:t>Formally commit and participate in the implementation</a:t>
            </a:r>
            <a:endParaRPr lang="en-US" sz="2200" b="1" i="1" dirty="0">
              <a:solidFill>
                <a:schemeClr val="bg1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/>
          <a:srcRect l="184" t="429" b="1"/>
          <a:stretch/>
        </p:blipFill>
        <p:spPr>
          <a:xfrm>
            <a:off x="420922" y="1402080"/>
            <a:ext cx="433237" cy="34831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/>
          <a:srcRect l="184" t="429" b="1"/>
          <a:stretch/>
        </p:blipFill>
        <p:spPr>
          <a:xfrm>
            <a:off x="420922" y="4105102"/>
            <a:ext cx="433237" cy="34831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/>
          <a:srcRect l="184" t="429" b="1"/>
          <a:stretch/>
        </p:blipFill>
        <p:spPr>
          <a:xfrm>
            <a:off x="420922" y="2067513"/>
            <a:ext cx="433237" cy="3483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/>
          <a:srcRect l="184" t="429" b="1"/>
          <a:stretch/>
        </p:blipFill>
        <p:spPr>
          <a:xfrm>
            <a:off x="420922" y="2732947"/>
            <a:ext cx="433237" cy="34831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/>
          <a:srcRect l="184" t="429" b="1"/>
          <a:stretch/>
        </p:blipFill>
        <p:spPr>
          <a:xfrm>
            <a:off x="420922" y="3429696"/>
            <a:ext cx="433237" cy="348310"/>
          </a:xfrm>
          <a:prstGeom prst="rect">
            <a:avLst/>
          </a:prstGeom>
        </p:spPr>
      </p:pic>
      <p:pic>
        <p:nvPicPr>
          <p:cNvPr id="25" name="Audio 2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4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4895">
        <p:fade/>
      </p:transition>
    </mc:Choice>
    <mc:Fallback xmlns="">
      <p:transition spd="med" advTm="1348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3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72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32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1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48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9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9144000" cy="52401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190" y="4384685"/>
            <a:ext cx="75468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Are </a:t>
            </a:r>
            <a:r>
              <a:rPr lang="en-US" sz="3600" smtClean="0">
                <a:solidFill>
                  <a:schemeClr val="bg1"/>
                </a:solidFill>
              </a:rPr>
              <a:t>your facilities </a:t>
            </a:r>
            <a:r>
              <a:rPr lang="en-US" sz="3600" dirty="0" smtClean="0">
                <a:solidFill>
                  <a:schemeClr val="bg1"/>
                </a:solidFill>
              </a:rPr>
              <a:t>the best they can be?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93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3804">
        <p:fade/>
      </p:transition>
    </mc:Choice>
    <mc:Fallback xmlns="">
      <p:transition spd="med" advTm="3380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833" y="0"/>
            <a:ext cx="7370451" cy="49046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514" y="2755567"/>
            <a:ext cx="3710247" cy="406685"/>
          </a:xfrm>
          <a:solidFill>
            <a:schemeClr val="bg1">
              <a:alpha val="68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en-US" dirty="0"/>
              <a:t>G</a:t>
            </a:r>
            <a:r>
              <a:rPr lang="en-US" dirty="0" smtClean="0"/>
              <a:t>ood, fair or really bad?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513" y="3258076"/>
            <a:ext cx="7177348" cy="40668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Financial benefits of good facilities management?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" y="382246"/>
            <a:ext cx="1970116" cy="65068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 Data</a:t>
            </a:r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4513" y="3760585"/>
            <a:ext cx="7177348" cy="40668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Reducing Utility costs?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513" y="4263094"/>
            <a:ext cx="7177348" cy="40668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Ideal </a:t>
            </a:r>
            <a:r>
              <a:rPr lang="en-US" dirty="0"/>
              <a:t>p</a:t>
            </a:r>
            <a:r>
              <a:rPr lang="en-US" dirty="0" smtClean="0"/>
              <a:t>reventative </a:t>
            </a:r>
            <a:r>
              <a:rPr lang="en-US" dirty="0"/>
              <a:t>m</a:t>
            </a:r>
            <a:r>
              <a:rPr lang="en-US" dirty="0" smtClean="0"/>
              <a:t>aintenance levels?</a:t>
            </a:r>
            <a:endParaRPr lang="en-US" dirty="0"/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78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2574">
        <p:fade/>
      </p:transition>
    </mc:Choice>
    <mc:Fallback xmlns="">
      <p:transition spd="med" advTm="7257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66" t="5858" r="-166" b="9237"/>
          <a:stretch/>
        </p:blipFill>
        <p:spPr>
          <a:xfrm>
            <a:off x="-9258" y="-15241"/>
            <a:ext cx="9181103" cy="517682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9258" y="481002"/>
            <a:ext cx="5092861" cy="65068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Better Data is needed</a:t>
            </a:r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92988" y="1805940"/>
            <a:ext cx="5551013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Optimize day to day operations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83603" y="3492039"/>
            <a:ext cx="4074284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Sharing best practices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83602" y="2367973"/>
            <a:ext cx="4078913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Decide where to invest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54500" y="2930006"/>
            <a:ext cx="2808015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Benchmarking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487">
        <p:fade/>
      </p:transition>
    </mc:Choice>
    <mc:Fallback xmlns="">
      <p:transition spd="med" advTm="3048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67"/>
          <a:stretch/>
        </p:blipFill>
        <p:spPr>
          <a:xfrm>
            <a:off x="0" y="-24714"/>
            <a:ext cx="9152122" cy="516387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673912" y="568381"/>
            <a:ext cx="3470088" cy="65068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Vision for 2025</a:t>
            </a:r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403" y="1805940"/>
            <a:ext cx="3571750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Ideal state of repair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402" y="3492039"/>
            <a:ext cx="7819659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Capital investment targeted to programming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402" y="2367973"/>
            <a:ext cx="4775518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Excellent energy efficiency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402" y="2930006"/>
            <a:ext cx="4127335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Reduced energy costs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403" y="4054072"/>
            <a:ext cx="7125177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Students, faculty and staff in abundance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51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9748">
        <p:fade/>
      </p:transition>
    </mc:Choice>
    <mc:Fallback xmlns="">
      <p:transition spd="med" advTm="4974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5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8090014" y="4383508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2" y="382246"/>
            <a:ext cx="1921396" cy="1188646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AiM: Modules</a:t>
            </a:r>
            <a:endParaRPr lang="en-US" sz="3200" b="1" i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18801"/>
            <a:ext cx="2895600" cy="273844"/>
          </a:xfrm>
        </p:spPr>
        <p:txBody>
          <a:bodyPr/>
          <a:lstStyle/>
          <a:p>
            <a:fld id="{7B7521D7-86FB-4A71-9603-47C344A8D109}" type="slidenum">
              <a:rPr lang="en-US" smtClean="0"/>
              <a:t>7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29136" t="18738" r="31075" b="26712"/>
          <a:stretch/>
        </p:blipFill>
        <p:spPr>
          <a:xfrm>
            <a:off x="2497177" y="-24202"/>
            <a:ext cx="6717883" cy="5156498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42975" t="73065" r="44435" b="10471"/>
          <a:stretch/>
        </p:blipFill>
        <p:spPr>
          <a:xfrm>
            <a:off x="595117" y="3553703"/>
            <a:ext cx="2125580" cy="1556337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02750" y="2002718"/>
            <a:ext cx="492367" cy="39279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29622" y="2957052"/>
            <a:ext cx="471394" cy="376061"/>
          </a:xfrm>
          <a:prstGeom prst="ellipse">
            <a:avLst/>
          </a:prstGeom>
          <a:noFill/>
          <a:ln w="38100">
            <a:solidFill>
              <a:srgbClr val="CD00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3010" y="1786575"/>
            <a:ext cx="20949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Currently - Property, Space and Asset Life </a:t>
            </a:r>
            <a:r>
              <a:rPr lang="en-US" dirty="0"/>
              <a:t>C</a:t>
            </a:r>
            <a:r>
              <a:rPr lang="en-US" dirty="0" smtClean="0"/>
              <a:t>ycle </a:t>
            </a:r>
            <a:r>
              <a:rPr lang="en-US" dirty="0"/>
              <a:t>M</a:t>
            </a:r>
            <a:r>
              <a:rPr lang="en-US" dirty="0" smtClean="0"/>
              <a:t>anagement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25784" y="2827336"/>
            <a:ext cx="2094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Next - Work Order Management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37924" y="3048001"/>
            <a:ext cx="1935634" cy="381674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Property, Space and Asset Life Cycle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14305" y="1642895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Integrated Workplace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660358" y="1956994"/>
            <a:ext cx="2090766" cy="169222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737923" y="471880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Field Service Solutions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4080" y="471880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Parking Management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836739" y="386934"/>
            <a:ext cx="2090766" cy="1692224"/>
          </a:xfrm>
          <a:prstGeom prst="ellipse">
            <a:avLst/>
          </a:prstGeom>
          <a:noFill/>
          <a:ln w="38100">
            <a:solidFill>
              <a:srgbClr val="CD00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935305" y="471880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Energy Management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14305" y="3189694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Construction Management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24767" y="3195452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Surplus Management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24767" y="166587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Property Risk Management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59819" y="1618185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Fleet and Fuel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32687" y="471880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Asset and Inventory</a:t>
            </a:r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28" name="Audio 2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64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1774"/>
    </mc:Choice>
    <mc:Fallback xmlns="">
      <p:transition advTm="617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unywallpaper-ppt-l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134" y="-21559"/>
            <a:ext cx="9144000" cy="5143500"/>
          </a:xfrm>
          <a:prstGeom prst="rect">
            <a:avLst/>
          </a:prstGeom>
          <a:effectLst/>
        </p:spPr>
      </p:pic>
      <p:sp>
        <p:nvSpPr>
          <p:cNvPr id="15" name="Rectangle 14"/>
          <p:cNvSpPr/>
          <p:nvPr/>
        </p:nvSpPr>
        <p:spPr>
          <a:xfrm>
            <a:off x="-22526" y="217613"/>
            <a:ext cx="3735252" cy="77504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Property &amp; Space</a:t>
            </a:r>
            <a:endParaRPr lang="en-US" sz="3600" b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DCC8D8-0ECF-4E43-A672-420DBB1F1609}" type="slidenum">
              <a:rPr lang="en-US" smtClean="0"/>
              <a:t>8</a:t>
            </a:fld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4580212" y="217468"/>
            <a:ext cx="4535654" cy="4686717"/>
            <a:chOff x="4875084" y="817299"/>
            <a:chExt cx="4251051" cy="4529381"/>
          </a:xfrm>
        </p:grpSpPr>
        <p:sp>
          <p:nvSpPr>
            <p:cNvPr id="17" name="Oval 16"/>
            <p:cNvSpPr/>
            <p:nvPr/>
          </p:nvSpPr>
          <p:spPr>
            <a:xfrm>
              <a:off x="5406419" y="1400736"/>
              <a:ext cx="3214151" cy="1116232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4875084" y="4841944"/>
              <a:ext cx="4251051" cy="504736"/>
            </a:xfrm>
            <a:custGeom>
              <a:avLst/>
              <a:gdLst>
                <a:gd name="connsiteX0" fmla="*/ 0 w 4251051"/>
                <a:gd name="connsiteY0" fmla="*/ 0 h 747477"/>
                <a:gd name="connsiteX1" fmla="*/ 4251051 w 4251051"/>
                <a:gd name="connsiteY1" fmla="*/ 0 h 747477"/>
                <a:gd name="connsiteX2" fmla="*/ 4251051 w 4251051"/>
                <a:gd name="connsiteY2" fmla="*/ 747477 h 747477"/>
                <a:gd name="connsiteX3" fmla="*/ 0 w 4251051"/>
                <a:gd name="connsiteY3" fmla="*/ 747477 h 747477"/>
                <a:gd name="connsiteX4" fmla="*/ 0 w 4251051"/>
                <a:gd name="connsiteY4" fmla="*/ 0 h 74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1051" h="747477">
                  <a:moveTo>
                    <a:pt x="0" y="0"/>
                  </a:moveTo>
                  <a:lnTo>
                    <a:pt x="4251051" y="0"/>
                  </a:lnTo>
                  <a:lnTo>
                    <a:pt x="4251051" y="747477"/>
                  </a:lnTo>
                  <a:lnTo>
                    <a:pt x="0" y="7474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9352" tIns="149352" rIns="149352" bIns="149352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Improved Asset Management</a:t>
              </a:r>
              <a:endParaRPr lang="en-US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6965133" y="1078085"/>
              <a:ext cx="1773126" cy="1761533"/>
            </a:xfrm>
            <a:custGeom>
              <a:avLst/>
              <a:gdLst>
                <a:gd name="connsiteX0" fmla="*/ 0 w 1889775"/>
                <a:gd name="connsiteY0" fmla="*/ 938710 h 1877419"/>
                <a:gd name="connsiteX1" fmla="*/ 944888 w 1889775"/>
                <a:gd name="connsiteY1" fmla="*/ 0 h 1877419"/>
                <a:gd name="connsiteX2" fmla="*/ 1889776 w 1889775"/>
                <a:gd name="connsiteY2" fmla="*/ 938710 h 1877419"/>
                <a:gd name="connsiteX3" fmla="*/ 944888 w 1889775"/>
                <a:gd name="connsiteY3" fmla="*/ 1877420 h 1877419"/>
                <a:gd name="connsiteX4" fmla="*/ 0 w 1889775"/>
                <a:gd name="connsiteY4" fmla="*/ 938710 h 187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9775" h="1877419">
                  <a:moveTo>
                    <a:pt x="0" y="938710"/>
                  </a:moveTo>
                  <a:cubicBezTo>
                    <a:pt x="0" y="420275"/>
                    <a:pt x="423041" y="0"/>
                    <a:pt x="944888" y="0"/>
                  </a:cubicBezTo>
                  <a:cubicBezTo>
                    <a:pt x="1466735" y="0"/>
                    <a:pt x="1889776" y="420275"/>
                    <a:pt x="1889776" y="938710"/>
                  </a:cubicBezTo>
                  <a:cubicBezTo>
                    <a:pt x="1889776" y="1457145"/>
                    <a:pt x="1466735" y="1877420"/>
                    <a:pt x="944888" y="1877420"/>
                  </a:cubicBezTo>
                  <a:cubicBezTo>
                    <a:pt x="423041" y="1877420"/>
                    <a:pt x="0" y="1457145"/>
                    <a:pt x="0" y="938710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9611" tIns="297802" rIns="299611" bIns="297802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Asset Renewal </a:t>
              </a:r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Needs</a:t>
              </a:r>
              <a:r>
                <a:rPr lang="en-US" sz="18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8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Down Arrow 19"/>
            <p:cNvSpPr/>
            <p:nvPr/>
          </p:nvSpPr>
          <p:spPr>
            <a:xfrm>
              <a:off x="6583275" y="3704870"/>
              <a:ext cx="794598" cy="1181243"/>
            </a:xfrm>
            <a:prstGeom prst="downArrow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081034" y="2195995"/>
              <a:ext cx="1807810" cy="1751433"/>
            </a:xfrm>
            <a:custGeom>
              <a:avLst/>
              <a:gdLst>
                <a:gd name="connsiteX0" fmla="*/ 0 w 1926741"/>
                <a:gd name="connsiteY0" fmla="*/ 933328 h 1866655"/>
                <a:gd name="connsiteX1" fmla="*/ 963371 w 1926741"/>
                <a:gd name="connsiteY1" fmla="*/ 0 h 1866655"/>
                <a:gd name="connsiteX2" fmla="*/ 1926742 w 1926741"/>
                <a:gd name="connsiteY2" fmla="*/ 933328 h 1866655"/>
                <a:gd name="connsiteX3" fmla="*/ 963371 w 1926741"/>
                <a:gd name="connsiteY3" fmla="*/ 1866656 h 1866655"/>
                <a:gd name="connsiteX4" fmla="*/ 0 w 1926741"/>
                <a:gd name="connsiteY4" fmla="*/ 933328 h 186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6741" h="1866655">
                  <a:moveTo>
                    <a:pt x="0" y="933328"/>
                  </a:moveTo>
                  <a:cubicBezTo>
                    <a:pt x="0" y="417865"/>
                    <a:pt x="431316" y="0"/>
                    <a:pt x="963371" y="0"/>
                  </a:cubicBezTo>
                  <a:cubicBezTo>
                    <a:pt x="1495426" y="0"/>
                    <a:pt x="1926742" y="417865"/>
                    <a:pt x="1926742" y="933328"/>
                  </a:cubicBezTo>
                  <a:cubicBezTo>
                    <a:pt x="1926742" y="1448791"/>
                    <a:pt x="1495426" y="1866656"/>
                    <a:pt x="963371" y="1866656"/>
                  </a:cubicBezTo>
                  <a:cubicBezTo>
                    <a:pt x="431316" y="1866656"/>
                    <a:pt x="0" y="1448791"/>
                    <a:pt x="0" y="933328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5025" tIns="296225" rIns="305025" bIns="29622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O&amp;M</a:t>
              </a:r>
              <a:endParaRPr lang="en-US" sz="13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5299214" y="1153131"/>
              <a:ext cx="1773126" cy="1761533"/>
            </a:xfrm>
            <a:custGeom>
              <a:avLst/>
              <a:gdLst>
                <a:gd name="connsiteX0" fmla="*/ 0 w 1889775"/>
                <a:gd name="connsiteY0" fmla="*/ 938710 h 1877419"/>
                <a:gd name="connsiteX1" fmla="*/ 944888 w 1889775"/>
                <a:gd name="connsiteY1" fmla="*/ 0 h 1877419"/>
                <a:gd name="connsiteX2" fmla="*/ 1889776 w 1889775"/>
                <a:gd name="connsiteY2" fmla="*/ 938710 h 1877419"/>
                <a:gd name="connsiteX3" fmla="*/ 944888 w 1889775"/>
                <a:gd name="connsiteY3" fmla="*/ 1877420 h 1877419"/>
                <a:gd name="connsiteX4" fmla="*/ 0 w 1889775"/>
                <a:gd name="connsiteY4" fmla="*/ 938710 h 187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9775" h="1877419">
                  <a:moveTo>
                    <a:pt x="0" y="938710"/>
                  </a:moveTo>
                  <a:cubicBezTo>
                    <a:pt x="0" y="420275"/>
                    <a:pt x="423041" y="0"/>
                    <a:pt x="944888" y="0"/>
                  </a:cubicBezTo>
                  <a:cubicBezTo>
                    <a:pt x="1466735" y="0"/>
                    <a:pt x="1889776" y="420275"/>
                    <a:pt x="1889776" y="938710"/>
                  </a:cubicBezTo>
                  <a:cubicBezTo>
                    <a:pt x="1889776" y="1457145"/>
                    <a:pt x="1466735" y="1877420"/>
                    <a:pt x="944888" y="1877420"/>
                  </a:cubicBezTo>
                  <a:cubicBezTo>
                    <a:pt x="423041" y="1877420"/>
                    <a:pt x="0" y="1457145"/>
                    <a:pt x="0" y="938710"/>
                  </a:cubicBezTo>
                  <a:close/>
                </a:path>
              </a:pathLst>
            </a:custGeom>
            <a:solidFill>
              <a:srgbClr val="00206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9611" tIns="297802" rIns="299611" bIns="29780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Property and Space Utilization</a:t>
              </a:r>
              <a:endParaRPr lang="en-US" sz="18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Shape 22"/>
            <p:cNvSpPr/>
            <p:nvPr/>
          </p:nvSpPr>
          <p:spPr>
            <a:xfrm>
              <a:off x="4878534" y="817299"/>
              <a:ext cx="4204079" cy="3514708"/>
            </a:xfrm>
            <a:prstGeom prst="funnel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4" name="Rectangle 23"/>
          <p:cNvSpPr/>
          <p:nvPr/>
        </p:nvSpPr>
        <p:spPr>
          <a:xfrm>
            <a:off x="-14329" y="3002635"/>
            <a:ext cx="2897033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Easy Reporting 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4329" y="2361507"/>
            <a:ext cx="4153357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Official Data of Record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-14329" y="1747480"/>
            <a:ext cx="3704513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Real Time Validation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62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1278">
        <p:fade/>
      </p:transition>
    </mc:Choice>
    <mc:Fallback xmlns="">
      <p:transition spd="med" advTm="5127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unywallpaper-ppt-ligh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22" y="19865"/>
            <a:ext cx="9144000" cy="5143500"/>
          </a:xfrm>
          <a:prstGeom prst="rect">
            <a:avLst/>
          </a:prstGeom>
          <a:effectLst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DCC8D8-0ECF-4E43-A672-420DBB1F1609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23160" y="1435474"/>
            <a:ext cx="6377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/>
          </a:p>
          <a:p>
            <a:endParaRPr lang="en-US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022" y="-159677"/>
            <a:ext cx="8510953" cy="560463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r="3211"/>
          <a:stretch/>
        </p:blipFill>
        <p:spPr>
          <a:xfrm>
            <a:off x="-79131" y="-159677"/>
            <a:ext cx="8237611" cy="56046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872942" y="588976"/>
            <a:ext cx="4271061" cy="503660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b="1" spc="-15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NACUBO Standards</a:t>
            </a:r>
            <a:endParaRPr lang="en-US" sz="3600" b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4503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46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746">
        <p:fade/>
      </p:transition>
    </mc:Choice>
    <mc:Fallback xmlns="">
      <p:transition spd="med" advTm="1007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41936</TotalTime>
  <Words>653</Words>
  <Application>Microsoft Office PowerPoint</Application>
  <PresentationFormat>On-screen Show (16:9)</PresentationFormat>
  <Paragraphs>179</Paragraphs>
  <Slides>26</Slides>
  <Notes>20</Notes>
  <HiddenSlides>0</HiddenSlides>
  <MMClips>26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Wingdings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State University of New York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Schillinger</dc:creator>
  <cp:lastModifiedBy>Bee-Donohoe, Karren</cp:lastModifiedBy>
  <cp:revision>1212</cp:revision>
  <cp:lastPrinted>2017-05-19T14:50:45Z</cp:lastPrinted>
  <dcterms:created xsi:type="dcterms:W3CDTF">2013-01-08T18:33:12Z</dcterms:created>
  <dcterms:modified xsi:type="dcterms:W3CDTF">2017-06-23T16:53:17Z</dcterms:modified>
</cp:coreProperties>
</file>