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9.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1" r:id="rId1"/>
  </p:sldMasterIdLst>
  <p:notesMasterIdLst>
    <p:notesMasterId r:id="rId61"/>
  </p:notesMasterIdLst>
  <p:handoutMasterIdLst>
    <p:handoutMasterId r:id="rId62"/>
  </p:handoutMasterIdLst>
  <p:sldIdLst>
    <p:sldId id="665" r:id="rId2"/>
    <p:sldId id="675" r:id="rId3"/>
    <p:sldId id="1645" r:id="rId4"/>
    <p:sldId id="892" r:id="rId5"/>
    <p:sldId id="1425" r:id="rId6"/>
    <p:sldId id="1648" r:id="rId7"/>
    <p:sldId id="290" r:id="rId8"/>
    <p:sldId id="895" r:id="rId9"/>
    <p:sldId id="418" r:id="rId10"/>
    <p:sldId id="894" r:id="rId11"/>
    <p:sldId id="1586" r:id="rId12"/>
    <p:sldId id="401" r:id="rId13"/>
    <p:sldId id="2682" r:id="rId14"/>
    <p:sldId id="801" r:id="rId15"/>
    <p:sldId id="1441" r:id="rId16"/>
    <p:sldId id="1446" r:id="rId17"/>
    <p:sldId id="296" r:id="rId18"/>
    <p:sldId id="549" r:id="rId19"/>
    <p:sldId id="802" r:id="rId20"/>
    <p:sldId id="791" r:id="rId21"/>
    <p:sldId id="2688" r:id="rId22"/>
    <p:sldId id="2684" r:id="rId23"/>
    <p:sldId id="1589" r:id="rId24"/>
    <p:sldId id="419" r:id="rId25"/>
    <p:sldId id="551" r:id="rId26"/>
    <p:sldId id="552" r:id="rId27"/>
    <p:sldId id="819" r:id="rId28"/>
    <p:sldId id="803" r:id="rId29"/>
    <p:sldId id="804" r:id="rId30"/>
    <p:sldId id="302" r:id="rId31"/>
    <p:sldId id="292" r:id="rId32"/>
    <p:sldId id="607" r:id="rId33"/>
    <p:sldId id="297" r:id="rId34"/>
    <p:sldId id="1590" r:id="rId35"/>
    <p:sldId id="605" r:id="rId36"/>
    <p:sldId id="606" r:id="rId37"/>
    <p:sldId id="598" r:id="rId38"/>
    <p:sldId id="299" r:id="rId39"/>
    <p:sldId id="699" r:id="rId40"/>
    <p:sldId id="305" r:id="rId41"/>
    <p:sldId id="306" r:id="rId42"/>
    <p:sldId id="805" r:id="rId43"/>
    <p:sldId id="1722" r:id="rId44"/>
    <p:sldId id="1699" r:id="rId45"/>
    <p:sldId id="1594" r:id="rId46"/>
    <p:sldId id="1597" r:id="rId47"/>
    <p:sldId id="1435" r:id="rId48"/>
    <p:sldId id="1436" r:id="rId49"/>
    <p:sldId id="1598" r:id="rId50"/>
    <p:sldId id="1583" r:id="rId51"/>
    <p:sldId id="1663" r:id="rId52"/>
    <p:sldId id="1599" r:id="rId53"/>
    <p:sldId id="1584" r:id="rId54"/>
    <p:sldId id="1585" r:id="rId55"/>
    <p:sldId id="1660" r:id="rId56"/>
    <p:sldId id="1605" r:id="rId57"/>
    <p:sldId id="1606" r:id="rId58"/>
    <p:sldId id="2685" r:id="rId59"/>
    <p:sldId id="828" r:id="rId60"/>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52A6"/>
    <a:srgbClr val="165F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0A4129-2F5E-4C9A-8C4D-D858EA0848EC}" v="18" dt="2023-12-19T17:04:09.1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79" autoAdjust="0"/>
    <p:restoredTop sz="61692" autoAdjust="0"/>
  </p:normalViewPr>
  <p:slideViewPr>
    <p:cSldViewPr snapToGrid="0" snapToObjects="1">
      <p:cViewPr varScale="1">
        <p:scale>
          <a:sx n="70" d="100"/>
          <a:sy n="70" d="100"/>
        </p:scale>
        <p:origin x="2574" y="84"/>
      </p:cViewPr>
      <p:guideLst>
        <p:guide orient="horz" pos="2160"/>
        <p:guide pos="2880"/>
      </p:guideLst>
    </p:cSldViewPr>
  </p:slideViewPr>
  <p:outlineViewPr>
    <p:cViewPr>
      <p:scale>
        <a:sx n="33" d="100"/>
        <a:sy n="33" d="100"/>
      </p:scale>
      <p:origin x="0" y="-12090"/>
    </p:cViewPr>
  </p:outlineViewPr>
  <p:notesTextViewPr>
    <p:cViewPr>
      <p:scale>
        <a:sx n="150" d="100"/>
        <a:sy n="150" d="100"/>
      </p:scale>
      <p:origin x="0" y="0"/>
    </p:cViewPr>
  </p:notesTextViewPr>
  <p:sorterViewPr>
    <p:cViewPr varScale="1">
      <p:scale>
        <a:sx n="1" d="1"/>
        <a:sy n="1" d="1"/>
      </p:scale>
      <p:origin x="0" y="-50200"/>
    </p:cViewPr>
  </p:sorterViewPr>
  <p:notesViewPr>
    <p:cSldViewPr snapToGrid="0" snapToObjects="1">
      <p:cViewPr varScale="1">
        <p:scale>
          <a:sx n="82" d="100"/>
          <a:sy n="82" d="100"/>
        </p:scale>
        <p:origin x="391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ommentAuthors" Target="commentAuthors.xml"/><Relationship Id="rId68"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775200567966501"/>
          <c:y val="3.3458527978391987E-2"/>
          <c:w val="0.43444021221838586"/>
          <c:h val="0.96654147202160801"/>
        </c:manualLayout>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775200567966501"/>
          <c:y val="3.3458527978391987E-2"/>
          <c:w val="0.43444021221838586"/>
          <c:h val="0.96654147202160801"/>
        </c:manualLayout>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775200567966501"/>
          <c:y val="3.3458527978391987E-2"/>
          <c:w val="0.43444021221838586"/>
          <c:h val="0.96654147202160801"/>
        </c:manualLayout>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775200567966501"/>
          <c:y val="3.3458527978391987E-2"/>
          <c:w val="0.43444021221838586"/>
          <c:h val="0.96654147202160801"/>
        </c:manualLayout>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775200567966501"/>
          <c:y val="3.3458527978391987E-2"/>
          <c:w val="0.43444021221838586"/>
          <c:h val="0.96654147202160801"/>
        </c:manualLayout>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775200567966501"/>
          <c:y val="3.3458527978391987E-2"/>
          <c:w val="0.43444021221838586"/>
          <c:h val="0.96654147202160801"/>
        </c:manualLayout>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F60E97-668E-4528-BFE3-2A778FE54A86}"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US"/>
        </a:p>
      </dgm:t>
    </dgm:pt>
    <dgm:pt modelId="{8F34FBF2-B5E1-49C3-B8BA-0E3D645399BB}">
      <dgm:prSet phldrT="[Text]" custT="1"/>
      <dgm:spPr/>
      <dgm:t>
        <a:bodyPr/>
        <a:lstStyle/>
        <a:p>
          <a:r>
            <a:rPr lang="en-US" sz="2000" dirty="0"/>
            <a:t>Identify Estimates, Budget, Funding Source </a:t>
          </a:r>
        </a:p>
      </dgm:t>
    </dgm:pt>
    <dgm:pt modelId="{886BE9EC-7331-4441-993F-12B17467C6D3}" type="parTrans" cxnId="{AE9F9599-8D2D-436C-A47B-B8D372A05422}">
      <dgm:prSet/>
      <dgm:spPr/>
      <dgm:t>
        <a:bodyPr/>
        <a:lstStyle/>
        <a:p>
          <a:endParaRPr lang="en-US"/>
        </a:p>
      </dgm:t>
    </dgm:pt>
    <dgm:pt modelId="{432A9075-4838-4F13-90F6-4196716EC91D}" type="sibTrans" cxnId="{AE9F9599-8D2D-436C-A47B-B8D372A05422}">
      <dgm:prSet/>
      <dgm:spPr/>
      <dgm:t>
        <a:bodyPr/>
        <a:lstStyle/>
        <a:p>
          <a:endParaRPr lang="en-US"/>
        </a:p>
      </dgm:t>
    </dgm:pt>
    <dgm:pt modelId="{65288A5F-7DF3-4695-97FD-878414E9B97C}">
      <dgm:prSet phldrT="[Text]" custT="1"/>
      <dgm:spPr/>
      <dgm:t>
        <a:bodyPr/>
        <a:lstStyle/>
        <a:p>
          <a:pPr algn="ctr">
            <a:lnSpc>
              <a:spcPct val="100000"/>
            </a:lnSpc>
            <a:spcAft>
              <a:spcPts val="0"/>
            </a:spcAft>
          </a:pPr>
          <a:r>
            <a:rPr lang="en-US" sz="2000" dirty="0"/>
            <a:t>B-1184,</a:t>
          </a:r>
        </a:p>
        <a:p>
          <a:pPr algn="ctr">
            <a:lnSpc>
              <a:spcPct val="100000"/>
            </a:lnSpc>
            <a:spcAft>
              <a:spcPts val="0"/>
            </a:spcAft>
          </a:pPr>
          <a:r>
            <a:rPr lang="en-US" sz="2000" dirty="0"/>
            <a:t>MWBE Goal Setting,</a:t>
          </a:r>
        </a:p>
        <a:p>
          <a:pPr algn="ctr">
            <a:lnSpc>
              <a:spcPct val="100000"/>
            </a:lnSpc>
            <a:spcAft>
              <a:spcPts val="0"/>
            </a:spcAft>
          </a:pPr>
          <a:r>
            <a:rPr lang="en-US" sz="2000" dirty="0">
              <a:solidFill>
                <a:srgbClr val="FFC000"/>
              </a:solidFill>
            </a:rPr>
            <a:t>Wicks Waiver </a:t>
          </a:r>
          <a:r>
            <a:rPr lang="en-US" sz="1400" dirty="0">
              <a:solidFill>
                <a:srgbClr val="FFC000"/>
              </a:solidFill>
            </a:rPr>
            <a:t>(</a:t>
          </a:r>
          <a:r>
            <a:rPr lang="en-US" sz="1400" dirty="0" err="1">
              <a:solidFill>
                <a:srgbClr val="FFC000"/>
              </a:solidFill>
            </a:rPr>
            <a:t>Const</a:t>
          </a:r>
          <a:r>
            <a:rPr lang="en-US" sz="1400" dirty="0">
              <a:solidFill>
                <a:srgbClr val="FFC000"/>
              </a:solidFill>
            </a:rPr>
            <a:t>)</a:t>
          </a:r>
        </a:p>
      </dgm:t>
    </dgm:pt>
    <dgm:pt modelId="{4D04C5DB-EDBB-4356-B224-F445DEDEC4DC}" type="parTrans" cxnId="{750A2A74-874E-4654-9F2C-2B7CE1191B96}">
      <dgm:prSet/>
      <dgm:spPr/>
      <dgm:t>
        <a:bodyPr/>
        <a:lstStyle/>
        <a:p>
          <a:endParaRPr lang="en-US"/>
        </a:p>
      </dgm:t>
    </dgm:pt>
    <dgm:pt modelId="{ECA65919-DF7C-42E7-B94B-0EB64D1A0056}" type="sibTrans" cxnId="{750A2A74-874E-4654-9F2C-2B7CE1191B96}">
      <dgm:prSet/>
      <dgm:spPr/>
      <dgm:t>
        <a:bodyPr/>
        <a:lstStyle/>
        <a:p>
          <a:endParaRPr lang="en-US"/>
        </a:p>
      </dgm:t>
    </dgm:pt>
    <dgm:pt modelId="{1D9D9488-C4BC-447A-A3F6-9E536770E673}">
      <dgm:prSet phldrT="[Text]" custT="1"/>
      <dgm:spPr/>
      <dgm:t>
        <a:bodyPr/>
        <a:lstStyle/>
        <a:p>
          <a:r>
            <a:rPr lang="en-US" sz="2000" dirty="0"/>
            <a:t>Develop </a:t>
          </a:r>
          <a:r>
            <a:rPr lang="en-US" sz="2000" dirty="0">
              <a:solidFill>
                <a:schemeClr val="accent4">
                  <a:lumMod val="40000"/>
                  <a:lumOff val="60000"/>
                </a:schemeClr>
              </a:solidFill>
            </a:rPr>
            <a:t>RFQ </a:t>
          </a:r>
          <a:r>
            <a:rPr lang="en-US" sz="1800" dirty="0">
              <a:solidFill>
                <a:schemeClr val="accent4">
                  <a:lumMod val="40000"/>
                  <a:lumOff val="60000"/>
                </a:schemeClr>
              </a:solidFill>
            </a:rPr>
            <a:t>(Design) </a:t>
          </a:r>
          <a:r>
            <a:rPr lang="en-US" sz="1800" dirty="0"/>
            <a:t>or  </a:t>
          </a:r>
          <a:r>
            <a:rPr lang="en-US" sz="2000" dirty="0">
              <a:solidFill>
                <a:srgbClr val="FFC000"/>
              </a:solidFill>
            </a:rPr>
            <a:t>IFB </a:t>
          </a:r>
          <a:r>
            <a:rPr lang="en-US" sz="1400" dirty="0">
              <a:solidFill>
                <a:srgbClr val="FFC000"/>
              </a:solidFill>
            </a:rPr>
            <a:t>(</a:t>
          </a:r>
          <a:r>
            <a:rPr lang="en-US" sz="1400" dirty="0" err="1">
              <a:solidFill>
                <a:srgbClr val="FFC000"/>
              </a:solidFill>
            </a:rPr>
            <a:t>Const</a:t>
          </a:r>
          <a:r>
            <a:rPr lang="en-US" sz="1400" dirty="0">
              <a:solidFill>
                <a:srgbClr val="FFC000"/>
              </a:solidFill>
            </a:rPr>
            <a:t>)</a:t>
          </a:r>
        </a:p>
      </dgm:t>
    </dgm:pt>
    <dgm:pt modelId="{1818661F-3EFE-4BE0-91A6-060389404792}" type="parTrans" cxnId="{A30E7548-ED79-477A-B403-AEEE9948E6BE}">
      <dgm:prSet/>
      <dgm:spPr/>
      <dgm:t>
        <a:bodyPr/>
        <a:lstStyle/>
        <a:p>
          <a:endParaRPr lang="en-US"/>
        </a:p>
      </dgm:t>
    </dgm:pt>
    <dgm:pt modelId="{3ECC1157-79C3-48BC-A9FD-97FC0C759948}" type="sibTrans" cxnId="{A30E7548-ED79-477A-B403-AEEE9948E6BE}">
      <dgm:prSet/>
      <dgm:spPr/>
      <dgm:t>
        <a:bodyPr/>
        <a:lstStyle/>
        <a:p>
          <a:endParaRPr lang="en-US"/>
        </a:p>
      </dgm:t>
    </dgm:pt>
    <dgm:pt modelId="{3A14C872-3521-4D22-8C82-7E19A3EACC9E}">
      <dgm:prSet phldrT="[Text]" custT="1"/>
      <dgm:spPr/>
      <dgm:t>
        <a:bodyPr/>
        <a:lstStyle/>
        <a:p>
          <a:pPr>
            <a:lnSpc>
              <a:spcPct val="100000"/>
            </a:lnSpc>
            <a:spcAft>
              <a:spcPts val="0"/>
            </a:spcAft>
          </a:pPr>
          <a:r>
            <a:rPr lang="en-US" sz="2000" dirty="0"/>
            <a:t>Advertise: NYSCR,</a:t>
          </a:r>
        </a:p>
        <a:p>
          <a:pPr>
            <a:lnSpc>
              <a:spcPct val="100000"/>
            </a:lnSpc>
            <a:spcAft>
              <a:spcPts val="0"/>
            </a:spcAft>
          </a:pPr>
          <a:r>
            <a:rPr lang="en-US" sz="2000" dirty="0">
              <a:solidFill>
                <a:srgbClr val="FFC000"/>
              </a:solidFill>
            </a:rPr>
            <a:t>Newspaper </a:t>
          </a:r>
          <a:r>
            <a:rPr lang="en-US" sz="1400" dirty="0">
              <a:solidFill>
                <a:srgbClr val="FFC000"/>
              </a:solidFill>
            </a:rPr>
            <a:t>(</a:t>
          </a:r>
          <a:r>
            <a:rPr lang="en-US" sz="1400" dirty="0" err="1">
              <a:solidFill>
                <a:srgbClr val="FFC000"/>
              </a:solidFill>
            </a:rPr>
            <a:t>Const</a:t>
          </a:r>
          <a:r>
            <a:rPr lang="en-US" sz="1400" dirty="0">
              <a:solidFill>
                <a:srgbClr val="FFC000"/>
              </a:solidFill>
            </a:rPr>
            <a:t>)</a:t>
          </a:r>
        </a:p>
      </dgm:t>
    </dgm:pt>
    <dgm:pt modelId="{A7A0567A-8BAF-4EED-9681-D87B600F07CB}" type="parTrans" cxnId="{29DD2092-01EB-4242-9248-BB55D3D770FA}">
      <dgm:prSet/>
      <dgm:spPr/>
      <dgm:t>
        <a:bodyPr/>
        <a:lstStyle/>
        <a:p>
          <a:endParaRPr lang="en-US"/>
        </a:p>
      </dgm:t>
    </dgm:pt>
    <dgm:pt modelId="{9B8FE3A4-8094-4FD8-8D3B-55B67F309387}" type="sibTrans" cxnId="{29DD2092-01EB-4242-9248-BB55D3D770FA}">
      <dgm:prSet/>
      <dgm:spPr/>
      <dgm:t>
        <a:bodyPr/>
        <a:lstStyle/>
        <a:p>
          <a:endParaRPr lang="en-US"/>
        </a:p>
      </dgm:t>
    </dgm:pt>
    <dgm:pt modelId="{9A19BFD7-9FB2-4B93-AFD9-9DDA673EF08D}">
      <dgm:prSet phldrT="[Text]" custT="1"/>
      <dgm:spPr/>
      <dgm:t>
        <a:bodyPr/>
        <a:lstStyle/>
        <a:p>
          <a:r>
            <a:rPr lang="en-US" sz="2000" dirty="0">
              <a:solidFill>
                <a:schemeClr val="accent4">
                  <a:lumMod val="40000"/>
                  <a:lumOff val="60000"/>
                </a:schemeClr>
              </a:solidFill>
            </a:rPr>
            <a:t>Consultant Selection</a:t>
          </a:r>
        </a:p>
        <a:p>
          <a:r>
            <a:rPr lang="en-US" sz="2000" dirty="0"/>
            <a:t>Or</a:t>
          </a:r>
        </a:p>
        <a:p>
          <a:r>
            <a:rPr lang="en-US" sz="2000" dirty="0">
              <a:solidFill>
                <a:srgbClr val="FFC000"/>
              </a:solidFill>
            </a:rPr>
            <a:t>Bid Opening </a:t>
          </a:r>
          <a:r>
            <a:rPr lang="en-US" sz="1400" dirty="0">
              <a:solidFill>
                <a:srgbClr val="FFC000"/>
              </a:solidFill>
            </a:rPr>
            <a:t>(</a:t>
          </a:r>
          <a:r>
            <a:rPr lang="en-US" sz="1400" dirty="0" err="1">
              <a:solidFill>
                <a:srgbClr val="FFC000"/>
              </a:solidFill>
            </a:rPr>
            <a:t>Const</a:t>
          </a:r>
          <a:r>
            <a:rPr lang="en-US" sz="1400" dirty="0">
              <a:solidFill>
                <a:srgbClr val="FFC000"/>
              </a:solidFill>
            </a:rPr>
            <a:t>)</a:t>
          </a:r>
        </a:p>
      </dgm:t>
    </dgm:pt>
    <dgm:pt modelId="{9311C681-E66E-49D2-ABFA-277AB5D2FE81}" type="parTrans" cxnId="{4B6082FC-A15B-4D6D-9504-8E894035D2A4}">
      <dgm:prSet/>
      <dgm:spPr/>
      <dgm:t>
        <a:bodyPr/>
        <a:lstStyle/>
        <a:p>
          <a:endParaRPr lang="en-US"/>
        </a:p>
      </dgm:t>
    </dgm:pt>
    <dgm:pt modelId="{A30DC4A4-C40A-4F9B-A72D-794075439261}" type="sibTrans" cxnId="{4B6082FC-A15B-4D6D-9504-8E894035D2A4}">
      <dgm:prSet/>
      <dgm:spPr/>
      <dgm:t>
        <a:bodyPr/>
        <a:lstStyle/>
        <a:p>
          <a:endParaRPr lang="en-US"/>
        </a:p>
      </dgm:t>
    </dgm:pt>
    <dgm:pt modelId="{2636E2FE-49DB-4C07-8254-A2786DBEF981}">
      <dgm:prSet phldrT="[Text]" custT="1"/>
      <dgm:spPr/>
      <dgm:t>
        <a:bodyPr/>
        <a:lstStyle/>
        <a:p>
          <a:pPr>
            <a:lnSpc>
              <a:spcPct val="100000"/>
            </a:lnSpc>
            <a:spcAft>
              <a:spcPts val="0"/>
            </a:spcAft>
          </a:pPr>
          <a:r>
            <a:rPr lang="en-US" sz="2000" dirty="0"/>
            <a:t>Procurement Requirements:</a:t>
          </a:r>
        </a:p>
        <a:p>
          <a:pPr>
            <a:lnSpc>
              <a:spcPct val="100000"/>
            </a:lnSpc>
            <a:spcAft>
              <a:spcPts val="0"/>
            </a:spcAft>
          </a:pPr>
          <a:r>
            <a:rPr lang="en-US" sz="1800" dirty="0"/>
            <a:t>Procurement Lobbying, Vendor Responsibility Insurance, </a:t>
          </a:r>
          <a:r>
            <a:rPr lang="en-US" sz="1800" dirty="0">
              <a:solidFill>
                <a:schemeClr val="accent4">
                  <a:lumMod val="40000"/>
                  <a:lumOff val="60000"/>
                </a:schemeClr>
              </a:solidFill>
            </a:rPr>
            <a:t>Consultant Reporting, </a:t>
          </a:r>
          <a:r>
            <a:rPr lang="en-US" sz="1800" u="sng" dirty="0">
              <a:solidFill>
                <a:schemeClr val="accent4">
                  <a:lumMod val="40000"/>
                  <a:lumOff val="60000"/>
                </a:schemeClr>
              </a:solidFill>
            </a:rPr>
            <a:t>Consultant</a:t>
          </a:r>
          <a:r>
            <a:rPr lang="en-US" sz="1800" dirty="0">
              <a:solidFill>
                <a:schemeClr val="accent4">
                  <a:lumMod val="40000"/>
                  <a:lumOff val="60000"/>
                </a:schemeClr>
              </a:solidFill>
            </a:rPr>
            <a:t> Fee Negotiation</a:t>
          </a:r>
          <a:r>
            <a:rPr lang="en-US" sz="1800" dirty="0"/>
            <a:t>, </a:t>
          </a:r>
        </a:p>
        <a:p>
          <a:pPr>
            <a:lnSpc>
              <a:spcPct val="100000"/>
            </a:lnSpc>
            <a:spcAft>
              <a:spcPts val="0"/>
            </a:spcAft>
          </a:pPr>
          <a:r>
            <a:rPr lang="en-US" sz="1800" dirty="0">
              <a:solidFill>
                <a:srgbClr val="FFC000"/>
              </a:solidFill>
            </a:rPr>
            <a:t>Construction Bonds</a:t>
          </a:r>
          <a:endParaRPr lang="en-US" sz="1400" dirty="0">
            <a:solidFill>
              <a:srgbClr val="FFC000"/>
            </a:solidFill>
          </a:endParaRPr>
        </a:p>
      </dgm:t>
    </dgm:pt>
    <dgm:pt modelId="{7A450DE3-7A3F-4141-BBC7-E7323415D528}" type="parTrans" cxnId="{A59C3449-C4C5-47D1-A435-B72341967858}">
      <dgm:prSet/>
      <dgm:spPr/>
      <dgm:t>
        <a:bodyPr/>
        <a:lstStyle/>
        <a:p>
          <a:endParaRPr lang="en-US"/>
        </a:p>
      </dgm:t>
    </dgm:pt>
    <dgm:pt modelId="{CF304196-FB7D-4D40-B37B-820CEB9DF84F}" type="sibTrans" cxnId="{A59C3449-C4C5-47D1-A435-B72341967858}">
      <dgm:prSet/>
      <dgm:spPr/>
      <dgm:t>
        <a:bodyPr/>
        <a:lstStyle/>
        <a:p>
          <a:endParaRPr lang="en-US"/>
        </a:p>
      </dgm:t>
    </dgm:pt>
    <dgm:pt modelId="{009FCF48-8545-49F2-8762-CD04FA8191B3}">
      <dgm:prSet phldrT="[Text]" custT="1"/>
      <dgm:spPr/>
      <dgm:t>
        <a:bodyPr/>
        <a:lstStyle/>
        <a:p>
          <a:r>
            <a:rPr lang="en-US" sz="2000" dirty="0"/>
            <a:t>Contract Award</a:t>
          </a:r>
        </a:p>
      </dgm:t>
    </dgm:pt>
    <dgm:pt modelId="{F54149BD-6FCE-4B66-8617-E8CA4CD02A99}" type="parTrans" cxnId="{055570B4-F365-4F60-8A34-3AE614912AC2}">
      <dgm:prSet/>
      <dgm:spPr/>
      <dgm:t>
        <a:bodyPr/>
        <a:lstStyle/>
        <a:p>
          <a:endParaRPr lang="en-US"/>
        </a:p>
      </dgm:t>
    </dgm:pt>
    <dgm:pt modelId="{B22807CA-2011-4282-8DCB-C9FA8191FF65}" type="sibTrans" cxnId="{055570B4-F365-4F60-8A34-3AE614912AC2}">
      <dgm:prSet/>
      <dgm:spPr/>
      <dgm:t>
        <a:bodyPr/>
        <a:lstStyle/>
        <a:p>
          <a:endParaRPr lang="en-US"/>
        </a:p>
      </dgm:t>
    </dgm:pt>
    <dgm:pt modelId="{E58F7DAD-5E2F-4831-9B75-4853EE519577}">
      <dgm:prSet phldrT="[Text]" custT="1"/>
      <dgm:spPr/>
      <dgm:t>
        <a:bodyPr/>
        <a:lstStyle/>
        <a:p>
          <a:r>
            <a:rPr lang="en-US" sz="2000" dirty="0"/>
            <a:t>Campus Certification </a:t>
          </a:r>
        </a:p>
      </dgm:t>
    </dgm:pt>
    <dgm:pt modelId="{7FF9205E-369A-4EF3-B284-60380933C3AB}" type="parTrans" cxnId="{ED86DEC2-1CE3-42EB-AAE8-212058B2FA34}">
      <dgm:prSet/>
      <dgm:spPr/>
      <dgm:t>
        <a:bodyPr/>
        <a:lstStyle/>
        <a:p>
          <a:endParaRPr lang="en-US"/>
        </a:p>
      </dgm:t>
    </dgm:pt>
    <dgm:pt modelId="{D67E9D0E-0B29-477D-BF6A-4B0778DD22B4}" type="sibTrans" cxnId="{ED86DEC2-1CE3-42EB-AAE8-212058B2FA34}">
      <dgm:prSet/>
      <dgm:spPr/>
      <dgm:t>
        <a:bodyPr/>
        <a:lstStyle/>
        <a:p>
          <a:endParaRPr lang="en-US"/>
        </a:p>
      </dgm:t>
    </dgm:pt>
    <dgm:pt modelId="{B17B58FD-066A-4A14-A67C-4E7E52DB93C1}" type="pres">
      <dgm:prSet presAssocID="{1EF60E97-668E-4528-BFE3-2A778FE54A86}" presName="Name0" presStyleCnt="0">
        <dgm:presLayoutVars>
          <dgm:dir/>
          <dgm:resizeHandles val="exact"/>
        </dgm:presLayoutVars>
      </dgm:prSet>
      <dgm:spPr/>
    </dgm:pt>
    <dgm:pt modelId="{95896E94-86B4-4D80-8DA5-418E7175AD38}" type="pres">
      <dgm:prSet presAssocID="{8F34FBF2-B5E1-49C3-B8BA-0E3D645399BB}" presName="node" presStyleLbl="node1" presStyleIdx="0" presStyleCnt="8" custScaleY="186837" custLinFactNeighborY="-8712">
        <dgm:presLayoutVars>
          <dgm:bulletEnabled val="1"/>
        </dgm:presLayoutVars>
      </dgm:prSet>
      <dgm:spPr/>
    </dgm:pt>
    <dgm:pt modelId="{B4E3A18B-2EB1-49A9-B00A-01992A1EF2B7}" type="pres">
      <dgm:prSet presAssocID="{432A9075-4838-4F13-90F6-4196716EC91D}" presName="sibTrans" presStyleLbl="sibTrans1D1" presStyleIdx="0" presStyleCnt="7"/>
      <dgm:spPr/>
    </dgm:pt>
    <dgm:pt modelId="{81113A14-18DA-49F8-A422-73AC33CA1820}" type="pres">
      <dgm:prSet presAssocID="{432A9075-4838-4F13-90F6-4196716EC91D}" presName="connectorText" presStyleLbl="sibTrans1D1" presStyleIdx="0" presStyleCnt="7"/>
      <dgm:spPr/>
    </dgm:pt>
    <dgm:pt modelId="{24B86938-3B9D-453C-B153-8050F1F92933}" type="pres">
      <dgm:prSet presAssocID="{65288A5F-7DF3-4695-97FD-878414E9B97C}" presName="node" presStyleLbl="node1" presStyleIdx="1" presStyleCnt="8" custScaleX="160856" custScaleY="192233" custLinFactNeighborX="1743" custLinFactNeighborY="-8712">
        <dgm:presLayoutVars>
          <dgm:bulletEnabled val="1"/>
        </dgm:presLayoutVars>
      </dgm:prSet>
      <dgm:spPr/>
    </dgm:pt>
    <dgm:pt modelId="{0F747902-F5DF-4EF2-A20B-5C564E3A0ACF}" type="pres">
      <dgm:prSet presAssocID="{ECA65919-DF7C-42E7-B94B-0EB64D1A0056}" presName="sibTrans" presStyleLbl="sibTrans1D1" presStyleIdx="1" presStyleCnt="7"/>
      <dgm:spPr/>
    </dgm:pt>
    <dgm:pt modelId="{31C66C14-5458-4C31-B779-8D0BC71A20B1}" type="pres">
      <dgm:prSet presAssocID="{ECA65919-DF7C-42E7-B94B-0EB64D1A0056}" presName="connectorText" presStyleLbl="sibTrans1D1" presStyleIdx="1" presStyleCnt="7"/>
      <dgm:spPr/>
    </dgm:pt>
    <dgm:pt modelId="{6B51F6B4-4ED1-4FA8-8750-A532B2CC2DCF}" type="pres">
      <dgm:prSet presAssocID="{1D9D9488-C4BC-447A-A3F6-9E536770E673}" presName="node" presStyleLbl="node1" presStyleIdx="2" presStyleCnt="8" custScaleX="110059" custScaleY="187981" custLinFactNeighborX="5407" custLinFactNeighborY="-9284">
        <dgm:presLayoutVars>
          <dgm:bulletEnabled val="1"/>
        </dgm:presLayoutVars>
      </dgm:prSet>
      <dgm:spPr/>
    </dgm:pt>
    <dgm:pt modelId="{64232204-CA28-4730-B1A9-DD1F8183FE55}" type="pres">
      <dgm:prSet presAssocID="{3ECC1157-79C3-48BC-A9FD-97FC0C759948}" presName="sibTrans" presStyleLbl="sibTrans1D1" presStyleIdx="2" presStyleCnt="7"/>
      <dgm:spPr/>
    </dgm:pt>
    <dgm:pt modelId="{7BFFE3DE-5338-429F-B1FA-183FD62480E3}" type="pres">
      <dgm:prSet presAssocID="{3ECC1157-79C3-48BC-A9FD-97FC0C759948}" presName="connectorText" presStyleLbl="sibTrans1D1" presStyleIdx="2" presStyleCnt="7"/>
      <dgm:spPr/>
    </dgm:pt>
    <dgm:pt modelId="{12831E23-A830-43A3-95E0-952092BFF019}" type="pres">
      <dgm:prSet presAssocID="{3A14C872-3521-4D22-8C82-7E19A3EACC9E}" presName="node" presStyleLbl="node1" presStyleIdx="3" presStyleCnt="8" custScaleX="116741" custScaleY="189015" custLinFactNeighborX="4649" custLinFactNeighborY="-8712">
        <dgm:presLayoutVars>
          <dgm:bulletEnabled val="1"/>
        </dgm:presLayoutVars>
      </dgm:prSet>
      <dgm:spPr/>
    </dgm:pt>
    <dgm:pt modelId="{EF95F13C-74F8-421D-B707-BF15F86E7293}" type="pres">
      <dgm:prSet presAssocID="{9B8FE3A4-8094-4FD8-8D3B-55B67F309387}" presName="sibTrans" presStyleLbl="sibTrans1D1" presStyleIdx="3" presStyleCnt="7"/>
      <dgm:spPr/>
    </dgm:pt>
    <dgm:pt modelId="{80ACB587-86A5-4DD3-9C8F-E7540691A40D}" type="pres">
      <dgm:prSet presAssocID="{9B8FE3A4-8094-4FD8-8D3B-55B67F309387}" presName="connectorText" presStyleLbl="sibTrans1D1" presStyleIdx="3" presStyleCnt="7"/>
      <dgm:spPr/>
    </dgm:pt>
    <dgm:pt modelId="{C4AE8C15-FC4A-4915-9BDF-C781184FC1BF}" type="pres">
      <dgm:prSet presAssocID="{9A19BFD7-9FB2-4B93-AFD9-9DDA673EF08D}" presName="node" presStyleLbl="node1" presStyleIdx="4" presStyleCnt="8" custScaleY="258999" custLinFactNeighborY="19999">
        <dgm:presLayoutVars>
          <dgm:bulletEnabled val="1"/>
        </dgm:presLayoutVars>
      </dgm:prSet>
      <dgm:spPr/>
    </dgm:pt>
    <dgm:pt modelId="{F9D3F820-BBC1-4FFF-B38A-A2D06AA70E1B}" type="pres">
      <dgm:prSet presAssocID="{A30DC4A4-C40A-4F9B-A72D-794075439261}" presName="sibTrans" presStyleLbl="sibTrans1D1" presStyleIdx="4" presStyleCnt="7"/>
      <dgm:spPr/>
    </dgm:pt>
    <dgm:pt modelId="{F0C38B6D-44D0-4F94-AC80-26397DCBD109}" type="pres">
      <dgm:prSet presAssocID="{A30DC4A4-C40A-4F9B-A72D-794075439261}" presName="connectorText" presStyleLbl="sibTrans1D1" presStyleIdx="4" presStyleCnt="7"/>
      <dgm:spPr/>
    </dgm:pt>
    <dgm:pt modelId="{F57A47B2-596C-466A-850C-48A9C6150C58}" type="pres">
      <dgm:prSet presAssocID="{2636E2FE-49DB-4C07-8254-A2786DBEF981}" presName="node" presStyleLbl="node1" presStyleIdx="5" presStyleCnt="8" custScaleX="188838" custScaleY="265646" custLinFactNeighborY="19919">
        <dgm:presLayoutVars>
          <dgm:bulletEnabled val="1"/>
        </dgm:presLayoutVars>
      </dgm:prSet>
      <dgm:spPr/>
    </dgm:pt>
    <dgm:pt modelId="{CCAC9139-C5A3-4ED7-AC89-1C751037F274}" type="pres">
      <dgm:prSet presAssocID="{CF304196-FB7D-4D40-B37B-820CEB9DF84F}" presName="sibTrans" presStyleLbl="sibTrans1D1" presStyleIdx="5" presStyleCnt="7"/>
      <dgm:spPr/>
    </dgm:pt>
    <dgm:pt modelId="{EB720A1C-EA06-49EF-8540-E2B4116D920E}" type="pres">
      <dgm:prSet presAssocID="{CF304196-FB7D-4D40-B37B-820CEB9DF84F}" presName="connectorText" presStyleLbl="sibTrans1D1" presStyleIdx="5" presStyleCnt="7"/>
      <dgm:spPr/>
    </dgm:pt>
    <dgm:pt modelId="{486D9B4F-FEF3-47C9-8ED3-C353FD9B7671}" type="pres">
      <dgm:prSet presAssocID="{E58F7DAD-5E2F-4831-9B75-4853EE519577}" presName="node" presStyleLbl="node1" presStyleIdx="6" presStyleCnt="8" custScaleX="118802" custScaleY="259113" custLinFactNeighborX="2839" custLinFactNeighborY="19597">
        <dgm:presLayoutVars>
          <dgm:bulletEnabled val="1"/>
        </dgm:presLayoutVars>
      </dgm:prSet>
      <dgm:spPr/>
    </dgm:pt>
    <dgm:pt modelId="{03CAFC9E-C109-4738-8462-32F5BBC84051}" type="pres">
      <dgm:prSet presAssocID="{D67E9D0E-0B29-477D-BF6A-4B0778DD22B4}" presName="sibTrans" presStyleLbl="sibTrans1D1" presStyleIdx="6" presStyleCnt="7"/>
      <dgm:spPr/>
    </dgm:pt>
    <dgm:pt modelId="{D8267558-C49E-4DE1-8F5D-CB7B6DA5790B}" type="pres">
      <dgm:prSet presAssocID="{D67E9D0E-0B29-477D-BF6A-4B0778DD22B4}" presName="connectorText" presStyleLbl="sibTrans1D1" presStyleIdx="6" presStyleCnt="7"/>
      <dgm:spPr/>
    </dgm:pt>
    <dgm:pt modelId="{72603D98-64D5-457E-8EAF-FAE875BC7828}" type="pres">
      <dgm:prSet presAssocID="{009FCF48-8545-49F2-8762-CD04FA8191B3}" presName="node" presStyleLbl="node1" presStyleIdx="7" presStyleCnt="8" custScaleX="103968" custScaleY="256330" custLinFactNeighborX="15698" custLinFactNeighborY="19596">
        <dgm:presLayoutVars>
          <dgm:bulletEnabled val="1"/>
        </dgm:presLayoutVars>
      </dgm:prSet>
      <dgm:spPr/>
    </dgm:pt>
  </dgm:ptLst>
  <dgm:cxnLst>
    <dgm:cxn modelId="{C6EA310C-E570-47E8-880B-33D953108BB2}" type="presOf" srcId="{A30DC4A4-C40A-4F9B-A72D-794075439261}" destId="{F9D3F820-BBC1-4FFF-B38A-A2D06AA70E1B}" srcOrd="0" destOrd="0" presId="urn:microsoft.com/office/officeart/2005/8/layout/bProcess3"/>
    <dgm:cxn modelId="{EF226517-932E-4F5D-AE2B-7D6280FD087D}" type="presOf" srcId="{D67E9D0E-0B29-477D-BF6A-4B0778DD22B4}" destId="{03CAFC9E-C109-4738-8462-32F5BBC84051}" srcOrd="0" destOrd="0" presId="urn:microsoft.com/office/officeart/2005/8/layout/bProcess3"/>
    <dgm:cxn modelId="{A888A21E-947B-4B0D-ACA9-129F0E9D507D}" type="presOf" srcId="{9A19BFD7-9FB2-4B93-AFD9-9DDA673EF08D}" destId="{C4AE8C15-FC4A-4915-9BDF-C781184FC1BF}" srcOrd="0" destOrd="0" presId="urn:microsoft.com/office/officeart/2005/8/layout/bProcess3"/>
    <dgm:cxn modelId="{FF6EAF3C-36E2-4F01-AC0B-B0893796D98C}" type="presOf" srcId="{3ECC1157-79C3-48BC-A9FD-97FC0C759948}" destId="{7BFFE3DE-5338-429F-B1FA-183FD62480E3}" srcOrd="1" destOrd="0" presId="urn:microsoft.com/office/officeart/2005/8/layout/bProcess3"/>
    <dgm:cxn modelId="{7FB4EB5B-5874-434B-8DBC-931CD1A0774D}" type="presOf" srcId="{65288A5F-7DF3-4695-97FD-878414E9B97C}" destId="{24B86938-3B9D-453C-B153-8050F1F92933}" srcOrd="0" destOrd="0" presId="urn:microsoft.com/office/officeart/2005/8/layout/bProcess3"/>
    <dgm:cxn modelId="{CBE10147-5CE8-4F09-A946-1D7D0D8FE0C8}" type="presOf" srcId="{9B8FE3A4-8094-4FD8-8D3B-55B67F309387}" destId="{EF95F13C-74F8-421D-B707-BF15F86E7293}" srcOrd="0" destOrd="0" presId="urn:microsoft.com/office/officeart/2005/8/layout/bProcess3"/>
    <dgm:cxn modelId="{A30E7548-ED79-477A-B403-AEEE9948E6BE}" srcId="{1EF60E97-668E-4528-BFE3-2A778FE54A86}" destId="{1D9D9488-C4BC-447A-A3F6-9E536770E673}" srcOrd="2" destOrd="0" parTransId="{1818661F-3EFE-4BE0-91A6-060389404792}" sibTransId="{3ECC1157-79C3-48BC-A9FD-97FC0C759948}"/>
    <dgm:cxn modelId="{A59C3449-C4C5-47D1-A435-B72341967858}" srcId="{1EF60E97-668E-4528-BFE3-2A778FE54A86}" destId="{2636E2FE-49DB-4C07-8254-A2786DBEF981}" srcOrd="5" destOrd="0" parTransId="{7A450DE3-7A3F-4141-BBC7-E7323415D528}" sibTransId="{CF304196-FB7D-4D40-B37B-820CEB9DF84F}"/>
    <dgm:cxn modelId="{4FB6F06A-5217-4114-87FD-6D2A6E6521E7}" type="presOf" srcId="{009FCF48-8545-49F2-8762-CD04FA8191B3}" destId="{72603D98-64D5-457E-8EAF-FAE875BC7828}" srcOrd="0" destOrd="0" presId="urn:microsoft.com/office/officeart/2005/8/layout/bProcess3"/>
    <dgm:cxn modelId="{A677836B-50C1-4FAD-9D6B-E0838A5FB7CF}" type="presOf" srcId="{9B8FE3A4-8094-4FD8-8D3B-55B67F309387}" destId="{80ACB587-86A5-4DD3-9C8F-E7540691A40D}" srcOrd="1" destOrd="0" presId="urn:microsoft.com/office/officeart/2005/8/layout/bProcess3"/>
    <dgm:cxn modelId="{750A2A74-874E-4654-9F2C-2B7CE1191B96}" srcId="{1EF60E97-668E-4528-BFE3-2A778FE54A86}" destId="{65288A5F-7DF3-4695-97FD-878414E9B97C}" srcOrd="1" destOrd="0" parTransId="{4D04C5DB-EDBB-4356-B224-F445DEDEC4DC}" sibTransId="{ECA65919-DF7C-42E7-B94B-0EB64D1A0056}"/>
    <dgm:cxn modelId="{8D4B427F-36AD-4179-BD01-F08BDD291463}" type="presOf" srcId="{3A14C872-3521-4D22-8C82-7E19A3EACC9E}" destId="{12831E23-A830-43A3-95E0-952092BFF019}" srcOrd="0" destOrd="0" presId="urn:microsoft.com/office/officeart/2005/8/layout/bProcess3"/>
    <dgm:cxn modelId="{29DD2092-01EB-4242-9248-BB55D3D770FA}" srcId="{1EF60E97-668E-4528-BFE3-2A778FE54A86}" destId="{3A14C872-3521-4D22-8C82-7E19A3EACC9E}" srcOrd="3" destOrd="0" parTransId="{A7A0567A-8BAF-4EED-9681-D87B600F07CB}" sibTransId="{9B8FE3A4-8094-4FD8-8D3B-55B67F309387}"/>
    <dgm:cxn modelId="{AE9F9599-8D2D-436C-A47B-B8D372A05422}" srcId="{1EF60E97-668E-4528-BFE3-2A778FE54A86}" destId="{8F34FBF2-B5E1-49C3-B8BA-0E3D645399BB}" srcOrd="0" destOrd="0" parTransId="{886BE9EC-7331-4441-993F-12B17467C6D3}" sibTransId="{432A9075-4838-4F13-90F6-4196716EC91D}"/>
    <dgm:cxn modelId="{5ED812A1-F7B3-4278-A6CE-513C6DA60DE2}" type="presOf" srcId="{1EF60E97-668E-4528-BFE3-2A778FE54A86}" destId="{B17B58FD-066A-4A14-A67C-4E7E52DB93C1}" srcOrd="0" destOrd="0" presId="urn:microsoft.com/office/officeart/2005/8/layout/bProcess3"/>
    <dgm:cxn modelId="{D71387A8-DFEC-49D1-B37B-54A95D132983}" type="presOf" srcId="{E58F7DAD-5E2F-4831-9B75-4853EE519577}" destId="{486D9B4F-FEF3-47C9-8ED3-C353FD9B7671}" srcOrd="0" destOrd="0" presId="urn:microsoft.com/office/officeart/2005/8/layout/bProcess3"/>
    <dgm:cxn modelId="{A3953CB0-5C9F-48DB-9C7E-DECD72F6E00D}" type="presOf" srcId="{ECA65919-DF7C-42E7-B94B-0EB64D1A0056}" destId="{31C66C14-5458-4C31-B779-8D0BC71A20B1}" srcOrd="1" destOrd="0" presId="urn:microsoft.com/office/officeart/2005/8/layout/bProcess3"/>
    <dgm:cxn modelId="{B71128B1-5545-4EE0-987D-5A3C72CF3814}" type="presOf" srcId="{432A9075-4838-4F13-90F6-4196716EC91D}" destId="{81113A14-18DA-49F8-A422-73AC33CA1820}" srcOrd="1" destOrd="0" presId="urn:microsoft.com/office/officeart/2005/8/layout/bProcess3"/>
    <dgm:cxn modelId="{425D63B4-4115-4939-B302-617C41F149D2}" type="presOf" srcId="{432A9075-4838-4F13-90F6-4196716EC91D}" destId="{B4E3A18B-2EB1-49A9-B00A-01992A1EF2B7}" srcOrd="0" destOrd="0" presId="urn:microsoft.com/office/officeart/2005/8/layout/bProcess3"/>
    <dgm:cxn modelId="{055570B4-F365-4F60-8A34-3AE614912AC2}" srcId="{1EF60E97-668E-4528-BFE3-2A778FE54A86}" destId="{009FCF48-8545-49F2-8762-CD04FA8191B3}" srcOrd="7" destOrd="0" parTransId="{F54149BD-6FCE-4B66-8617-E8CA4CD02A99}" sibTransId="{B22807CA-2011-4282-8DCB-C9FA8191FF65}"/>
    <dgm:cxn modelId="{9B6752C2-E64C-4041-8FE9-C61250D53A81}" type="presOf" srcId="{CF304196-FB7D-4D40-B37B-820CEB9DF84F}" destId="{EB720A1C-EA06-49EF-8540-E2B4116D920E}" srcOrd="1" destOrd="0" presId="urn:microsoft.com/office/officeart/2005/8/layout/bProcess3"/>
    <dgm:cxn modelId="{ED86DEC2-1CE3-42EB-AAE8-212058B2FA34}" srcId="{1EF60E97-668E-4528-BFE3-2A778FE54A86}" destId="{E58F7DAD-5E2F-4831-9B75-4853EE519577}" srcOrd="6" destOrd="0" parTransId="{7FF9205E-369A-4EF3-B284-60380933C3AB}" sibTransId="{D67E9D0E-0B29-477D-BF6A-4B0778DD22B4}"/>
    <dgm:cxn modelId="{2D754ECC-3EE6-4D36-8E5A-70934887AF9D}" type="presOf" srcId="{1D9D9488-C4BC-447A-A3F6-9E536770E673}" destId="{6B51F6B4-4ED1-4FA8-8750-A532B2CC2DCF}" srcOrd="0" destOrd="0" presId="urn:microsoft.com/office/officeart/2005/8/layout/bProcess3"/>
    <dgm:cxn modelId="{FB0892D0-A46F-424E-9F32-65FDD5A95A7A}" type="presOf" srcId="{D67E9D0E-0B29-477D-BF6A-4B0778DD22B4}" destId="{D8267558-C49E-4DE1-8F5D-CB7B6DA5790B}" srcOrd="1" destOrd="0" presId="urn:microsoft.com/office/officeart/2005/8/layout/bProcess3"/>
    <dgm:cxn modelId="{A7D88ADB-6265-4BAB-8D5A-31D5FECEA9FC}" type="presOf" srcId="{CF304196-FB7D-4D40-B37B-820CEB9DF84F}" destId="{CCAC9139-C5A3-4ED7-AC89-1C751037F274}" srcOrd="0" destOrd="0" presId="urn:microsoft.com/office/officeart/2005/8/layout/bProcess3"/>
    <dgm:cxn modelId="{A50B90E5-21C7-480C-A94A-DA09B295C4FF}" type="presOf" srcId="{A30DC4A4-C40A-4F9B-A72D-794075439261}" destId="{F0C38B6D-44D0-4F94-AC80-26397DCBD109}" srcOrd="1" destOrd="0" presId="urn:microsoft.com/office/officeart/2005/8/layout/bProcess3"/>
    <dgm:cxn modelId="{2533A9EF-CB96-44C0-81E3-16932E09B3FB}" type="presOf" srcId="{3ECC1157-79C3-48BC-A9FD-97FC0C759948}" destId="{64232204-CA28-4730-B1A9-DD1F8183FE55}" srcOrd="0" destOrd="0" presId="urn:microsoft.com/office/officeart/2005/8/layout/bProcess3"/>
    <dgm:cxn modelId="{5ED6F5F3-E3E7-4A38-A1B4-20393ED6BA72}" type="presOf" srcId="{ECA65919-DF7C-42E7-B94B-0EB64D1A0056}" destId="{0F747902-F5DF-4EF2-A20B-5C564E3A0ACF}" srcOrd="0" destOrd="0" presId="urn:microsoft.com/office/officeart/2005/8/layout/bProcess3"/>
    <dgm:cxn modelId="{91C8A9F9-D6F5-41CB-900A-3E59FFAE3160}" type="presOf" srcId="{2636E2FE-49DB-4C07-8254-A2786DBEF981}" destId="{F57A47B2-596C-466A-850C-48A9C6150C58}" srcOrd="0" destOrd="0" presId="urn:microsoft.com/office/officeart/2005/8/layout/bProcess3"/>
    <dgm:cxn modelId="{4B6082FC-A15B-4D6D-9504-8E894035D2A4}" srcId="{1EF60E97-668E-4528-BFE3-2A778FE54A86}" destId="{9A19BFD7-9FB2-4B93-AFD9-9DDA673EF08D}" srcOrd="4" destOrd="0" parTransId="{9311C681-E66E-49D2-ABFA-277AB5D2FE81}" sibTransId="{A30DC4A4-C40A-4F9B-A72D-794075439261}"/>
    <dgm:cxn modelId="{4C55F1FE-AC74-419C-A754-C5D83D09732C}" type="presOf" srcId="{8F34FBF2-B5E1-49C3-B8BA-0E3D645399BB}" destId="{95896E94-86B4-4D80-8DA5-418E7175AD38}" srcOrd="0" destOrd="0" presId="urn:microsoft.com/office/officeart/2005/8/layout/bProcess3"/>
    <dgm:cxn modelId="{C36FAEE7-823A-4953-93F4-D6DE0FCE1A06}" type="presParOf" srcId="{B17B58FD-066A-4A14-A67C-4E7E52DB93C1}" destId="{95896E94-86B4-4D80-8DA5-418E7175AD38}" srcOrd="0" destOrd="0" presId="urn:microsoft.com/office/officeart/2005/8/layout/bProcess3"/>
    <dgm:cxn modelId="{42759F6D-94B1-4F9E-86EB-8465958999F6}" type="presParOf" srcId="{B17B58FD-066A-4A14-A67C-4E7E52DB93C1}" destId="{B4E3A18B-2EB1-49A9-B00A-01992A1EF2B7}" srcOrd="1" destOrd="0" presId="urn:microsoft.com/office/officeart/2005/8/layout/bProcess3"/>
    <dgm:cxn modelId="{9F2099B0-AE17-4333-9E2D-F4CA8A660005}" type="presParOf" srcId="{B4E3A18B-2EB1-49A9-B00A-01992A1EF2B7}" destId="{81113A14-18DA-49F8-A422-73AC33CA1820}" srcOrd="0" destOrd="0" presId="urn:microsoft.com/office/officeart/2005/8/layout/bProcess3"/>
    <dgm:cxn modelId="{43A51D73-C4D1-408A-B648-E9D02D2399BE}" type="presParOf" srcId="{B17B58FD-066A-4A14-A67C-4E7E52DB93C1}" destId="{24B86938-3B9D-453C-B153-8050F1F92933}" srcOrd="2" destOrd="0" presId="urn:microsoft.com/office/officeart/2005/8/layout/bProcess3"/>
    <dgm:cxn modelId="{3847C110-995C-4A3A-A436-868378950864}" type="presParOf" srcId="{B17B58FD-066A-4A14-A67C-4E7E52DB93C1}" destId="{0F747902-F5DF-4EF2-A20B-5C564E3A0ACF}" srcOrd="3" destOrd="0" presId="urn:microsoft.com/office/officeart/2005/8/layout/bProcess3"/>
    <dgm:cxn modelId="{95972D5E-1112-4ED7-AD0B-B097F1B9A7FD}" type="presParOf" srcId="{0F747902-F5DF-4EF2-A20B-5C564E3A0ACF}" destId="{31C66C14-5458-4C31-B779-8D0BC71A20B1}" srcOrd="0" destOrd="0" presId="urn:microsoft.com/office/officeart/2005/8/layout/bProcess3"/>
    <dgm:cxn modelId="{921AD927-F980-4F51-AD4A-9F756DE0E621}" type="presParOf" srcId="{B17B58FD-066A-4A14-A67C-4E7E52DB93C1}" destId="{6B51F6B4-4ED1-4FA8-8750-A532B2CC2DCF}" srcOrd="4" destOrd="0" presId="urn:microsoft.com/office/officeart/2005/8/layout/bProcess3"/>
    <dgm:cxn modelId="{CB5F84E3-BC08-4ADD-A1BF-B358632F3FED}" type="presParOf" srcId="{B17B58FD-066A-4A14-A67C-4E7E52DB93C1}" destId="{64232204-CA28-4730-B1A9-DD1F8183FE55}" srcOrd="5" destOrd="0" presId="urn:microsoft.com/office/officeart/2005/8/layout/bProcess3"/>
    <dgm:cxn modelId="{585794D8-810B-48A0-8C55-E7559DCB9907}" type="presParOf" srcId="{64232204-CA28-4730-B1A9-DD1F8183FE55}" destId="{7BFFE3DE-5338-429F-B1FA-183FD62480E3}" srcOrd="0" destOrd="0" presId="urn:microsoft.com/office/officeart/2005/8/layout/bProcess3"/>
    <dgm:cxn modelId="{C584FAC8-2397-4655-B2F0-BF8CC8DF4F1D}" type="presParOf" srcId="{B17B58FD-066A-4A14-A67C-4E7E52DB93C1}" destId="{12831E23-A830-43A3-95E0-952092BFF019}" srcOrd="6" destOrd="0" presId="urn:microsoft.com/office/officeart/2005/8/layout/bProcess3"/>
    <dgm:cxn modelId="{C2076B19-7BC9-49AD-B27E-BE503765D164}" type="presParOf" srcId="{B17B58FD-066A-4A14-A67C-4E7E52DB93C1}" destId="{EF95F13C-74F8-421D-B707-BF15F86E7293}" srcOrd="7" destOrd="0" presId="urn:microsoft.com/office/officeart/2005/8/layout/bProcess3"/>
    <dgm:cxn modelId="{CAAADE35-37B3-4204-9996-97C4D9C4A4B1}" type="presParOf" srcId="{EF95F13C-74F8-421D-B707-BF15F86E7293}" destId="{80ACB587-86A5-4DD3-9C8F-E7540691A40D}" srcOrd="0" destOrd="0" presId="urn:microsoft.com/office/officeart/2005/8/layout/bProcess3"/>
    <dgm:cxn modelId="{CD447E83-54D7-47DF-B648-E380B6388B38}" type="presParOf" srcId="{B17B58FD-066A-4A14-A67C-4E7E52DB93C1}" destId="{C4AE8C15-FC4A-4915-9BDF-C781184FC1BF}" srcOrd="8" destOrd="0" presId="urn:microsoft.com/office/officeart/2005/8/layout/bProcess3"/>
    <dgm:cxn modelId="{24A81F3C-2692-4B4B-997D-7B00DA2BF81E}" type="presParOf" srcId="{B17B58FD-066A-4A14-A67C-4E7E52DB93C1}" destId="{F9D3F820-BBC1-4FFF-B38A-A2D06AA70E1B}" srcOrd="9" destOrd="0" presId="urn:microsoft.com/office/officeart/2005/8/layout/bProcess3"/>
    <dgm:cxn modelId="{B79A988E-4B60-4097-936B-210666456211}" type="presParOf" srcId="{F9D3F820-BBC1-4FFF-B38A-A2D06AA70E1B}" destId="{F0C38B6D-44D0-4F94-AC80-26397DCBD109}" srcOrd="0" destOrd="0" presId="urn:microsoft.com/office/officeart/2005/8/layout/bProcess3"/>
    <dgm:cxn modelId="{C42BE419-D100-43A8-8533-32254279ACB7}" type="presParOf" srcId="{B17B58FD-066A-4A14-A67C-4E7E52DB93C1}" destId="{F57A47B2-596C-466A-850C-48A9C6150C58}" srcOrd="10" destOrd="0" presId="urn:microsoft.com/office/officeart/2005/8/layout/bProcess3"/>
    <dgm:cxn modelId="{9EF7A6CB-C778-479B-BBEF-4638148CB8DF}" type="presParOf" srcId="{B17B58FD-066A-4A14-A67C-4E7E52DB93C1}" destId="{CCAC9139-C5A3-4ED7-AC89-1C751037F274}" srcOrd="11" destOrd="0" presId="urn:microsoft.com/office/officeart/2005/8/layout/bProcess3"/>
    <dgm:cxn modelId="{E0131FD6-7808-4CD5-A74E-481548E0FCA0}" type="presParOf" srcId="{CCAC9139-C5A3-4ED7-AC89-1C751037F274}" destId="{EB720A1C-EA06-49EF-8540-E2B4116D920E}" srcOrd="0" destOrd="0" presId="urn:microsoft.com/office/officeart/2005/8/layout/bProcess3"/>
    <dgm:cxn modelId="{126DEDA8-81E3-4461-86EE-BF576D83FEF9}" type="presParOf" srcId="{B17B58FD-066A-4A14-A67C-4E7E52DB93C1}" destId="{486D9B4F-FEF3-47C9-8ED3-C353FD9B7671}" srcOrd="12" destOrd="0" presId="urn:microsoft.com/office/officeart/2005/8/layout/bProcess3"/>
    <dgm:cxn modelId="{A7C9CF9C-0B56-4633-951F-DFE79869B268}" type="presParOf" srcId="{B17B58FD-066A-4A14-A67C-4E7E52DB93C1}" destId="{03CAFC9E-C109-4738-8462-32F5BBC84051}" srcOrd="13" destOrd="0" presId="urn:microsoft.com/office/officeart/2005/8/layout/bProcess3"/>
    <dgm:cxn modelId="{AD71C7E5-C8C9-4288-B74D-B52F863B8FEE}" type="presParOf" srcId="{03CAFC9E-C109-4738-8462-32F5BBC84051}" destId="{D8267558-C49E-4DE1-8F5D-CB7B6DA5790B}" srcOrd="0" destOrd="0" presId="urn:microsoft.com/office/officeart/2005/8/layout/bProcess3"/>
    <dgm:cxn modelId="{3E890F95-FE55-48E5-BC94-85D808198866}" type="presParOf" srcId="{B17B58FD-066A-4A14-A67C-4E7E52DB93C1}" destId="{72603D98-64D5-457E-8EAF-FAE875BC7828}" srcOrd="14"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90A7142-131A-4982-9BF0-0DEA0737C4DE}" type="doc">
      <dgm:prSet loTypeId="urn:microsoft.com/office/officeart/2005/8/layout/rings+Icon" loCatId="relationship" qsTypeId="urn:microsoft.com/office/officeart/2005/8/quickstyle/simple1" qsCatId="simple" csTypeId="urn:microsoft.com/office/officeart/2005/8/colors/accent1_2" csCatId="accent1" phldr="1"/>
      <dgm:spPr/>
    </dgm:pt>
    <dgm:pt modelId="{2ABDFC33-F1FF-461B-BF78-2A5E54C515BE}">
      <dgm:prSet phldrT="[Text]"/>
      <dgm:spPr/>
      <dgm:t>
        <a:bodyPr/>
        <a:lstStyle/>
        <a:p>
          <a:r>
            <a:rPr lang="en-US" dirty="0"/>
            <a:t>Scope</a:t>
          </a:r>
        </a:p>
      </dgm:t>
    </dgm:pt>
    <dgm:pt modelId="{0735C35E-29ED-4712-8A22-AC4B57CA16A7}" type="parTrans" cxnId="{6453DB57-83A2-4668-926B-F2FC0625D7B9}">
      <dgm:prSet/>
      <dgm:spPr/>
      <dgm:t>
        <a:bodyPr/>
        <a:lstStyle/>
        <a:p>
          <a:endParaRPr lang="en-US"/>
        </a:p>
      </dgm:t>
    </dgm:pt>
    <dgm:pt modelId="{BECC1C59-13FB-4F91-8D79-8ED23920BA26}" type="sibTrans" cxnId="{6453DB57-83A2-4668-926B-F2FC0625D7B9}">
      <dgm:prSet/>
      <dgm:spPr/>
      <dgm:t>
        <a:bodyPr/>
        <a:lstStyle/>
        <a:p>
          <a:endParaRPr lang="en-US"/>
        </a:p>
      </dgm:t>
    </dgm:pt>
    <dgm:pt modelId="{7FA815FB-8075-45B5-9EF7-03C054F965FE}">
      <dgm:prSet phldrT="[Text]"/>
      <dgm:spPr/>
      <dgm:t>
        <a:bodyPr/>
        <a:lstStyle/>
        <a:p>
          <a:r>
            <a:rPr lang="en-US" dirty="0"/>
            <a:t>Budget</a:t>
          </a:r>
        </a:p>
      </dgm:t>
    </dgm:pt>
    <dgm:pt modelId="{0A6A7824-0F5D-441C-94E3-CCEEEE198052}" type="parTrans" cxnId="{5CB7FEB9-61DB-4559-BD85-F13DDE8EA6EE}">
      <dgm:prSet/>
      <dgm:spPr/>
      <dgm:t>
        <a:bodyPr/>
        <a:lstStyle/>
        <a:p>
          <a:endParaRPr lang="en-US"/>
        </a:p>
      </dgm:t>
    </dgm:pt>
    <dgm:pt modelId="{83758E2E-19C1-40CD-88FE-00903520F493}" type="sibTrans" cxnId="{5CB7FEB9-61DB-4559-BD85-F13DDE8EA6EE}">
      <dgm:prSet/>
      <dgm:spPr/>
      <dgm:t>
        <a:bodyPr/>
        <a:lstStyle/>
        <a:p>
          <a:endParaRPr lang="en-US"/>
        </a:p>
      </dgm:t>
    </dgm:pt>
    <dgm:pt modelId="{3A3981F0-9A86-4269-98C3-A01BD45AC070}">
      <dgm:prSet phldrT="[Text]"/>
      <dgm:spPr/>
      <dgm:t>
        <a:bodyPr/>
        <a:lstStyle/>
        <a:p>
          <a:r>
            <a:rPr lang="en-US" dirty="0"/>
            <a:t>Schedule</a:t>
          </a:r>
        </a:p>
      </dgm:t>
    </dgm:pt>
    <dgm:pt modelId="{35B033D8-B583-4EBB-A84F-F2F28923957D}" type="parTrans" cxnId="{7EA0045C-1F6A-47DD-9F09-298268022C4C}">
      <dgm:prSet/>
      <dgm:spPr/>
      <dgm:t>
        <a:bodyPr/>
        <a:lstStyle/>
        <a:p>
          <a:endParaRPr lang="en-US"/>
        </a:p>
      </dgm:t>
    </dgm:pt>
    <dgm:pt modelId="{9F45897D-337B-44A3-AF3B-ED5FCCA27C69}" type="sibTrans" cxnId="{7EA0045C-1F6A-47DD-9F09-298268022C4C}">
      <dgm:prSet/>
      <dgm:spPr/>
      <dgm:t>
        <a:bodyPr/>
        <a:lstStyle/>
        <a:p>
          <a:endParaRPr lang="en-US"/>
        </a:p>
      </dgm:t>
    </dgm:pt>
    <dgm:pt modelId="{3D07C12A-CEF9-436D-BC1B-3CC35B25374E}" type="pres">
      <dgm:prSet presAssocID="{790A7142-131A-4982-9BF0-0DEA0737C4DE}" presName="Name0" presStyleCnt="0">
        <dgm:presLayoutVars>
          <dgm:chMax val="7"/>
          <dgm:dir/>
          <dgm:resizeHandles val="exact"/>
        </dgm:presLayoutVars>
      </dgm:prSet>
      <dgm:spPr/>
    </dgm:pt>
    <dgm:pt modelId="{1725C63B-E03E-4840-89E5-C008F34F2BC8}" type="pres">
      <dgm:prSet presAssocID="{790A7142-131A-4982-9BF0-0DEA0737C4DE}" presName="ellipse1" presStyleLbl="vennNode1" presStyleIdx="0" presStyleCnt="3">
        <dgm:presLayoutVars>
          <dgm:bulletEnabled val="1"/>
        </dgm:presLayoutVars>
      </dgm:prSet>
      <dgm:spPr/>
    </dgm:pt>
    <dgm:pt modelId="{B6DDA316-551B-44F7-8556-8E664B1F7B4E}" type="pres">
      <dgm:prSet presAssocID="{790A7142-131A-4982-9BF0-0DEA0737C4DE}" presName="ellipse2" presStyleLbl="vennNode1" presStyleIdx="1" presStyleCnt="3">
        <dgm:presLayoutVars>
          <dgm:bulletEnabled val="1"/>
        </dgm:presLayoutVars>
      </dgm:prSet>
      <dgm:spPr/>
    </dgm:pt>
    <dgm:pt modelId="{67980259-4BB4-4FBA-BF75-3C80EC10399F}" type="pres">
      <dgm:prSet presAssocID="{790A7142-131A-4982-9BF0-0DEA0737C4DE}" presName="ellipse3" presStyleLbl="vennNode1" presStyleIdx="2" presStyleCnt="3">
        <dgm:presLayoutVars>
          <dgm:bulletEnabled val="1"/>
        </dgm:presLayoutVars>
      </dgm:prSet>
      <dgm:spPr/>
    </dgm:pt>
  </dgm:ptLst>
  <dgm:cxnLst>
    <dgm:cxn modelId="{7EA0045C-1F6A-47DD-9F09-298268022C4C}" srcId="{790A7142-131A-4982-9BF0-0DEA0737C4DE}" destId="{3A3981F0-9A86-4269-98C3-A01BD45AC070}" srcOrd="2" destOrd="0" parTransId="{35B033D8-B583-4EBB-A84F-F2F28923957D}" sibTransId="{9F45897D-337B-44A3-AF3B-ED5FCCA27C69}"/>
    <dgm:cxn modelId="{03692E42-ABF2-4336-812C-B22EF25E868A}" type="presOf" srcId="{2ABDFC33-F1FF-461B-BF78-2A5E54C515BE}" destId="{1725C63B-E03E-4840-89E5-C008F34F2BC8}" srcOrd="0" destOrd="0" presId="urn:microsoft.com/office/officeart/2005/8/layout/rings+Icon"/>
    <dgm:cxn modelId="{6453DB57-83A2-4668-926B-F2FC0625D7B9}" srcId="{790A7142-131A-4982-9BF0-0DEA0737C4DE}" destId="{2ABDFC33-F1FF-461B-BF78-2A5E54C515BE}" srcOrd="0" destOrd="0" parTransId="{0735C35E-29ED-4712-8A22-AC4B57CA16A7}" sibTransId="{BECC1C59-13FB-4F91-8D79-8ED23920BA26}"/>
    <dgm:cxn modelId="{089272A2-0DF6-4F02-92A6-4ECC545B42F5}" type="presOf" srcId="{790A7142-131A-4982-9BF0-0DEA0737C4DE}" destId="{3D07C12A-CEF9-436D-BC1B-3CC35B25374E}" srcOrd="0" destOrd="0" presId="urn:microsoft.com/office/officeart/2005/8/layout/rings+Icon"/>
    <dgm:cxn modelId="{5CB7FEB9-61DB-4559-BD85-F13DDE8EA6EE}" srcId="{790A7142-131A-4982-9BF0-0DEA0737C4DE}" destId="{7FA815FB-8075-45B5-9EF7-03C054F965FE}" srcOrd="1" destOrd="0" parTransId="{0A6A7824-0F5D-441C-94E3-CCEEEE198052}" sibTransId="{83758E2E-19C1-40CD-88FE-00903520F493}"/>
    <dgm:cxn modelId="{170528E0-B90F-4E9B-8AE5-9AB950EFA1FB}" type="presOf" srcId="{7FA815FB-8075-45B5-9EF7-03C054F965FE}" destId="{B6DDA316-551B-44F7-8556-8E664B1F7B4E}" srcOrd="0" destOrd="0" presId="urn:microsoft.com/office/officeart/2005/8/layout/rings+Icon"/>
    <dgm:cxn modelId="{5D9DBEFB-7F97-40A3-B0AA-E68D8CA50A14}" type="presOf" srcId="{3A3981F0-9A86-4269-98C3-A01BD45AC070}" destId="{67980259-4BB4-4FBA-BF75-3C80EC10399F}" srcOrd="0" destOrd="0" presId="urn:microsoft.com/office/officeart/2005/8/layout/rings+Icon"/>
    <dgm:cxn modelId="{943BDE36-2C43-48DF-8C07-156FBEADE903}" type="presParOf" srcId="{3D07C12A-CEF9-436D-BC1B-3CC35B25374E}" destId="{1725C63B-E03E-4840-89E5-C008F34F2BC8}" srcOrd="0" destOrd="0" presId="urn:microsoft.com/office/officeart/2005/8/layout/rings+Icon"/>
    <dgm:cxn modelId="{B76AEB7E-897C-4257-B7DB-0716B634F6F2}" type="presParOf" srcId="{3D07C12A-CEF9-436D-BC1B-3CC35B25374E}" destId="{B6DDA316-551B-44F7-8556-8E664B1F7B4E}" srcOrd="1" destOrd="0" presId="urn:microsoft.com/office/officeart/2005/8/layout/rings+Icon"/>
    <dgm:cxn modelId="{241F5083-E73B-4996-AABE-3E38191E72E9}" type="presParOf" srcId="{3D07C12A-CEF9-436D-BC1B-3CC35B25374E}" destId="{67980259-4BB4-4FBA-BF75-3C80EC10399F}" srcOrd="2" destOrd="0" presId="urn:microsoft.com/office/officeart/2005/8/layout/rings+Icon"/>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E3A18B-2EB1-49A9-B00A-01992A1EF2B7}">
      <dsp:nvSpPr>
        <dsp:cNvPr id="0" name=""/>
        <dsp:cNvSpPr/>
      </dsp:nvSpPr>
      <dsp:spPr>
        <a:xfrm>
          <a:off x="1440028" y="1112213"/>
          <a:ext cx="324460" cy="91440"/>
        </a:xfrm>
        <a:custGeom>
          <a:avLst/>
          <a:gdLst/>
          <a:ahLst/>
          <a:cxnLst/>
          <a:rect l="0" t="0" r="0" b="0"/>
          <a:pathLst>
            <a:path>
              <a:moveTo>
                <a:pt x="0" y="45720"/>
              </a:moveTo>
              <a:lnTo>
                <a:pt x="324460"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593381" y="1156281"/>
        <a:ext cx="17753" cy="3303"/>
      </dsp:txXfrm>
    </dsp:sp>
    <dsp:sp modelId="{95896E94-86B4-4D80-8DA5-418E7175AD38}">
      <dsp:nvSpPr>
        <dsp:cNvPr id="0" name=""/>
        <dsp:cNvSpPr/>
      </dsp:nvSpPr>
      <dsp:spPr>
        <a:xfrm>
          <a:off x="6836" y="353604"/>
          <a:ext cx="1434991" cy="16086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Identify Estimates, Budget, Funding Source </a:t>
          </a:r>
        </a:p>
      </dsp:txBody>
      <dsp:txXfrm>
        <a:off x="6836" y="353604"/>
        <a:ext cx="1434991" cy="1608657"/>
      </dsp:txXfrm>
    </dsp:sp>
    <dsp:sp modelId="{0F747902-F5DF-4EF2-A20B-5C564E3A0ACF}">
      <dsp:nvSpPr>
        <dsp:cNvPr id="0" name=""/>
        <dsp:cNvSpPr/>
      </dsp:nvSpPr>
      <dsp:spPr>
        <a:xfrm>
          <a:off x="4103358" y="1107288"/>
          <a:ext cx="352026" cy="91440"/>
        </a:xfrm>
        <a:custGeom>
          <a:avLst/>
          <a:gdLst/>
          <a:ahLst/>
          <a:cxnLst/>
          <a:rect l="0" t="0" r="0" b="0"/>
          <a:pathLst>
            <a:path>
              <a:moveTo>
                <a:pt x="0" y="50644"/>
              </a:moveTo>
              <a:lnTo>
                <a:pt x="193113" y="50644"/>
              </a:lnTo>
              <a:lnTo>
                <a:pt x="193113" y="45720"/>
              </a:lnTo>
              <a:lnTo>
                <a:pt x="352026"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69805" y="1151356"/>
        <a:ext cx="19132" cy="3303"/>
      </dsp:txXfrm>
    </dsp:sp>
    <dsp:sp modelId="{24B86938-3B9D-453C-B153-8050F1F92933}">
      <dsp:nvSpPr>
        <dsp:cNvPr id="0" name=""/>
        <dsp:cNvSpPr/>
      </dsp:nvSpPr>
      <dsp:spPr>
        <a:xfrm>
          <a:off x="1796888" y="330375"/>
          <a:ext cx="2308270" cy="16551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100000"/>
            </a:lnSpc>
            <a:spcBef>
              <a:spcPct val="0"/>
            </a:spcBef>
            <a:spcAft>
              <a:spcPts val="0"/>
            </a:spcAft>
            <a:buNone/>
          </a:pPr>
          <a:r>
            <a:rPr lang="en-US" sz="2000" kern="1200" dirty="0"/>
            <a:t>B-1184,</a:t>
          </a:r>
        </a:p>
        <a:p>
          <a:pPr marL="0" lvl="0" indent="0" algn="ctr" defTabSz="889000">
            <a:lnSpc>
              <a:spcPct val="100000"/>
            </a:lnSpc>
            <a:spcBef>
              <a:spcPct val="0"/>
            </a:spcBef>
            <a:spcAft>
              <a:spcPts val="0"/>
            </a:spcAft>
            <a:buNone/>
          </a:pPr>
          <a:r>
            <a:rPr lang="en-US" sz="2000" kern="1200" dirty="0"/>
            <a:t>MWBE Goal Setting,</a:t>
          </a:r>
        </a:p>
        <a:p>
          <a:pPr marL="0" lvl="0" indent="0" algn="ctr" defTabSz="889000">
            <a:lnSpc>
              <a:spcPct val="100000"/>
            </a:lnSpc>
            <a:spcBef>
              <a:spcPct val="0"/>
            </a:spcBef>
            <a:spcAft>
              <a:spcPts val="0"/>
            </a:spcAft>
            <a:buNone/>
          </a:pPr>
          <a:r>
            <a:rPr lang="en-US" sz="2000" kern="1200" dirty="0">
              <a:solidFill>
                <a:srgbClr val="FFC000"/>
              </a:solidFill>
            </a:rPr>
            <a:t>Wicks Waiver </a:t>
          </a:r>
          <a:r>
            <a:rPr lang="en-US" sz="1400" kern="1200" dirty="0">
              <a:solidFill>
                <a:srgbClr val="FFC000"/>
              </a:solidFill>
            </a:rPr>
            <a:t>(</a:t>
          </a:r>
          <a:r>
            <a:rPr lang="en-US" sz="1400" kern="1200" dirty="0" err="1">
              <a:solidFill>
                <a:srgbClr val="FFC000"/>
              </a:solidFill>
            </a:rPr>
            <a:t>Const</a:t>
          </a:r>
          <a:r>
            <a:rPr lang="en-US" sz="1400" kern="1200" dirty="0">
              <a:solidFill>
                <a:srgbClr val="FFC000"/>
              </a:solidFill>
            </a:rPr>
            <a:t>)</a:t>
          </a:r>
        </a:p>
      </dsp:txBody>
      <dsp:txXfrm>
        <a:off x="1796888" y="330375"/>
        <a:ext cx="2308270" cy="1655116"/>
      </dsp:txXfrm>
    </dsp:sp>
    <dsp:sp modelId="{64232204-CA28-4730-B1A9-DD1F8183FE55}">
      <dsp:nvSpPr>
        <dsp:cNvPr id="0" name=""/>
        <dsp:cNvSpPr/>
      </dsp:nvSpPr>
      <dsp:spPr>
        <a:xfrm>
          <a:off x="6065322" y="1107288"/>
          <a:ext cx="288570" cy="91440"/>
        </a:xfrm>
        <a:custGeom>
          <a:avLst/>
          <a:gdLst/>
          <a:ahLst/>
          <a:cxnLst/>
          <a:rect l="0" t="0" r="0" b="0"/>
          <a:pathLst>
            <a:path>
              <a:moveTo>
                <a:pt x="0" y="45720"/>
              </a:moveTo>
              <a:lnTo>
                <a:pt x="161385" y="45720"/>
              </a:lnTo>
              <a:lnTo>
                <a:pt x="161385" y="50644"/>
              </a:lnTo>
              <a:lnTo>
                <a:pt x="288570" y="50644"/>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201627" y="1151356"/>
        <a:ext cx="15960" cy="3303"/>
      </dsp:txXfrm>
    </dsp:sp>
    <dsp:sp modelId="{6B51F6B4-4ED1-4FA8-8750-A532B2CC2DCF}">
      <dsp:nvSpPr>
        <dsp:cNvPr id="0" name=""/>
        <dsp:cNvSpPr/>
      </dsp:nvSpPr>
      <dsp:spPr>
        <a:xfrm>
          <a:off x="4487784" y="343755"/>
          <a:ext cx="1579337" cy="161850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Develop </a:t>
          </a:r>
          <a:r>
            <a:rPr lang="en-US" sz="2000" kern="1200" dirty="0">
              <a:solidFill>
                <a:schemeClr val="accent4">
                  <a:lumMod val="40000"/>
                  <a:lumOff val="60000"/>
                </a:schemeClr>
              </a:solidFill>
            </a:rPr>
            <a:t>RFQ </a:t>
          </a:r>
          <a:r>
            <a:rPr lang="en-US" sz="1800" kern="1200" dirty="0">
              <a:solidFill>
                <a:schemeClr val="accent4">
                  <a:lumMod val="40000"/>
                  <a:lumOff val="60000"/>
                </a:schemeClr>
              </a:solidFill>
            </a:rPr>
            <a:t>(Design) </a:t>
          </a:r>
          <a:r>
            <a:rPr lang="en-US" sz="1800" kern="1200" dirty="0"/>
            <a:t>or  </a:t>
          </a:r>
          <a:r>
            <a:rPr lang="en-US" sz="2000" kern="1200" dirty="0">
              <a:solidFill>
                <a:srgbClr val="FFC000"/>
              </a:solidFill>
            </a:rPr>
            <a:t>IFB </a:t>
          </a:r>
          <a:r>
            <a:rPr lang="en-US" sz="1400" kern="1200" dirty="0">
              <a:solidFill>
                <a:srgbClr val="FFC000"/>
              </a:solidFill>
            </a:rPr>
            <a:t>(</a:t>
          </a:r>
          <a:r>
            <a:rPr lang="en-US" sz="1400" kern="1200" dirty="0" err="1">
              <a:solidFill>
                <a:srgbClr val="FFC000"/>
              </a:solidFill>
            </a:rPr>
            <a:t>Const</a:t>
          </a:r>
          <a:r>
            <a:rPr lang="en-US" sz="1400" kern="1200" dirty="0">
              <a:solidFill>
                <a:srgbClr val="FFC000"/>
              </a:solidFill>
            </a:rPr>
            <a:t>)</a:t>
          </a:r>
        </a:p>
      </dsp:txBody>
      <dsp:txXfrm>
        <a:off x="4487784" y="343755"/>
        <a:ext cx="1579337" cy="1618507"/>
      </dsp:txXfrm>
    </dsp:sp>
    <dsp:sp modelId="{EF95F13C-74F8-421D-B707-BF15F86E7293}">
      <dsp:nvSpPr>
        <dsp:cNvPr id="0" name=""/>
        <dsp:cNvSpPr/>
      </dsp:nvSpPr>
      <dsp:spPr>
        <a:xfrm>
          <a:off x="724332" y="1969838"/>
          <a:ext cx="6499572" cy="589116"/>
        </a:xfrm>
        <a:custGeom>
          <a:avLst/>
          <a:gdLst/>
          <a:ahLst/>
          <a:cxnLst/>
          <a:rect l="0" t="0" r="0" b="0"/>
          <a:pathLst>
            <a:path>
              <a:moveTo>
                <a:pt x="6499572" y="0"/>
              </a:moveTo>
              <a:lnTo>
                <a:pt x="6499572" y="311658"/>
              </a:lnTo>
              <a:lnTo>
                <a:pt x="0" y="311658"/>
              </a:lnTo>
              <a:lnTo>
                <a:pt x="0" y="589116"/>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10892" y="2262745"/>
        <a:ext cx="326452" cy="3303"/>
      </dsp:txXfrm>
    </dsp:sp>
    <dsp:sp modelId="{12831E23-A830-43A3-95E0-952092BFF019}">
      <dsp:nvSpPr>
        <dsp:cNvPr id="0" name=""/>
        <dsp:cNvSpPr/>
      </dsp:nvSpPr>
      <dsp:spPr>
        <a:xfrm>
          <a:off x="6386293" y="344228"/>
          <a:ext cx="1675223" cy="16274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100000"/>
            </a:lnSpc>
            <a:spcBef>
              <a:spcPct val="0"/>
            </a:spcBef>
            <a:spcAft>
              <a:spcPts val="0"/>
            </a:spcAft>
            <a:buNone/>
          </a:pPr>
          <a:r>
            <a:rPr lang="en-US" sz="2000" kern="1200" dirty="0"/>
            <a:t>Advertise: NYSCR,</a:t>
          </a:r>
        </a:p>
        <a:p>
          <a:pPr marL="0" lvl="0" indent="0" algn="ctr" defTabSz="889000">
            <a:lnSpc>
              <a:spcPct val="100000"/>
            </a:lnSpc>
            <a:spcBef>
              <a:spcPct val="0"/>
            </a:spcBef>
            <a:spcAft>
              <a:spcPts val="0"/>
            </a:spcAft>
            <a:buNone/>
          </a:pPr>
          <a:r>
            <a:rPr lang="en-US" sz="2000" kern="1200" dirty="0">
              <a:solidFill>
                <a:srgbClr val="FFC000"/>
              </a:solidFill>
            </a:rPr>
            <a:t>Newspaper </a:t>
          </a:r>
          <a:r>
            <a:rPr lang="en-US" sz="1400" kern="1200" dirty="0">
              <a:solidFill>
                <a:srgbClr val="FFC000"/>
              </a:solidFill>
            </a:rPr>
            <a:t>(</a:t>
          </a:r>
          <a:r>
            <a:rPr lang="en-US" sz="1400" kern="1200" dirty="0" err="1">
              <a:solidFill>
                <a:srgbClr val="FFC000"/>
              </a:solidFill>
            </a:rPr>
            <a:t>Const</a:t>
          </a:r>
          <a:r>
            <a:rPr lang="en-US" sz="1400" kern="1200" dirty="0">
              <a:solidFill>
                <a:srgbClr val="FFC000"/>
              </a:solidFill>
            </a:rPr>
            <a:t>)</a:t>
          </a:r>
        </a:p>
      </dsp:txBody>
      <dsp:txXfrm>
        <a:off x="6386293" y="344228"/>
        <a:ext cx="1675223" cy="1627409"/>
      </dsp:txXfrm>
    </dsp:sp>
    <dsp:sp modelId="{F9D3F820-BBC1-4FFF-B38A-A2D06AA70E1B}">
      <dsp:nvSpPr>
        <dsp:cNvPr id="0" name=""/>
        <dsp:cNvSpPr/>
      </dsp:nvSpPr>
      <dsp:spPr>
        <a:xfrm>
          <a:off x="1440028" y="3659930"/>
          <a:ext cx="299448" cy="91440"/>
        </a:xfrm>
        <a:custGeom>
          <a:avLst/>
          <a:gdLst/>
          <a:ahLst/>
          <a:cxnLst/>
          <a:rect l="0" t="0" r="0" b="0"/>
          <a:pathLst>
            <a:path>
              <a:moveTo>
                <a:pt x="0" y="46408"/>
              </a:moveTo>
              <a:lnTo>
                <a:pt x="166824" y="46408"/>
              </a:lnTo>
              <a:lnTo>
                <a:pt x="166824" y="45720"/>
              </a:lnTo>
              <a:lnTo>
                <a:pt x="299448"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581501" y="3703999"/>
        <a:ext cx="16502" cy="3303"/>
      </dsp:txXfrm>
    </dsp:sp>
    <dsp:sp modelId="{C4AE8C15-FC4A-4915-9BDF-C781184FC1BF}">
      <dsp:nvSpPr>
        <dsp:cNvPr id="0" name=""/>
        <dsp:cNvSpPr/>
      </dsp:nvSpPr>
      <dsp:spPr>
        <a:xfrm>
          <a:off x="6836" y="2591355"/>
          <a:ext cx="1434991" cy="22299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accent4">
                  <a:lumMod val="40000"/>
                  <a:lumOff val="60000"/>
                </a:schemeClr>
              </a:solidFill>
            </a:rPr>
            <a:t>Consultant Selection</a:t>
          </a:r>
        </a:p>
        <a:p>
          <a:pPr marL="0" lvl="0" indent="0" algn="ctr" defTabSz="889000">
            <a:lnSpc>
              <a:spcPct val="90000"/>
            </a:lnSpc>
            <a:spcBef>
              <a:spcPct val="0"/>
            </a:spcBef>
            <a:spcAft>
              <a:spcPct val="35000"/>
            </a:spcAft>
            <a:buNone/>
          </a:pPr>
          <a:r>
            <a:rPr lang="en-US" sz="2000" kern="1200" dirty="0"/>
            <a:t>Or</a:t>
          </a:r>
        </a:p>
        <a:p>
          <a:pPr marL="0" lvl="0" indent="0" algn="ctr" defTabSz="889000">
            <a:lnSpc>
              <a:spcPct val="90000"/>
            </a:lnSpc>
            <a:spcBef>
              <a:spcPct val="0"/>
            </a:spcBef>
            <a:spcAft>
              <a:spcPct val="35000"/>
            </a:spcAft>
            <a:buNone/>
          </a:pPr>
          <a:r>
            <a:rPr lang="en-US" sz="2000" kern="1200" dirty="0">
              <a:solidFill>
                <a:srgbClr val="FFC000"/>
              </a:solidFill>
            </a:rPr>
            <a:t>Bid Opening </a:t>
          </a:r>
          <a:r>
            <a:rPr lang="en-US" sz="1400" kern="1200" dirty="0">
              <a:solidFill>
                <a:srgbClr val="FFC000"/>
              </a:solidFill>
            </a:rPr>
            <a:t>(</a:t>
          </a:r>
          <a:r>
            <a:rPr lang="en-US" sz="1400" kern="1200" dirty="0" err="1">
              <a:solidFill>
                <a:srgbClr val="FFC000"/>
              </a:solidFill>
            </a:rPr>
            <a:t>Const</a:t>
          </a:r>
          <a:r>
            <a:rPr lang="en-US" sz="1400" kern="1200" dirty="0">
              <a:solidFill>
                <a:srgbClr val="FFC000"/>
              </a:solidFill>
            </a:rPr>
            <a:t>)</a:t>
          </a:r>
        </a:p>
      </dsp:txBody>
      <dsp:txXfrm>
        <a:off x="6836" y="2591355"/>
        <a:ext cx="1434991" cy="2229968"/>
      </dsp:txXfrm>
    </dsp:sp>
    <dsp:sp modelId="{CCAC9139-C5A3-4ED7-AC89-1C751037F274}">
      <dsp:nvSpPr>
        <dsp:cNvPr id="0" name=""/>
        <dsp:cNvSpPr/>
      </dsp:nvSpPr>
      <dsp:spPr>
        <a:xfrm>
          <a:off x="4479886" y="3657158"/>
          <a:ext cx="340187" cy="91440"/>
        </a:xfrm>
        <a:custGeom>
          <a:avLst/>
          <a:gdLst/>
          <a:ahLst/>
          <a:cxnLst/>
          <a:rect l="0" t="0" r="0" b="0"/>
          <a:pathLst>
            <a:path>
              <a:moveTo>
                <a:pt x="0" y="48492"/>
              </a:moveTo>
              <a:lnTo>
                <a:pt x="187193" y="48492"/>
              </a:lnTo>
              <a:lnTo>
                <a:pt x="187193" y="45720"/>
              </a:lnTo>
              <a:lnTo>
                <a:pt x="340187"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640709" y="3701226"/>
        <a:ext cx="18539" cy="3303"/>
      </dsp:txXfrm>
    </dsp:sp>
    <dsp:sp modelId="{F57A47B2-596C-466A-850C-48A9C6150C58}">
      <dsp:nvSpPr>
        <dsp:cNvPr id="0" name=""/>
        <dsp:cNvSpPr/>
      </dsp:nvSpPr>
      <dsp:spPr>
        <a:xfrm>
          <a:off x="1771876" y="2562051"/>
          <a:ext cx="2709809" cy="228719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100000"/>
            </a:lnSpc>
            <a:spcBef>
              <a:spcPct val="0"/>
            </a:spcBef>
            <a:spcAft>
              <a:spcPts val="0"/>
            </a:spcAft>
            <a:buNone/>
          </a:pPr>
          <a:r>
            <a:rPr lang="en-US" sz="2000" kern="1200" dirty="0"/>
            <a:t>Procurement Requirements:</a:t>
          </a:r>
        </a:p>
        <a:p>
          <a:pPr marL="0" lvl="0" indent="0" algn="ctr" defTabSz="889000">
            <a:lnSpc>
              <a:spcPct val="100000"/>
            </a:lnSpc>
            <a:spcBef>
              <a:spcPct val="0"/>
            </a:spcBef>
            <a:spcAft>
              <a:spcPts val="0"/>
            </a:spcAft>
            <a:buNone/>
          </a:pPr>
          <a:r>
            <a:rPr lang="en-US" sz="1800" kern="1200" dirty="0"/>
            <a:t>Procurement Lobbying, Vendor Responsibility Insurance, </a:t>
          </a:r>
          <a:r>
            <a:rPr lang="en-US" sz="1800" kern="1200" dirty="0">
              <a:solidFill>
                <a:schemeClr val="accent4">
                  <a:lumMod val="40000"/>
                  <a:lumOff val="60000"/>
                </a:schemeClr>
              </a:solidFill>
            </a:rPr>
            <a:t>Consultant Reporting, </a:t>
          </a:r>
          <a:r>
            <a:rPr lang="en-US" sz="1800" u="sng" kern="1200" dirty="0">
              <a:solidFill>
                <a:schemeClr val="accent4">
                  <a:lumMod val="40000"/>
                  <a:lumOff val="60000"/>
                </a:schemeClr>
              </a:solidFill>
            </a:rPr>
            <a:t>Consultant</a:t>
          </a:r>
          <a:r>
            <a:rPr lang="en-US" sz="1800" kern="1200" dirty="0">
              <a:solidFill>
                <a:schemeClr val="accent4">
                  <a:lumMod val="40000"/>
                  <a:lumOff val="60000"/>
                </a:schemeClr>
              </a:solidFill>
            </a:rPr>
            <a:t> Fee Negotiation</a:t>
          </a:r>
          <a:r>
            <a:rPr lang="en-US" sz="1800" kern="1200" dirty="0"/>
            <a:t>, </a:t>
          </a:r>
        </a:p>
        <a:p>
          <a:pPr marL="0" lvl="0" indent="0" algn="ctr" defTabSz="889000">
            <a:lnSpc>
              <a:spcPct val="100000"/>
            </a:lnSpc>
            <a:spcBef>
              <a:spcPct val="0"/>
            </a:spcBef>
            <a:spcAft>
              <a:spcPts val="0"/>
            </a:spcAft>
            <a:buNone/>
          </a:pPr>
          <a:r>
            <a:rPr lang="en-US" sz="1800" kern="1200" dirty="0">
              <a:solidFill>
                <a:srgbClr val="FFC000"/>
              </a:solidFill>
            </a:rPr>
            <a:t>Construction Bonds</a:t>
          </a:r>
          <a:endParaRPr lang="en-US" sz="1400" kern="1200" dirty="0">
            <a:solidFill>
              <a:srgbClr val="FFC000"/>
            </a:solidFill>
          </a:endParaRPr>
        </a:p>
      </dsp:txBody>
      <dsp:txXfrm>
        <a:off x="1771876" y="2562051"/>
        <a:ext cx="2709809" cy="2287198"/>
      </dsp:txXfrm>
    </dsp:sp>
    <dsp:sp modelId="{03CAFC9E-C109-4738-8462-32F5BBC84051}">
      <dsp:nvSpPr>
        <dsp:cNvPr id="0" name=""/>
        <dsp:cNvSpPr/>
      </dsp:nvSpPr>
      <dsp:spPr>
        <a:xfrm>
          <a:off x="6555472" y="3657149"/>
          <a:ext cx="265545" cy="91440"/>
        </a:xfrm>
        <a:custGeom>
          <a:avLst/>
          <a:gdLst/>
          <a:ahLst/>
          <a:cxnLst/>
          <a:rect l="0" t="0" r="0" b="0"/>
          <a:pathLst>
            <a:path>
              <a:moveTo>
                <a:pt x="0" y="45728"/>
              </a:moveTo>
              <a:lnTo>
                <a:pt x="149872" y="45728"/>
              </a:lnTo>
              <a:lnTo>
                <a:pt x="149872" y="45720"/>
              </a:lnTo>
              <a:lnTo>
                <a:pt x="265545"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680841" y="3701218"/>
        <a:ext cx="14807" cy="3303"/>
      </dsp:txXfrm>
    </dsp:sp>
    <dsp:sp modelId="{486D9B4F-FEF3-47C9-8ED3-C353FD9B7671}">
      <dsp:nvSpPr>
        <dsp:cNvPr id="0" name=""/>
        <dsp:cNvSpPr/>
      </dsp:nvSpPr>
      <dsp:spPr>
        <a:xfrm>
          <a:off x="4852473" y="2587403"/>
          <a:ext cx="1704798" cy="22309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Campus Certification </a:t>
          </a:r>
        </a:p>
      </dsp:txBody>
      <dsp:txXfrm>
        <a:off x="4852473" y="2587403"/>
        <a:ext cx="1704798" cy="2230950"/>
      </dsp:txXfrm>
    </dsp:sp>
    <dsp:sp modelId="{72603D98-64D5-457E-8EAF-FAE875BC7828}">
      <dsp:nvSpPr>
        <dsp:cNvPr id="0" name=""/>
        <dsp:cNvSpPr/>
      </dsp:nvSpPr>
      <dsp:spPr>
        <a:xfrm>
          <a:off x="6853417" y="2599375"/>
          <a:ext cx="1491932" cy="220698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Contract Award</a:t>
          </a:r>
        </a:p>
      </dsp:txBody>
      <dsp:txXfrm>
        <a:off x="6853417" y="2599375"/>
        <a:ext cx="1491932" cy="22069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25C63B-E03E-4840-89E5-C008F34F2BC8}">
      <dsp:nvSpPr>
        <dsp:cNvPr id="0" name=""/>
        <dsp:cNvSpPr/>
      </dsp:nvSpPr>
      <dsp:spPr>
        <a:xfrm>
          <a:off x="574852" y="0"/>
          <a:ext cx="2438028" cy="243799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Scope</a:t>
          </a:r>
        </a:p>
      </dsp:txBody>
      <dsp:txXfrm>
        <a:off x="931893" y="357036"/>
        <a:ext cx="1723946" cy="1723921"/>
      </dsp:txXfrm>
    </dsp:sp>
    <dsp:sp modelId="{B6DDA316-551B-44F7-8556-8E664B1F7B4E}">
      <dsp:nvSpPr>
        <dsp:cNvPr id="0" name=""/>
        <dsp:cNvSpPr/>
      </dsp:nvSpPr>
      <dsp:spPr>
        <a:xfrm>
          <a:off x="1829727" y="1626006"/>
          <a:ext cx="2438028" cy="243799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Budget</a:t>
          </a:r>
        </a:p>
      </dsp:txBody>
      <dsp:txXfrm>
        <a:off x="2186768" y="1983042"/>
        <a:ext cx="1723946" cy="1723921"/>
      </dsp:txXfrm>
    </dsp:sp>
    <dsp:sp modelId="{67980259-4BB4-4FBA-BF75-3C80EC10399F}">
      <dsp:nvSpPr>
        <dsp:cNvPr id="0" name=""/>
        <dsp:cNvSpPr/>
      </dsp:nvSpPr>
      <dsp:spPr>
        <a:xfrm>
          <a:off x="3083118" y="0"/>
          <a:ext cx="2438028" cy="243799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Schedule</a:t>
          </a:r>
        </a:p>
      </dsp:txBody>
      <dsp:txXfrm>
        <a:off x="3440159" y="357036"/>
        <a:ext cx="1723946" cy="1723921"/>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19" tIns="48310" rIns="96619" bIns="48310"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19" tIns="48310" rIns="96619" bIns="48310" rtlCol="0"/>
          <a:lstStyle>
            <a:lvl1pPr algn="r">
              <a:defRPr sz="1300"/>
            </a:lvl1pPr>
          </a:lstStyle>
          <a:p>
            <a:fld id="{6019560B-4691-4697-8D0D-AB5FF94EB6DA}" type="datetimeFigureOut">
              <a:rPr lang="en-US" smtClean="0"/>
              <a:pPr/>
              <a:t>12/19/2023</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19" tIns="48310" rIns="96619" bIns="48310"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19" tIns="48310" rIns="96619" bIns="48310" rtlCol="0" anchor="b"/>
          <a:lstStyle>
            <a:lvl1pPr algn="r">
              <a:defRPr sz="1300"/>
            </a:lvl1pPr>
          </a:lstStyle>
          <a:p>
            <a:fld id="{1DBFFB59-1A72-4E4A-B762-E85D470141BC}" type="slidenum">
              <a:rPr lang="en-US" smtClean="0"/>
              <a:pPr/>
              <a:t>‹#›</a:t>
            </a:fld>
            <a:endParaRPr lang="en-US"/>
          </a:p>
        </p:txBody>
      </p:sp>
    </p:spTree>
    <p:extLst>
      <p:ext uri="{BB962C8B-B14F-4D97-AF65-F5344CB8AC3E}">
        <p14:creationId xmlns:p14="http://schemas.microsoft.com/office/powerpoint/2010/main" val="24550713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19" tIns="48310" rIns="96619" bIns="48310"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19" tIns="48310" rIns="96619" bIns="48310" rtlCol="0"/>
          <a:lstStyle>
            <a:lvl1pPr algn="r">
              <a:defRPr sz="1300"/>
            </a:lvl1pPr>
          </a:lstStyle>
          <a:p>
            <a:fld id="{7A7BE9D1-00BA-456D-B19C-D33D7A256924}" type="datetimeFigureOut">
              <a:rPr lang="en-US" smtClean="0"/>
              <a:pPr/>
              <a:t>12/19/2023</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19" tIns="48310" rIns="96619" bIns="48310"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19" tIns="48310" rIns="96619" bIns="4831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19" tIns="48310" rIns="96619" bIns="48310"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19" tIns="48310" rIns="96619" bIns="48310" rtlCol="0" anchor="b"/>
          <a:lstStyle>
            <a:lvl1pPr algn="r">
              <a:defRPr sz="1300"/>
            </a:lvl1pPr>
          </a:lstStyle>
          <a:p>
            <a:fld id="{C6625207-892E-42E2-8AFD-8A3E2DFF51AE}" type="slidenum">
              <a:rPr lang="en-US" smtClean="0"/>
              <a:pPr/>
              <a:t>‹#›</a:t>
            </a:fld>
            <a:endParaRPr lang="en-US"/>
          </a:p>
        </p:txBody>
      </p:sp>
    </p:spTree>
    <p:extLst>
      <p:ext uri="{BB962C8B-B14F-4D97-AF65-F5344CB8AC3E}">
        <p14:creationId xmlns:p14="http://schemas.microsoft.com/office/powerpoint/2010/main" val="3671099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1</a:t>
            </a:fld>
            <a:endParaRPr lang="en-US"/>
          </a:p>
        </p:txBody>
      </p:sp>
    </p:spTree>
    <p:extLst>
      <p:ext uri="{BB962C8B-B14F-4D97-AF65-F5344CB8AC3E}">
        <p14:creationId xmlns:p14="http://schemas.microsoft.com/office/powerpoint/2010/main" val="3092474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48368">
              <a:defRPr/>
            </a:pPr>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10</a:t>
            </a:fld>
            <a:endParaRPr lang="en-US"/>
          </a:p>
        </p:txBody>
      </p:sp>
    </p:spTree>
    <p:extLst>
      <p:ext uri="{BB962C8B-B14F-4D97-AF65-F5344CB8AC3E}">
        <p14:creationId xmlns:p14="http://schemas.microsoft.com/office/powerpoint/2010/main" val="3075466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8500"/>
            <a:ext cx="3403600" cy="2552700"/>
          </a:xfrm>
        </p:spPr>
      </p:sp>
      <p:sp>
        <p:nvSpPr>
          <p:cNvPr id="3" name="Notes Placeholder 2"/>
          <p:cNvSpPr>
            <a:spLocks noGrp="1"/>
          </p:cNvSpPr>
          <p:nvPr>
            <p:ph type="body" idx="1"/>
          </p:nvPr>
        </p:nvSpPr>
        <p:spPr>
          <a:xfrm>
            <a:off x="701040" y="3250581"/>
            <a:ext cx="5608320" cy="6368432"/>
          </a:xfrm>
        </p:spPr>
        <p:txBody>
          <a:bodyPr>
            <a:normAutofit/>
          </a:bodyPr>
          <a:lstStyle/>
          <a:p>
            <a:pPr fontAlgn="base"/>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11</a:t>
            </a:fld>
            <a:endParaRPr lang="en-US"/>
          </a:p>
        </p:txBody>
      </p:sp>
    </p:spTree>
    <p:extLst>
      <p:ext uri="{BB962C8B-B14F-4D97-AF65-F5344CB8AC3E}">
        <p14:creationId xmlns:p14="http://schemas.microsoft.com/office/powerpoint/2010/main" val="11321405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12</a:t>
            </a:fld>
            <a:endParaRPr lang="en-US"/>
          </a:p>
        </p:txBody>
      </p:sp>
    </p:spTree>
    <p:extLst>
      <p:ext uri="{BB962C8B-B14F-4D97-AF65-F5344CB8AC3E}">
        <p14:creationId xmlns:p14="http://schemas.microsoft.com/office/powerpoint/2010/main" val="14015138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13</a:t>
            </a:fld>
            <a:endParaRPr lang="en-US"/>
          </a:p>
        </p:txBody>
      </p:sp>
    </p:spTree>
    <p:extLst>
      <p:ext uri="{BB962C8B-B14F-4D97-AF65-F5344CB8AC3E}">
        <p14:creationId xmlns:p14="http://schemas.microsoft.com/office/powerpoint/2010/main" val="14238318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14</a:t>
            </a:fld>
            <a:endParaRPr lang="en-US"/>
          </a:p>
        </p:txBody>
      </p:sp>
    </p:spTree>
    <p:extLst>
      <p:ext uri="{BB962C8B-B14F-4D97-AF65-F5344CB8AC3E}">
        <p14:creationId xmlns:p14="http://schemas.microsoft.com/office/powerpoint/2010/main" val="1293531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fld id="{C6625207-892E-42E2-8AFD-8A3E2DFF51AE}" type="slidenum">
              <a:rPr lang="en-US" smtClean="0"/>
              <a:pPr/>
              <a:t>15</a:t>
            </a:fld>
            <a:endParaRPr lang="en-US"/>
          </a:p>
        </p:txBody>
      </p:sp>
    </p:spTree>
    <p:extLst>
      <p:ext uri="{BB962C8B-B14F-4D97-AF65-F5344CB8AC3E}">
        <p14:creationId xmlns:p14="http://schemas.microsoft.com/office/powerpoint/2010/main" val="21612627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4600" y="720725"/>
            <a:ext cx="2546350" cy="1909763"/>
          </a:xfrm>
        </p:spPr>
      </p:sp>
      <p:sp>
        <p:nvSpPr>
          <p:cNvPr id="3" name="Notes Placeholder 2"/>
          <p:cNvSpPr>
            <a:spLocks noGrp="1"/>
          </p:cNvSpPr>
          <p:nvPr>
            <p:ph type="body" idx="1"/>
          </p:nvPr>
        </p:nvSpPr>
        <p:spPr>
          <a:xfrm>
            <a:off x="731520" y="2629840"/>
            <a:ext cx="5852160" cy="6489637"/>
          </a:xfrm>
        </p:spPr>
        <p:txBody>
          <a:bodyPr>
            <a:normAutofit/>
          </a:bodyPr>
          <a:lstStyle/>
          <a:p>
            <a:pPr lvl="0"/>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16</a:t>
            </a:fld>
            <a:endParaRPr lang="en-US"/>
          </a:p>
        </p:txBody>
      </p:sp>
    </p:spTree>
    <p:extLst>
      <p:ext uri="{BB962C8B-B14F-4D97-AF65-F5344CB8AC3E}">
        <p14:creationId xmlns:p14="http://schemas.microsoft.com/office/powerpoint/2010/main" val="4152616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17</a:t>
            </a:fld>
            <a:endParaRPr lang="en-US"/>
          </a:p>
        </p:txBody>
      </p:sp>
    </p:spTree>
    <p:extLst>
      <p:ext uri="{BB962C8B-B14F-4D97-AF65-F5344CB8AC3E}">
        <p14:creationId xmlns:p14="http://schemas.microsoft.com/office/powerpoint/2010/main" val="12146274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18</a:t>
            </a:fld>
            <a:endParaRPr lang="en-US"/>
          </a:p>
        </p:txBody>
      </p:sp>
    </p:spTree>
    <p:extLst>
      <p:ext uri="{BB962C8B-B14F-4D97-AF65-F5344CB8AC3E}">
        <p14:creationId xmlns:p14="http://schemas.microsoft.com/office/powerpoint/2010/main" val="7593122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19</a:t>
            </a:fld>
            <a:endParaRPr lang="en-US"/>
          </a:p>
        </p:txBody>
      </p:sp>
    </p:spTree>
    <p:extLst>
      <p:ext uri="{BB962C8B-B14F-4D97-AF65-F5344CB8AC3E}">
        <p14:creationId xmlns:p14="http://schemas.microsoft.com/office/powerpoint/2010/main" val="802034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a:t>
            </a:fld>
            <a:endParaRPr lang="en-US"/>
          </a:p>
        </p:txBody>
      </p:sp>
    </p:spTree>
    <p:extLst>
      <p:ext uri="{BB962C8B-B14F-4D97-AF65-F5344CB8AC3E}">
        <p14:creationId xmlns:p14="http://schemas.microsoft.com/office/powerpoint/2010/main" val="28947271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20</a:t>
            </a:fld>
            <a:endParaRPr lang="en-US"/>
          </a:p>
        </p:txBody>
      </p:sp>
    </p:spTree>
    <p:extLst>
      <p:ext uri="{BB962C8B-B14F-4D97-AF65-F5344CB8AC3E}">
        <p14:creationId xmlns:p14="http://schemas.microsoft.com/office/powerpoint/2010/main" val="21833161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0950" y="720725"/>
            <a:ext cx="3871913" cy="2903538"/>
          </a:xfrm>
        </p:spPr>
      </p:sp>
      <p:sp>
        <p:nvSpPr>
          <p:cNvPr id="3" name="Notes Placeholder 2"/>
          <p:cNvSpPr>
            <a:spLocks noGrp="1"/>
          </p:cNvSpPr>
          <p:nvPr>
            <p:ph type="body" idx="1"/>
          </p:nvPr>
        </p:nvSpPr>
        <p:spPr>
          <a:xfrm>
            <a:off x="731520" y="3623916"/>
            <a:ext cx="5852160" cy="5257195"/>
          </a:xfrm>
        </p:spPr>
        <p:txBody>
          <a:bodyPr>
            <a:normAutofit/>
          </a:bodyPr>
          <a:lstStyle/>
          <a:p>
            <a:pPr defTabSz="948229">
              <a:defRPr/>
            </a:pPr>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21</a:t>
            </a:fld>
            <a:endParaRPr lang="en-US" dirty="0"/>
          </a:p>
        </p:txBody>
      </p:sp>
    </p:spTree>
    <p:extLst>
      <p:ext uri="{BB962C8B-B14F-4D97-AF65-F5344CB8AC3E}">
        <p14:creationId xmlns:p14="http://schemas.microsoft.com/office/powerpoint/2010/main" val="20779041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22</a:t>
            </a:fld>
            <a:endParaRPr lang="en-US"/>
          </a:p>
        </p:txBody>
      </p:sp>
    </p:spTree>
    <p:extLst>
      <p:ext uri="{BB962C8B-B14F-4D97-AF65-F5344CB8AC3E}">
        <p14:creationId xmlns:p14="http://schemas.microsoft.com/office/powerpoint/2010/main" val="8606945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23</a:t>
            </a:fld>
            <a:endParaRPr lang="en-US"/>
          </a:p>
        </p:txBody>
      </p:sp>
    </p:spTree>
    <p:extLst>
      <p:ext uri="{BB962C8B-B14F-4D97-AF65-F5344CB8AC3E}">
        <p14:creationId xmlns:p14="http://schemas.microsoft.com/office/powerpoint/2010/main" val="22478885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2886075" cy="2165350"/>
          </a:xfrm>
        </p:spPr>
      </p:sp>
      <p:sp>
        <p:nvSpPr>
          <p:cNvPr id="3" name="Notes Placeholder 2"/>
          <p:cNvSpPr>
            <a:spLocks noGrp="1"/>
          </p:cNvSpPr>
          <p:nvPr>
            <p:ph type="body" idx="1"/>
          </p:nvPr>
        </p:nvSpPr>
        <p:spPr>
          <a:xfrm>
            <a:off x="731520" y="2885443"/>
            <a:ext cx="5852160" cy="5995670"/>
          </a:xfrm>
        </p:spPr>
        <p:txBody>
          <a:bodyPr>
            <a:no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24</a:t>
            </a:fld>
            <a:endParaRPr lang="en-US"/>
          </a:p>
        </p:txBody>
      </p:sp>
    </p:spTree>
    <p:extLst>
      <p:ext uri="{BB962C8B-B14F-4D97-AF65-F5344CB8AC3E}">
        <p14:creationId xmlns:p14="http://schemas.microsoft.com/office/powerpoint/2010/main" val="40942425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66187">
              <a:defRPr/>
            </a:pPr>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25</a:t>
            </a:fld>
            <a:endParaRPr lang="en-US"/>
          </a:p>
        </p:txBody>
      </p:sp>
    </p:spTree>
    <p:extLst>
      <p:ext uri="{BB962C8B-B14F-4D97-AF65-F5344CB8AC3E}">
        <p14:creationId xmlns:p14="http://schemas.microsoft.com/office/powerpoint/2010/main" val="13925173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66187">
              <a:defRPr/>
            </a:pPr>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26</a:t>
            </a:fld>
            <a:endParaRPr lang="en-US"/>
          </a:p>
        </p:txBody>
      </p:sp>
    </p:spTree>
    <p:extLst>
      <p:ext uri="{BB962C8B-B14F-4D97-AF65-F5344CB8AC3E}">
        <p14:creationId xmlns:p14="http://schemas.microsoft.com/office/powerpoint/2010/main" val="25465511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66187">
              <a:defRPr/>
            </a:pPr>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27</a:t>
            </a:fld>
            <a:endParaRPr lang="en-US"/>
          </a:p>
        </p:txBody>
      </p:sp>
    </p:spTree>
    <p:extLst>
      <p:ext uri="{BB962C8B-B14F-4D97-AF65-F5344CB8AC3E}">
        <p14:creationId xmlns:p14="http://schemas.microsoft.com/office/powerpoint/2010/main" val="25319768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2886075" cy="2165350"/>
          </a:xfrm>
        </p:spPr>
      </p:sp>
      <p:sp>
        <p:nvSpPr>
          <p:cNvPr id="3" name="Notes Placeholder 2"/>
          <p:cNvSpPr>
            <a:spLocks noGrp="1"/>
          </p:cNvSpPr>
          <p:nvPr>
            <p:ph type="body" idx="1"/>
          </p:nvPr>
        </p:nvSpPr>
        <p:spPr>
          <a:xfrm>
            <a:off x="731520" y="3240912"/>
            <a:ext cx="5852160" cy="5640199"/>
          </a:xfrm>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28</a:t>
            </a:fld>
            <a:endParaRPr lang="en-US"/>
          </a:p>
        </p:txBody>
      </p:sp>
    </p:spTree>
    <p:extLst>
      <p:ext uri="{BB962C8B-B14F-4D97-AF65-F5344CB8AC3E}">
        <p14:creationId xmlns:p14="http://schemas.microsoft.com/office/powerpoint/2010/main" val="19416850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29</a:t>
            </a:fld>
            <a:endParaRPr lang="en-US"/>
          </a:p>
        </p:txBody>
      </p:sp>
    </p:spTree>
    <p:extLst>
      <p:ext uri="{BB962C8B-B14F-4D97-AF65-F5344CB8AC3E}">
        <p14:creationId xmlns:p14="http://schemas.microsoft.com/office/powerpoint/2010/main" val="136777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a:t>
            </a:fld>
            <a:endParaRPr lang="en-US"/>
          </a:p>
        </p:txBody>
      </p:sp>
    </p:spTree>
    <p:extLst>
      <p:ext uri="{BB962C8B-B14F-4D97-AF65-F5344CB8AC3E}">
        <p14:creationId xmlns:p14="http://schemas.microsoft.com/office/powerpoint/2010/main" val="35123422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66187">
              <a:defRPr/>
            </a:pPr>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30</a:t>
            </a:fld>
            <a:endParaRPr lang="en-US"/>
          </a:p>
        </p:txBody>
      </p:sp>
    </p:spTree>
    <p:extLst>
      <p:ext uri="{BB962C8B-B14F-4D97-AF65-F5344CB8AC3E}">
        <p14:creationId xmlns:p14="http://schemas.microsoft.com/office/powerpoint/2010/main" val="5455906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31</a:t>
            </a:fld>
            <a:endParaRPr lang="en-US" dirty="0"/>
          </a:p>
        </p:txBody>
      </p:sp>
    </p:spTree>
    <p:extLst>
      <p:ext uri="{BB962C8B-B14F-4D97-AF65-F5344CB8AC3E}">
        <p14:creationId xmlns:p14="http://schemas.microsoft.com/office/powerpoint/2010/main" val="31067695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32</a:t>
            </a:fld>
            <a:endParaRPr lang="en-US" dirty="0"/>
          </a:p>
        </p:txBody>
      </p:sp>
    </p:spTree>
    <p:extLst>
      <p:ext uri="{BB962C8B-B14F-4D97-AF65-F5344CB8AC3E}">
        <p14:creationId xmlns:p14="http://schemas.microsoft.com/office/powerpoint/2010/main" val="4272529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33</a:t>
            </a:fld>
            <a:endParaRPr lang="en-US"/>
          </a:p>
        </p:txBody>
      </p:sp>
    </p:spTree>
    <p:extLst>
      <p:ext uri="{BB962C8B-B14F-4D97-AF65-F5344CB8AC3E}">
        <p14:creationId xmlns:p14="http://schemas.microsoft.com/office/powerpoint/2010/main" val="14057551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0950" y="720725"/>
            <a:ext cx="3871913" cy="2903538"/>
          </a:xfrm>
        </p:spPr>
      </p:sp>
      <p:sp>
        <p:nvSpPr>
          <p:cNvPr id="3" name="Notes Placeholder 2"/>
          <p:cNvSpPr>
            <a:spLocks noGrp="1"/>
          </p:cNvSpPr>
          <p:nvPr>
            <p:ph type="body" idx="1"/>
          </p:nvPr>
        </p:nvSpPr>
        <p:spPr>
          <a:xfrm>
            <a:off x="731520" y="3623916"/>
            <a:ext cx="5852160" cy="5257195"/>
          </a:xfrm>
        </p:spPr>
        <p:txBody>
          <a:bodyPr>
            <a:normAutofit/>
          </a:bodyPr>
          <a:lstStyle/>
          <a:p>
            <a:pPr defTabSz="948229">
              <a:defRPr/>
            </a:pPr>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34</a:t>
            </a:fld>
            <a:endParaRPr lang="en-US" dirty="0"/>
          </a:p>
        </p:txBody>
      </p:sp>
    </p:spTree>
    <p:extLst>
      <p:ext uri="{BB962C8B-B14F-4D97-AF65-F5344CB8AC3E}">
        <p14:creationId xmlns:p14="http://schemas.microsoft.com/office/powerpoint/2010/main" val="3799759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35</a:t>
            </a:fld>
            <a:endParaRPr lang="en-US"/>
          </a:p>
        </p:txBody>
      </p:sp>
    </p:spTree>
    <p:extLst>
      <p:ext uri="{BB962C8B-B14F-4D97-AF65-F5344CB8AC3E}">
        <p14:creationId xmlns:p14="http://schemas.microsoft.com/office/powerpoint/2010/main" val="12372399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36</a:t>
            </a:fld>
            <a:endParaRPr lang="en-US"/>
          </a:p>
        </p:txBody>
      </p:sp>
    </p:spTree>
    <p:extLst>
      <p:ext uri="{BB962C8B-B14F-4D97-AF65-F5344CB8AC3E}">
        <p14:creationId xmlns:p14="http://schemas.microsoft.com/office/powerpoint/2010/main" val="33770169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37</a:t>
            </a:fld>
            <a:endParaRPr lang="en-US"/>
          </a:p>
        </p:txBody>
      </p:sp>
    </p:spTree>
    <p:extLst>
      <p:ext uri="{BB962C8B-B14F-4D97-AF65-F5344CB8AC3E}">
        <p14:creationId xmlns:p14="http://schemas.microsoft.com/office/powerpoint/2010/main" val="18870742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8888" y="720725"/>
            <a:ext cx="3597275" cy="2697163"/>
          </a:xfrm>
        </p:spPr>
      </p:sp>
      <p:sp>
        <p:nvSpPr>
          <p:cNvPr id="3" name="Notes Placeholder 2"/>
          <p:cNvSpPr>
            <a:spLocks noGrp="1"/>
          </p:cNvSpPr>
          <p:nvPr>
            <p:ph type="body" idx="1"/>
          </p:nvPr>
        </p:nvSpPr>
        <p:spPr>
          <a:xfrm>
            <a:off x="731520" y="3417767"/>
            <a:ext cx="5852160" cy="5937248"/>
          </a:xfrm>
        </p:spPr>
        <p:txBody>
          <a:bodyPr>
            <a:normAutofit/>
          </a:bodyPr>
          <a:lstStyle/>
          <a:p>
            <a:pPr>
              <a:buFont typeface="Arial" pitchFamily="34" charset="0"/>
              <a:buNone/>
            </a:pPr>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38</a:t>
            </a:fld>
            <a:endParaRPr lang="en-US"/>
          </a:p>
        </p:txBody>
      </p:sp>
    </p:spTree>
    <p:extLst>
      <p:ext uri="{BB962C8B-B14F-4D97-AF65-F5344CB8AC3E}">
        <p14:creationId xmlns:p14="http://schemas.microsoft.com/office/powerpoint/2010/main" val="42797194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3430588" cy="2573338"/>
          </a:xfrm>
        </p:spPr>
      </p:sp>
      <p:sp>
        <p:nvSpPr>
          <p:cNvPr id="3" name="Notes Placeholder 2"/>
          <p:cNvSpPr>
            <a:spLocks noGrp="1"/>
          </p:cNvSpPr>
          <p:nvPr>
            <p:ph type="body" idx="1"/>
          </p:nvPr>
        </p:nvSpPr>
        <p:spPr>
          <a:xfrm>
            <a:off x="731520" y="3294185"/>
            <a:ext cx="5852160" cy="5586925"/>
          </a:xfrm>
        </p:spPr>
        <p:txBody>
          <a:bodyPr>
            <a:normAutofit/>
          </a:bodyPr>
          <a:lstStyle/>
          <a:p>
            <a:pPr defTabSz="966187">
              <a:defRPr/>
            </a:pPr>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39</a:t>
            </a:fld>
            <a:endParaRPr lang="en-US"/>
          </a:p>
        </p:txBody>
      </p:sp>
    </p:spTree>
    <p:extLst>
      <p:ext uri="{BB962C8B-B14F-4D97-AF65-F5344CB8AC3E}">
        <p14:creationId xmlns:p14="http://schemas.microsoft.com/office/powerpoint/2010/main" val="3984300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a:t>
            </a:fld>
            <a:endParaRPr lang="en-US"/>
          </a:p>
        </p:txBody>
      </p:sp>
    </p:spTree>
    <p:extLst>
      <p:ext uri="{BB962C8B-B14F-4D97-AF65-F5344CB8AC3E}">
        <p14:creationId xmlns:p14="http://schemas.microsoft.com/office/powerpoint/2010/main" val="9257844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3430588" cy="2573338"/>
          </a:xfrm>
        </p:spPr>
      </p:sp>
      <p:sp>
        <p:nvSpPr>
          <p:cNvPr id="3" name="Notes Placeholder 2"/>
          <p:cNvSpPr>
            <a:spLocks noGrp="1"/>
          </p:cNvSpPr>
          <p:nvPr>
            <p:ph type="body" idx="1"/>
          </p:nvPr>
        </p:nvSpPr>
        <p:spPr>
          <a:xfrm>
            <a:off x="731520" y="3294185"/>
            <a:ext cx="5852160" cy="5586925"/>
          </a:xfrm>
        </p:spPr>
        <p:txBody>
          <a:bodyPr>
            <a:normAutofit/>
          </a:bodyPr>
          <a:lstStyle/>
          <a:p>
            <a:pPr defTabSz="966187">
              <a:defRPr/>
            </a:pPr>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40</a:t>
            </a:fld>
            <a:endParaRPr lang="en-US"/>
          </a:p>
        </p:txBody>
      </p:sp>
    </p:spTree>
    <p:extLst>
      <p:ext uri="{BB962C8B-B14F-4D97-AF65-F5344CB8AC3E}">
        <p14:creationId xmlns:p14="http://schemas.microsoft.com/office/powerpoint/2010/main" val="28033782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lnSpc>
                <a:spcPct val="90000"/>
              </a:lnSpc>
              <a:defRPr/>
            </a:pPr>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41</a:t>
            </a:fld>
            <a:endParaRPr lang="en-US"/>
          </a:p>
        </p:txBody>
      </p:sp>
    </p:spTree>
    <p:extLst>
      <p:ext uri="{BB962C8B-B14F-4D97-AF65-F5344CB8AC3E}">
        <p14:creationId xmlns:p14="http://schemas.microsoft.com/office/powerpoint/2010/main" val="24526925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42</a:t>
            </a:fld>
            <a:endParaRPr lang="en-US"/>
          </a:p>
        </p:txBody>
      </p:sp>
    </p:spTree>
    <p:extLst>
      <p:ext uri="{BB962C8B-B14F-4D97-AF65-F5344CB8AC3E}">
        <p14:creationId xmlns:p14="http://schemas.microsoft.com/office/powerpoint/2010/main" val="9505866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fld id="{C6625207-892E-42E2-8AFD-8A3E2DFF51AE}" type="slidenum">
              <a:rPr lang="en-US" smtClean="0"/>
              <a:pPr/>
              <a:t>43</a:t>
            </a:fld>
            <a:endParaRPr lang="en-US"/>
          </a:p>
        </p:txBody>
      </p:sp>
    </p:spTree>
    <p:extLst>
      <p:ext uri="{BB962C8B-B14F-4D97-AF65-F5344CB8AC3E}">
        <p14:creationId xmlns:p14="http://schemas.microsoft.com/office/powerpoint/2010/main" val="20041331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fld id="{C6625207-892E-42E2-8AFD-8A3E2DFF51AE}" type="slidenum">
              <a:rPr lang="en-US" smtClean="0"/>
              <a:pPr/>
              <a:t>44</a:t>
            </a:fld>
            <a:endParaRPr lang="en-US"/>
          </a:p>
        </p:txBody>
      </p:sp>
    </p:spTree>
    <p:extLst>
      <p:ext uri="{BB962C8B-B14F-4D97-AF65-F5344CB8AC3E}">
        <p14:creationId xmlns:p14="http://schemas.microsoft.com/office/powerpoint/2010/main" val="8349965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4600" y="720725"/>
            <a:ext cx="2546350" cy="1909763"/>
          </a:xfrm>
        </p:spPr>
      </p:sp>
      <p:sp>
        <p:nvSpPr>
          <p:cNvPr id="3" name="Notes Placeholder 2"/>
          <p:cNvSpPr>
            <a:spLocks noGrp="1"/>
          </p:cNvSpPr>
          <p:nvPr>
            <p:ph type="body" idx="1"/>
          </p:nvPr>
        </p:nvSpPr>
        <p:spPr>
          <a:xfrm>
            <a:off x="731520" y="2629840"/>
            <a:ext cx="5852160" cy="6489637"/>
          </a:xfrm>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45</a:t>
            </a:fld>
            <a:endParaRPr lang="en-US"/>
          </a:p>
        </p:txBody>
      </p:sp>
    </p:spTree>
    <p:extLst>
      <p:ext uri="{BB962C8B-B14F-4D97-AF65-F5344CB8AC3E}">
        <p14:creationId xmlns:p14="http://schemas.microsoft.com/office/powerpoint/2010/main" val="24127673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4600" y="720725"/>
            <a:ext cx="2546350" cy="1909763"/>
          </a:xfrm>
        </p:spPr>
      </p:sp>
      <p:sp>
        <p:nvSpPr>
          <p:cNvPr id="3" name="Notes Placeholder 2"/>
          <p:cNvSpPr>
            <a:spLocks noGrp="1"/>
          </p:cNvSpPr>
          <p:nvPr>
            <p:ph type="body" idx="1"/>
          </p:nvPr>
        </p:nvSpPr>
        <p:spPr>
          <a:xfrm>
            <a:off x="731520" y="2629840"/>
            <a:ext cx="5852160" cy="6489637"/>
          </a:xfrm>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46</a:t>
            </a:fld>
            <a:endParaRPr lang="en-US"/>
          </a:p>
        </p:txBody>
      </p:sp>
    </p:spTree>
    <p:extLst>
      <p:ext uri="{BB962C8B-B14F-4D97-AF65-F5344CB8AC3E}">
        <p14:creationId xmlns:p14="http://schemas.microsoft.com/office/powerpoint/2010/main" val="3312540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4600" y="720725"/>
            <a:ext cx="2546350" cy="1909763"/>
          </a:xfrm>
        </p:spPr>
      </p:sp>
      <p:sp>
        <p:nvSpPr>
          <p:cNvPr id="3" name="Notes Placeholder 2"/>
          <p:cNvSpPr>
            <a:spLocks noGrp="1"/>
          </p:cNvSpPr>
          <p:nvPr>
            <p:ph type="body" idx="1"/>
          </p:nvPr>
        </p:nvSpPr>
        <p:spPr>
          <a:xfrm>
            <a:off x="731520" y="2629840"/>
            <a:ext cx="5852160" cy="6489637"/>
          </a:xfrm>
        </p:spPr>
        <p:txBody>
          <a:bodyPr>
            <a:normAutofit/>
          </a:bodyPr>
          <a:lstStyle/>
          <a:p>
            <a:pPr lvl="0"/>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47</a:t>
            </a:fld>
            <a:endParaRPr lang="en-US"/>
          </a:p>
        </p:txBody>
      </p:sp>
    </p:spTree>
    <p:extLst>
      <p:ext uri="{BB962C8B-B14F-4D97-AF65-F5344CB8AC3E}">
        <p14:creationId xmlns:p14="http://schemas.microsoft.com/office/powerpoint/2010/main" val="23724823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4600" y="720725"/>
            <a:ext cx="2546350" cy="1909763"/>
          </a:xfrm>
        </p:spPr>
      </p:sp>
      <p:sp>
        <p:nvSpPr>
          <p:cNvPr id="3" name="Notes Placeholder 2"/>
          <p:cNvSpPr>
            <a:spLocks noGrp="1"/>
          </p:cNvSpPr>
          <p:nvPr>
            <p:ph type="body" idx="1"/>
          </p:nvPr>
        </p:nvSpPr>
        <p:spPr>
          <a:xfrm>
            <a:off x="731520" y="2629840"/>
            <a:ext cx="5852160" cy="6489637"/>
          </a:xfrm>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48</a:t>
            </a:fld>
            <a:endParaRPr lang="en-US"/>
          </a:p>
        </p:txBody>
      </p:sp>
    </p:spTree>
    <p:extLst>
      <p:ext uri="{BB962C8B-B14F-4D97-AF65-F5344CB8AC3E}">
        <p14:creationId xmlns:p14="http://schemas.microsoft.com/office/powerpoint/2010/main" val="42368223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4600" y="720725"/>
            <a:ext cx="2546350" cy="1909763"/>
          </a:xfrm>
        </p:spPr>
      </p:sp>
      <p:sp>
        <p:nvSpPr>
          <p:cNvPr id="3" name="Notes Placeholder 2"/>
          <p:cNvSpPr>
            <a:spLocks noGrp="1"/>
          </p:cNvSpPr>
          <p:nvPr>
            <p:ph type="body" idx="1"/>
          </p:nvPr>
        </p:nvSpPr>
        <p:spPr>
          <a:xfrm>
            <a:off x="731520" y="2629840"/>
            <a:ext cx="5852160" cy="6489637"/>
          </a:xfrm>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49</a:t>
            </a:fld>
            <a:endParaRPr lang="en-US"/>
          </a:p>
        </p:txBody>
      </p:sp>
    </p:spTree>
    <p:extLst>
      <p:ext uri="{BB962C8B-B14F-4D97-AF65-F5344CB8AC3E}">
        <p14:creationId xmlns:p14="http://schemas.microsoft.com/office/powerpoint/2010/main" val="3664496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5</a:t>
            </a:fld>
            <a:endParaRPr lang="en-US"/>
          </a:p>
        </p:txBody>
      </p:sp>
    </p:spTree>
    <p:extLst>
      <p:ext uri="{BB962C8B-B14F-4D97-AF65-F5344CB8AC3E}">
        <p14:creationId xmlns:p14="http://schemas.microsoft.com/office/powerpoint/2010/main" val="7380964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50</a:t>
            </a:fld>
            <a:endParaRPr lang="en-US"/>
          </a:p>
        </p:txBody>
      </p:sp>
    </p:spTree>
    <p:extLst>
      <p:ext uri="{BB962C8B-B14F-4D97-AF65-F5344CB8AC3E}">
        <p14:creationId xmlns:p14="http://schemas.microsoft.com/office/powerpoint/2010/main" val="159590381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51</a:t>
            </a:fld>
            <a:endParaRPr lang="en-US"/>
          </a:p>
        </p:txBody>
      </p:sp>
    </p:spTree>
    <p:extLst>
      <p:ext uri="{BB962C8B-B14F-4D97-AF65-F5344CB8AC3E}">
        <p14:creationId xmlns:p14="http://schemas.microsoft.com/office/powerpoint/2010/main" val="233884760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52</a:t>
            </a:fld>
            <a:endParaRPr lang="en-US"/>
          </a:p>
        </p:txBody>
      </p:sp>
    </p:spTree>
    <p:extLst>
      <p:ext uri="{BB962C8B-B14F-4D97-AF65-F5344CB8AC3E}">
        <p14:creationId xmlns:p14="http://schemas.microsoft.com/office/powerpoint/2010/main" val="28591114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53</a:t>
            </a:fld>
            <a:endParaRPr lang="en-US"/>
          </a:p>
        </p:txBody>
      </p:sp>
    </p:spTree>
    <p:extLst>
      <p:ext uri="{BB962C8B-B14F-4D97-AF65-F5344CB8AC3E}">
        <p14:creationId xmlns:p14="http://schemas.microsoft.com/office/powerpoint/2010/main" val="12531896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54</a:t>
            </a:fld>
            <a:endParaRPr lang="en-US"/>
          </a:p>
        </p:txBody>
      </p:sp>
    </p:spTree>
    <p:extLst>
      <p:ext uri="{BB962C8B-B14F-4D97-AF65-F5344CB8AC3E}">
        <p14:creationId xmlns:p14="http://schemas.microsoft.com/office/powerpoint/2010/main" val="170952708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55</a:t>
            </a:fld>
            <a:endParaRPr lang="en-US"/>
          </a:p>
        </p:txBody>
      </p:sp>
    </p:spTree>
    <p:extLst>
      <p:ext uri="{BB962C8B-B14F-4D97-AF65-F5344CB8AC3E}">
        <p14:creationId xmlns:p14="http://schemas.microsoft.com/office/powerpoint/2010/main" val="187813974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56</a:t>
            </a:fld>
            <a:endParaRPr lang="en-US"/>
          </a:p>
        </p:txBody>
      </p:sp>
    </p:spTree>
    <p:extLst>
      <p:ext uri="{BB962C8B-B14F-4D97-AF65-F5344CB8AC3E}">
        <p14:creationId xmlns:p14="http://schemas.microsoft.com/office/powerpoint/2010/main" val="397995544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57</a:t>
            </a:fld>
            <a:endParaRPr lang="en-US"/>
          </a:p>
        </p:txBody>
      </p:sp>
    </p:spTree>
    <p:extLst>
      <p:ext uri="{BB962C8B-B14F-4D97-AF65-F5344CB8AC3E}">
        <p14:creationId xmlns:p14="http://schemas.microsoft.com/office/powerpoint/2010/main" val="419334700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8888" y="720725"/>
            <a:ext cx="5646737" cy="4233863"/>
          </a:xfrm>
        </p:spPr>
      </p:sp>
      <p:sp>
        <p:nvSpPr>
          <p:cNvPr id="3" name="Notes Placeholder 2"/>
          <p:cNvSpPr>
            <a:spLocks noGrp="1"/>
          </p:cNvSpPr>
          <p:nvPr>
            <p:ph type="body" idx="1"/>
          </p:nvPr>
        </p:nvSpPr>
        <p:spPr>
          <a:xfrm>
            <a:off x="731520" y="5052434"/>
            <a:ext cx="5852160" cy="4881956"/>
          </a:xfrm>
        </p:spPr>
        <p:txBody>
          <a:bodyPr>
            <a:normAutofit/>
          </a:bodyPr>
          <a:lstStyle/>
          <a:p>
            <a:pPr defTabSz="948368" fontAlgn="base">
              <a:defRPr/>
            </a:pPr>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58</a:t>
            </a:fld>
            <a:endParaRPr lang="en-US"/>
          </a:p>
        </p:txBody>
      </p:sp>
    </p:spTree>
    <p:extLst>
      <p:ext uri="{BB962C8B-B14F-4D97-AF65-F5344CB8AC3E}">
        <p14:creationId xmlns:p14="http://schemas.microsoft.com/office/powerpoint/2010/main" val="210706070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59</a:t>
            </a:fld>
            <a:endParaRPr lang="en-US"/>
          </a:p>
        </p:txBody>
      </p:sp>
    </p:spTree>
    <p:extLst>
      <p:ext uri="{BB962C8B-B14F-4D97-AF65-F5344CB8AC3E}">
        <p14:creationId xmlns:p14="http://schemas.microsoft.com/office/powerpoint/2010/main" val="884349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6</a:t>
            </a:fld>
            <a:endParaRPr lang="en-US" dirty="0"/>
          </a:p>
        </p:txBody>
      </p:sp>
    </p:spTree>
    <p:extLst>
      <p:ext uri="{BB962C8B-B14F-4D97-AF65-F5344CB8AC3E}">
        <p14:creationId xmlns:p14="http://schemas.microsoft.com/office/powerpoint/2010/main" val="2566654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7</a:t>
            </a:fld>
            <a:endParaRPr lang="en-US"/>
          </a:p>
        </p:txBody>
      </p:sp>
    </p:spTree>
    <p:extLst>
      <p:ext uri="{BB962C8B-B14F-4D97-AF65-F5344CB8AC3E}">
        <p14:creationId xmlns:p14="http://schemas.microsoft.com/office/powerpoint/2010/main" val="486529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8</a:t>
            </a:fld>
            <a:endParaRPr lang="en-US"/>
          </a:p>
        </p:txBody>
      </p:sp>
    </p:spTree>
    <p:extLst>
      <p:ext uri="{BB962C8B-B14F-4D97-AF65-F5344CB8AC3E}">
        <p14:creationId xmlns:p14="http://schemas.microsoft.com/office/powerpoint/2010/main" val="2444907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9</a:t>
            </a:fld>
            <a:endParaRPr lang="en-US"/>
          </a:p>
        </p:txBody>
      </p:sp>
    </p:spTree>
    <p:extLst>
      <p:ext uri="{BB962C8B-B14F-4D97-AF65-F5344CB8AC3E}">
        <p14:creationId xmlns:p14="http://schemas.microsoft.com/office/powerpoint/2010/main" val="12660388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r>
              <a:rPr lang="en-US"/>
              <a:t>Dec 2023</a:t>
            </a:r>
          </a:p>
        </p:txBody>
      </p:sp>
      <p:sp>
        <p:nvSpPr>
          <p:cNvPr id="5" name="Footer Placeholder 4"/>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pic>
        <p:nvPicPr>
          <p:cNvPr id="7" name="Picture 6" descr="SUNYwhite_small_logotext-0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9" name="Picture 2" descr="tools_training_communications_cyan"/>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Dec 2023</a:t>
            </a:r>
          </a:p>
        </p:txBody>
      </p:sp>
      <p:sp>
        <p:nvSpPr>
          <p:cNvPr id="5" name="Footer Placeholder 4"/>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pic>
        <p:nvPicPr>
          <p:cNvPr id="7" name="Picture 6" descr="SUNYwhite_small_logotext-0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9" name="Picture 2" descr="tools_training_communications_cyan"/>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Dec 2023</a:t>
            </a:r>
          </a:p>
        </p:txBody>
      </p:sp>
      <p:sp>
        <p:nvSpPr>
          <p:cNvPr id="5" name="Footer Placeholder 4"/>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pic>
        <p:nvPicPr>
          <p:cNvPr id="7" name="Picture 6" descr="SUNYwhite_small_logotext-0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9" name="Picture 2" descr="tools_training_communications_cyan"/>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Dec 2023</a:t>
            </a:r>
          </a:p>
        </p:txBody>
      </p:sp>
      <p:sp>
        <p:nvSpPr>
          <p:cNvPr id="5" name="Footer Placeholder 4"/>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pic>
        <p:nvPicPr>
          <p:cNvPr id="7" name="Picture 6" descr="SUNYwhite_small_logotext-0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9" name="Picture 2" descr="tools_training_communications_cyan"/>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Dec 2023</a:t>
            </a:r>
          </a:p>
        </p:txBody>
      </p:sp>
      <p:sp>
        <p:nvSpPr>
          <p:cNvPr id="5" name="Footer Placeholder 4"/>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pic>
        <p:nvPicPr>
          <p:cNvPr id="7" name="Picture 6" descr="SUNYwhite_small_logotext-0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9" name="Picture 2" descr="tools_training_communications_cyan"/>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Dec 2023</a:t>
            </a:r>
          </a:p>
        </p:txBody>
      </p:sp>
      <p:sp>
        <p:nvSpPr>
          <p:cNvPr id="6" name="Footer Placeholder 5"/>
          <p:cNvSpPr>
            <a:spLocks noGrp="1"/>
          </p:cNvSpPr>
          <p:nvPr>
            <p:ph type="ftr" sz="quarter" idx="11"/>
          </p:nvPr>
        </p:nvSpPr>
        <p:spPr/>
        <p:txBody>
          <a:bodyPr/>
          <a:lstStyle/>
          <a:p>
            <a:r>
              <a:rPr lang="en-US"/>
              <a:t>SUNY Office for Capital Facilities</a:t>
            </a:r>
          </a:p>
        </p:txBody>
      </p:sp>
      <p:sp>
        <p:nvSpPr>
          <p:cNvPr id="7" name="Slide Number Placeholder 6"/>
          <p:cNvSpPr>
            <a:spLocks noGrp="1"/>
          </p:cNvSpPr>
          <p:nvPr>
            <p:ph type="sldNum" sz="quarter" idx="12"/>
          </p:nvPr>
        </p:nvSpPr>
        <p:spPr/>
        <p:txBody>
          <a:bodyPr/>
          <a:lstStyle/>
          <a:p>
            <a:fld id="{33D82B13-F593-224D-BA00-C18C518B326E}" type="slidenum">
              <a:rPr lang="en-US" smtClean="0"/>
              <a:pPr/>
              <a:t>‹#›</a:t>
            </a:fld>
            <a:endParaRPr lang="en-US"/>
          </a:p>
        </p:txBody>
      </p:sp>
      <p:pic>
        <p:nvPicPr>
          <p:cNvPr id="8" name="Picture 7" descr="SUNYwhite_small_logotext-0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Dec 2023</a:t>
            </a:r>
          </a:p>
        </p:txBody>
      </p:sp>
      <p:sp>
        <p:nvSpPr>
          <p:cNvPr id="8" name="Footer Placeholder 7"/>
          <p:cNvSpPr>
            <a:spLocks noGrp="1"/>
          </p:cNvSpPr>
          <p:nvPr>
            <p:ph type="ftr" sz="quarter" idx="11"/>
          </p:nvPr>
        </p:nvSpPr>
        <p:spPr/>
        <p:txBody>
          <a:bodyPr/>
          <a:lstStyle/>
          <a:p>
            <a:r>
              <a:rPr lang="en-US"/>
              <a:t>SUNY Office for Capital Facilities</a:t>
            </a:r>
          </a:p>
        </p:txBody>
      </p:sp>
      <p:sp>
        <p:nvSpPr>
          <p:cNvPr id="9" name="Slide Number Placeholder 8"/>
          <p:cNvSpPr>
            <a:spLocks noGrp="1"/>
          </p:cNvSpPr>
          <p:nvPr>
            <p:ph type="sldNum" sz="quarter" idx="12"/>
          </p:nvPr>
        </p:nvSpPr>
        <p:spPr/>
        <p:txBody>
          <a:bodyPr/>
          <a:lstStyle/>
          <a:p>
            <a:fld id="{33D82B13-F593-224D-BA00-C18C518B326E}" type="slidenum">
              <a:rPr lang="en-US" smtClean="0"/>
              <a:pPr/>
              <a:t>‹#›</a:t>
            </a:fld>
            <a:endParaRPr lang="en-US"/>
          </a:p>
        </p:txBody>
      </p:sp>
      <p:pic>
        <p:nvPicPr>
          <p:cNvPr id="11" name="Picture 2" descr="tools_training_communications_cyan"/>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a:t>SUNY Office for Capital Facilities</a:t>
            </a:r>
          </a:p>
        </p:txBody>
      </p:sp>
      <p:sp>
        <p:nvSpPr>
          <p:cNvPr id="5" name="Slide Number Placeholder 4"/>
          <p:cNvSpPr>
            <a:spLocks noGrp="1"/>
          </p:cNvSpPr>
          <p:nvPr>
            <p:ph type="sldNum" sz="quarter" idx="12"/>
          </p:nvPr>
        </p:nvSpPr>
        <p:spPr/>
        <p:txBody>
          <a:bodyPr/>
          <a:lstStyle/>
          <a:p>
            <a:fld id="{33D82B13-F593-224D-BA00-C18C518B326E}" type="slidenum">
              <a:rPr lang="en-US" smtClean="0"/>
              <a:pPr/>
              <a:t>‹#›</a:t>
            </a:fld>
            <a:endParaRPr lang="en-US"/>
          </a:p>
        </p:txBody>
      </p:sp>
      <p:pic>
        <p:nvPicPr>
          <p:cNvPr id="6" name="Picture 5" descr="SUNYwhite_small_logotext-0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8" name="Picture 2" descr="tools_training_communications_cyan"/>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Dec 2023</a:t>
            </a:r>
          </a:p>
        </p:txBody>
      </p:sp>
      <p:sp>
        <p:nvSpPr>
          <p:cNvPr id="3" name="Footer Placeholder 2"/>
          <p:cNvSpPr>
            <a:spLocks noGrp="1"/>
          </p:cNvSpPr>
          <p:nvPr>
            <p:ph type="ftr" sz="quarter" idx="11"/>
          </p:nvPr>
        </p:nvSpPr>
        <p:spPr/>
        <p:txBody>
          <a:bodyPr/>
          <a:lstStyle/>
          <a:p>
            <a:r>
              <a:rPr lang="en-US"/>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a:t>
            </a:fld>
            <a:endParaRPr lang="en-US"/>
          </a:p>
        </p:txBody>
      </p:sp>
      <p:pic>
        <p:nvPicPr>
          <p:cNvPr id="5" name="Picture 4" descr="SUNYwhite_small_logotext-0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7" name="Picture 2" descr="tools_training_communications_cyan"/>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Dec 2023</a:t>
            </a:r>
          </a:p>
        </p:txBody>
      </p:sp>
      <p:sp>
        <p:nvSpPr>
          <p:cNvPr id="6" name="Footer Placeholder 5"/>
          <p:cNvSpPr>
            <a:spLocks noGrp="1"/>
          </p:cNvSpPr>
          <p:nvPr>
            <p:ph type="ftr" sz="quarter" idx="11"/>
          </p:nvPr>
        </p:nvSpPr>
        <p:spPr/>
        <p:txBody>
          <a:bodyPr/>
          <a:lstStyle/>
          <a:p>
            <a:r>
              <a:rPr lang="en-US"/>
              <a:t>SUNY Office for Capital Facilities</a:t>
            </a:r>
          </a:p>
        </p:txBody>
      </p:sp>
      <p:sp>
        <p:nvSpPr>
          <p:cNvPr id="7" name="Slide Number Placeholder 6"/>
          <p:cNvSpPr>
            <a:spLocks noGrp="1"/>
          </p:cNvSpPr>
          <p:nvPr>
            <p:ph type="sldNum" sz="quarter" idx="12"/>
          </p:nvPr>
        </p:nvSpPr>
        <p:spPr/>
        <p:txBody>
          <a:bodyPr/>
          <a:lstStyle/>
          <a:p>
            <a:fld id="{33D82B13-F593-224D-BA00-C18C518B326E}" type="slidenum">
              <a:rPr lang="en-US" smtClean="0"/>
              <a:pPr/>
              <a:t>‹#›</a:t>
            </a:fld>
            <a:endParaRPr lang="en-US"/>
          </a:p>
        </p:txBody>
      </p:sp>
      <p:pic>
        <p:nvPicPr>
          <p:cNvPr id="8" name="Picture 7" descr="SUNYwhite_small_logotext-0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10" name="Picture 2" descr="tools_training_communications_cyan"/>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Dec 2023</a:t>
            </a:r>
          </a:p>
        </p:txBody>
      </p:sp>
      <p:sp>
        <p:nvSpPr>
          <p:cNvPr id="6" name="Footer Placeholder 5"/>
          <p:cNvSpPr>
            <a:spLocks noGrp="1"/>
          </p:cNvSpPr>
          <p:nvPr>
            <p:ph type="ftr" sz="quarter" idx="11"/>
          </p:nvPr>
        </p:nvSpPr>
        <p:spPr/>
        <p:txBody>
          <a:bodyPr/>
          <a:lstStyle/>
          <a:p>
            <a:r>
              <a:rPr lang="en-US"/>
              <a:t>SUNY Office for Capital Facilities</a:t>
            </a:r>
          </a:p>
        </p:txBody>
      </p:sp>
      <p:sp>
        <p:nvSpPr>
          <p:cNvPr id="7" name="Slide Number Placeholder 6"/>
          <p:cNvSpPr>
            <a:spLocks noGrp="1"/>
          </p:cNvSpPr>
          <p:nvPr>
            <p:ph type="sldNum" sz="quarter" idx="12"/>
          </p:nvPr>
        </p:nvSpPr>
        <p:spPr/>
        <p:txBody>
          <a:bodyPr/>
          <a:lstStyle/>
          <a:p>
            <a:fld id="{33D82B13-F593-224D-BA00-C18C518B326E}" type="slidenum">
              <a:rPr lang="en-US" smtClean="0"/>
              <a:pPr/>
              <a:t>‹#›</a:t>
            </a:fld>
            <a:endParaRPr lang="en-US"/>
          </a:p>
        </p:txBody>
      </p:sp>
      <p:pic>
        <p:nvPicPr>
          <p:cNvPr id="8" name="Picture 7" descr="SUNYwhite_small_logotext-0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10" name="Picture 2" descr="tools_training_communications_cyan"/>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Dec 2023</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SUNY Office for Capital Facilities</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D82B13-F593-224D-BA00-C18C518B326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system.suny.edu/media/suny/content-assets/documents/capital-facilities/campus-let-/Guidelines-for-Utilizing--the-State-University-Capital-Project-Funds-(384-Funds).pdf"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hyperlink" Target="https://system.suny.edu/capital-facilities/campus-let-contracts-program/tools/"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mailto:Kate.Vaccariello@suny.edu" TargetMode="External"/><Relationship Id="rId4" Type="http://schemas.openxmlformats.org/officeDocument/2006/relationships/hyperlink" Target="mailto:Rodney.Smith@suny.edu"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www.suny.edu/capitalfacilities/" TargetMode="External"/><Relationship Id="rId4" Type="http://schemas.openxmlformats.org/officeDocument/2006/relationships/hyperlink" Target="mailto:essica.miller@suny.edu"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www.labor.state.ny.us/workerprotection/publicwork/PWReqforOWS.shtm"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1.xml.rels><?xml version="1.0" encoding="UTF-8" standalone="yes"?>
<Relationships xmlns="http://schemas.openxmlformats.org/package/2006/relationships"><Relationship Id="rId3" Type="http://schemas.openxmlformats.org/officeDocument/2006/relationships/hyperlink" Target="http://www.nyscr.org/Public/Index.aspx"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32.xml.rels><?xml version="1.0" encoding="UTF-8" standalone="yes"?>
<Relationships xmlns="http://schemas.openxmlformats.org/package/2006/relationships"><Relationship Id="rId3" Type="http://schemas.openxmlformats.org/officeDocument/2006/relationships/hyperlink" Target="https://sucf.suny.edu/sites/default/files/docs/ProceduresForDeclaringAConstructionEmergency.pdf"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suny.edu/sunypp/documents.cfm?doc_id=430"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suny.edu/compliance/topics/projectsunlight/index.cfm"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osc.state.ny.us/vendrep/info_vresp_agency.htm"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hyperlink" Target="https://www.osc.state.ny.us/agencies/guide/MyWebHelp/" TargetMode="External"/><Relationship Id="rId4" Type="http://schemas.openxmlformats.org/officeDocument/2006/relationships/image" Target="../media/image42.jpeg"/></Relationships>
</file>

<file path=ppt/slides/_rels/slide3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system.suny.edu/capital-facilities/campus-let-contracts-program/communication/"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ystem.suny.edu/capital-facilities/campus-let-contracts-program/communication/"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hyperlink" Target="http://ogs.ny.gov/BU/DC/Docs/PDF/CCAGuidelines.pdf"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hyperlink" Target="mailto:contractapproval@ag.ny.gov" TargetMode="External"/><Relationship Id="rId4" Type="http://schemas.openxmlformats.org/officeDocument/2006/relationships/chart" Target="../charts/chart2.xml"/></Relationships>
</file>

<file path=ppt/slides/_rels/slide4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hyperlink" Target="https://www.osc.state.ny.us/state-agencies/training"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chart" Target="../charts/chart6.xml"/><Relationship Id="rId4" Type="http://schemas.openxmlformats.org/officeDocument/2006/relationships/hyperlink" Target="https://www.suny.edu/sunypp/documents.cfm?doc_id=429"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hyperlink" Target="https://web.osc.state.ny.us/agencies/guide/MyWebHelp/?redirect=legacy#XI/2/E/4.htm%3FTocPath%3DXI.%2520Procurement%2520and%2520Contract%2520Management%7C2.%2520Comptroller%2520Approval%2520of%2520Contracts%2520and%2520General%2520Contracts%2520Processing%7CE.%2520Submission%2520of%2520Agency%2520Contracts%2520and%2520Amendments%7C_____4"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50.jpg"/><Relationship Id="rId7" Type="http://schemas.openxmlformats.org/officeDocument/2006/relationships/diagramLayout" Target="../diagrams/layout2.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openxmlformats.org/officeDocument/2006/relationships/image" Target="../media/image52.jpg"/><Relationship Id="rId10" Type="http://schemas.microsoft.com/office/2007/relationships/diagramDrawing" Target="../diagrams/drawing2.xml"/><Relationship Id="rId4" Type="http://schemas.openxmlformats.org/officeDocument/2006/relationships/image" Target="../media/image51.jpg"/><Relationship Id="rId9" Type="http://schemas.openxmlformats.org/officeDocument/2006/relationships/diagramColors" Target="../diagrams/colors2.xml"/></Relationships>
</file>

<file path=ppt/slides/_rels/slide5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emf"/><Relationship Id="rId7"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ystem.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7" y="-1052184"/>
            <a:ext cx="9143516" cy="6858368"/>
          </a:xfrm>
          <a:prstGeom prst="rect">
            <a:avLst/>
          </a:prstGeom>
        </p:spPr>
      </p:pic>
      <p:sp>
        <p:nvSpPr>
          <p:cNvPr id="8" name="Rectangle 7"/>
          <p:cNvSpPr/>
          <p:nvPr/>
        </p:nvSpPr>
        <p:spPr>
          <a:xfrm>
            <a:off x="-1" y="4075297"/>
            <a:ext cx="9144001" cy="2782704"/>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endParaRPr lang="en-US" sz="3600" b="1" spc="-150" dirty="0">
              <a:solidFill>
                <a:schemeClr val="bg1"/>
              </a:solidFill>
              <a:latin typeface="Arial" pitchFamily="34" charset="0"/>
              <a:cs typeface="Arial" pitchFamily="34" charset="0"/>
            </a:endParaRPr>
          </a:p>
        </p:txBody>
      </p:sp>
      <p:sp>
        <p:nvSpPr>
          <p:cNvPr id="6" name="Rectangle 5"/>
          <p:cNvSpPr/>
          <p:nvPr/>
        </p:nvSpPr>
        <p:spPr>
          <a:xfrm>
            <a:off x="2" y="5672409"/>
            <a:ext cx="5833531" cy="923330"/>
          </a:xfrm>
          <a:prstGeom prst="rect">
            <a:avLst/>
          </a:prstGeom>
        </p:spPr>
        <p:txBody>
          <a:bodyPr wrap="square" anchor="ctr" anchorCtr="0">
            <a:spAutoFit/>
          </a:bodyPr>
          <a:lstStyle/>
          <a:p>
            <a:r>
              <a:rPr lang="en-US" b="1" dirty="0">
                <a:solidFill>
                  <a:schemeClr val="bg1"/>
                </a:solidFill>
                <a:latin typeface="Arial" pitchFamily="34" charset="0"/>
                <a:cs typeface="Arial" pitchFamily="34" charset="0"/>
              </a:rPr>
              <a:t>For State Operated Campuses</a:t>
            </a:r>
          </a:p>
          <a:p>
            <a:r>
              <a:rPr lang="en-US" dirty="0">
                <a:solidFill>
                  <a:schemeClr val="bg1"/>
                </a:solidFill>
                <a:latin typeface="Arial" pitchFamily="34" charset="0"/>
                <a:cs typeface="Arial" pitchFamily="34" charset="0"/>
              </a:rPr>
              <a:t>Webinar Series</a:t>
            </a:r>
          </a:p>
          <a:p>
            <a:r>
              <a:rPr lang="en-US" dirty="0">
                <a:solidFill>
                  <a:schemeClr val="bg1"/>
                </a:solidFill>
                <a:latin typeface="Arial" pitchFamily="34" charset="0"/>
                <a:cs typeface="Arial" pitchFamily="34" charset="0"/>
              </a:rPr>
              <a:t>December 2023</a:t>
            </a:r>
          </a:p>
        </p:txBody>
      </p:sp>
      <p:pic>
        <p:nvPicPr>
          <p:cNvPr id="5" name="Picture 4" descr="SUNY-logo-full-white-trans.pn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047990" y="4049591"/>
            <a:ext cx="3892812" cy="2808411"/>
          </a:xfrm>
          <a:prstGeom prst="rect">
            <a:avLst/>
          </a:prstGeom>
        </p:spPr>
      </p:pic>
      <p:sp>
        <p:nvSpPr>
          <p:cNvPr id="9" name="Rectangle 8"/>
          <p:cNvSpPr/>
          <p:nvPr/>
        </p:nvSpPr>
        <p:spPr>
          <a:xfrm>
            <a:off x="3" y="4075297"/>
            <a:ext cx="5994398" cy="1323439"/>
          </a:xfrm>
          <a:prstGeom prst="rect">
            <a:avLst/>
          </a:prstGeom>
        </p:spPr>
        <p:txBody>
          <a:bodyPr wrap="square">
            <a:spAutoFit/>
          </a:bodyPr>
          <a:lstStyle/>
          <a:p>
            <a:r>
              <a:rPr lang="en-US" sz="4000" b="1" spc="-150" dirty="0">
                <a:solidFill>
                  <a:schemeClr val="bg1"/>
                </a:solidFill>
                <a:latin typeface="Arial" pitchFamily="34" charset="0"/>
                <a:cs typeface="Arial" pitchFamily="34" charset="0"/>
              </a:rPr>
              <a:t>An Introduction to Campus Let Contracts</a:t>
            </a:r>
          </a:p>
        </p:txBody>
      </p:sp>
      <p:sp>
        <p:nvSpPr>
          <p:cNvPr id="12" name="Slide Number Placeholder 11"/>
          <p:cNvSpPr>
            <a:spLocks noGrp="1"/>
          </p:cNvSpPr>
          <p:nvPr>
            <p:ph type="sldNum" sz="quarter" idx="12"/>
          </p:nvPr>
        </p:nvSpPr>
        <p:spPr/>
        <p:txBody>
          <a:bodyPr/>
          <a:lstStyle/>
          <a:p>
            <a:fld id="{33D82B13-F593-224D-BA00-C18C518B326E}" type="slidenum">
              <a:rPr lang="en-US" smtClean="0"/>
              <a:pPr/>
              <a:t>1</a:t>
            </a:fld>
            <a:endParaRPr lang="en-US"/>
          </a:p>
        </p:txBody>
      </p:sp>
      <p:sp>
        <p:nvSpPr>
          <p:cNvPr id="3" name="Footer Placeholder 2">
            <a:extLst>
              <a:ext uri="{FF2B5EF4-FFF2-40B4-BE49-F238E27FC236}">
                <a16:creationId xmlns:a16="http://schemas.microsoft.com/office/drawing/2014/main" id="{F7387702-7125-1D8E-002F-CE0D6D4E37F2}"/>
              </a:ext>
            </a:extLst>
          </p:cNvPr>
          <p:cNvSpPr>
            <a:spLocks noGrp="1"/>
          </p:cNvSpPr>
          <p:nvPr>
            <p:ph type="ftr" sz="quarter" idx="11"/>
          </p:nvPr>
        </p:nvSpPr>
        <p:spPr/>
        <p:txBody>
          <a:bodyPr/>
          <a:lstStyle/>
          <a:p>
            <a:r>
              <a:rPr lang="en-US"/>
              <a:t>SUNY Office for Capital Facilities</a:t>
            </a:r>
          </a:p>
        </p:txBody>
      </p:sp>
    </p:spTree>
    <p:extLst>
      <p:ext uri="{BB962C8B-B14F-4D97-AF65-F5344CB8AC3E}">
        <p14:creationId xmlns:p14="http://schemas.microsoft.com/office/powerpoint/2010/main" val="1153549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7CF2FC1-5BA2-4CB4-A2F3-598E073C5F72}"/>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0" y="1116473"/>
            <a:ext cx="7175725" cy="4135063"/>
          </a:xfrm>
          <a:prstGeom prst="rect">
            <a:avLst/>
          </a:prstGeom>
          <a:ln w="19050" cap="sq">
            <a:solidFill>
              <a:schemeClr val="bg1">
                <a:lumMod val="95000"/>
              </a:schemeClr>
            </a:solidFill>
            <a:miter lim="800000"/>
          </a:ln>
          <a:effectLst>
            <a:outerShdw blurRad="57150" dist="50800" dir="2700000" algn="tl" rotWithShape="0">
              <a:srgbClr val="000000">
                <a:alpha val="40000"/>
              </a:srgbClr>
            </a:outerShdw>
          </a:effectLst>
        </p:spPr>
      </p:pic>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361498">
            <a:off x="3708510" y="2673185"/>
            <a:ext cx="5299364" cy="6858000"/>
          </a:xfrm>
          <a:prstGeom prst="rect">
            <a:avLst/>
          </a:prstGeom>
          <a:effectLst>
            <a:outerShdw blurRad="533400" dist="50800" dir="5400000" algn="ctr" rotWithShape="0">
              <a:schemeClr val="accent1"/>
            </a:outerShdw>
          </a:effectLst>
        </p:spPr>
      </p:pic>
      <p:sp>
        <p:nvSpPr>
          <p:cNvPr id="5" name="TextBox 4"/>
          <p:cNvSpPr txBox="1"/>
          <p:nvPr/>
        </p:nvSpPr>
        <p:spPr>
          <a:xfrm>
            <a:off x="1200390" y="546575"/>
            <a:ext cx="7292830" cy="2231380"/>
          </a:xfrm>
          <a:prstGeom prst="rect">
            <a:avLst/>
          </a:prstGeom>
          <a:noFill/>
        </p:spPr>
        <p:txBody>
          <a:bodyPr wrap="square" rtlCol="0">
            <a:spAutoFit/>
          </a:bodyPr>
          <a:lstStyle/>
          <a:p>
            <a:pPr algn="ctr">
              <a:spcAft>
                <a:spcPts val="600"/>
              </a:spcAft>
            </a:pPr>
            <a:r>
              <a:rPr lang="en-US" sz="3200" b="1" dirty="0">
                <a:solidFill>
                  <a:srgbClr val="1552A6"/>
                </a:solidFill>
                <a:latin typeface="AauxPro OT"/>
              </a:rPr>
              <a:t>Construction Authority and Funding</a:t>
            </a:r>
          </a:p>
          <a:p>
            <a:pPr algn="ctr">
              <a:spcAft>
                <a:spcPts val="600"/>
              </a:spcAft>
            </a:pPr>
            <a:endParaRPr lang="en-US" sz="1000" b="1" dirty="0">
              <a:solidFill>
                <a:srgbClr val="1552A6"/>
              </a:solidFill>
              <a:latin typeface="AauxPro OT"/>
            </a:endParaRPr>
          </a:p>
          <a:p>
            <a:pPr indent="-457200" algn="ctr">
              <a:spcAft>
                <a:spcPts val="600"/>
              </a:spcAft>
            </a:pPr>
            <a:endParaRPr lang="en-US" sz="1200" b="1" dirty="0">
              <a:solidFill>
                <a:srgbClr val="1552A6"/>
              </a:solidFill>
              <a:latin typeface="Times New Roman" pitchFamily="18" charset="0"/>
              <a:cs typeface="Times New Roman" pitchFamily="18" charset="0"/>
            </a:endParaRPr>
          </a:p>
          <a:p>
            <a:pPr algn="ctr"/>
            <a:endParaRPr lang="en-US" sz="1000" b="1" dirty="0">
              <a:solidFill>
                <a:srgbClr val="1552A6"/>
              </a:solidFill>
              <a:latin typeface="AauxPro OT"/>
            </a:endParaRPr>
          </a:p>
          <a:p>
            <a:pPr marL="0" lvl="1" algn="ctr"/>
            <a:endParaRPr lang="en-US" sz="2000" dirty="0">
              <a:latin typeface="AauxPro OT"/>
            </a:endParaRPr>
          </a:p>
          <a:p>
            <a:pPr algn="ctr"/>
            <a:endParaRPr lang="en-US" sz="2000" b="1" dirty="0">
              <a:solidFill>
                <a:srgbClr val="1552A6"/>
              </a:solidFill>
              <a:latin typeface="AauxPro OT"/>
            </a:endParaRPr>
          </a:p>
          <a:p>
            <a:pPr algn="ctr"/>
            <a:endParaRPr lang="en-US" sz="2000" dirty="0">
              <a:latin typeface="AauxPro OT"/>
            </a:endParaRPr>
          </a:p>
        </p:txBody>
      </p:sp>
      <p:sp>
        <p:nvSpPr>
          <p:cNvPr id="6" name="Date Placeholder 5"/>
          <p:cNvSpPr>
            <a:spLocks noGrp="1"/>
          </p:cNvSpPr>
          <p:nvPr>
            <p:ph type="dt" sz="half" idx="10"/>
          </p:nvPr>
        </p:nvSpPr>
        <p:spPr/>
        <p:txBody>
          <a:bodyPr/>
          <a:lstStyle/>
          <a:p>
            <a:r>
              <a:rPr lang="en-US"/>
              <a:t>Dec 2023</a:t>
            </a:r>
            <a:endParaRPr lang="en-US" dirty="0"/>
          </a:p>
        </p:txBody>
      </p:sp>
      <p:sp>
        <p:nvSpPr>
          <p:cNvPr id="4" name="Footer Placeholder 3"/>
          <p:cNvSpPr>
            <a:spLocks noGrp="1"/>
          </p:cNvSpPr>
          <p:nvPr>
            <p:ph type="ftr" sz="quarter" idx="11"/>
          </p:nvPr>
        </p:nvSpPr>
        <p:spPr/>
        <p:txBody>
          <a:bodyPr/>
          <a:lstStyle/>
          <a:p>
            <a:r>
              <a:rPr lang="en-US" dirty="0"/>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10</a:t>
            </a:fld>
            <a:endParaRPr lang="en-US" dirty="0"/>
          </a:p>
        </p:txBody>
      </p:sp>
      <p:sp>
        <p:nvSpPr>
          <p:cNvPr id="8" name="Rectangle 7">
            <a:extLst>
              <a:ext uri="{FF2B5EF4-FFF2-40B4-BE49-F238E27FC236}">
                <a16:creationId xmlns:a16="http://schemas.microsoft.com/office/drawing/2014/main" id="{E4746F7E-132C-4020-9758-4C5BE80F5582}"/>
              </a:ext>
            </a:extLst>
          </p:cNvPr>
          <p:cNvSpPr/>
          <p:nvPr/>
        </p:nvSpPr>
        <p:spPr>
          <a:xfrm>
            <a:off x="271593" y="5343614"/>
            <a:ext cx="3248004" cy="707886"/>
          </a:xfrm>
          <a:prstGeom prst="rect">
            <a:avLst/>
          </a:prstGeom>
        </p:spPr>
        <p:txBody>
          <a:bodyPr wrap="none">
            <a:spAutoFit/>
          </a:bodyPr>
          <a:lstStyle/>
          <a:p>
            <a:pPr algn="ctr"/>
            <a:r>
              <a:rPr lang="en-US" sz="2000" b="1" dirty="0">
                <a:solidFill>
                  <a:srgbClr val="1552A6"/>
                </a:solidFill>
                <a:latin typeface="Times New Roman" pitchFamily="18" charset="0"/>
                <a:cs typeface="Times New Roman" pitchFamily="18" charset="0"/>
              </a:rPr>
              <a:t>Learn more, see</a:t>
            </a:r>
          </a:p>
          <a:p>
            <a:pPr algn="ctr"/>
            <a:r>
              <a:rPr lang="en-US" sz="2000" b="1" dirty="0">
                <a:solidFill>
                  <a:srgbClr val="1552A6"/>
                </a:solidFill>
                <a:latin typeface="Times New Roman" pitchFamily="18" charset="0"/>
                <a:cs typeface="Times New Roman" pitchFamily="18" charset="0"/>
              </a:rPr>
              <a:t>Guidance Document CLC-3</a:t>
            </a:r>
          </a:p>
        </p:txBody>
      </p:sp>
    </p:spTree>
    <p:extLst>
      <p:ext uri="{BB962C8B-B14F-4D97-AF65-F5344CB8AC3E}">
        <p14:creationId xmlns:p14="http://schemas.microsoft.com/office/powerpoint/2010/main" val="2673032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28505" y="793840"/>
            <a:ext cx="7292830" cy="584775"/>
          </a:xfrm>
          <a:prstGeom prst="rect">
            <a:avLst/>
          </a:prstGeom>
          <a:noFill/>
        </p:spPr>
        <p:txBody>
          <a:bodyPr wrap="square" rtlCol="0">
            <a:spAutoFit/>
          </a:bodyPr>
          <a:lstStyle/>
          <a:p>
            <a:pPr algn="ctr"/>
            <a:r>
              <a:rPr lang="en-US" sz="3200" b="1" dirty="0">
                <a:solidFill>
                  <a:srgbClr val="1552A6"/>
                </a:solidFill>
                <a:latin typeface="AauxPro OT"/>
              </a:rPr>
              <a:t>Design Authority</a:t>
            </a:r>
          </a:p>
        </p:txBody>
      </p:sp>
      <p:sp>
        <p:nvSpPr>
          <p:cNvPr id="6" name="Date Placeholder 5"/>
          <p:cNvSpPr>
            <a:spLocks noGrp="1"/>
          </p:cNvSpPr>
          <p:nvPr>
            <p:ph type="dt" sz="half" idx="10"/>
          </p:nvPr>
        </p:nvSpPr>
        <p:spPr/>
        <p:txBody>
          <a:bodyPr/>
          <a:lstStyle/>
          <a:p>
            <a:r>
              <a:rPr lang="en-US"/>
              <a:t>Dec 2023</a:t>
            </a:r>
            <a:endParaRPr lang="en-US" dirty="0"/>
          </a:p>
        </p:txBody>
      </p:sp>
      <p:sp>
        <p:nvSpPr>
          <p:cNvPr id="4" name="Footer Placeholder 3"/>
          <p:cNvSpPr>
            <a:spLocks noGrp="1"/>
          </p:cNvSpPr>
          <p:nvPr>
            <p:ph type="ftr" sz="quarter" idx="11"/>
          </p:nvPr>
        </p:nvSpPr>
        <p:spPr/>
        <p:txBody>
          <a:bodyPr/>
          <a:lstStyle/>
          <a:p>
            <a:r>
              <a:rPr lang="en-US" dirty="0"/>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11</a:t>
            </a:fld>
            <a:endParaRPr lang="en-US"/>
          </a:p>
        </p:txBody>
      </p:sp>
      <p:sp>
        <p:nvSpPr>
          <p:cNvPr id="10" name="TextBox 9"/>
          <p:cNvSpPr txBox="1"/>
          <p:nvPr/>
        </p:nvSpPr>
        <p:spPr>
          <a:xfrm>
            <a:off x="1028505" y="1378615"/>
            <a:ext cx="7442521" cy="4539704"/>
          </a:xfrm>
          <a:prstGeom prst="rect">
            <a:avLst/>
          </a:prstGeom>
          <a:noFill/>
        </p:spPr>
        <p:txBody>
          <a:bodyPr wrap="square" rtlCol="0">
            <a:spAutoFit/>
          </a:bodyPr>
          <a:lstStyle/>
          <a:p>
            <a:pPr lvl="1" indent="-457200">
              <a:spcAft>
                <a:spcPts val="600"/>
              </a:spcAft>
              <a:buFont typeface="Wingdings" panose="05000000000000000000" pitchFamily="2" charset="2"/>
              <a:buChar char="v"/>
            </a:pPr>
            <a:r>
              <a:rPr lang="en-US" sz="2400" dirty="0">
                <a:latin typeface="+mj-lt"/>
                <a:cs typeface="Times New Roman" pitchFamily="18" charset="0"/>
              </a:rPr>
              <a:t>Campus - procure design services</a:t>
            </a:r>
          </a:p>
          <a:p>
            <a:pPr lvl="1" indent="-457200">
              <a:spcAft>
                <a:spcPts val="600"/>
              </a:spcAft>
              <a:buFont typeface="Wingdings" panose="05000000000000000000" pitchFamily="2" charset="2"/>
              <a:buChar char="v"/>
            </a:pPr>
            <a:r>
              <a:rPr lang="en-US" sz="2400" dirty="0">
                <a:latin typeface="+mj-lt"/>
                <a:cs typeface="Times New Roman" pitchFamily="18" charset="0"/>
              </a:rPr>
              <a:t>Campus - self perform design</a:t>
            </a:r>
          </a:p>
          <a:p>
            <a:pPr lvl="1" indent="-457200">
              <a:spcAft>
                <a:spcPts val="600"/>
              </a:spcAft>
              <a:buFont typeface="Wingdings" panose="05000000000000000000" pitchFamily="2" charset="2"/>
              <a:buChar char="v"/>
            </a:pPr>
            <a:r>
              <a:rPr lang="en-US" sz="2400" dirty="0">
                <a:latin typeface="+mj-lt"/>
                <a:cs typeface="Times New Roman" pitchFamily="18" charset="0"/>
              </a:rPr>
              <a:t>Affiliated entities – procure </a:t>
            </a:r>
            <a:r>
              <a:rPr lang="en-US" sz="2400" b="1" dirty="0">
                <a:latin typeface="+mj-lt"/>
                <a:cs typeface="Times New Roman" pitchFamily="18" charset="0"/>
              </a:rPr>
              <a:t>pre-construction</a:t>
            </a:r>
            <a:r>
              <a:rPr lang="en-US" sz="2400" dirty="0">
                <a:latin typeface="+mj-lt"/>
                <a:cs typeface="Times New Roman" pitchFamily="18" charset="0"/>
              </a:rPr>
              <a:t> design services</a:t>
            </a:r>
          </a:p>
          <a:p>
            <a:pPr lvl="2" indent="-457200">
              <a:spcAft>
                <a:spcPts val="600"/>
              </a:spcAft>
              <a:buFont typeface="Wingdings" panose="05000000000000000000" pitchFamily="2" charset="2"/>
              <a:buChar char="v"/>
            </a:pPr>
            <a:r>
              <a:rPr lang="en-US" sz="2400" dirty="0">
                <a:latin typeface="+mj-lt"/>
                <a:cs typeface="Times New Roman" pitchFamily="18" charset="0"/>
              </a:rPr>
              <a:t>Requires a revocable permit or lease &gt;2 years remaining</a:t>
            </a:r>
          </a:p>
          <a:p>
            <a:pPr lvl="2" indent="-457200">
              <a:spcAft>
                <a:spcPts val="600"/>
              </a:spcAft>
              <a:buFont typeface="Wingdings" panose="05000000000000000000" pitchFamily="2" charset="2"/>
              <a:buChar char="v"/>
            </a:pPr>
            <a:r>
              <a:rPr lang="en-US" sz="2400" dirty="0">
                <a:latin typeface="+mj-lt"/>
                <a:cs typeface="Times New Roman" pitchFamily="18" charset="0"/>
              </a:rPr>
              <a:t>Requires a contract between the campus and the design firm for construction administration </a:t>
            </a:r>
            <a:r>
              <a:rPr lang="en-US" sz="2400" b="1" i="1" dirty="0">
                <a:latin typeface="+mj-lt"/>
                <a:cs typeface="Times New Roman" pitchFamily="18" charset="0"/>
              </a:rPr>
              <a:t>(a procurement or single source and approval by campus counsel are required ) </a:t>
            </a:r>
          </a:p>
          <a:p>
            <a:pPr lvl="2" indent="-457200">
              <a:spcAft>
                <a:spcPts val="600"/>
              </a:spcAft>
              <a:buFont typeface="Wingdings" panose="05000000000000000000" pitchFamily="2" charset="2"/>
              <a:buChar char="v"/>
            </a:pPr>
            <a:r>
              <a:rPr lang="en-US" sz="2400" dirty="0">
                <a:latin typeface="+mj-lt"/>
                <a:cs typeface="Times New Roman" pitchFamily="18" charset="0"/>
              </a:rPr>
              <a:t>MWBE requirements apply </a:t>
            </a:r>
          </a:p>
        </p:txBody>
      </p:sp>
      <p:pic>
        <p:nvPicPr>
          <p:cNvPr id="11" name="Picture 10" descr="architect2.jpg"/>
          <p:cNvPicPr>
            <a:picLocks noChangeAspect="1"/>
          </p:cNvPicPr>
          <p:nvPr/>
        </p:nvPicPr>
        <p:blipFill>
          <a:blip r:embed="rId3"/>
          <a:stretch>
            <a:fillRect/>
          </a:stretch>
        </p:blipFill>
        <p:spPr>
          <a:xfrm>
            <a:off x="6661601" y="5243513"/>
            <a:ext cx="2482399" cy="1651924"/>
          </a:xfrm>
          <a:prstGeom prst="rect">
            <a:avLst/>
          </a:prstGeom>
        </p:spPr>
      </p:pic>
    </p:spTree>
    <p:extLst>
      <p:ext uri="{BB962C8B-B14F-4D97-AF65-F5344CB8AC3E}">
        <p14:creationId xmlns:p14="http://schemas.microsoft.com/office/powerpoint/2010/main" val="2112841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978279" y="799365"/>
            <a:ext cx="5527835" cy="538609"/>
          </a:xfrm>
          <a:prstGeom prst="rect">
            <a:avLst/>
          </a:prstGeom>
          <a:noFill/>
        </p:spPr>
        <p:txBody>
          <a:bodyPr wrap="square" rtlCol="0">
            <a:spAutoFit/>
          </a:bodyPr>
          <a:lstStyle/>
          <a:p>
            <a:pPr algn="ctr"/>
            <a:r>
              <a:rPr lang="en-US" sz="2900" b="1" dirty="0">
                <a:solidFill>
                  <a:srgbClr val="1552A6"/>
                </a:solidFill>
                <a:latin typeface="AauxPro OT"/>
              </a:rPr>
              <a:t>Procurement Requirements</a:t>
            </a:r>
          </a:p>
        </p:txBody>
      </p:sp>
      <p:sp>
        <p:nvSpPr>
          <p:cNvPr id="10" name="Date Placeholder 9"/>
          <p:cNvSpPr>
            <a:spLocks noGrp="1"/>
          </p:cNvSpPr>
          <p:nvPr>
            <p:ph type="dt" sz="half" idx="10"/>
          </p:nvPr>
        </p:nvSpPr>
        <p:spPr/>
        <p:txBody>
          <a:bodyPr/>
          <a:lstStyle/>
          <a:p>
            <a:r>
              <a:rPr lang="en-US"/>
              <a:t>Dec 2023</a:t>
            </a:r>
          </a:p>
        </p:txBody>
      </p:sp>
      <p:sp>
        <p:nvSpPr>
          <p:cNvPr id="9" name="Footer Placeholder 8"/>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12</a:t>
            </a:fld>
            <a:endParaRPr lang="en-US"/>
          </a:p>
        </p:txBody>
      </p:sp>
      <p:pic>
        <p:nvPicPr>
          <p:cNvPr id="11" name="Picture 10" descr="Picture2.png"/>
          <p:cNvPicPr>
            <a:picLocks noChangeAspect="1"/>
          </p:cNvPicPr>
          <p:nvPr/>
        </p:nvPicPr>
        <p:blipFill>
          <a:blip r:embed="rId3" cstate="screen">
            <a:lum bright="10000" contrast="-8000"/>
            <a:extLst>
              <a:ext uri="{28A0092B-C50C-407E-A947-70E740481C1C}">
                <a14:useLocalDpi xmlns:a14="http://schemas.microsoft.com/office/drawing/2010/main"/>
              </a:ext>
            </a:extLst>
          </a:blip>
          <a:stretch>
            <a:fillRect/>
          </a:stretch>
        </p:blipFill>
        <p:spPr>
          <a:xfrm rot="1209149">
            <a:off x="4599897" y="2230555"/>
            <a:ext cx="4407662" cy="3407940"/>
          </a:xfrm>
          <a:prstGeom prst="rect">
            <a:avLst/>
          </a:prstGeom>
          <a:ln>
            <a:noFill/>
          </a:ln>
          <a:effectLst>
            <a:outerShdw blurRad="292100" dist="139700" dir="2700000" algn="tl" rotWithShape="0">
              <a:srgbClr val="333333">
                <a:alpha val="65000"/>
              </a:srgbClr>
            </a:outerShdw>
          </a:effectLst>
        </p:spPr>
      </p:pic>
      <p:sp>
        <p:nvSpPr>
          <p:cNvPr id="12" name="Text Placeholder 2"/>
          <p:cNvSpPr txBox="1">
            <a:spLocks/>
          </p:cNvSpPr>
          <p:nvPr/>
        </p:nvSpPr>
        <p:spPr>
          <a:xfrm>
            <a:off x="353568" y="2013183"/>
            <a:ext cx="4255007" cy="4498848"/>
          </a:xfrm>
          <a:prstGeom prst="rect">
            <a:avLst/>
          </a:prstGeom>
        </p:spPr>
        <p:txBody>
          <a:bodyPr>
            <a:noAutofit/>
          </a:bodyPr>
          <a:lstStyle/>
          <a:p>
            <a:pPr marL="171450" marR="0" lvl="2" indent="-457200" algn="l" defTabSz="457200" rtl="0" eaLnBrk="1" fontAlgn="auto" latinLnBrk="0" hangingPunct="1">
              <a:lnSpc>
                <a:spcPct val="100000"/>
              </a:lnSpc>
              <a:spcBef>
                <a:spcPts val="0"/>
              </a:spcBef>
              <a:spcAft>
                <a:spcPts val="600"/>
              </a:spcAft>
              <a:buClrTx/>
              <a:buSzTx/>
              <a:buFont typeface="Arial"/>
              <a:buNone/>
              <a:tabLst/>
              <a:defRPr/>
            </a:pPr>
            <a:r>
              <a:rPr kumimoji="0" lang="en-US" sz="2800" b="0" i="0" u="none" strike="noStrike" kern="1200" cap="none" spc="0" normalizeH="0" baseline="0" noProof="0" dirty="0">
                <a:ln>
                  <a:noFill/>
                </a:ln>
                <a:solidFill>
                  <a:schemeClr val="tx1"/>
                </a:solidFill>
                <a:effectLst/>
                <a:uLnTx/>
                <a:uFillTx/>
                <a:latin typeface="+mj-lt"/>
                <a:cs typeface="Times New Roman" pitchFamily="18" charset="0"/>
              </a:rPr>
              <a:t>Polices and Procedures</a:t>
            </a:r>
          </a:p>
          <a:p>
            <a:pPr marL="463550" marR="0" lvl="2" indent="-457200" algn="l" defTabSz="457200" rtl="0" eaLnBrk="1" fontAlgn="auto" latinLnBrk="0" hangingPunct="1">
              <a:lnSpc>
                <a:spcPct val="100000"/>
              </a:lnSpc>
              <a:spcBef>
                <a:spcPts val="0"/>
              </a:spcBef>
              <a:spcAft>
                <a:spcPts val="600"/>
              </a:spcAft>
              <a:buClrTx/>
              <a:buSzTx/>
              <a:buFont typeface="Arial"/>
              <a:buChar char="•"/>
              <a:tabLst/>
              <a:defRPr/>
            </a:pPr>
            <a:r>
              <a:rPr kumimoji="0" lang="en-US" sz="2800" b="0" i="0" u="none" strike="noStrike" kern="1200" cap="none" spc="0" normalizeH="0" baseline="0" noProof="0" dirty="0">
                <a:ln>
                  <a:noFill/>
                </a:ln>
                <a:solidFill>
                  <a:schemeClr val="tx1"/>
                </a:solidFill>
                <a:effectLst/>
                <a:uLnTx/>
                <a:uFillTx/>
                <a:latin typeface="+mj-lt"/>
                <a:cs typeface="Times New Roman" pitchFamily="18" charset="0"/>
              </a:rPr>
              <a:t>7553 – Purchasing</a:t>
            </a:r>
          </a:p>
          <a:p>
            <a:pPr marL="463550" marR="0" lvl="2" indent="-457200" algn="l" defTabSz="457200" rtl="0" eaLnBrk="1" fontAlgn="auto" latinLnBrk="0" hangingPunct="1">
              <a:lnSpc>
                <a:spcPct val="100000"/>
              </a:lnSpc>
              <a:spcBef>
                <a:spcPts val="0"/>
              </a:spcBef>
              <a:spcAft>
                <a:spcPts val="600"/>
              </a:spcAft>
              <a:buClrTx/>
              <a:buSzTx/>
              <a:buFont typeface="Arial"/>
              <a:buChar char="•"/>
              <a:tabLst/>
              <a:defRPr/>
            </a:pPr>
            <a:r>
              <a:rPr kumimoji="0" lang="en-US" sz="2800" b="0" i="0" u="none" strike="noStrike" kern="1200" cap="none" spc="0" normalizeH="0" baseline="0" noProof="0" dirty="0">
                <a:ln>
                  <a:noFill/>
                </a:ln>
                <a:solidFill>
                  <a:schemeClr val="tx1"/>
                </a:solidFill>
                <a:effectLst/>
                <a:uLnTx/>
                <a:uFillTx/>
                <a:latin typeface="+mj-lt"/>
                <a:cs typeface="Times New Roman" pitchFamily="18" charset="0"/>
              </a:rPr>
              <a:t>7552 – Procurement Lobbying</a:t>
            </a:r>
          </a:p>
          <a:p>
            <a:pPr marL="463550" lvl="2" indent="-457200">
              <a:spcAft>
                <a:spcPts val="600"/>
              </a:spcAft>
              <a:buFont typeface="Arial"/>
              <a:buChar char="•"/>
              <a:defRPr/>
            </a:pPr>
            <a:r>
              <a:rPr kumimoji="0" lang="en-US" sz="2800" b="0" i="0" u="none" strike="noStrike" kern="1200" cap="none" spc="0" normalizeH="0" baseline="0" noProof="0" dirty="0">
                <a:ln>
                  <a:noFill/>
                </a:ln>
                <a:solidFill>
                  <a:schemeClr val="tx1"/>
                </a:solidFill>
                <a:effectLst/>
                <a:uLnTx/>
                <a:uFillTx/>
                <a:latin typeface="+mj-lt"/>
                <a:cs typeface="Times New Roman" pitchFamily="18" charset="0"/>
              </a:rPr>
              <a:t>7554 – </a:t>
            </a:r>
            <a:r>
              <a:rPr lang="en-US" sz="2800" dirty="0">
                <a:latin typeface="+mj-lt"/>
                <a:cs typeface="Times New Roman" pitchFamily="18" charset="0"/>
              </a:rPr>
              <a:t>Construction</a:t>
            </a:r>
          </a:p>
          <a:p>
            <a:pPr marL="463550" lvl="2" indent="-457200">
              <a:spcAft>
                <a:spcPts val="600"/>
              </a:spcAft>
              <a:buFont typeface="Arial"/>
              <a:buChar char="•"/>
              <a:defRPr/>
            </a:pPr>
            <a:r>
              <a:rPr kumimoji="0" lang="en-US" sz="2800" b="0" i="0" u="none" strike="noStrike" kern="1200" cap="none" spc="0" normalizeH="0" baseline="0" noProof="0" dirty="0">
                <a:ln>
                  <a:noFill/>
                </a:ln>
                <a:solidFill>
                  <a:schemeClr val="tx1"/>
                </a:solidFill>
                <a:effectLst/>
                <a:uLnTx/>
                <a:uFillTx/>
                <a:latin typeface="+mj-lt"/>
                <a:cs typeface="Times New Roman" pitchFamily="18" charset="0"/>
              </a:rPr>
              <a:t>7555 </a:t>
            </a:r>
            <a:r>
              <a:rPr lang="en-US" sz="2800" dirty="0">
                <a:latin typeface="+mj-lt"/>
                <a:cs typeface="Times New Roman" pitchFamily="18" charset="0"/>
              </a:rPr>
              <a:t>–Consultants </a:t>
            </a:r>
          </a:p>
          <a:p>
            <a:pPr marL="463550" marR="0" lvl="2" indent="-457200" algn="l" defTabSz="457200" rtl="0" eaLnBrk="1" fontAlgn="auto" latinLnBrk="0" hangingPunct="1">
              <a:lnSpc>
                <a:spcPct val="100000"/>
              </a:lnSpc>
              <a:spcBef>
                <a:spcPts val="0"/>
              </a:spcBef>
              <a:spcAft>
                <a:spcPts val="600"/>
              </a:spcAft>
              <a:buClrTx/>
              <a:buSzTx/>
              <a:buFont typeface="Arial"/>
              <a:buChar char="•"/>
              <a:tabLst/>
              <a:defRPr/>
            </a:pPr>
            <a:r>
              <a:rPr kumimoji="0" lang="en-US" sz="2800" b="0" i="0" u="none" strike="noStrike" kern="1200" cap="none" spc="0" normalizeH="0" baseline="0" noProof="0" dirty="0">
                <a:ln>
                  <a:noFill/>
                </a:ln>
                <a:solidFill>
                  <a:schemeClr val="tx1"/>
                </a:solidFill>
                <a:effectLst/>
                <a:uLnTx/>
                <a:uFillTx/>
                <a:latin typeface="+mj-lt"/>
                <a:cs typeface="Times New Roman" pitchFamily="18" charset="0"/>
              </a:rPr>
              <a:t>7556 and 7557 – MWBE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colorful buckets&#10;&#10;Description automatically generated">
            <a:extLst>
              <a:ext uri="{FF2B5EF4-FFF2-40B4-BE49-F238E27FC236}">
                <a16:creationId xmlns:a16="http://schemas.microsoft.com/office/drawing/2014/main" id="{6F7BAB3E-2D2F-DB67-0BC8-CFD531E6C11A}"/>
              </a:ext>
            </a:extLst>
          </p:cNvPr>
          <p:cNvPicPr>
            <a:picLocks noChangeAspect="1"/>
          </p:cNvPicPr>
          <p:nvPr/>
        </p:nvPicPr>
        <p:blipFill>
          <a:blip r:embed="rId3"/>
          <a:stretch>
            <a:fillRect/>
          </a:stretch>
        </p:blipFill>
        <p:spPr>
          <a:xfrm>
            <a:off x="1496737" y="714624"/>
            <a:ext cx="6004524" cy="3995738"/>
          </a:xfrm>
          <a:prstGeom prst="rect">
            <a:avLst/>
          </a:prstGeom>
        </p:spPr>
      </p:pic>
      <p:sp>
        <p:nvSpPr>
          <p:cNvPr id="6" name="Date Placeholder 5"/>
          <p:cNvSpPr>
            <a:spLocks noGrp="1"/>
          </p:cNvSpPr>
          <p:nvPr>
            <p:ph type="dt" sz="half" idx="10"/>
          </p:nvPr>
        </p:nvSpPr>
        <p:spPr/>
        <p:txBody>
          <a:bodyPr/>
          <a:lstStyle/>
          <a:p>
            <a:r>
              <a:rPr lang="en-US"/>
              <a:t>Dec 2023</a:t>
            </a:r>
            <a:endParaRPr lang="en-US" dirty="0"/>
          </a:p>
        </p:txBody>
      </p:sp>
      <p:sp>
        <p:nvSpPr>
          <p:cNvPr id="4" name="Footer Placeholder 3"/>
          <p:cNvSpPr>
            <a:spLocks noGrp="1"/>
          </p:cNvSpPr>
          <p:nvPr>
            <p:ph type="ftr" sz="quarter" idx="11"/>
          </p:nvPr>
        </p:nvSpPr>
        <p:spPr/>
        <p:txBody>
          <a:bodyPr/>
          <a:lstStyle/>
          <a:p>
            <a:r>
              <a:rPr lang="en-US"/>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13</a:t>
            </a:fld>
            <a:endParaRPr lang="en-US"/>
          </a:p>
        </p:txBody>
      </p:sp>
      <p:sp>
        <p:nvSpPr>
          <p:cNvPr id="10" name="TextBox 9">
            <a:extLst>
              <a:ext uri="{FF2B5EF4-FFF2-40B4-BE49-F238E27FC236}">
                <a16:creationId xmlns:a16="http://schemas.microsoft.com/office/drawing/2014/main" id="{170301DB-B553-487E-B90A-A9FBA817F357}"/>
              </a:ext>
            </a:extLst>
          </p:cNvPr>
          <p:cNvSpPr txBox="1"/>
          <p:nvPr/>
        </p:nvSpPr>
        <p:spPr>
          <a:xfrm>
            <a:off x="787940" y="422237"/>
            <a:ext cx="7422118" cy="584775"/>
          </a:xfrm>
          <a:prstGeom prst="rect">
            <a:avLst/>
          </a:prstGeom>
          <a:noFill/>
        </p:spPr>
        <p:txBody>
          <a:bodyPr wrap="square" rtlCol="0">
            <a:spAutoFit/>
          </a:bodyPr>
          <a:lstStyle/>
          <a:p>
            <a:pPr algn="ctr"/>
            <a:r>
              <a:rPr lang="en-US" sz="3200" b="1" dirty="0">
                <a:solidFill>
                  <a:srgbClr val="1552A6"/>
                </a:solidFill>
                <a:latin typeface="AauxPro OT"/>
              </a:rPr>
              <a:t>Procurement Types</a:t>
            </a:r>
          </a:p>
        </p:txBody>
      </p:sp>
      <p:sp>
        <p:nvSpPr>
          <p:cNvPr id="7" name="TextBox 6">
            <a:extLst>
              <a:ext uri="{FF2B5EF4-FFF2-40B4-BE49-F238E27FC236}">
                <a16:creationId xmlns:a16="http://schemas.microsoft.com/office/drawing/2014/main" id="{C406477A-37D1-46B1-B43C-B9B9AAC41BCA}"/>
              </a:ext>
            </a:extLst>
          </p:cNvPr>
          <p:cNvSpPr txBox="1"/>
          <p:nvPr/>
        </p:nvSpPr>
        <p:spPr>
          <a:xfrm>
            <a:off x="986516" y="1114206"/>
            <a:ext cx="7170967" cy="7078861"/>
          </a:xfrm>
          <a:prstGeom prst="rect">
            <a:avLst/>
          </a:prstGeom>
          <a:noFill/>
        </p:spPr>
        <p:txBody>
          <a:bodyPr wrap="square" rtlCol="0">
            <a:spAutoFit/>
          </a:bodyPr>
          <a:lstStyle/>
          <a:p>
            <a:endParaRPr lang="en-US" sz="2400" dirty="0">
              <a:solidFill>
                <a:srgbClr val="1552A6"/>
              </a:solidFill>
              <a:latin typeface="AauxPro OT"/>
            </a:endParaRPr>
          </a:p>
          <a:p>
            <a:pPr lvl="0">
              <a:spcAft>
                <a:spcPts val="600"/>
              </a:spcAft>
            </a:pPr>
            <a:r>
              <a:rPr lang="en-US" sz="2400" dirty="0">
                <a:latin typeface="+mj-lt"/>
                <a:cs typeface="Times New Roman" pitchFamily="18" charset="0"/>
              </a:rPr>
              <a:t>We’ve got FOUR buckets; each procurement will be 	in one of them: </a:t>
            </a:r>
          </a:p>
          <a:p>
            <a:pPr lvl="0">
              <a:spcAft>
                <a:spcPts val="600"/>
              </a:spcAft>
            </a:pPr>
            <a:endParaRPr lang="en-US" sz="2400" dirty="0">
              <a:latin typeface="+mj-lt"/>
              <a:cs typeface="Times New Roman" pitchFamily="18" charset="0"/>
            </a:endParaRPr>
          </a:p>
          <a:p>
            <a:pPr lvl="0">
              <a:spcAft>
                <a:spcPts val="600"/>
              </a:spcAft>
            </a:pPr>
            <a:endParaRPr lang="en-US" sz="2400" dirty="0">
              <a:latin typeface="+mj-lt"/>
              <a:cs typeface="Times New Roman" pitchFamily="18" charset="0"/>
            </a:endParaRPr>
          </a:p>
          <a:p>
            <a:pPr lvl="0">
              <a:spcAft>
                <a:spcPts val="600"/>
              </a:spcAft>
            </a:pPr>
            <a:endParaRPr lang="en-US" sz="2400" dirty="0">
              <a:latin typeface="+mj-lt"/>
              <a:cs typeface="Times New Roman" pitchFamily="18" charset="0"/>
            </a:endParaRPr>
          </a:p>
          <a:p>
            <a:pPr lvl="0">
              <a:spcAft>
                <a:spcPts val="600"/>
              </a:spcAft>
            </a:pPr>
            <a:endParaRPr lang="en-US" sz="2400" dirty="0">
              <a:latin typeface="+mj-lt"/>
              <a:cs typeface="Times New Roman" pitchFamily="18" charset="0"/>
            </a:endParaRPr>
          </a:p>
          <a:p>
            <a:pPr lvl="0" indent="-457200">
              <a:spcAft>
                <a:spcPts val="600"/>
              </a:spcAft>
              <a:buFont typeface="Arial" pitchFamily="34" charset="0"/>
              <a:buChar char="•"/>
            </a:pPr>
            <a:r>
              <a:rPr lang="en-US" sz="2400" dirty="0">
                <a:latin typeface="+mj-lt"/>
                <a:cs typeface="Times New Roman" pitchFamily="18" charset="0"/>
              </a:rPr>
              <a:t>Commodities – Procedure 7553</a:t>
            </a:r>
          </a:p>
          <a:p>
            <a:pPr lvl="0" indent="-457200">
              <a:spcAft>
                <a:spcPts val="600"/>
              </a:spcAft>
              <a:buFont typeface="Arial" pitchFamily="34" charset="0"/>
              <a:buChar char="•"/>
            </a:pPr>
            <a:r>
              <a:rPr lang="en-US" sz="2400" dirty="0">
                <a:latin typeface="+mj-lt"/>
                <a:cs typeface="Times New Roman" pitchFamily="18" charset="0"/>
              </a:rPr>
              <a:t>Services – Procedure 7553</a:t>
            </a:r>
          </a:p>
          <a:p>
            <a:pPr lvl="0" indent="-457200">
              <a:spcAft>
                <a:spcPts val="600"/>
              </a:spcAft>
              <a:buFont typeface="Arial" pitchFamily="34" charset="0"/>
              <a:buChar char="•"/>
            </a:pPr>
            <a:r>
              <a:rPr lang="en-US" sz="2400" dirty="0">
                <a:latin typeface="+mj-lt"/>
                <a:cs typeface="Times New Roman" pitchFamily="18" charset="0"/>
              </a:rPr>
              <a:t>Construction – Procedure 7554</a:t>
            </a:r>
          </a:p>
          <a:p>
            <a:pPr lvl="0" indent="-457200">
              <a:spcAft>
                <a:spcPts val="600"/>
              </a:spcAft>
              <a:buFont typeface="Arial" pitchFamily="34" charset="0"/>
              <a:buChar char="•"/>
            </a:pPr>
            <a:r>
              <a:rPr lang="en-US" sz="2400" dirty="0">
                <a:latin typeface="+mj-lt"/>
                <a:cs typeface="Times New Roman" pitchFamily="18" charset="0"/>
              </a:rPr>
              <a:t>Construction related Consultants – Procedure 7555</a:t>
            </a:r>
          </a:p>
          <a:p>
            <a:pPr lvl="0" indent="-457200">
              <a:spcAft>
                <a:spcPts val="600"/>
              </a:spcAft>
              <a:buFont typeface="Arial" pitchFamily="34" charset="0"/>
              <a:buChar char="•"/>
            </a:pPr>
            <a:endParaRPr lang="en-US" sz="2000" i="1" dirty="0">
              <a:latin typeface="AauxPro OT"/>
            </a:endParaRPr>
          </a:p>
          <a:p>
            <a:pPr lvl="1"/>
            <a:endParaRPr lang="en-US" sz="2000" dirty="0">
              <a:latin typeface="AauxPro OT"/>
            </a:endParaRPr>
          </a:p>
          <a:p>
            <a:pPr>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endParaRPr lang="en-US" sz="2000" dirty="0">
              <a:latin typeface="AauxPro OT"/>
            </a:endParaRPr>
          </a:p>
          <a:p>
            <a:endParaRPr lang="en-US" sz="2000" b="1" dirty="0">
              <a:solidFill>
                <a:srgbClr val="1552A6"/>
              </a:solidFill>
              <a:latin typeface="AauxPro OT"/>
            </a:endParaRPr>
          </a:p>
        </p:txBody>
      </p:sp>
    </p:spTree>
    <p:extLst>
      <p:ext uri="{BB962C8B-B14F-4D97-AF65-F5344CB8AC3E}">
        <p14:creationId xmlns:p14="http://schemas.microsoft.com/office/powerpoint/2010/main" val="594720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950" y="461536"/>
            <a:ext cx="8229600" cy="1143000"/>
          </a:xfrm>
        </p:spPr>
        <p:txBody>
          <a:bodyPr>
            <a:normAutofit/>
          </a:bodyPr>
          <a:lstStyle/>
          <a:p>
            <a:r>
              <a:rPr lang="en-US" sz="3200" b="1" dirty="0">
                <a:solidFill>
                  <a:srgbClr val="1552A6"/>
                </a:solidFill>
                <a:latin typeface="AauxPro OT"/>
              </a:rPr>
              <a:t>Campus Let Project</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772348476"/>
              </p:ext>
            </p:extLst>
          </p:nvPr>
        </p:nvGraphicFramePr>
        <p:xfrm>
          <a:off x="457200" y="919255"/>
          <a:ext cx="8345350" cy="50831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r>
              <a:rPr lang="en-US"/>
              <a:t>Dec 2023</a:t>
            </a:r>
          </a:p>
        </p:txBody>
      </p:sp>
      <p:sp>
        <p:nvSpPr>
          <p:cNvPr id="5" name="Footer Placeholder 4"/>
          <p:cNvSpPr>
            <a:spLocks noGrp="1"/>
          </p:cNvSpPr>
          <p:nvPr>
            <p:ph type="ftr" sz="quarter" idx="11"/>
          </p:nvPr>
        </p:nvSpPr>
        <p:spPr/>
        <p:txBody>
          <a:bodyPr/>
          <a:lstStyle/>
          <a:p>
            <a:r>
              <a:rPr lang="en-US" dirty="0"/>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14</a:t>
            </a:fld>
            <a:endParaRPr lang="en-US"/>
          </a:p>
        </p:txBody>
      </p:sp>
      <p:sp>
        <p:nvSpPr>
          <p:cNvPr id="3" name="TextBox 2"/>
          <p:cNvSpPr txBox="1"/>
          <p:nvPr/>
        </p:nvSpPr>
        <p:spPr>
          <a:xfrm>
            <a:off x="191734" y="6063983"/>
            <a:ext cx="2344994" cy="646331"/>
          </a:xfrm>
          <a:prstGeom prst="rect">
            <a:avLst/>
          </a:prstGeom>
          <a:solidFill>
            <a:schemeClr val="tx2">
              <a:lumMod val="60000"/>
              <a:lumOff val="40000"/>
            </a:schemeClr>
          </a:solidFill>
        </p:spPr>
        <p:txBody>
          <a:bodyPr wrap="square" rtlCol="0">
            <a:spAutoFit/>
          </a:bodyPr>
          <a:lstStyle/>
          <a:p>
            <a:r>
              <a:rPr lang="en-US" b="1" i="1" dirty="0">
                <a:solidFill>
                  <a:schemeClr val="accent4">
                    <a:lumMod val="40000"/>
                    <a:lumOff val="60000"/>
                  </a:schemeClr>
                </a:solidFill>
              </a:rPr>
              <a:t>Design Only</a:t>
            </a:r>
          </a:p>
          <a:p>
            <a:r>
              <a:rPr lang="en-US" b="1" i="1" dirty="0">
                <a:solidFill>
                  <a:srgbClr val="FFC000"/>
                </a:solidFill>
              </a:rPr>
              <a:t>Construction Only</a:t>
            </a:r>
          </a:p>
        </p:txBody>
      </p:sp>
    </p:spTree>
    <p:extLst>
      <p:ext uri="{BB962C8B-B14F-4D97-AF65-F5344CB8AC3E}">
        <p14:creationId xmlns:p14="http://schemas.microsoft.com/office/powerpoint/2010/main" val="2447146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DB1426D0-213A-4F18-8930-30CCE04A4A78}"/>
              </a:ext>
            </a:extLst>
          </p:cNvPr>
          <p:cNvPicPr>
            <a:picLocks noChangeAspect="1"/>
          </p:cNvPicPr>
          <p:nvPr/>
        </p:nvPicPr>
        <p:blipFill>
          <a:blip r:embed="rId3"/>
          <a:stretch>
            <a:fillRect/>
          </a:stretch>
        </p:blipFill>
        <p:spPr>
          <a:xfrm>
            <a:off x="1348068" y="3837031"/>
            <a:ext cx="6447863" cy="2417948"/>
          </a:xfrm>
          <a:prstGeom prst="rect">
            <a:avLst/>
          </a:prstGeom>
        </p:spPr>
      </p:pic>
      <p:sp>
        <p:nvSpPr>
          <p:cNvPr id="4" name="Date Placeholder 3">
            <a:extLst>
              <a:ext uri="{FF2B5EF4-FFF2-40B4-BE49-F238E27FC236}">
                <a16:creationId xmlns:a16="http://schemas.microsoft.com/office/drawing/2014/main" id="{21B53031-97DD-4FB4-8D4A-B20F2D410523}"/>
              </a:ext>
            </a:extLst>
          </p:cNvPr>
          <p:cNvSpPr>
            <a:spLocks noGrp="1"/>
          </p:cNvSpPr>
          <p:nvPr>
            <p:ph type="dt" sz="half" idx="10"/>
          </p:nvPr>
        </p:nvSpPr>
        <p:spPr/>
        <p:txBody>
          <a:bodyPr/>
          <a:lstStyle/>
          <a:p>
            <a:r>
              <a:rPr lang="en-US"/>
              <a:t>Dec 2023</a:t>
            </a:r>
          </a:p>
        </p:txBody>
      </p:sp>
      <p:sp>
        <p:nvSpPr>
          <p:cNvPr id="5" name="Footer Placeholder 4">
            <a:extLst>
              <a:ext uri="{FF2B5EF4-FFF2-40B4-BE49-F238E27FC236}">
                <a16:creationId xmlns:a16="http://schemas.microsoft.com/office/drawing/2014/main" id="{EC7E7049-50A0-469F-B963-A35A20E410E9}"/>
              </a:ext>
            </a:extLst>
          </p:cNvPr>
          <p:cNvSpPr>
            <a:spLocks noGrp="1"/>
          </p:cNvSpPr>
          <p:nvPr>
            <p:ph type="ftr" sz="quarter" idx="11"/>
          </p:nvPr>
        </p:nvSpPr>
        <p:spPr/>
        <p:txBody>
          <a:bodyPr/>
          <a:lstStyle/>
          <a:p>
            <a:r>
              <a:rPr lang="en-US"/>
              <a:t>SUNY Office for Capital Facilities</a:t>
            </a:r>
          </a:p>
        </p:txBody>
      </p:sp>
      <p:sp>
        <p:nvSpPr>
          <p:cNvPr id="6" name="Slide Number Placeholder 5">
            <a:extLst>
              <a:ext uri="{FF2B5EF4-FFF2-40B4-BE49-F238E27FC236}">
                <a16:creationId xmlns:a16="http://schemas.microsoft.com/office/drawing/2014/main" id="{0E4A607F-F118-4D10-8BFE-BF7EB506F7A6}"/>
              </a:ext>
            </a:extLst>
          </p:cNvPr>
          <p:cNvSpPr>
            <a:spLocks noGrp="1"/>
          </p:cNvSpPr>
          <p:nvPr>
            <p:ph type="sldNum" sz="quarter" idx="12"/>
          </p:nvPr>
        </p:nvSpPr>
        <p:spPr/>
        <p:txBody>
          <a:bodyPr/>
          <a:lstStyle/>
          <a:p>
            <a:fld id="{33D82B13-F593-224D-BA00-C18C518B326E}" type="slidenum">
              <a:rPr lang="en-US" smtClean="0"/>
              <a:pPr/>
              <a:t>15</a:t>
            </a:fld>
            <a:endParaRPr lang="en-US"/>
          </a:p>
        </p:txBody>
      </p:sp>
      <p:sp>
        <p:nvSpPr>
          <p:cNvPr id="7" name="Content Placeholder 6">
            <a:extLst>
              <a:ext uri="{FF2B5EF4-FFF2-40B4-BE49-F238E27FC236}">
                <a16:creationId xmlns:a16="http://schemas.microsoft.com/office/drawing/2014/main" id="{00B2088B-1E8C-4E3A-8630-44E1E10108CF}"/>
              </a:ext>
            </a:extLst>
          </p:cNvPr>
          <p:cNvSpPr txBox="1">
            <a:spLocks noGrp="1"/>
          </p:cNvSpPr>
          <p:nvPr>
            <p:ph idx="1"/>
          </p:nvPr>
        </p:nvSpPr>
        <p:spPr>
          <a:xfrm>
            <a:off x="457200" y="1493601"/>
            <a:ext cx="8229600" cy="2325508"/>
          </a:xfrm>
          <a:prstGeom prst="rect">
            <a:avLst/>
          </a:prstGeom>
          <a:noFill/>
        </p:spPr>
        <p:txBody>
          <a:bodyPr wrap="square">
            <a:spAutoFit/>
          </a:bodyPr>
          <a:lstStyle/>
          <a:p>
            <a:pPr lvl="1">
              <a:lnSpc>
                <a:spcPct val="110000"/>
              </a:lnSpc>
              <a:spcBef>
                <a:spcPts val="0"/>
              </a:spcBef>
              <a:spcAft>
                <a:spcPts val="600"/>
              </a:spcAft>
              <a:buFont typeface="Symbol" panose="05050102010706020507" pitchFamily="18" charset="2"/>
              <a:buChar char=""/>
            </a:pPr>
            <a:r>
              <a:rPr lang="en-US" sz="2400" dirty="0">
                <a:latin typeface="+mj-lt"/>
                <a:ea typeface="Calibri" panose="020F0502020204030204" pitchFamily="34" charset="0"/>
                <a:cs typeface="Times New Roman" panose="02020603050405020304" pitchFamily="18" charset="0"/>
              </a:rPr>
              <a:t>SUNY campuses and the Fund are authorized to utilize Design-Bid-Build procurements</a:t>
            </a:r>
          </a:p>
          <a:p>
            <a:pPr lvl="1">
              <a:lnSpc>
                <a:spcPct val="110000"/>
              </a:lnSpc>
              <a:spcBef>
                <a:spcPts val="0"/>
              </a:spcBef>
              <a:spcAft>
                <a:spcPts val="600"/>
              </a:spcAft>
              <a:buFont typeface="Symbol" panose="05050102010706020507" pitchFamily="18" charset="2"/>
              <a:buChar char=""/>
            </a:pPr>
            <a:r>
              <a:rPr lang="en-US" sz="2400" dirty="0">
                <a:latin typeface="+mj-lt"/>
                <a:ea typeface="Calibri" panose="020F0502020204030204" pitchFamily="34" charset="0"/>
                <a:cs typeface="Times New Roman" panose="02020603050405020304" pitchFamily="18" charset="0"/>
              </a:rPr>
              <a:t>Effective with legislation enacted in 2020, the Fund (</a:t>
            </a:r>
            <a:r>
              <a:rPr lang="en-US" sz="2400" u="sng" dirty="0">
                <a:latin typeface="+mj-lt"/>
                <a:ea typeface="Calibri" panose="020F0502020204030204" pitchFamily="34" charset="0"/>
                <a:cs typeface="Times New Roman" panose="02020603050405020304" pitchFamily="18" charset="0"/>
              </a:rPr>
              <a:t>but not SUNY campuses</a:t>
            </a:r>
            <a:r>
              <a:rPr lang="en-US" sz="2400" dirty="0">
                <a:latin typeface="+mj-lt"/>
                <a:ea typeface="Calibri" panose="020F0502020204030204" pitchFamily="34" charset="0"/>
                <a:cs typeface="Times New Roman" panose="02020603050405020304" pitchFamily="18" charset="0"/>
              </a:rPr>
              <a:t>) is authorized to enter into Design/Build contracts for projects of $10 million or more. </a:t>
            </a:r>
            <a:br>
              <a:rPr lang="en-US" sz="1600" dirty="0">
                <a:effectLst/>
                <a:latin typeface="+mj-lt"/>
                <a:ea typeface="Calibri" panose="020F0502020204030204" pitchFamily="34" charset="0"/>
                <a:cs typeface="Arial" panose="020B0604020202020204" pitchFamily="34" charset="0"/>
              </a:rPr>
            </a:br>
            <a:endParaRPr lang="en-US" sz="800" dirty="0">
              <a:effectLst/>
              <a:latin typeface="+mj-lt"/>
              <a:ea typeface="Calibri" panose="020F0502020204030204" pitchFamily="34" charset="0"/>
              <a:cs typeface="Arial" panose="020B0604020202020204" pitchFamily="34" charset="0"/>
            </a:endParaRPr>
          </a:p>
        </p:txBody>
      </p:sp>
      <p:sp>
        <p:nvSpPr>
          <p:cNvPr id="8" name="TextBox 7">
            <a:extLst>
              <a:ext uri="{FF2B5EF4-FFF2-40B4-BE49-F238E27FC236}">
                <a16:creationId xmlns:a16="http://schemas.microsoft.com/office/drawing/2014/main" id="{74D09282-DB56-4777-A30F-AA8B388AE620}"/>
              </a:ext>
            </a:extLst>
          </p:cNvPr>
          <p:cNvSpPr txBox="1"/>
          <p:nvPr/>
        </p:nvSpPr>
        <p:spPr>
          <a:xfrm>
            <a:off x="1029358" y="726263"/>
            <a:ext cx="7422118" cy="584775"/>
          </a:xfrm>
          <a:prstGeom prst="rect">
            <a:avLst/>
          </a:prstGeom>
          <a:noFill/>
        </p:spPr>
        <p:txBody>
          <a:bodyPr wrap="square" rtlCol="0">
            <a:spAutoFit/>
          </a:bodyPr>
          <a:lstStyle/>
          <a:p>
            <a:pPr algn="ctr"/>
            <a:r>
              <a:rPr lang="en-US" sz="3200" b="1" dirty="0">
                <a:solidFill>
                  <a:srgbClr val="1552A6"/>
                </a:solidFill>
                <a:latin typeface="AauxPro OT"/>
              </a:rPr>
              <a:t>Delivery Mechanisms </a:t>
            </a:r>
          </a:p>
        </p:txBody>
      </p:sp>
    </p:spTree>
    <p:extLst>
      <p:ext uri="{BB962C8B-B14F-4D97-AF65-F5344CB8AC3E}">
        <p14:creationId xmlns:p14="http://schemas.microsoft.com/office/powerpoint/2010/main" val="892073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a:t>Dec 2023</a:t>
            </a:r>
          </a:p>
        </p:txBody>
      </p:sp>
      <p:sp>
        <p:nvSpPr>
          <p:cNvPr id="6" name="Footer Placeholder 5"/>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16</a:t>
            </a:fld>
            <a:endParaRPr lang="en-US"/>
          </a:p>
        </p:txBody>
      </p:sp>
      <p:sp>
        <p:nvSpPr>
          <p:cNvPr id="10" name="TextBox 9"/>
          <p:cNvSpPr txBox="1"/>
          <p:nvPr/>
        </p:nvSpPr>
        <p:spPr>
          <a:xfrm>
            <a:off x="-268959" y="1026480"/>
            <a:ext cx="7969170" cy="461665"/>
          </a:xfrm>
          <a:prstGeom prst="rect">
            <a:avLst/>
          </a:prstGeom>
          <a:noFill/>
        </p:spPr>
        <p:txBody>
          <a:bodyPr wrap="square" rtlCol="0">
            <a:spAutoFit/>
          </a:bodyPr>
          <a:lstStyle/>
          <a:p>
            <a:pPr marL="457200" lvl="0" indent="-457200">
              <a:spcAft>
                <a:spcPts val="600"/>
              </a:spcAft>
            </a:pPr>
            <a:endParaRPr lang="en-US" sz="2400" dirty="0">
              <a:latin typeface="Times New Roman" pitchFamily="18" charset="0"/>
              <a:cs typeface="Times New Roman" pitchFamily="18" charset="0"/>
            </a:endParaRPr>
          </a:p>
        </p:txBody>
      </p:sp>
      <p:graphicFrame>
        <p:nvGraphicFramePr>
          <p:cNvPr id="8" name="Chart 7"/>
          <p:cNvGraphicFramePr>
            <a:graphicFrameLocks/>
          </p:cNvGraphicFramePr>
          <p:nvPr/>
        </p:nvGraphicFramePr>
        <p:xfrm>
          <a:off x="-2494342" y="1419757"/>
          <a:ext cx="9439241" cy="4237407"/>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 Placeholder 2">
            <a:extLst>
              <a:ext uri="{FF2B5EF4-FFF2-40B4-BE49-F238E27FC236}">
                <a16:creationId xmlns:a16="http://schemas.microsoft.com/office/drawing/2014/main" id="{C954EC74-021B-4A15-ABC6-7893F466A231}"/>
              </a:ext>
            </a:extLst>
          </p:cNvPr>
          <p:cNvSpPr txBox="1">
            <a:spLocks/>
          </p:cNvSpPr>
          <p:nvPr/>
        </p:nvSpPr>
        <p:spPr>
          <a:xfrm>
            <a:off x="4670385" y="1419757"/>
            <a:ext cx="4473615" cy="42374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400" b="1" dirty="0">
                <a:solidFill>
                  <a:schemeClr val="tx2"/>
                </a:solidFill>
                <a:latin typeface="+mj-lt"/>
                <a:cs typeface="Times New Roman" panose="02020603050405020304" pitchFamily="18" charset="0"/>
              </a:rPr>
              <a:t>Construction</a:t>
            </a:r>
          </a:p>
          <a:p>
            <a:r>
              <a:rPr lang="en-US" sz="2200" dirty="0">
                <a:latin typeface="+mj-lt"/>
                <a:cs typeface="Times New Roman" panose="02020603050405020304" pitchFamily="18" charset="0"/>
              </a:rPr>
              <a:t>Awards made by public letting to the lowest qualified bidder </a:t>
            </a:r>
          </a:p>
          <a:p>
            <a:r>
              <a:rPr lang="en-US" sz="2200" dirty="0">
                <a:latin typeface="+mj-lt"/>
                <a:cs typeface="Times New Roman" panose="02020603050405020304" pitchFamily="18" charset="0"/>
              </a:rPr>
              <a:t>Public bid opening required</a:t>
            </a:r>
          </a:p>
          <a:p>
            <a:r>
              <a:rPr lang="en-US" sz="2200" dirty="0">
                <a:latin typeface="+mj-lt"/>
                <a:cs typeface="Times New Roman" panose="02020603050405020304" pitchFamily="18" charset="0"/>
              </a:rPr>
              <a:t>Invitation for Bid (IFB) </a:t>
            </a:r>
          </a:p>
          <a:p>
            <a:endParaRPr lang="en-US" sz="2400" dirty="0">
              <a:latin typeface="+mj-lt"/>
              <a:cs typeface="Times New Roman" panose="02020603050405020304" pitchFamily="18" charset="0"/>
            </a:endParaRPr>
          </a:p>
          <a:p>
            <a:pPr marL="0" indent="0">
              <a:buNone/>
            </a:pPr>
            <a:r>
              <a:rPr lang="en-US" sz="2400" b="1" dirty="0">
                <a:solidFill>
                  <a:schemeClr val="tx2"/>
                </a:solidFill>
                <a:latin typeface="+mj-lt"/>
                <a:cs typeface="Times New Roman" panose="02020603050405020304" pitchFamily="18" charset="0"/>
              </a:rPr>
              <a:t>Construction Related Services</a:t>
            </a:r>
          </a:p>
          <a:p>
            <a:r>
              <a:rPr lang="en-US" sz="2200" dirty="0">
                <a:latin typeface="+mj-lt"/>
                <a:cs typeface="Times New Roman" panose="02020603050405020304" pitchFamily="18" charset="0"/>
              </a:rPr>
              <a:t>Awards are made on the basis of qualifications, price is NOT a factor</a:t>
            </a:r>
          </a:p>
          <a:p>
            <a:r>
              <a:rPr lang="en-US" sz="2200" dirty="0">
                <a:latin typeface="+mj-lt"/>
                <a:cs typeface="Times New Roman" panose="02020603050405020304" pitchFamily="18" charset="0"/>
              </a:rPr>
              <a:t>Contracts are negotiated with the most qualified consultant</a:t>
            </a:r>
          </a:p>
          <a:p>
            <a:r>
              <a:rPr lang="en-US" sz="2200" dirty="0">
                <a:latin typeface="+mj-lt"/>
                <a:cs typeface="Times New Roman" panose="02020603050405020304" pitchFamily="18" charset="0"/>
              </a:rPr>
              <a:t>Request for Qualifications</a:t>
            </a:r>
          </a:p>
        </p:txBody>
      </p:sp>
      <p:sp>
        <p:nvSpPr>
          <p:cNvPr id="13" name="TextBox 12">
            <a:extLst>
              <a:ext uri="{FF2B5EF4-FFF2-40B4-BE49-F238E27FC236}">
                <a16:creationId xmlns:a16="http://schemas.microsoft.com/office/drawing/2014/main" id="{FEDD3834-C84B-450D-BCA5-8F9EB3594FC5}"/>
              </a:ext>
            </a:extLst>
          </p:cNvPr>
          <p:cNvSpPr txBox="1"/>
          <p:nvPr/>
        </p:nvSpPr>
        <p:spPr>
          <a:xfrm>
            <a:off x="717630" y="734093"/>
            <a:ext cx="7969170" cy="584775"/>
          </a:xfrm>
          <a:prstGeom prst="rect">
            <a:avLst/>
          </a:prstGeom>
          <a:noFill/>
        </p:spPr>
        <p:txBody>
          <a:bodyPr wrap="square" rtlCol="0">
            <a:spAutoFit/>
          </a:bodyPr>
          <a:lstStyle/>
          <a:p>
            <a:pPr algn="ctr"/>
            <a:r>
              <a:rPr lang="en-US" sz="3200" b="1" dirty="0">
                <a:solidFill>
                  <a:srgbClr val="1552A6"/>
                </a:solidFill>
                <a:latin typeface="AauxPro OT"/>
              </a:rPr>
              <a:t>Methods of Award</a:t>
            </a:r>
          </a:p>
        </p:txBody>
      </p:sp>
      <p:sp>
        <p:nvSpPr>
          <p:cNvPr id="15" name="TextBox 1">
            <a:extLst>
              <a:ext uri="{FF2B5EF4-FFF2-40B4-BE49-F238E27FC236}">
                <a16:creationId xmlns:a16="http://schemas.microsoft.com/office/drawing/2014/main" id="{DDC349BA-CED0-406C-92B4-15401BF8CA29}"/>
              </a:ext>
            </a:extLst>
          </p:cNvPr>
          <p:cNvSpPr txBox="1"/>
          <p:nvPr/>
        </p:nvSpPr>
        <p:spPr>
          <a:xfrm>
            <a:off x="776956" y="3529433"/>
            <a:ext cx="1143000" cy="461665"/>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800" b="1" dirty="0">
                <a:solidFill>
                  <a:schemeClr val="bg1"/>
                </a:solidFill>
              </a:rPr>
              <a:t>Fund Managed</a:t>
            </a:r>
          </a:p>
        </p:txBody>
      </p:sp>
      <p:pic>
        <p:nvPicPr>
          <p:cNvPr id="17" name="Picture 16" descr="A picture containing building, outdoor, bridge, large&#10;&#10;Description automatically generated">
            <a:extLst>
              <a:ext uri="{FF2B5EF4-FFF2-40B4-BE49-F238E27FC236}">
                <a16:creationId xmlns:a16="http://schemas.microsoft.com/office/drawing/2014/main" id="{F2DB04B1-5055-4F2A-A628-7D9287E8D13C}"/>
              </a:ext>
            </a:extLst>
          </p:cNvPr>
          <p:cNvPicPr>
            <a:picLocks noChangeAspect="1"/>
          </p:cNvPicPr>
          <p:nvPr/>
        </p:nvPicPr>
        <p:blipFill rotWithShape="1">
          <a:blip r:embed="rId4" cstate="screen">
            <a:alphaModFix/>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rcRect l="-26757"/>
          <a:stretch/>
        </p:blipFill>
        <p:spPr>
          <a:xfrm>
            <a:off x="-5415389" y="1488145"/>
            <a:ext cx="10085774" cy="4857342"/>
          </a:xfrm>
          <a:prstGeom prst="rect">
            <a:avLst/>
          </a:prstGeom>
        </p:spPr>
      </p:pic>
    </p:spTree>
    <p:extLst>
      <p:ext uri="{BB962C8B-B14F-4D97-AF65-F5344CB8AC3E}">
        <p14:creationId xmlns:p14="http://schemas.microsoft.com/office/powerpoint/2010/main" val="4240089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1474872"/>
            <a:ext cx="7292830" cy="4478149"/>
          </a:xfrm>
          <a:prstGeom prst="rect">
            <a:avLst/>
          </a:prstGeom>
          <a:noFill/>
        </p:spPr>
        <p:txBody>
          <a:bodyPr wrap="square" rtlCol="0">
            <a:spAutoFit/>
          </a:bodyPr>
          <a:lstStyle/>
          <a:p>
            <a:pPr indent="457200">
              <a:spcAft>
                <a:spcPts val="600"/>
              </a:spcAft>
              <a:buFont typeface="Arial" pitchFamily="34" charset="0"/>
              <a:buChar char="•"/>
            </a:pPr>
            <a:r>
              <a:rPr lang="en-US" sz="2800" dirty="0">
                <a:latin typeface="+mj-lt"/>
                <a:cs typeface="Times New Roman" pitchFamily="18" charset="0"/>
              </a:rPr>
              <a:t>Awards made by public letting to the lowest 	qualified bidder</a:t>
            </a:r>
          </a:p>
          <a:p>
            <a:pPr indent="457200">
              <a:spcAft>
                <a:spcPts val="600"/>
              </a:spcAft>
              <a:buFont typeface="Arial" pitchFamily="34" charset="0"/>
              <a:buChar char="•"/>
            </a:pPr>
            <a:r>
              <a:rPr lang="en-US" sz="2800" dirty="0">
                <a:latin typeface="+mj-lt"/>
                <a:cs typeface="Times New Roman" pitchFamily="18" charset="0"/>
              </a:rPr>
              <a:t>Public bid opening required</a:t>
            </a:r>
          </a:p>
          <a:p>
            <a:pPr indent="457200">
              <a:spcAft>
                <a:spcPts val="600"/>
              </a:spcAft>
              <a:buFont typeface="Arial" pitchFamily="34" charset="0"/>
              <a:buChar char="•"/>
            </a:pPr>
            <a:r>
              <a:rPr lang="en-US" sz="2800" dirty="0">
                <a:latin typeface="+mj-lt"/>
                <a:cs typeface="Times New Roman" pitchFamily="18" charset="0"/>
              </a:rPr>
              <a:t>Invitation for Bid (IFB</a:t>
            </a:r>
          </a:p>
          <a:p>
            <a:pPr indent="457200">
              <a:spcAft>
                <a:spcPts val="600"/>
              </a:spcAft>
              <a:buFont typeface="Arial" pitchFamily="34" charset="0"/>
              <a:buChar char="•"/>
            </a:pPr>
            <a:r>
              <a:rPr lang="en-US" sz="2800" dirty="0">
                <a:latin typeface="+mj-lt"/>
                <a:cs typeface="Times New Roman" pitchFamily="18" charset="0"/>
              </a:rPr>
              <a:t>Applicability: &gt;$20,000</a:t>
            </a:r>
          </a:p>
          <a:p>
            <a:pPr indent="457200">
              <a:spcAft>
                <a:spcPts val="600"/>
              </a:spcAft>
              <a:buFont typeface="Arial" pitchFamily="34" charset="0"/>
              <a:buChar char="•"/>
            </a:pPr>
            <a:r>
              <a:rPr lang="en-US" sz="2800" dirty="0">
                <a:latin typeface="+mj-lt"/>
                <a:cs typeface="Times New Roman" pitchFamily="18" charset="0"/>
              </a:rPr>
              <a:t>SUNY Procedure #7554</a:t>
            </a:r>
          </a:p>
          <a:p>
            <a:pPr lvl="1">
              <a:buFont typeface="Arial" pitchFamily="34" charset="0"/>
              <a:buChar char="•"/>
            </a:pPr>
            <a:endParaRPr lang="en-US" sz="3200" dirty="0">
              <a:latin typeface="+mj-lt"/>
            </a:endParaRPr>
          </a:p>
          <a:p>
            <a:endParaRPr lang="en-US" sz="2000" dirty="0">
              <a:latin typeface="+mj-lt"/>
            </a:endParaRPr>
          </a:p>
          <a:p>
            <a:endParaRPr lang="en-US" sz="2000" b="1" dirty="0">
              <a:solidFill>
                <a:srgbClr val="1552A6"/>
              </a:solidFill>
              <a:latin typeface="+mj-lt"/>
            </a:endParaRPr>
          </a:p>
          <a:p>
            <a:endParaRPr lang="en-US" sz="2000" b="1" dirty="0">
              <a:solidFill>
                <a:srgbClr val="1552A6"/>
              </a:solidFill>
              <a:latin typeface="+mj-lt"/>
            </a:endParaRPr>
          </a:p>
        </p:txBody>
      </p:sp>
      <p:sp>
        <p:nvSpPr>
          <p:cNvPr id="6" name="Date Placeholder 5"/>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dirty="0"/>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17</a:t>
            </a:fld>
            <a:endParaRPr lang="en-US"/>
          </a:p>
        </p:txBody>
      </p:sp>
      <p:sp>
        <p:nvSpPr>
          <p:cNvPr id="8" name="Rectangle 7"/>
          <p:cNvSpPr/>
          <p:nvPr/>
        </p:nvSpPr>
        <p:spPr>
          <a:xfrm>
            <a:off x="2832161" y="5833641"/>
            <a:ext cx="3440365" cy="461665"/>
          </a:xfrm>
          <a:prstGeom prst="rect">
            <a:avLst/>
          </a:prstGeom>
        </p:spPr>
        <p:txBody>
          <a:bodyPr wrap="none">
            <a:spAutoFit/>
          </a:bodyPr>
          <a:lstStyle/>
          <a:p>
            <a:pPr>
              <a:spcAft>
                <a:spcPts val="600"/>
              </a:spcAft>
            </a:pPr>
            <a:r>
              <a:rPr lang="en-US" sz="2400" dirty="0">
                <a:solidFill>
                  <a:srgbClr val="1552A6"/>
                </a:solidFill>
                <a:latin typeface="Times New Roman" pitchFamily="18" charset="0"/>
                <a:cs typeface="Times New Roman" pitchFamily="18" charset="0"/>
              </a:rPr>
              <a:t>NYS Education Law §376</a:t>
            </a:r>
          </a:p>
        </p:txBody>
      </p:sp>
      <p:pic>
        <p:nvPicPr>
          <p:cNvPr id="13" name="Picture 12" descr="construction21.jpg"/>
          <p:cNvPicPr>
            <a:picLocks noChangeAspect="1"/>
          </p:cNvPicPr>
          <p:nvPr/>
        </p:nvPicPr>
        <p:blipFill>
          <a:blip r:embed="rId3"/>
          <a:stretch>
            <a:fillRect/>
          </a:stretch>
        </p:blipFill>
        <p:spPr>
          <a:xfrm>
            <a:off x="5734236" y="3842564"/>
            <a:ext cx="2992056" cy="1991077"/>
          </a:xfrm>
          <a:prstGeom prst="rect">
            <a:avLst/>
          </a:prstGeom>
        </p:spPr>
      </p:pic>
      <p:sp>
        <p:nvSpPr>
          <p:cNvPr id="9" name="TextBox 8">
            <a:extLst>
              <a:ext uri="{FF2B5EF4-FFF2-40B4-BE49-F238E27FC236}">
                <a16:creationId xmlns:a16="http://schemas.microsoft.com/office/drawing/2014/main" id="{49139241-CAF3-447D-8320-FD7132181E32}"/>
              </a:ext>
            </a:extLst>
          </p:cNvPr>
          <p:cNvSpPr txBox="1"/>
          <p:nvPr/>
        </p:nvSpPr>
        <p:spPr>
          <a:xfrm>
            <a:off x="787940" y="824022"/>
            <a:ext cx="7422118" cy="584775"/>
          </a:xfrm>
          <a:prstGeom prst="rect">
            <a:avLst/>
          </a:prstGeom>
          <a:noFill/>
        </p:spPr>
        <p:txBody>
          <a:bodyPr wrap="square" rtlCol="0">
            <a:spAutoFit/>
          </a:bodyPr>
          <a:lstStyle/>
          <a:p>
            <a:pPr algn="ctr"/>
            <a:r>
              <a:rPr lang="en-US" sz="3200" b="1" dirty="0">
                <a:solidFill>
                  <a:srgbClr val="1552A6"/>
                </a:solidFill>
                <a:latin typeface="AauxPro OT"/>
              </a:rPr>
              <a:t>Construction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19435" y="2155200"/>
            <a:ext cx="4480470" cy="4339650"/>
          </a:xfrm>
          <a:prstGeom prst="rect">
            <a:avLst/>
          </a:prstGeom>
          <a:noFill/>
        </p:spPr>
        <p:txBody>
          <a:bodyPr wrap="square" rtlCol="0">
            <a:spAutoFit/>
          </a:bodyPr>
          <a:lstStyle/>
          <a:p>
            <a:pPr indent="457200">
              <a:spcAft>
                <a:spcPts val="600"/>
              </a:spcAft>
              <a:buFont typeface="Arial" pitchFamily="34" charset="0"/>
              <a:buChar char="•"/>
            </a:pPr>
            <a:r>
              <a:rPr lang="en-US" sz="2800" dirty="0">
                <a:latin typeface="+mj-lt"/>
                <a:cs typeface="Times New Roman" pitchFamily="18" charset="0"/>
              </a:rPr>
              <a:t>Contracts are negotiated 	with the most qualified 	consultant</a:t>
            </a:r>
          </a:p>
          <a:p>
            <a:pPr indent="457200">
              <a:spcAft>
                <a:spcPts val="600"/>
              </a:spcAft>
              <a:buFont typeface="Arial" pitchFamily="34" charset="0"/>
              <a:buChar char="•"/>
            </a:pPr>
            <a:r>
              <a:rPr lang="en-US" sz="2800" dirty="0">
                <a:latin typeface="+mj-lt"/>
                <a:cs typeface="Times New Roman" pitchFamily="18" charset="0"/>
              </a:rPr>
              <a:t>Request for Qualifications 	(RFQ)</a:t>
            </a:r>
          </a:p>
          <a:p>
            <a:pPr indent="457200">
              <a:spcAft>
                <a:spcPts val="600"/>
              </a:spcAft>
              <a:buFont typeface="Arial" pitchFamily="34" charset="0"/>
              <a:buChar char="•"/>
            </a:pPr>
            <a:r>
              <a:rPr lang="en-US" sz="2800" dirty="0">
                <a:latin typeface="+mj-lt"/>
                <a:cs typeface="Times New Roman" pitchFamily="18" charset="0"/>
              </a:rPr>
              <a:t>Applicability: &gt;$25,000</a:t>
            </a:r>
          </a:p>
          <a:p>
            <a:pPr indent="457200">
              <a:spcAft>
                <a:spcPts val="600"/>
              </a:spcAft>
              <a:buFont typeface="Arial" pitchFamily="34" charset="0"/>
              <a:buChar char="•"/>
            </a:pPr>
            <a:r>
              <a:rPr lang="en-US" sz="2800" dirty="0">
                <a:latin typeface="+mj-lt"/>
                <a:cs typeface="Times New Roman" pitchFamily="18" charset="0"/>
              </a:rPr>
              <a:t>SUNY Procedure #7555</a:t>
            </a:r>
          </a:p>
          <a:p>
            <a:endParaRPr lang="en-US" sz="2000" dirty="0">
              <a:latin typeface="+mj-lt"/>
            </a:endParaRPr>
          </a:p>
          <a:p>
            <a:endParaRPr lang="en-US" sz="2000" b="1" dirty="0">
              <a:solidFill>
                <a:srgbClr val="1552A6"/>
              </a:solidFill>
              <a:latin typeface="+mj-lt"/>
            </a:endParaRPr>
          </a:p>
          <a:p>
            <a:endParaRPr lang="en-US" sz="2000" b="1" dirty="0">
              <a:solidFill>
                <a:srgbClr val="1552A6"/>
              </a:solidFill>
              <a:latin typeface="+mj-lt"/>
            </a:endParaRPr>
          </a:p>
        </p:txBody>
      </p:sp>
      <p:sp>
        <p:nvSpPr>
          <p:cNvPr id="6" name="Date Placeholder 5"/>
          <p:cNvSpPr>
            <a:spLocks noGrp="1"/>
          </p:cNvSpPr>
          <p:nvPr>
            <p:ph type="dt" sz="half" idx="10"/>
          </p:nvPr>
        </p:nvSpPr>
        <p:spPr/>
        <p:txBody>
          <a:bodyPr/>
          <a:lstStyle/>
          <a:p>
            <a:r>
              <a:rPr lang="en-US"/>
              <a:t>Dec 2023</a:t>
            </a:r>
            <a:endParaRPr lang="en-US" dirty="0"/>
          </a:p>
        </p:txBody>
      </p:sp>
      <p:sp>
        <p:nvSpPr>
          <p:cNvPr id="4" name="Footer Placeholder 3"/>
          <p:cNvSpPr>
            <a:spLocks noGrp="1"/>
          </p:cNvSpPr>
          <p:nvPr>
            <p:ph type="ftr" sz="quarter" idx="11"/>
          </p:nvPr>
        </p:nvSpPr>
        <p:spPr/>
        <p:txBody>
          <a:bodyPr/>
          <a:lstStyle/>
          <a:p>
            <a:r>
              <a:rPr lang="en-US"/>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18</a:t>
            </a:fld>
            <a:endParaRPr lang="en-US"/>
          </a:p>
        </p:txBody>
      </p:sp>
      <p:sp>
        <p:nvSpPr>
          <p:cNvPr id="9" name="Rectangle 8"/>
          <p:cNvSpPr/>
          <p:nvPr/>
        </p:nvSpPr>
        <p:spPr>
          <a:xfrm>
            <a:off x="2590801" y="5987018"/>
            <a:ext cx="3737428" cy="461665"/>
          </a:xfrm>
          <a:prstGeom prst="rect">
            <a:avLst/>
          </a:prstGeom>
        </p:spPr>
        <p:txBody>
          <a:bodyPr wrap="square">
            <a:spAutoFit/>
          </a:bodyPr>
          <a:lstStyle/>
          <a:p>
            <a:pPr algn="ctr">
              <a:spcAft>
                <a:spcPts val="600"/>
              </a:spcAft>
            </a:pPr>
            <a:r>
              <a:rPr lang="en-US" sz="2400" dirty="0">
                <a:solidFill>
                  <a:srgbClr val="1552A6"/>
                </a:solidFill>
                <a:latin typeface="Times New Roman" pitchFamily="18" charset="0"/>
                <a:cs typeface="Times New Roman" pitchFamily="18" charset="0"/>
              </a:rPr>
              <a:t>NYS Finance Law §136-A</a:t>
            </a:r>
          </a:p>
        </p:txBody>
      </p:sp>
      <p:sp>
        <p:nvSpPr>
          <p:cNvPr id="10" name="TextBox 9">
            <a:extLst>
              <a:ext uri="{FF2B5EF4-FFF2-40B4-BE49-F238E27FC236}">
                <a16:creationId xmlns:a16="http://schemas.microsoft.com/office/drawing/2014/main" id="{170301DB-B553-487E-B90A-A9FBA817F357}"/>
              </a:ext>
            </a:extLst>
          </p:cNvPr>
          <p:cNvSpPr txBox="1"/>
          <p:nvPr/>
        </p:nvSpPr>
        <p:spPr>
          <a:xfrm>
            <a:off x="787940" y="824022"/>
            <a:ext cx="7422118" cy="584775"/>
          </a:xfrm>
          <a:prstGeom prst="rect">
            <a:avLst/>
          </a:prstGeom>
          <a:noFill/>
        </p:spPr>
        <p:txBody>
          <a:bodyPr wrap="square" rtlCol="0">
            <a:spAutoFit/>
          </a:bodyPr>
          <a:lstStyle/>
          <a:p>
            <a:pPr algn="ctr"/>
            <a:r>
              <a:rPr lang="en-US" sz="3200" b="1" dirty="0">
                <a:solidFill>
                  <a:srgbClr val="1552A6"/>
                </a:solidFill>
                <a:latin typeface="AauxPro OT"/>
              </a:rPr>
              <a:t>Construction Related Consultants</a:t>
            </a:r>
          </a:p>
        </p:txBody>
      </p:sp>
      <p:sp>
        <p:nvSpPr>
          <p:cNvPr id="2" name="Rectangle 1">
            <a:extLst>
              <a:ext uri="{FF2B5EF4-FFF2-40B4-BE49-F238E27FC236}">
                <a16:creationId xmlns:a16="http://schemas.microsoft.com/office/drawing/2014/main" id="{67680622-89B8-4B55-91D5-FF71977CF066}"/>
              </a:ext>
            </a:extLst>
          </p:cNvPr>
          <p:cNvSpPr/>
          <p:nvPr/>
        </p:nvSpPr>
        <p:spPr>
          <a:xfrm>
            <a:off x="5224876" y="1555035"/>
            <a:ext cx="3341479" cy="1200329"/>
          </a:xfrm>
          <a:prstGeom prst="rect">
            <a:avLst/>
          </a:prstGeom>
          <a:noFill/>
        </p:spPr>
        <p:txBody>
          <a:bodyPr wrap="square" lIns="91440" tIns="45720" rIns="91440" bIns="45720">
            <a:spAutoFit/>
          </a:bodyPr>
          <a:lstStyle/>
          <a:p>
            <a:pPr algn="ctr"/>
            <a:r>
              <a:rPr lang="en-US" sz="2400" b="0" cap="none" spc="0" dirty="0">
                <a:ln w="0"/>
                <a:solidFill>
                  <a:schemeClr val="accent1"/>
                </a:solidFill>
                <a:effectLst>
                  <a:outerShdw blurRad="38100" dist="25400" dir="5400000" algn="ctr" rotWithShape="0">
                    <a:srgbClr val="6E747A">
                      <a:alpha val="43000"/>
                    </a:srgbClr>
                  </a:outerShdw>
                </a:effectLst>
              </a:rPr>
              <a:t>Architecture, engineering, landscape architecture or surveying </a:t>
            </a:r>
          </a:p>
        </p:txBody>
      </p:sp>
      <p:pic>
        <p:nvPicPr>
          <p:cNvPr id="8" name="Picture 7" descr="Diagram&#10;&#10;Description automatically generated">
            <a:extLst>
              <a:ext uri="{FF2B5EF4-FFF2-40B4-BE49-F238E27FC236}">
                <a16:creationId xmlns:a16="http://schemas.microsoft.com/office/drawing/2014/main" id="{1EDFE245-88C7-4AA9-AFD9-8D7F823C79AB}"/>
              </a:ext>
            </a:extLst>
          </p:cNvPr>
          <p:cNvPicPr>
            <a:picLocks noChangeAspect="1"/>
          </p:cNvPicPr>
          <p:nvPr/>
        </p:nvPicPr>
        <p:blipFill>
          <a:blip r:embed="rId3"/>
          <a:stretch>
            <a:fillRect/>
          </a:stretch>
        </p:blipFill>
        <p:spPr>
          <a:xfrm>
            <a:off x="5547829" y="2793792"/>
            <a:ext cx="2695575" cy="328612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1094243"/>
            <a:ext cx="7292830" cy="584775"/>
          </a:xfrm>
          <a:prstGeom prst="rect">
            <a:avLst/>
          </a:prstGeom>
          <a:noFill/>
        </p:spPr>
        <p:txBody>
          <a:bodyPr wrap="square" rtlCol="0">
            <a:spAutoFit/>
          </a:bodyPr>
          <a:lstStyle/>
          <a:p>
            <a:pPr algn="ctr"/>
            <a:r>
              <a:rPr lang="en-US" sz="3200" b="1" dirty="0">
                <a:solidFill>
                  <a:srgbClr val="1552A6"/>
                </a:solidFill>
                <a:latin typeface="AauxPro OT"/>
              </a:rPr>
              <a:t>State Finance Law §136-a</a:t>
            </a:r>
          </a:p>
        </p:txBody>
      </p:sp>
      <p:sp>
        <p:nvSpPr>
          <p:cNvPr id="6" name="Date Placeholder 5"/>
          <p:cNvSpPr>
            <a:spLocks noGrp="1"/>
          </p:cNvSpPr>
          <p:nvPr>
            <p:ph type="dt" sz="half" idx="10"/>
          </p:nvPr>
        </p:nvSpPr>
        <p:spPr>
          <a:xfrm>
            <a:off x="457200" y="6356350"/>
            <a:ext cx="2133600" cy="365125"/>
          </a:xfrm>
        </p:spPr>
        <p:txBody>
          <a:bodyPr/>
          <a:lstStyle/>
          <a:p>
            <a:r>
              <a:rPr lang="en-US"/>
              <a:t>Dec 2023</a:t>
            </a:r>
          </a:p>
        </p:txBody>
      </p:sp>
      <p:sp>
        <p:nvSpPr>
          <p:cNvPr id="4" name="Footer Placeholder 3"/>
          <p:cNvSpPr>
            <a:spLocks noGrp="1"/>
          </p:cNvSpPr>
          <p:nvPr>
            <p:ph type="ftr" sz="quarter" idx="11"/>
          </p:nvPr>
        </p:nvSpPr>
        <p:spPr>
          <a:xfrm>
            <a:off x="3124200" y="6356350"/>
            <a:ext cx="2895600" cy="365125"/>
          </a:xfrm>
        </p:spPr>
        <p:txBody>
          <a:bodyPr/>
          <a:lstStyle/>
          <a:p>
            <a:r>
              <a:rPr lang="en-US"/>
              <a:t>SUNY Office for Capital Facilities</a:t>
            </a:r>
          </a:p>
        </p:txBody>
      </p:sp>
      <p:sp>
        <p:nvSpPr>
          <p:cNvPr id="3" name="Slide Number Placeholder 2"/>
          <p:cNvSpPr>
            <a:spLocks noGrp="1"/>
          </p:cNvSpPr>
          <p:nvPr>
            <p:ph type="sldNum" sz="quarter" idx="12"/>
          </p:nvPr>
        </p:nvSpPr>
        <p:spPr>
          <a:xfrm>
            <a:off x="6553200" y="6356350"/>
            <a:ext cx="2133600" cy="365125"/>
          </a:xfrm>
        </p:spPr>
        <p:txBody>
          <a:bodyPr/>
          <a:lstStyle/>
          <a:p>
            <a:fld id="{33D82B13-F593-224D-BA00-C18C518B326E}" type="slidenum">
              <a:rPr lang="en-US" smtClean="0"/>
              <a:pPr/>
              <a:t>19</a:t>
            </a:fld>
            <a:endParaRPr lang="en-US"/>
          </a:p>
        </p:txBody>
      </p:sp>
      <p:sp>
        <p:nvSpPr>
          <p:cNvPr id="7" name="Rectangle 6"/>
          <p:cNvSpPr/>
          <p:nvPr/>
        </p:nvSpPr>
        <p:spPr>
          <a:xfrm rot="20485887">
            <a:off x="17056" y="2292369"/>
            <a:ext cx="3988079" cy="830997"/>
          </a:xfrm>
          <a:prstGeom prst="rect">
            <a:avLst/>
          </a:prstGeom>
          <a:noFill/>
        </p:spPr>
        <p:txBody>
          <a:bodyPr wrap="none" lIns="91440" tIns="45720" rIns="91440" bIns="45720">
            <a:spAutoFit/>
          </a:bodyPr>
          <a:lstStyle/>
          <a:p>
            <a:pPr algn="ctr"/>
            <a:r>
              <a:rPr lang="en-US" sz="48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Most Qualified</a:t>
            </a:r>
          </a:p>
        </p:txBody>
      </p:sp>
      <p:sp>
        <p:nvSpPr>
          <p:cNvPr id="8" name="TextBox 7"/>
          <p:cNvSpPr txBox="1"/>
          <p:nvPr/>
        </p:nvSpPr>
        <p:spPr>
          <a:xfrm>
            <a:off x="4208268" y="1770912"/>
            <a:ext cx="4767907" cy="7478970"/>
          </a:xfrm>
          <a:prstGeom prst="rect">
            <a:avLst/>
          </a:prstGeom>
          <a:noFill/>
        </p:spPr>
        <p:txBody>
          <a:bodyPr wrap="square" rtlCol="0">
            <a:spAutoFit/>
          </a:bodyPr>
          <a:lstStyle/>
          <a:p>
            <a:pPr lvl="0" indent="-457200">
              <a:spcAft>
                <a:spcPts val="600"/>
              </a:spcAft>
            </a:pPr>
            <a:endParaRPr lang="en-US" sz="1000" b="1" dirty="0">
              <a:latin typeface="+mj-lt"/>
              <a:cs typeface="Times New Roman" pitchFamily="18" charset="0"/>
            </a:endParaRPr>
          </a:p>
          <a:p>
            <a:pPr lvl="0" indent="-457200">
              <a:spcAft>
                <a:spcPts val="600"/>
              </a:spcAft>
            </a:pPr>
            <a:r>
              <a:rPr lang="en-US" sz="2800" dirty="0">
                <a:latin typeface="+mj-lt"/>
                <a:cs typeface="Times New Roman" pitchFamily="18" charset="0"/>
              </a:rPr>
              <a:t>It is the policy of New York state to negotiate contracts for architectural and/or engineering services and/or surveying  services  on the  basis  of demonstrated competence and qualification for the type of professional services required and at fair and reasonable fees.</a:t>
            </a:r>
          </a:p>
          <a:p>
            <a:pPr lvl="1">
              <a:buFont typeface="Arial" pitchFamily="34" charset="0"/>
              <a:buChar char="•"/>
            </a:pPr>
            <a:endParaRPr lang="en-US" sz="2000" dirty="0">
              <a:latin typeface="+mj-lt"/>
            </a:endParaRPr>
          </a:p>
          <a:p>
            <a:pPr lvl="1">
              <a:buFont typeface="Arial" pitchFamily="34" charset="0"/>
              <a:buChar char="•"/>
            </a:pPr>
            <a:endParaRPr lang="en-US" sz="2000" dirty="0">
              <a:latin typeface="+mj-lt"/>
            </a:endParaRPr>
          </a:p>
          <a:p>
            <a:pPr>
              <a:buFont typeface="Arial" pitchFamily="34" charset="0"/>
              <a:buChar char="•"/>
            </a:pPr>
            <a:endParaRPr lang="en-US" sz="2000" dirty="0">
              <a:latin typeface="+mj-lt"/>
            </a:endParaRPr>
          </a:p>
          <a:p>
            <a:pPr lvl="1"/>
            <a:endParaRPr lang="en-US" sz="2000" dirty="0">
              <a:latin typeface="+mj-lt"/>
            </a:endParaRPr>
          </a:p>
          <a:p>
            <a:pPr>
              <a:buFont typeface="Arial" pitchFamily="34" charset="0"/>
              <a:buChar char="•"/>
            </a:pPr>
            <a:endParaRPr lang="en-US" sz="2000" dirty="0">
              <a:latin typeface="+mj-lt"/>
            </a:endParaRPr>
          </a:p>
          <a:p>
            <a:pPr lvl="1">
              <a:buFont typeface="Arial" pitchFamily="34" charset="0"/>
              <a:buChar char="•"/>
            </a:pPr>
            <a:endParaRPr lang="en-US" sz="2000" dirty="0">
              <a:latin typeface="+mj-lt"/>
            </a:endParaRPr>
          </a:p>
          <a:p>
            <a:pPr lvl="1">
              <a:buFont typeface="Arial" pitchFamily="34" charset="0"/>
              <a:buChar char="•"/>
            </a:pPr>
            <a:endParaRPr lang="en-US" sz="2000" dirty="0">
              <a:latin typeface="+mj-lt"/>
            </a:endParaRPr>
          </a:p>
          <a:p>
            <a:endParaRPr lang="en-US" sz="2000" dirty="0">
              <a:latin typeface="+mj-lt"/>
            </a:endParaRPr>
          </a:p>
          <a:p>
            <a:endParaRPr lang="en-US" sz="2000" b="1" dirty="0">
              <a:solidFill>
                <a:srgbClr val="1552A6"/>
              </a:solidFill>
              <a:latin typeface="+mj-lt"/>
            </a:endParaRPr>
          </a:p>
        </p:txBody>
      </p:sp>
      <p:sp>
        <p:nvSpPr>
          <p:cNvPr id="9" name="Rectangle 8"/>
          <p:cNvSpPr/>
          <p:nvPr/>
        </p:nvSpPr>
        <p:spPr>
          <a:xfrm>
            <a:off x="1383270" y="3173576"/>
            <a:ext cx="2710740" cy="830997"/>
          </a:xfrm>
          <a:prstGeom prst="rect">
            <a:avLst/>
          </a:prstGeom>
          <a:noFill/>
        </p:spPr>
        <p:txBody>
          <a:bodyPr wrap="square" lIns="91440" tIns="45720" rIns="91440" bIns="45720">
            <a:spAutoFit/>
          </a:bodyPr>
          <a:lstStyle/>
          <a:p>
            <a:pPr algn="ctr"/>
            <a:r>
              <a:rPr lang="en-US" sz="48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Negotiate</a:t>
            </a:r>
          </a:p>
        </p:txBody>
      </p:sp>
      <p:pic>
        <p:nvPicPr>
          <p:cNvPr id="10" name="Picture 9" descr="handshake.jpg"/>
          <p:cNvPicPr>
            <a:picLocks noChangeAspect="1"/>
          </p:cNvPicPr>
          <p:nvPr/>
        </p:nvPicPr>
        <p:blipFill>
          <a:blip r:embed="rId3"/>
          <a:stretch>
            <a:fillRect/>
          </a:stretch>
        </p:blipFill>
        <p:spPr>
          <a:xfrm>
            <a:off x="457199" y="3985013"/>
            <a:ext cx="3576443" cy="2371337"/>
          </a:xfrm>
          <a:prstGeom prst="rect">
            <a:avLst/>
          </a:prstGeom>
        </p:spPr>
      </p:pic>
    </p:spTree>
    <p:extLst>
      <p:ext uri="{BB962C8B-B14F-4D97-AF65-F5344CB8AC3E}">
        <p14:creationId xmlns:p14="http://schemas.microsoft.com/office/powerpoint/2010/main" val="521564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47904" y="748236"/>
            <a:ext cx="7292830" cy="584775"/>
          </a:xfrm>
          <a:prstGeom prst="rect">
            <a:avLst/>
          </a:prstGeom>
          <a:noFill/>
        </p:spPr>
        <p:txBody>
          <a:bodyPr wrap="square" rtlCol="0">
            <a:spAutoFit/>
          </a:bodyPr>
          <a:lstStyle/>
          <a:p>
            <a:pPr algn="ctr"/>
            <a:r>
              <a:rPr lang="en-US" sz="3200" b="1" dirty="0">
                <a:solidFill>
                  <a:srgbClr val="1552A6"/>
                </a:solidFill>
                <a:latin typeface="AauxPro OT"/>
              </a:rPr>
              <a:t>Course Objectives</a:t>
            </a:r>
          </a:p>
        </p:txBody>
      </p:sp>
      <p:sp>
        <p:nvSpPr>
          <p:cNvPr id="9" name="Date Placeholder 8"/>
          <p:cNvSpPr>
            <a:spLocks noGrp="1"/>
          </p:cNvSpPr>
          <p:nvPr>
            <p:ph type="dt" sz="half" idx="10"/>
          </p:nvPr>
        </p:nvSpPr>
        <p:spPr/>
        <p:txBody>
          <a:bodyPr/>
          <a:lstStyle/>
          <a:p>
            <a:r>
              <a:rPr lang="en-US"/>
              <a:t>Dec 2023</a:t>
            </a:r>
            <a:endParaRPr lang="en-US" dirty="0"/>
          </a:p>
        </p:txBody>
      </p:sp>
      <p:sp>
        <p:nvSpPr>
          <p:cNvPr id="8" name="Footer Placeholder 7"/>
          <p:cNvSpPr>
            <a:spLocks noGrp="1"/>
          </p:cNvSpPr>
          <p:nvPr>
            <p:ph type="ftr" sz="quarter" idx="11"/>
          </p:nvPr>
        </p:nvSpPr>
        <p:spPr/>
        <p:txBody>
          <a:bodyPr/>
          <a:lstStyle/>
          <a:p>
            <a:r>
              <a:rPr lang="en-US"/>
              <a:t>SUNY Office for Capital Facilities</a:t>
            </a:r>
          </a:p>
        </p:txBody>
      </p:sp>
      <p:sp>
        <p:nvSpPr>
          <p:cNvPr id="7" name="Slide Number Placeholder 6"/>
          <p:cNvSpPr>
            <a:spLocks noGrp="1"/>
          </p:cNvSpPr>
          <p:nvPr>
            <p:ph type="sldNum" sz="quarter" idx="12"/>
          </p:nvPr>
        </p:nvSpPr>
        <p:spPr/>
        <p:txBody>
          <a:bodyPr/>
          <a:lstStyle/>
          <a:p>
            <a:fld id="{33D82B13-F593-224D-BA00-C18C518B326E}" type="slidenum">
              <a:rPr lang="en-US" smtClean="0"/>
              <a:pPr/>
              <a:t>2</a:t>
            </a:fld>
            <a:endParaRPr lang="en-US" dirty="0"/>
          </a:p>
        </p:txBody>
      </p:sp>
      <p:pic>
        <p:nvPicPr>
          <p:cNvPr id="14" name="Picture 13" descr="tree of knowledge.jpg">
            <a:extLst>
              <a:ext uri="{FF2B5EF4-FFF2-40B4-BE49-F238E27FC236}">
                <a16:creationId xmlns:a16="http://schemas.microsoft.com/office/drawing/2014/main" id="{679617B6-D050-48E3-BE12-2A87BFB15CC6}"/>
              </a:ext>
            </a:extLst>
          </p:cNvPr>
          <p:cNvPicPr>
            <a:picLocks noChangeAspect="1"/>
          </p:cNvPicPr>
          <p:nvPr/>
        </p:nvPicPr>
        <p:blipFill>
          <a:blip r:embed="rId3"/>
          <a:stretch>
            <a:fillRect/>
          </a:stretch>
        </p:blipFill>
        <p:spPr>
          <a:xfrm>
            <a:off x="457200" y="1888359"/>
            <a:ext cx="4038600" cy="3949644"/>
          </a:xfrm>
          <a:prstGeom prst="rect">
            <a:avLst/>
          </a:prstGeom>
          <a:noFill/>
        </p:spPr>
      </p:pic>
      <p:sp>
        <p:nvSpPr>
          <p:cNvPr id="15" name="TextBox 14">
            <a:extLst>
              <a:ext uri="{FF2B5EF4-FFF2-40B4-BE49-F238E27FC236}">
                <a16:creationId xmlns:a16="http://schemas.microsoft.com/office/drawing/2014/main" id="{545A80AC-CC54-4F79-9509-28293F6FDD7F}"/>
              </a:ext>
            </a:extLst>
          </p:cNvPr>
          <p:cNvSpPr txBox="1"/>
          <p:nvPr/>
        </p:nvSpPr>
        <p:spPr>
          <a:xfrm>
            <a:off x="4648200" y="1600200"/>
            <a:ext cx="4038600" cy="4525963"/>
          </a:xfrm>
          <a:prstGeom prst="rect">
            <a:avLst/>
          </a:prstGeom>
        </p:spPr>
        <p:txBody>
          <a:bodyPr vert="horz" lIns="91440" tIns="45720" rIns="91440" bIns="45720" rtlCol="0">
            <a:normAutofit/>
          </a:bodyPr>
          <a:lstStyle/>
          <a:p>
            <a:pPr lvl="0" defTabSz="914400">
              <a:lnSpc>
                <a:spcPct val="90000"/>
              </a:lnSpc>
              <a:spcBef>
                <a:spcPct val="20000"/>
              </a:spcBef>
              <a:spcAft>
                <a:spcPts val="600"/>
              </a:spcAft>
              <a:buFont typeface="Arial" pitchFamily="34" charset="0"/>
            </a:pPr>
            <a:r>
              <a:rPr lang="en-US" sz="2600" dirty="0"/>
              <a:t>Increase knowledge and understanding of: </a:t>
            </a:r>
          </a:p>
          <a:p>
            <a:pPr marL="457200" lvl="0" indent="-457200" defTabSz="914400">
              <a:lnSpc>
                <a:spcPct val="90000"/>
              </a:lnSpc>
              <a:spcBef>
                <a:spcPct val="20000"/>
              </a:spcBef>
              <a:spcAft>
                <a:spcPts val="600"/>
              </a:spcAft>
              <a:buFont typeface="Arial" pitchFamily="34" charset="0"/>
              <a:buChar char="•"/>
            </a:pPr>
            <a:r>
              <a:rPr lang="en-US" sz="2600" b="1" dirty="0"/>
              <a:t>Financial Management of Capital Funds</a:t>
            </a:r>
          </a:p>
          <a:p>
            <a:pPr marL="457200" lvl="0" indent="-457200" defTabSz="914400">
              <a:lnSpc>
                <a:spcPct val="90000"/>
              </a:lnSpc>
              <a:spcBef>
                <a:spcPct val="20000"/>
              </a:spcBef>
              <a:spcAft>
                <a:spcPts val="600"/>
              </a:spcAft>
              <a:buFont typeface="Arial" pitchFamily="34" charset="0"/>
              <a:buChar char="•"/>
            </a:pPr>
            <a:r>
              <a:rPr lang="en-US" sz="2600" dirty="0"/>
              <a:t>Procurement Requirements </a:t>
            </a:r>
          </a:p>
          <a:p>
            <a:pPr marL="457200" lvl="0" indent="-457200" defTabSz="914400">
              <a:lnSpc>
                <a:spcPct val="90000"/>
              </a:lnSpc>
              <a:spcBef>
                <a:spcPct val="20000"/>
              </a:spcBef>
              <a:spcAft>
                <a:spcPts val="600"/>
              </a:spcAft>
              <a:buFont typeface="Arial" pitchFamily="34" charset="0"/>
              <a:buChar char="•"/>
            </a:pPr>
            <a:r>
              <a:rPr lang="en-US" sz="2600" dirty="0"/>
              <a:t>Consultant Selection</a:t>
            </a:r>
          </a:p>
          <a:p>
            <a:pPr lvl="0" defTabSz="914400">
              <a:lnSpc>
                <a:spcPct val="90000"/>
              </a:lnSpc>
              <a:spcBef>
                <a:spcPct val="20000"/>
              </a:spcBef>
              <a:spcAft>
                <a:spcPts val="600"/>
              </a:spcAft>
              <a:buFont typeface="Arial" pitchFamily="34" charset="0"/>
            </a:pPr>
            <a:endParaRPr lang="en-US" sz="2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cash2.jpg"/>
          <p:cNvPicPr>
            <a:picLocks noChangeAspect="1"/>
          </p:cNvPicPr>
          <p:nvPr/>
        </p:nvPicPr>
        <p:blipFill>
          <a:blip r:embed="rId3"/>
          <a:stretch>
            <a:fillRect/>
          </a:stretch>
        </p:blipFill>
        <p:spPr>
          <a:xfrm>
            <a:off x="5944038" y="2575043"/>
            <a:ext cx="2270981" cy="1679308"/>
          </a:xfrm>
          <a:prstGeom prst="rect">
            <a:avLst/>
          </a:prstGeom>
        </p:spPr>
      </p:pic>
      <p:sp>
        <p:nvSpPr>
          <p:cNvPr id="7" name="Date Placeholder 6"/>
          <p:cNvSpPr>
            <a:spLocks noGrp="1"/>
          </p:cNvSpPr>
          <p:nvPr>
            <p:ph type="dt" sz="half" idx="10"/>
          </p:nvPr>
        </p:nvSpPr>
        <p:spPr>
          <a:xfrm>
            <a:off x="457200" y="6356350"/>
            <a:ext cx="2133600" cy="365125"/>
          </a:xfrm>
        </p:spPr>
        <p:txBody>
          <a:bodyPr/>
          <a:lstStyle/>
          <a:p>
            <a:r>
              <a:rPr lang="en-US"/>
              <a:t>Dec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20</a:t>
            </a:fld>
            <a:endParaRPr lang="en-US"/>
          </a:p>
        </p:txBody>
      </p:sp>
      <p:sp>
        <p:nvSpPr>
          <p:cNvPr id="11" name="Title 1"/>
          <p:cNvSpPr>
            <a:spLocks noGrp="1"/>
          </p:cNvSpPr>
          <p:nvPr>
            <p:ph type="title"/>
          </p:nvPr>
        </p:nvSpPr>
        <p:spPr>
          <a:xfrm>
            <a:off x="572950" y="461536"/>
            <a:ext cx="8113850" cy="1143000"/>
          </a:xfrm>
        </p:spPr>
        <p:txBody>
          <a:bodyPr>
            <a:normAutofit/>
          </a:bodyPr>
          <a:lstStyle/>
          <a:p>
            <a:r>
              <a:rPr lang="en-US" sz="3200" b="1" dirty="0">
                <a:solidFill>
                  <a:srgbClr val="1552A6"/>
                </a:solidFill>
                <a:latin typeface="AauxPro OT"/>
              </a:rPr>
              <a:t>Funding </a:t>
            </a:r>
          </a:p>
        </p:txBody>
      </p:sp>
      <p:sp>
        <p:nvSpPr>
          <p:cNvPr id="14" name="Rectangle 13"/>
          <p:cNvSpPr/>
          <p:nvPr/>
        </p:nvSpPr>
        <p:spPr>
          <a:xfrm>
            <a:off x="5003075" y="4049237"/>
            <a:ext cx="3598486" cy="1077218"/>
          </a:xfrm>
          <a:prstGeom prst="rect">
            <a:avLst/>
          </a:prstGeom>
          <a:noFill/>
        </p:spPr>
        <p:txBody>
          <a:bodyPr wrap="square" lIns="91440" tIns="45720" rIns="91440" bIns="45720">
            <a:spAutoFit/>
          </a:bodyPr>
          <a:lstStyle/>
          <a:p>
            <a:pPr algn="ctr"/>
            <a:r>
              <a:rPr lang="en-US" sz="32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Campus Let vs.</a:t>
            </a:r>
          </a:p>
          <a:p>
            <a:pPr algn="ctr"/>
            <a:r>
              <a:rPr lang="en-US" sz="32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Campus Funded</a:t>
            </a:r>
            <a:endParaRPr lang="en-US" sz="32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endParaRPr>
          </a:p>
        </p:txBody>
      </p:sp>
      <p:sp>
        <p:nvSpPr>
          <p:cNvPr id="15" name="Rectangle 14"/>
          <p:cNvSpPr/>
          <p:nvPr/>
        </p:nvSpPr>
        <p:spPr>
          <a:xfrm rot="20810124">
            <a:off x="4789739" y="1892680"/>
            <a:ext cx="3773790" cy="707886"/>
          </a:xfrm>
          <a:prstGeom prst="rect">
            <a:avLst/>
          </a:prstGeom>
          <a:noFill/>
        </p:spPr>
        <p:txBody>
          <a:bodyPr wrap="square" lIns="91440" tIns="45720" rIns="91440" bIns="45720">
            <a:spAutoFit/>
          </a:bodyPr>
          <a:lstStyle/>
          <a:p>
            <a:pPr algn="ctr"/>
            <a:r>
              <a:rPr lang="en-US" sz="40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Funding Source</a:t>
            </a:r>
          </a:p>
        </p:txBody>
      </p:sp>
      <p:sp>
        <p:nvSpPr>
          <p:cNvPr id="16" name="TextBox 15">
            <a:extLst>
              <a:ext uri="{FF2B5EF4-FFF2-40B4-BE49-F238E27FC236}">
                <a16:creationId xmlns:a16="http://schemas.microsoft.com/office/drawing/2014/main" id="{805C0097-CE9F-4004-9573-F778BCF6E25D}"/>
              </a:ext>
            </a:extLst>
          </p:cNvPr>
          <p:cNvSpPr txBox="1"/>
          <p:nvPr/>
        </p:nvSpPr>
        <p:spPr>
          <a:xfrm>
            <a:off x="572950" y="1333841"/>
            <a:ext cx="3999050" cy="5278368"/>
          </a:xfrm>
          <a:prstGeom prst="rect">
            <a:avLst/>
          </a:prstGeom>
          <a:noFill/>
        </p:spPr>
        <p:txBody>
          <a:bodyPr wrap="square" rtlCol="0">
            <a:spAutoFit/>
          </a:bodyPr>
          <a:lstStyle/>
          <a:p>
            <a:pPr marL="457200" lvl="0" indent="-457200">
              <a:spcAft>
                <a:spcPts val="600"/>
              </a:spcAft>
            </a:pPr>
            <a:r>
              <a:rPr lang="en-US" sz="2000" b="1" dirty="0">
                <a:latin typeface="+mj-lt"/>
                <a:cs typeface="Times New Roman" pitchFamily="18" charset="0"/>
              </a:rPr>
              <a:t>Campus Let Projects</a:t>
            </a:r>
          </a:p>
          <a:p>
            <a:pPr marL="457200" lvl="0" indent="-457200">
              <a:spcAft>
                <a:spcPts val="600"/>
              </a:spcAft>
              <a:buFont typeface="Arial" pitchFamily="34" charset="0"/>
              <a:buChar char="•"/>
            </a:pPr>
            <a:r>
              <a:rPr lang="en-US" dirty="0">
                <a:latin typeface="+mj-lt"/>
                <a:cs typeface="Times New Roman" pitchFamily="18" charset="0"/>
              </a:rPr>
              <a:t>Campus managed construction projects funded by capital appropriations through the Fund </a:t>
            </a:r>
          </a:p>
          <a:p>
            <a:pPr marL="457200" lvl="0" indent="-457200">
              <a:spcAft>
                <a:spcPts val="600"/>
              </a:spcAft>
              <a:buFont typeface="Arial" pitchFamily="34" charset="0"/>
              <a:buChar char="•"/>
            </a:pPr>
            <a:r>
              <a:rPr lang="en-US" dirty="0">
                <a:latin typeface="+mj-lt"/>
                <a:cs typeface="Times New Roman" pitchFamily="18" charset="0"/>
              </a:rPr>
              <a:t>Campus Administered Procedures apply </a:t>
            </a:r>
          </a:p>
          <a:p>
            <a:pPr marL="457200" lvl="0" indent="-457200">
              <a:spcAft>
                <a:spcPts val="600"/>
              </a:spcAft>
            </a:pPr>
            <a:endParaRPr lang="en-US" sz="2000" dirty="0">
              <a:latin typeface="+mj-lt"/>
              <a:cs typeface="Times New Roman" pitchFamily="18" charset="0"/>
            </a:endParaRPr>
          </a:p>
          <a:p>
            <a:pPr marL="457200" lvl="0" indent="-457200">
              <a:spcAft>
                <a:spcPts val="600"/>
              </a:spcAft>
            </a:pPr>
            <a:r>
              <a:rPr lang="en-US" sz="2000" b="1" dirty="0">
                <a:latin typeface="+mj-lt"/>
                <a:cs typeface="Times New Roman" pitchFamily="18" charset="0"/>
              </a:rPr>
              <a:t>Campus Funded Projects</a:t>
            </a:r>
          </a:p>
          <a:p>
            <a:pPr marL="457200" indent="-457200">
              <a:spcAft>
                <a:spcPts val="600"/>
              </a:spcAft>
              <a:buFont typeface="Arial" pitchFamily="34" charset="0"/>
              <a:buChar char="•"/>
            </a:pPr>
            <a:r>
              <a:rPr lang="en-US" dirty="0">
                <a:latin typeface="+mj-lt"/>
                <a:cs typeface="Times New Roman" pitchFamily="18" charset="0"/>
              </a:rPr>
              <a:t>Campus managed construction projects funded by SUNY appropriations or other funds such including those from the Foundation, Research Foundation, Auxiliary Service Corporation, Alumni Association, Income Fund Reimbursable (IFR) accounts or Grants.</a:t>
            </a:r>
          </a:p>
        </p:txBody>
      </p:sp>
    </p:spTree>
    <p:extLst>
      <p:ext uri="{BB962C8B-B14F-4D97-AF65-F5344CB8AC3E}">
        <p14:creationId xmlns:p14="http://schemas.microsoft.com/office/powerpoint/2010/main" val="1793951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41607" y="651313"/>
            <a:ext cx="7292830" cy="584775"/>
          </a:xfrm>
          <a:prstGeom prst="rect">
            <a:avLst/>
          </a:prstGeom>
          <a:noFill/>
        </p:spPr>
        <p:txBody>
          <a:bodyPr wrap="square" rtlCol="0">
            <a:spAutoFit/>
          </a:bodyPr>
          <a:lstStyle/>
          <a:p>
            <a:pPr algn="ctr"/>
            <a:r>
              <a:rPr lang="en-US" sz="3200" b="1" dirty="0">
                <a:solidFill>
                  <a:srgbClr val="1552A6"/>
                </a:solidFill>
                <a:latin typeface="AauxPro OT"/>
              </a:rPr>
              <a:t>Campus Let vs. Campus Funded</a:t>
            </a:r>
          </a:p>
        </p:txBody>
      </p:sp>
      <p:sp>
        <p:nvSpPr>
          <p:cNvPr id="8" name="Date Placeholder 7"/>
          <p:cNvSpPr>
            <a:spLocks noGrp="1"/>
          </p:cNvSpPr>
          <p:nvPr>
            <p:ph type="dt" sz="half" idx="10"/>
          </p:nvPr>
        </p:nvSpPr>
        <p:spPr/>
        <p:txBody>
          <a:bodyPr/>
          <a:lstStyle/>
          <a:p>
            <a:r>
              <a:rPr lang="en-US"/>
              <a:t>Dec 2023</a:t>
            </a:r>
          </a:p>
        </p:txBody>
      </p:sp>
      <p:sp>
        <p:nvSpPr>
          <p:cNvPr id="7" name="Footer Placeholder 6"/>
          <p:cNvSpPr>
            <a:spLocks noGrp="1"/>
          </p:cNvSpPr>
          <p:nvPr>
            <p:ph type="ftr" sz="quarter" idx="11"/>
          </p:nvPr>
        </p:nvSpPr>
        <p:spPr/>
        <p:txBody>
          <a:bodyPr/>
          <a:lstStyle/>
          <a:p>
            <a:r>
              <a:rPr lang="en-US"/>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21</a:t>
            </a:fld>
            <a:endParaRPr lang="en-US"/>
          </a:p>
        </p:txBody>
      </p:sp>
      <p:pic>
        <p:nvPicPr>
          <p:cNvPr id="10" name="Picture 9" descr="dollar sign.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70336" y="3275684"/>
            <a:ext cx="1498949" cy="1122765"/>
          </a:xfrm>
          <a:prstGeom prst="rect">
            <a:avLst/>
          </a:prstGeom>
        </p:spPr>
      </p:pic>
      <p:grpSp>
        <p:nvGrpSpPr>
          <p:cNvPr id="17" name="Group 16"/>
          <p:cNvGrpSpPr/>
          <p:nvPr/>
        </p:nvGrpSpPr>
        <p:grpSpPr>
          <a:xfrm>
            <a:off x="478674" y="1493134"/>
            <a:ext cx="3467986" cy="4863218"/>
            <a:chOff x="2838007" y="1435711"/>
            <a:chExt cx="3467986" cy="3986578"/>
          </a:xfrm>
        </p:grpSpPr>
        <p:grpSp>
          <p:nvGrpSpPr>
            <p:cNvPr id="11" name="Group 10"/>
            <p:cNvGrpSpPr/>
            <p:nvPr/>
          </p:nvGrpSpPr>
          <p:grpSpPr>
            <a:xfrm>
              <a:off x="2838007" y="1435711"/>
              <a:ext cx="3467986" cy="873748"/>
              <a:chOff x="36" y="190089"/>
              <a:chExt cx="3467986" cy="873748"/>
            </a:xfrm>
          </p:grpSpPr>
          <p:sp>
            <p:nvSpPr>
              <p:cNvPr id="15" name="Rectangle 14"/>
              <p:cNvSpPr/>
              <p:nvPr/>
            </p:nvSpPr>
            <p:spPr>
              <a:xfrm>
                <a:off x="36" y="190089"/>
                <a:ext cx="3467986" cy="873748"/>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ectangle 15"/>
              <p:cNvSpPr/>
              <p:nvPr/>
            </p:nvSpPr>
            <p:spPr>
              <a:xfrm>
                <a:off x="36" y="190089"/>
                <a:ext cx="3467986" cy="8737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400" b="1" kern="1200" dirty="0">
                    <a:latin typeface="Times New Roman" pitchFamily="18" charset="0"/>
                    <a:cs typeface="Times New Roman" pitchFamily="18" charset="0"/>
                  </a:rPr>
                  <a:t>Campus</a:t>
                </a:r>
                <a:r>
                  <a:rPr lang="en-US" sz="2400" b="1" kern="1200" baseline="0" dirty="0">
                    <a:latin typeface="Times New Roman" pitchFamily="18" charset="0"/>
                    <a:cs typeface="Times New Roman" pitchFamily="18" charset="0"/>
                  </a:rPr>
                  <a:t> Let</a:t>
                </a:r>
              </a:p>
              <a:p>
                <a:pPr lvl="0" algn="ctr" defTabSz="933450">
                  <a:lnSpc>
                    <a:spcPct val="90000"/>
                  </a:lnSpc>
                  <a:spcBef>
                    <a:spcPct val="0"/>
                  </a:spcBef>
                  <a:spcAft>
                    <a:spcPct val="35000"/>
                  </a:spcAft>
                </a:pPr>
                <a:r>
                  <a:rPr lang="en-US" sz="2400" b="1" kern="1200" baseline="0" dirty="0">
                    <a:latin typeface="Times New Roman" pitchFamily="18" charset="0"/>
                    <a:cs typeface="Times New Roman" pitchFamily="18" charset="0"/>
                  </a:rPr>
                  <a:t>(Campus Administered)</a:t>
                </a:r>
                <a:endParaRPr lang="en-US" sz="2400" b="1" kern="1200" dirty="0">
                  <a:latin typeface="Times New Roman" pitchFamily="18" charset="0"/>
                  <a:cs typeface="Times New Roman" pitchFamily="18" charset="0"/>
                </a:endParaRPr>
              </a:p>
            </p:txBody>
          </p:sp>
        </p:grpSp>
        <p:grpSp>
          <p:nvGrpSpPr>
            <p:cNvPr id="12" name="Group 11"/>
            <p:cNvGrpSpPr/>
            <p:nvPr/>
          </p:nvGrpSpPr>
          <p:grpSpPr>
            <a:xfrm>
              <a:off x="2838007" y="2309459"/>
              <a:ext cx="3467986" cy="3112830"/>
              <a:chOff x="36" y="1063837"/>
              <a:chExt cx="3467986" cy="3112830"/>
            </a:xfrm>
          </p:grpSpPr>
          <p:sp>
            <p:nvSpPr>
              <p:cNvPr id="13" name="Rectangle 12"/>
              <p:cNvSpPr/>
              <p:nvPr/>
            </p:nvSpPr>
            <p:spPr>
              <a:xfrm>
                <a:off x="36" y="1063837"/>
                <a:ext cx="3467986" cy="3112830"/>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4" name="Rectangle 13"/>
              <p:cNvSpPr/>
              <p:nvPr/>
            </p:nvSpPr>
            <p:spPr>
              <a:xfrm>
                <a:off x="36" y="1063837"/>
                <a:ext cx="3467986" cy="311283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2014" tIns="112014" rIns="109728" bIns="168021" numCol="1" spcCol="1270" anchor="t" anchorCtr="0">
                <a:noAutofit/>
              </a:bodyPr>
              <a:lstStyle/>
              <a:p>
                <a:pPr lvl="1" indent="-457200" algn="l" defTabSz="933450">
                  <a:lnSpc>
                    <a:spcPct val="90000"/>
                  </a:lnSpc>
                  <a:spcBef>
                    <a:spcPct val="0"/>
                  </a:spcBef>
                  <a:spcAft>
                    <a:spcPts val="600"/>
                  </a:spcAft>
                  <a:buChar char="••"/>
                </a:pPr>
                <a:r>
                  <a:rPr lang="en-US" sz="2200" kern="1200" dirty="0">
                    <a:latin typeface="Times New Roman" pitchFamily="18" charset="0"/>
                    <a:cs typeface="Times New Roman" pitchFamily="18" charset="0"/>
                  </a:rPr>
                  <a:t>Capital Appropriation,   including 384</a:t>
                </a:r>
              </a:p>
              <a:p>
                <a:pPr lvl="1" indent="-457200" algn="l" defTabSz="933450">
                  <a:lnSpc>
                    <a:spcPct val="90000"/>
                  </a:lnSpc>
                  <a:spcBef>
                    <a:spcPct val="0"/>
                  </a:spcBef>
                  <a:spcAft>
                    <a:spcPts val="600"/>
                  </a:spcAft>
                  <a:buChar char="••"/>
                </a:pPr>
                <a:r>
                  <a:rPr lang="en-US" sz="2200" kern="1200" dirty="0">
                    <a:latin typeface="Times New Roman" pitchFamily="18" charset="0"/>
                    <a:cs typeface="Times New Roman" pitchFamily="18" charset="0"/>
                  </a:rPr>
                  <a:t>Project Initiation: Campus Administered Procedures apply</a:t>
                </a:r>
              </a:p>
              <a:p>
                <a:pPr lvl="1" indent="-457200" algn="l" defTabSz="933450">
                  <a:lnSpc>
                    <a:spcPct val="90000"/>
                  </a:lnSpc>
                  <a:spcBef>
                    <a:spcPct val="0"/>
                  </a:spcBef>
                  <a:spcAft>
                    <a:spcPts val="600"/>
                  </a:spcAft>
                  <a:buChar char="••"/>
                </a:pPr>
                <a:r>
                  <a:rPr lang="en-US" sz="2200" kern="1200" dirty="0">
                    <a:latin typeface="Times New Roman" pitchFamily="18" charset="0"/>
                    <a:cs typeface="Times New Roman" pitchFamily="18" charset="0"/>
                  </a:rPr>
                  <a:t>Eligible for Wick’s Waiver</a:t>
                </a:r>
              </a:p>
              <a:p>
                <a:pPr lvl="1" indent="-457200" algn="l" defTabSz="933450">
                  <a:lnSpc>
                    <a:spcPct val="90000"/>
                  </a:lnSpc>
                  <a:spcBef>
                    <a:spcPct val="0"/>
                  </a:spcBef>
                  <a:spcAft>
                    <a:spcPts val="600"/>
                  </a:spcAft>
                  <a:buChar char="••"/>
                </a:pPr>
                <a:r>
                  <a:rPr lang="en-US" sz="2200" kern="1200" dirty="0">
                    <a:latin typeface="Times New Roman" pitchFamily="18" charset="0"/>
                    <a:cs typeface="Times New Roman" pitchFamily="18" charset="0"/>
                  </a:rPr>
                  <a:t>Advertisement in Albany paper and a paper of general circulation</a:t>
                </a:r>
              </a:p>
            </p:txBody>
          </p:sp>
        </p:grpSp>
      </p:grpSp>
      <p:grpSp>
        <p:nvGrpSpPr>
          <p:cNvPr id="25" name="Group 24"/>
          <p:cNvGrpSpPr/>
          <p:nvPr/>
        </p:nvGrpSpPr>
        <p:grpSpPr>
          <a:xfrm>
            <a:off x="5346135" y="1493134"/>
            <a:ext cx="3485348" cy="4863217"/>
            <a:chOff x="2838007" y="1435711"/>
            <a:chExt cx="3467986" cy="3986578"/>
          </a:xfrm>
        </p:grpSpPr>
        <p:grpSp>
          <p:nvGrpSpPr>
            <p:cNvPr id="18" name="Group 17"/>
            <p:cNvGrpSpPr/>
            <p:nvPr/>
          </p:nvGrpSpPr>
          <p:grpSpPr>
            <a:xfrm>
              <a:off x="2838007" y="1435711"/>
              <a:ext cx="3467986" cy="873748"/>
              <a:chOff x="3953540" y="190089"/>
              <a:chExt cx="3467986" cy="873748"/>
            </a:xfrm>
          </p:grpSpPr>
          <p:sp>
            <p:nvSpPr>
              <p:cNvPr id="22" name="Rectangle 21"/>
              <p:cNvSpPr/>
              <p:nvPr/>
            </p:nvSpPr>
            <p:spPr>
              <a:xfrm>
                <a:off x="3953540" y="190089"/>
                <a:ext cx="3467986" cy="873748"/>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ectangle 22"/>
              <p:cNvSpPr/>
              <p:nvPr/>
            </p:nvSpPr>
            <p:spPr>
              <a:xfrm>
                <a:off x="3953540" y="190089"/>
                <a:ext cx="3467986" cy="8737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400" b="1" kern="1200" dirty="0">
                    <a:latin typeface="Times New Roman" pitchFamily="18" charset="0"/>
                    <a:cs typeface="Times New Roman" pitchFamily="18" charset="0"/>
                  </a:rPr>
                  <a:t>Campus Funded</a:t>
                </a:r>
              </a:p>
            </p:txBody>
          </p:sp>
        </p:grpSp>
        <p:grpSp>
          <p:nvGrpSpPr>
            <p:cNvPr id="19" name="Group 18"/>
            <p:cNvGrpSpPr/>
            <p:nvPr/>
          </p:nvGrpSpPr>
          <p:grpSpPr>
            <a:xfrm>
              <a:off x="2838007" y="2309459"/>
              <a:ext cx="3467986" cy="3112830"/>
              <a:chOff x="3953540" y="1063837"/>
              <a:chExt cx="3467986" cy="3112830"/>
            </a:xfrm>
          </p:grpSpPr>
          <p:sp>
            <p:nvSpPr>
              <p:cNvPr id="20" name="Rectangle 19"/>
              <p:cNvSpPr/>
              <p:nvPr/>
            </p:nvSpPr>
            <p:spPr>
              <a:xfrm>
                <a:off x="3953540" y="1063837"/>
                <a:ext cx="3467986" cy="3112830"/>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1" name="Rectangle 20"/>
              <p:cNvSpPr/>
              <p:nvPr/>
            </p:nvSpPr>
            <p:spPr>
              <a:xfrm>
                <a:off x="3953540" y="1063837"/>
                <a:ext cx="3467986" cy="311283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2014" tIns="112014" rIns="149352" bIns="168021" numCol="1" spcCol="1270" anchor="t" anchorCtr="0">
                <a:noAutofit/>
              </a:bodyPr>
              <a:lstStyle/>
              <a:p>
                <a:pPr lvl="1" indent="-457200" algn="l" defTabSz="933450">
                  <a:lnSpc>
                    <a:spcPct val="90000"/>
                  </a:lnSpc>
                  <a:spcBef>
                    <a:spcPct val="0"/>
                  </a:spcBef>
                  <a:spcAft>
                    <a:spcPts val="600"/>
                  </a:spcAft>
                  <a:buChar char="••"/>
                </a:pPr>
                <a:r>
                  <a:rPr lang="en-US" sz="2200" kern="1200" dirty="0">
                    <a:latin typeface="Times New Roman" pitchFamily="18" charset="0"/>
                    <a:cs typeface="Times New Roman" pitchFamily="18" charset="0"/>
                  </a:rPr>
                  <a:t>Operating Appropriation and other campus funding</a:t>
                </a:r>
              </a:p>
              <a:p>
                <a:pPr lvl="1" indent="-457200" algn="l" defTabSz="933450">
                  <a:lnSpc>
                    <a:spcPct val="90000"/>
                  </a:lnSpc>
                  <a:spcBef>
                    <a:spcPct val="0"/>
                  </a:spcBef>
                  <a:spcAft>
                    <a:spcPts val="600"/>
                  </a:spcAft>
                  <a:buChar char="••"/>
                </a:pPr>
                <a:r>
                  <a:rPr lang="en-US" sz="2200" kern="1200" dirty="0">
                    <a:latin typeface="Times New Roman" pitchFamily="18" charset="0"/>
                    <a:cs typeface="Times New Roman" pitchFamily="18" charset="0"/>
                  </a:rPr>
                  <a:t>Project </a:t>
                </a:r>
                <a:r>
                  <a:rPr lang="en-US" sz="2200" dirty="0">
                    <a:latin typeface="Times New Roman" pitchFamily="18" charset="0"/>
                    <a:cs typeface="Times New Roman" pitchFamily="18" charset="0"/>
                  </a:rPr>
                  <a:t>i</a:t>
                </a:r>
                <a:r>
                  <a:rPr lang="en-US" sz="2200" kern="1200" dirty="0">
                    <a:latin typeface="Times New Roman" pitchFamily="18" charset="0"/>
                    <a:cs typeface="Times New Roman" pitchFamily="18" charset="0"/>
                  </a:rPr>
                  <a:t>nitiation and funding: Campus process applies</a:t>
                </a:r>
              </a:p>
              <a:p>
                <a:pPr lvl="1" indent="-457200" algn="l" defTabSz="933450">
                  <a:lnSpc>
                    <a:spcPct val="90000"/>
                  </a:lnSpc>
                  <a:spcBef>
                    <a:spcPct val="0"/>
                  </a:spcBef>
                  <a:spcAft>
                    <a:spcPts val="600"/>
                  </a:spcAft>
                  <a:buChar char="••"/>
                </a:pPr>
                <a:r>
                  <a:rPr lang="en-US" sz="2200" kern="1200" dirty="0">
                    <a:latin typeface="Times New Roman" pitchFamily="18" charset="0"/>
                    <a:cs typeface="Times New Roman" pitchFamily="18" charset="0"/>
                  </a:rPr>
                  <a:t>Subject to Wick’s (waiver not an option)</a:t>
                </a:r>
              </a:p>
              <a:p>
                <a:pPr lvl="1" indent="-457200" algn="l" defTabSz="933450">
                  <a:lnSpc>
                    <a:spcPct val="90000"/>
                  </a:lnSpc>
                  <a:spcBef>
                    <a:spcPct val="0"/>
                  </a:spcBef>
                  <a:spcAft>
                    <a:spcPts val="600"/>
                  </a:spcAft>
                  <a:buChar char="••"/>
                </a:pPr>
                <a:r>
                  <a:rPr lang="en-US" sz="2200" kern="1200" dirty="0">
                    <a:latin typeface="Times New Roman" pitchFamily="18" charset="0"/>
                    <a:cs typeface="Times New Roman" pitchFamily="18" charset="0"/>
                  </a:rPr>
                  <a:t>Advertisement in a paper of general circulation </a:t>
                </a:r>
              </a:p>
            </p:txBody>
          </p:sp>
        </p:grpSp>
      </p:grpSp>
    </p:spTree>
    <p:extLst>
      <p:ext uri="{BB962C8B-B14F-4D97-AF65-F5344CB8AC3E}">
        <p14:creationId xmlns:p14="http://schemas.microsoft.com/office/powerpoint/2010/main" val="1055009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Dec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22</a:t>
            </a:fld>
            <a:endParaRPr lang="en-US"/>
          </a:p>
        </p:txBody>
      </p:sp>
      <p:sp>
        <p:nvSpPr>
          <p:cNvPr id="11" name="Title 1"/>
          <p:cNvSpPr>
            <a:spLocks noGrp="1"/>
          </p:cNvSpPr>
          <p:nvPr>
            <p:ph type="title"/>
          </p:nvPr>
        </p:nvSpPr>
        <p:spPr>
          <a:xfrm>
            <a:off x="572950" y="461536"/>
            <a:ext cx="8113850" cy="1143000"/>
          </a:xfrm>
        </p:spPr>
        <p:txBody>
          <a:bodyPr>
            <a:normAutofit/>
          </a:bodyPr>
          <a:lstStyle/>
          <a:p>
            <a:r>
              <a:rPr lang="en-US" sz="3200" b="1" dirty="0">
                <a:solidFill>
                  <a:srgbClr val="1552A6"/>
                </a:solidFill>
                <a:latin typeface="AauxPro OT"/>
              </a:rPr>
              <a:t>Capital Projects Fund</a:t>
            </a:r>
          </a:p>
        </p:txBody>
      </p:sp>
      <p:sp>
        <p:nvSpPr>
          <p:cNvPr id="2" name="TextBox 1">
            <a:extLst>
              <a:ext uri="{FF2B5EF4-FFF2-40B4-BE49-F238E27FC236}">
                <a16:creationId xmlns:a16="http://schemas.microsoft.com/office/drawing/2014/main" id="{471CD7A3-255E-4F3F-8120-F57646AB6FBC}"/>
              </a:ext>
            </a:extLst>
          </p:cNvPr>
          <p:cNvSpPr txBox="1"/>
          <p:nvPr/>
        </p:nvSpPr>
        <p:spPr>
          <a:xfrm>
            <a:off x="1565645" y="5120640"/>
            <a:ext cx="184731" cy="369332"/>
          </a:xfrm>
          <a:prstGeom prst="rect">
            <a:avLst/>
          </a:prstGeom>
          <a:noFill/>
        </p:spPr>
        <p:txBody>
          <a:bodyPr wrap="none" rtlCol="0">
            <a:spAutoFit/>
          </a:bodyPr>
          <a:lstStyle/>
          <a:p>
            <a:endParaRPr lang="en-US" dirty="0"/>
          </a:p>
        </p:txBody>
      </p:sp>
      <p:sp>
        <p:nvSpPr>
          <p:cNvPr id="12" name="Rectangle 11">
            <a:extLst>
              <a:ext uri="{FF2B5EF4-FFF2-40B4-BE49-F238E27FC236}">
                <a16:creationId xmlns:a16="http://schemas.microsoft.com/office/drawing/2014/main" id="{ED5A7154-851F-49CE-AA74-0902E0908CA2}"/>
              </a:ext>
            </a:extLst>
          </p:cNvPr>
          <p:cNvSpPr/>
          <p:nvPr/>
        </p:nvSpPr>
        <p:spPr>
          <a:xfrm>
            <a:off x="2440203" y="5894685"/>
            <a:ext cx="3916457" cy="461665"/>
          </a:xfrm>
          <a:prstGeom prst="rect">
            <a:avLst/>
          </a:prstGeom>
        </p:spPr>
        <p:txBody>
          <a:bodyPr wrap="none">
            <a:spAutoFit/>
          </a:bodyPr>
          <a:lstStyle/>
          <a:p>
            <a:pPr>
              <a:spcAft>
                <a:spcPts val="600"/>
              </a:spcAft>
            </a:pPr>
            <a:r>
              <a:rPr lang="en-US" sz="2400" dirty="0">
                <a:solidFill>
                  <a:srgbClr val="1552A6"/>
                </a:solidFill>
                <a:latin typeface="Times New Roman" pitchFamily="18" charset="0"/>
                <a:cs typeface="Times New Roman" pitchFamily="18" charset="0"/>
                <a:hlinkClick r:id="rId3"/>
              </a:rPr>
              <a:t>Capital Projects Request Fund</a:t>
            </a:r>
            <a:endParaRPr lang="en-US" sz="2400" dirty="0">
              <a:solidFill>
                <a:srgbClr val="1552A6"/>
              </a:solidFill>
              <a:latin typeface="Times New Roman" pitchFamily="18" charset="0"/>
              <a:cs typeface="Times New Roman" pitchFamily="18" charset="0"/>
            </a:endParaRPr>
          </a:p>
        </p:txBody>
      </p:sp>
      <p:sp>
        <p:nvSpPr>
          <p:cNvPr id="3" name="TextBox 2">
            <a:extLst>
              <a:ext uri="{FF2B5EF4-FFF2-40B4-BE49-F238E27FC236}">
                <a16:creationId xmlns:a16="http://schemas.microsoft.com/office/drawing/2014/main" id="{8D52FA0C-1E35-1A37-47B1-3019EFFF568D}"/>
              </a:ext>
            </a:extLst>
          </p:cNvPr>
          <p:cNvSpPr txBox="1"/>
          <p:nvPr/>
        </p:nvSpPr>
        <p:spPr>
          <a:xfrm>
            <a:off x="453206" y="1835457"/>
            <a:ext cx="4742644" cy="3093154"/>
          </a:xfrm>
          <a:prstGeom prst="rect">
            <a:avLst/>
          </a:prstGeom>
          <a:noFill/>
        </p:spPr>
        <p:txBody>
          <a:bodyPr wrap="square" rtlCol="0">
            <a:spAutoFit/>
          </a:bodyPr>
          <a:lstStyle/>
          <a:p>
            <a:pPr marL="457200" lvl="0" indent="-457200">
              <a:spcAft>
                <a:spcPts val="600"/>
              </a:spcAft>
            </a:pPr>
            <a:r>
              <a:rPr lang="en-US" sz="2000" b="1" dirty="0">
                <a:latin typeface="+mj-lt"/>
                <a:cs typeface="Times New Roman" pitchFamily="18" charset="0"/>
              </a:rPr>
              <a:t>Capital Projects Fund (384)</a:t>
            </a:r>
            <a:endParaRPr lang="en-US" sz="2000" dirty="0">
              <a:latin typeface="+mj-lt"/>
              <a:cs typeface="Times New Roman" pitchFamily="18" charset="0"/>
            </a:endParaRPr>
          </a:p>
          <a:p>
            <a:pPr marL="457200" lvl="0" indent="-457200">
              <a:spcAft>
                <a:spcPts val="600"/>
              </a:spcAft>
              <a:buFont typeface="Arial" pitchFamily="34" charset="0"/>
              <a:buChar char="•"/>
            </a:pPr>
            <a:r>
              <a:rPr lang="en-US" sz="2000" dirty="0">
                <a:latin typeface="+mj-lt"/>
                <a:cs typeface="Times New Roman" pitchFamily="18" charset="0"/>
              </a:rPr>
              <a:t>Appropriation authority to support capital projects with revenues from other sources</a:t>
            </a:r>
          </a:p>
          <a:p>
            <a:pPr marL="457200" lvl="0" indent="-457200">
              <a:spcAft>
                <a:spcPts val="600"/>
              </a:spcAft>
              <a:buFont typeface="Arial" pitchFamily="34" charset="0"/>
              <a:buChar char="•"/>
            </a:pPr>
            <a:r>
              <a:rPr lang="en-US" sz="2000" dirty="0">
                <a:latin typeface="+mj-lt"/>
                <a:cs typeface="Times New Roman" pitchFamily="18" charset="0"/>
              </a:rPr>
              <a:t>Funding can be transferred to the Capital Projects Fund, so that it may be treated as capital </a:t>
            </a:r>
          </a:p>
          <a:p>
            <a:pPr marL="457200" lvl="0" indent="-457200">
              <a:spcAft>
                <a:spcPts val="600"/>
              </a:spcAft>
              <a:buFont typeface="Arial" pitchFamily="34" charset="0"/>
              <a:buChar char="•"/>
            </a:pPr>
            <a:r>
              <a:rPr lang="en-US" sz="2000" dirty="0">
                <a:latin typeface="+mj-lt"/>
                <a:cs typeface="Times New Roman" pitchFamily="18" charset="0"/>
              </a:rPr>
              <a:t>Allows access to the Fund’s Wick’s Waiver</a:t>
            </a:r>
          </a:p>
        </p:txBody>
      </p:sp>
      <p:pic>
        <p:nvPicPr>
          <p:cNvPr id="5" name="Picture 4" descr="cash2.jpg">
            <a:extLst>
              <a:ext uri="{FF2B5EF4-FFF2-40B4-BE49-F238E27FC236}">
                <a16:creationId xmlns:a16="http://schemas.microsoft.com/office/drawing/2014/main" id="{73FCD490-6489-10D7-036E-3229CFD15999}"/>
              </a:ext>
            </a:extLst>
          </p:cNvPr>
          <p:cNvPicPr>
            <a:picLocks noChangeAspect="1"/>
          </p:cNvPicPr>
          <p:nvPr/>
        </p:nvPicPr>
        <p:blipFill>
          <a:blip r:embed="rId4"/>
          <a:stretch>
            <a:fillRect/>
          </a:stretch>
        </p:blipFill>
        <p:spPr>
          <a:xfrm>
            <a:off x="5944038" y="2575043"/>
            <a:ext cx="2270981" cy="1679308"/>
          </a:xfrm>
          <a:prstGeom prst="rect">
            <a:avLst/>
          </a:prstGeom>
        </p:spPr>
      </p:pic>
    </p:spTree>
    <p:extLst>
      <p:ext uri="{BB962C8B-B14F-4D97-AF65-F5344CB8AC3E}">
        <p14:creationId xmlns:p14="http://schemas.microsoft.com/office/powerpoint/2010/main" val="11994685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Dec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23</a:t>
            </a:fld>
            <a:endParaRPr lang="en-US"/>
          </a:p>
        </p:txBody>
      </p:sp>
      <p:sp>
        <p:nvSpPr>
          <p:cNvPr id="9" name="Rectangle 8"/>
          <p:cNvSpPr/>
          <p:nvPr/>
        </p:nvSpPr>
        <p:spPr>
          <a:xfrm>
            <a:off x="1343199" y="4951363"/>
            <a:ext cx="6457601" cy="707886"/>
          </a:xfrm>
          <a:prstGeom prst="rect">
            <a:avLst/>
          </a:prstGeom>
        </p:spPr>
        <p:txBody>
          <a:bodyPr wrap="none">
            <a:spAutoFit/>
          </a:bodyPr>
          <a:lstStyle/>
          <a:p>
            <a:pPr algn="ctr"/>
            <a:r>
              <a:rPr lang="en-US" sz="2000" b="1" dirty="0">
                <a:solidFill>
                  <a:schemeClr val="accent3"/>
                </a:solidFill>
                <a:latin typeface="Times New Roman" pitchFamily="18" charset="0"/>
                <a:cs typeface="Times New Roman" pitchFamily="18" charset="0"/>
              </a:rPr>
              <a:t>Project Funding Requests must be approved by the Fund </a:t>
            </a:r>
          </a:p>
          <a:p>
            <a:pPr algn="ctr"/>
            <a:r>
              <a:rPr lang="en-US" sz="2000" b="1" dirty="0">
                <a:solidFill>
                  <a:schemeClr val="accent3"/>
                </a:solidFill>
                <a:latin typeface="Times New Roman" pitchFamily="18" charset="0"/>
                <a:cs typeface="Times New Roman" pitchFamily="18" charset="0"/>
              </a:rPr>
              <a:t>prior to placing an advertisement</a:t>
            </a:r>
          </a:p>
        </p:txBody>
      </p:sp>
      <p:sp>
        <p:nvSpPr>
          <p:cNvPr id="10" name="TextBox 9"/>
          <p:cNvSpPr txBox="1"/>
          <p:nvPr/>
        </p:nvSpPr>
        <p:spPr>
          <a:xfrm>
            <a:off x="1227909" y="1882423"/>
            <a:ext cx="6795337" cy="2739211"/>
          </a:xfrm>
          <a:prstGeom prst="rect">
            <a:avLst/>
          </a:prstGeom>
          <a:noFill/>
        </p:spPr>
        <p:txBody>
          <a:bodyPr wrap="square" rtlCol="0">
            <a:spAutoFit/>
          </a:bodyPr>
          <a:lstStyle/>
          <a:p>
            <a:pPr>
              <a:spcAft>
                <a:spcPts val="600"/>
              </a:spcAft>
            </a:pPr>
            <a:r>
              <a:rPr lang="en-US" sz="2800" dirty="0">
                <a:latin typeface="+mj-lt"/>
                <a:cs typeface="Times New Roman" pitchFamily="18" charset="0"/>
              </a:rPr>
              <a:t>Projects funded with Capital, follow the Campus Administered Procedures:</a:t>
            </a:r>
          </a:p>
          <a:p>
            <a:pPr>
              <a:spcAft>
                <a:spcPts val="600"/>
              </a:spcAft>
            </a:pPr>
            <a:endParaRPr lang="en-US" sz="1200" dirty="0">
              <a:latin typeface="+mj-lt"/>
              <a:cs typeface="Times New Roman" pitchFamily="18" charset="0"/>
            </a:endParaRPr>
          </a:p>
          <a:p>
            <a:pPr lvl="1" indent="-457200">
              <a:spcAft>
                <a:spcPts val="600"/>
              </a:spcAft>
              <a:buFont typeface="Arial" pitchFamily="34" charset="0"/>
              <a:buChar char="•"/>
            </a:pPr>
            <a:r>
              <a:rPr lang="en-US" sz="2800" dirty="0">
                <a:latin typeface="+mj-lt"/>
                <a:cs typeface="Times New Roman" pitchFamily="18" charset="0"/>
              </a:rPr>
              <a:t>Capital Project Request </a:t>
            </a:r>
          </a:p>
          <a:p>
            <a:pPr lvl="1" indent="-457200">
              <a:spcAft>
                <a:spcPts val="600"/>
              </a:spcAft>
              <a:buFont typeface="Arial" pitchFamily="34" charset="0"/>
              <a:buChar char="•"/>
            </a:pPr>
            <a:r>
              <a:rPr lang="en-US" sz="2800" dirty="0">
                <a:latin typeface="+mj-lt"/>
                <a:cs typeface="Times New Roman" pitchFamily="18" charset="0"/>
              </a:rPr>
              <a:t>B-1184 Approval - Division of Budget </a:t>
            </a:r>
          </a:p>
          <a:p>
            <a:pPr lvl="1" indent="-457200">
              <a:spcAft>
                <a:spcPts val="600"/>
              </a:spcAft>
              <a:buFont typeface="Arial" pitchFamily="34" charset="0"/>
              <a:buChar char="•"/>
            </a:pPr>
            <a:r>
              <a:rPr lang="en-US" sz="2800" dirty="0">
                <a:latin typeface="+mj-lt"/>
                <a:cs typeface="Times New Roman" pitchFamily="18" charset="0"/>
              </a:rPr>
              <a:t>Project Funding Request</a:t>
            </a:r>
            <a:endParaRPr lang="en-US" sz="2000" b="1" dirty="0">
              <a:solidFill>
                <a:srgbClr val="1552A6"/>
              </a:solidFill>
              <a:latin typeface="+mj-lt"/>
            </a:endParaRPr>
          </a:p>
        </p:txBody>
      </p:sp>
      <p:sp>
        <p:nvSpPr>
          <p:cNvPr id="11" name="Title 1"/>
          <p:cNvSpPr>
            <a:spLocks noGrp="1"/>
          </p:cNvSpPr>
          <p:nvPr>
            <p:ph type="title"/>
          </p:nvPr>
        </p:nvSpPr>
        <p:spPr>
          <a:xfrm>
            <a:off x="572950" y="461536"/>
            <a:ext cx="8113850" cy="1143000"/>
          </a:xfrm>
        </p:spPr>
        <p:txBody>
          <a:bodyPr>
            <a:normAutofit/>
          </a:bodyPr>
          <a:lstStyle/>
          <a:p>
            <a:r>
              <a:rPr lang="en-US" sz="3200" b="1" dirty="0">
                <a:solidFill>
                  <a:srgbClr val="1552A6"/>
                </a:solidFill>
                <a:latin typeface="AauxPro OT"/>
              </a:rPr>
              <a:t>Campus Let Contracts </a:t>
            </a:r>
          </a:p>
        </p:txBody>
      </p:sp>
      <p:sp>
        <p:nvSpPr>
          <p:cNvPr id="2" name="TextBox 1">
            <a:extLst>
              <a:ext uri="{FF2B5EF4-FFF2-40B4-BE49-F238E27FC236}">
                <a16:creationId xmlns:a16="http://schemas.microsoft.com/office/drawing/2014/main" id="{471CD7A3-255E-4F3F-8120-F57646AB6FBC}"/>
              </a:ext>
            </a:extLst>
          </p:cNvPr>
          <p:cNvSpPr txBox="1"/>
          <p:nvPr/>
        </p:nvSpPr>
        <p:spPr>
          <a:xfrm>
            <a:off x="1565645" y="5120640"/>
            <a:ext cx="184731" cy="369332"/>
          </a:xfrm>
          <a:prstGeom prst="rect">
            <a:avLst/>
          </a:prstGeom>
          <a:noFill/>
        </p:spPr>
        <p:txBody>
          <a:bodyPr wrap="none" rtlCol="0">
            <a:spAutoFit/>
          </a:bodyPr>
          <a:lstStyle/>
          <a:p>
            <a:endParaRPr lang="en-US" dirty="0"/>
          </a:p>
        </p:txBody>
      </p:sp>
      <p:sp>
        <p:nvSpPr>
          <p:cNvPr id="12" name="Rectangle 11">
            <a:extLst>
              <a:ext uri="{FF2B5EF4-FFF2-40B4-BE49-F238E27FC236}">
                <a16:creationId xmlns:a16="http://schemas.microsoft.com/office/drawing/2014/main" id="{ED5A7154-851F-49CE-AA74-0902E0908CA2}"/>
              </a:ext>
            </a:extLst>
          </p:cNvPr>
          <p:cNvSpPr/>
          <p:nvPr/>
        </p:nvSpPr>
        <p:spPr>
          <a:xfrm>
            <a:off x="2440203" y="5894685"/>
            <a:ext cx="4370748" cy="461665"/>
          </a:xfrm>
          <a:prstGeom prst="rect">
            <a:avLst/>
          </a:prstGeom>
        </p:spPr>
        <p:txBody>
          <a:bodyPr wrap="none">
            <a:spAutoFit/>
          </a:bodyPr>
          <a:lstStyle/>
          <a:p>
            <a:pPr>
              <a:spcAft>
                <a:spcPts val="600"/>
              </a:spcAft>
            </a:pPr>
            <a:r>
              <a:rPr lang="en-US" sz="2400" dirty="0">
                <a:solidFill>
                  <a:srgbClr val="1552A6"/>
                </a:solidFill>
                <a:latin typeface="Times New Roman" pitchFamily="18" charset="0"/>
                <a:cs typeface="Times New Roman" pitchFamily="18" charset="0"/>
                <a:hlinkClick r:id="rId3"/>
              </a:rPr>
              <a:t>Campus Administered Procedures</a:t>
            </a:r>
            <a:endParaRPr lang="en-US" sz="2400" dirty="0">
              <a:solidFill>
                <a:srgbClr val="1552A6"/>
              </a:solidFill>
              <a:latin typeface="Times New Roman" pitchFamily="18" charset="0"/>
              <a:cs typeface="Times New Roman" pitchFamily="18" charset="0"/>
            </a:endParaRPr>
          </a:p>
        </p:txBody>
      </p:sp>
    </p:spTree>
    <p:extLst>
      <p:ext uri="{BB962C8B-B14F-4D97-AF65-F5344CB8AC3E}">
        <p14:creationId xmlns:p14="http://schemas.microsoft.com/office/powerpoint/2010/main" val="39105752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0430" y="1675540"/>
            <a:ext cx="5196450" cy="6217087"/>
          </a:xfrm>
          <a:prstGeom prst="rect">
            <a:avLst/>
          </a:prstGeom>
          <a:noFill/>
        </p:spPr>
        <p:txBody>
          <a:bodyPr wrap="square" rtlCol="0">
            <a:spAutoFit/>
          </a:bodyPr>
          <a:lstStyle/>
          <a:p>
            <a:pPr marL="463550" indent="-463550">
              <a:spcAft>
                <a:spcPts val="600"/>
              </a:spcAft>
              <a:buFont typeface="Arial" pitchFamily="34" charset="0"/>
              <a:buChar char="•"/>
            </a:pPr>
            <a:r>
              <a:rPr lang="en-US" sz="2400" dirty="0">
                <a:latin typeface="+mj-lt"/>
                <a:cs typeface="Times New Roman" pitchFamily="18" charset="0"/>
              </a:rPr>
              <a:t>Division of Budget’s authorization to spend capital funds</a:t>
            </a:r>
          </a:p>
          <a:p>
            <a:pPr marL="463550" indent="-463550">
              <a:spcAft>
                <a:spcPts val="600"/>
              </a:spcAft>
              <a:buFont typeface="Arial" pitchFamily="34" charset="0"/>
              <a:buChar char="•"/>
            </a:pPr>
            <a:r>
              <a:rPr lang="en-US" sz="2400" dirty="0">
                <a:latin typeface="+mj-lt"/>
                <a:cs typeface="Times New Roman" pitchFamily="18" charset="0"/>
              </a:rPr>
              <a:t>Done online through the Agency Spending Controls Application (ASCA)</a:t>
            </a:r>
          </a:p>
          <a:p>
            <a:pPr indent="-457200">
              <a:spcAft>
                <a:spcPts val="600"/>
              </a:spcAft>
              <a:buFont typeface="Arial" pitchFamily="34" charset="0"/>
              <a:buChar char="•"/>
            </a:pPr>
            <a:r>
              <a:rPr lang="en-US" sz="2400" dirty="0">
                <a:latin typeface="+mj-lt"/>
                <a:cs typeface="Times New Roman" pitchFamily="18" charset="0"/>
              </a:rPr>
              <a:t>Does NOT apply to professional 	staff and site reps</a:t>
            </a:r>
          </a:p>
          <a:p>
            <a:pPr lvl="1" indent="-457200">
              <a:spcAft>
                <a:spcPts val="600"/>
              </a:spcAft>
              <a:buFont typeface="Arial" pitchFamily="34" charset="0"/>
              <a:buChar char="•"/>
            </a:pPr>
            <a:r>
              <a:rPr lang="en-US" sz="2400" dirty="0">
                <a:latin typeface="+mj-lt"/>
                <a:cs typeface="Times New Roman" pitchFamily="18" charset="0"/>
              </a:rPr>
              <a:t>Include contingency in the budget</a:t>
            </a:r>
          </a:p>
          <a:p>
            <a:pPr lvl="1" indent="-457200">
              <a:spcAft>
                <a:spcPts val="600"/>
              </a:spcAft>
              <a:buFont typeface="Arial" pitchFamily="34" charset="0"/>
              <a:buChar char="•"/>
            </a:pPr>
            <a:r>
              <a:rPr lang="en-US" sz="2400" dirty="0">
                <a:latin typeface="+mj-lt"/>
                <a:cs typeface="Times New Roman" pitchFamily="18" charset="0"/>
              </a:rPr>
              <a:t>Applicability: </a:t>
            </a:r>
            <a:r>
              <a:rPr lang="en-US" sz="2400" u="sng" dirty="0">
                <a:latin typeface="+mj-lt"/>
                <a:cs typeface="Times New Roman" pitchFamily="18" charset="0"/>
              </a:rPr>
              <a:t>Capital projects </a:t>
            </a:r>
            <a:r>
              <a:rPr lang="en-US" sz="2000" dirty="0">
                <a:latin typeface="+mj-lt"/>
                <a:cs typeface="Times New Roman" pitchFamily="18" charset="0"/>
              </a:rPr>
              <a:t>&gt;$100,000 – MWBE, ESD Approval</a:t>
            </a:r>
          </a:p>
          <a:p>
            <a:pPr lvl="1">
              <a:spcAft>
                <a:spcPts val="600"/>
              </a:spcAft>
            </a:pPr>
            <a:r>
              <a:rPr lang="en-US" sz="2000" dirty="0">
                <a:latin typeface="+mj-lt"/>
                <a:cs typeface="Times New Roman" pitchFamily="18" charset="0"/>
              </a:rPr>
              <a:t>&gt;$1,000,000 – DOB, ESD, and Governor’s Office Approval</a:t>
            </a:r>
          </a:p>
          <a:p>
            <a:pPr indent="-457200">
              <a:spcAft>
                <a:spcPts val="600"/>
              </a:spcAft>
              <a:buFont typeface="Arial" pitchFamily="34" charset="0"/>
              <a:buChar char="•"/>
            </a:pPr>
            <a:endParaRPr lang="en-US" sz="2400" dirty="0">
              <a:latin typeface="+mj-lt"/>
              <a:cs typeface="Times New Roman" pitchFamily="18" charset="0"/>
            </a:endParaRPr>
          </a:p>
          <a:p>
            <a:pPr>
              <a:spcAft>
                <a:spcPts val="600"/>
              </a:spcAft>
            </a:pPr>
            <a:endParaRPr lang="en-US" sz="2400" dirty="0">
              <a:latin typeface="+mj-lt"/>
              <a:cs typeface="Times New Roman" pitchFamily="18" charset="0"/>
            </a:endParaRPr>
          </a:p>
          <a:p>
            <a:endParaRPr lang="en-US" sz="1400" b="1" dirty="0">
              <a:solidFill>
                <a:srgbClr val="1552A6"/>
              </a:solidFill>
              <a:latin typeface="+mj-lt"/>
            </a:endParaRPr>
          </a:p>
          <a:p>
            <a:endParaRPr lang="en-US" sz="2000" b="1" dirty="0">
              <a:solidFill>
                <a:srgbClr val="1552A6"/>
              </a:solidFill>
              <a:latin typeface="+mj-lt"/>
            </a:endParaRPr>
          </a:p>
        </p:txBody>
      </p:sp>
      <p:sp>
        <p:nvSpPr>
          <p:cNvPr id="6" name="Date Placeholder 5"/>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dirty="0"/>
              <a:t>SUNY Office for Capital Facilities</a:t>
            </a:r>
          </a:p>
        </p:txBody>
      </p:sp>
      <p:sp>
        <p:nvSpPr>
          <p:cNvPr id="3" name="Slide Number Placeholder 2"/>
          <p:cNvSpPr>
            <a:spLocks noGrp="1"/>
          </p:cNvSpPr>
          <p:nvPr>
            <p:ph type="sldNum" sz="quarter" idx="12"/>
          </p:nvPr>
        </p:nvSpPr>
        <p:spPr>
          <a:xfrm>
            <a:off x="6553200" y="6326690"/>
            <a:ext cx="2133600" cy="365125"/>
          </a:xfrm>
        </p:spPr>
        <p:txBody>
          <a:bodyPr/>
          <a:lstStyle/>
          <a:p>
            <a:fld id="{33D82B13-F593-224D-BA00-C18C518B326E}" type="slidenum">
              <a:rPr lang="en-US" smtClean="0"/>
              <a:pPr/>
              <a:t>24</a:t>
            </a:fld>
            <a:endParaRPr lang="en-US"/>
          </a:p>
        </p:txBody>
      </p:sp>
      <p:pic>
        <p:nvPicPr>
          <p:cNvPr id="8" name="Picture 7" descr="CLC-5 Division of Budget Approval - B1184 16 August 2012_Page_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698370">
            <a:off x="5612109" y="1748665"/>
            <a:ext cx="3138089" cy="4061056"/>
          </a:xfrm>
          <a:prstGeom prst="rect">
            <a:avLst/>
          </a:prstGeom>
          <a:ln>
            <a:noFill/>
          </a:ln>
          <a:effectLst>
            <a:outerShdw blurRad="292100" dist="139700" dir="2700000" algn="tl" rotWithShape="0">
              <a:srgbClr val="333333">
                <a:alpha val="65000"/>
              </a:srgbClr>
            </a:outerShdw>
          </a:effectLst>
        </p:spPr>
      </p:pic>
      <p:sp>
        <p:nvSpPr>
          <p:cNvPr id="9" name="Rectangle 8"/>
          <p:cNvSpPr/>
          <p:nvPr/>
        </p:nvSpPr>
        <p:spPr>
          <a:xfrm>
            <a:off x="2856600" y="5931885"/>
            <a:ext cx="3604000" cy="400110"/>
          </a:xfrm>
          <a:prstGeom prst="rect">
            <a:avLst/>
          </a:prstGeom>
        </p:spPr>
        <p:txBody>
          <a:bodyPr wrap="none">
            <a:spAutoFit/>
          </a:bodyPr>
          <a:lstStyle/>
          <a:p>
            <a:pPr>
              <a:spcAft>
                <a:spcPts val="600"/>
              </a:spcAft>
            </a:pPr>
            <a:r>
              <a:rPr lang="en-US" sz="2000" dirty="0">
                <a:solidFill>
                  <a:srgbClr val="1552A6"/>
                </a:solidFill>
                <a:latin typeface="Times New Roman" pitchFamily="18" charset="0"/>
                <a:cs typeface="Times New Roman" pitchFamily="18" charset="0"/>
              </a:rPr>
              <a:t>Division of Budget Bulletin 1184</a:t>
            </a:r>
          </a:p>
        </p:txBody>
      </p:sp>
      <p:sp>
        <p:nvSpPr>
          <p:cNvPr id="10" name="TextBox 9"/>
          <p:cNvSpPr txBox="1"/>
          <p:nvPr/>
        </p:nvSpPr>
        <p:spPr>
          <a:xfrm>
            <a:off x="970630" y="526005"/>
            <a:ext cx="7292830" cy="1154162"/>
          </a:xfrm>
          <a:prstGeom prst="rect">
            <a:avLst/>
          </a:prstGeom>
          <a:noFill/>
        </p:spPr>
        <p:txBody>
          <a:bodyPr wrap="square" rtlCol="0">
            <a:spAutoFit/>
          </a:bodyPr>
          <a:lstStyle/>
          <a:p>
            <a:pPr algn="ctr">
              <a:spcAft>
                <a:spcPts val="600"/>
              </a:spcAft>
            </a:pPr>
            <a:r>
              <a:rPr lang="en-US" sz="3200" b="1" dirty="0">
                <a:solidFill>
                  <a:srgbClr val="1552A6"/>
                </a:solidFill>
                <a:latin typeface="AauxPro OT"/>
              </a:rPr>
              <a:t>DOB Approval</a:t>
            </a:r>
          </a:p>
          <a:p>
            <a:pPr algn="ctr">
              <a:spcAft>
                <a:spcPts val="600"/>
              </a:spcAft>
            </a:pPr>
            <a:r>
              <a:rPr lang="en-US" sz="3200" b="1" dirty="0">
                <a:solidFill>
                  <a:srgbClr val="1552A6"/>
                </a:solidFill>
                <a:latin typeface="AauxPro OT"/>
              </a:rPr>
              <a:t>B-1184</a:t>
            </a:r>
            <a:endParaRPr lang="en-US" sz="2000" b="1" dirty="0">
              <a:solidFill>
                <a:srgbClr val="1552A6"/>
              </a:solidFill>
              <a:latin typeface="AauxPro OT"/>
            </a:endParaRPr>
          </a:p>
        </p:txBody>
      </p:sp>
      <p:sp>
        <p:nvSpPr>
          <p:cNvPr id="11" name="Rectangle 10"/>
          <p:cNvSpPr/>
          <p:nvPr/>
        </p:nvSpPr>
        <p:spPr>
          <a:xfrm rot="706446">
            <a:off x="6018334" y="1063569"/>
            <a:ext cx="3248005" cy="707886"/>
          </a:xfrm>
          <a:prstGeom prst="rect">
            <a:avLst/>
          </a:prstGeom>
        </p:spPr>
        <p:txBody>
          <a:bodyPr wrap="none">
            <a:spAutoFit/>
          </a:bodyPr>
          <a:lstStyle/>
          <a:p>
            <a:pPr algn="ctr"/>
            <a:r>
              <a:rPr lang="en-US" sz="2000" b="1" dirty="0">
                <a:solidFill>
                  <a:srgbClr val="1552A6"/>
                </a:solidFill>
                <a:latin typeface="Times New Roman" pitchFamily="18" charset="0"/>
                <a:cs typeface="Times New Roman" pitchFamily="18" charset="0"/>
              </a:rPr>
              <a:t>Learn more, see</a:t>
            </a:r>
          </a:p>
          <a:p>
            <a:pPr algn="ctr"/>
            <a:r>
              <a:rPr lang="en-US" sz="2000" b="1" dirty="0">
                <a:solidFill>
                  <a:srgbClr val="1552A6"/>
                </a:solidFill>
                <a:latin typeface="Times New Roman" pitchFamily="18" charset="0"/>
                <a:cs typeface="Times New Roman" pitchFamily="18" charset="0"/>
              </a:rPr>
              <a:t>Guidance Document CLC-5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28505" y="804868"/>
            <a:ext cx="7292830" cy="584775"/>
          </a:xfrm>
          <a:prstGeom prst="rect">
            <a:avLst/>
          </a:prstGeom>
          <a:noFill/>
        </p:spPr>
        <p:txBody>
          <a:bodyPr wrap="square" rtlCol="0">
            <a:spAutoFit/>
          </a:bodyPr>
          <a:lstStyle/>
          <a:p>
            <a:pPr algn="ctr"/>
            <a:r>
              <a:rPr lang="en-US" sz="3200" b="1" dirty="0">
                <a:solidFill>
                  <a:srgbClr val="1552A6"/>
                </a:solidFill>
                <a:latin typeface="AauxPro OT"/>
              </a:rPr>
              <a:t>Wicks Law (Construction)</a:t>
            </a:r>
          </a:p>
        </p:txBody>
      </p:sp>
      <p:sp>
        <p:nvSpPr>
          <p:cNvPr id="6" name="Date Placeholder 5"/>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25</a:t>
            </a:fld>
            <a:endParaRPr lang="en-US"/>
          </a:p>
        </p:txBody>
      </p:sp>
      <p:pic>
        <p:nvPicPr>
          <p:cNvPr id="12" name="Picture 11" descr="mep.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19801" y="4298787"/>
            <a:ext cx="3124200" cy="2559213"/>
          </a:xfrm>
          <a:prstGeom prst="rect">
            <a:avLst/>
          </a:prstGeom>
        </p:spPr>
      </p:pic>
      <p:sp>
        <p:nvSpPr>
          <p:cNvPr id="10" name="TextBox 9"/>
          <p:cNvSpPr txBox="1"/>
          <p:nvPr/>
        </p:nvSpPr>
        <p:spPr>
          <a:xfrm>
            <a:off x="832519" y="1461501"/>
            <a:ext cx="7650862" cy="4231928"/>
          </a:xfrm>
          <a:prstGeom prst="rect">
            <a:avLst/>
          </a:prstGeom>
          <a:noFill/>
        </p:spPr>
        <p:txBody>
          <a:bodyPr wrap="square" rtlCol="0">
            <a:spAutoFit/>
          </a:bodyPr>
          <a:lstStyle/>
          <a:p>
            <a:pPr>
              <a:spcAft>
                <a:spcPts val="600"/>
              </a:spcAft>
            </a:pPr>
            <a:r>
              <a:rPr lang="en-US" sz="2800" dirty="0">
                <a:cs typeface="Times New Roman" pitchFamily="18" charset="0"/>
              </a:rPr>
              <a:t>Contracts over the threshold require separate specifications and bids for;</a:t>
            </a:r>
          </a:p>
          <a:p>
            <a:pPr lvl="1" indent="-457200">
              <a:spcAft>
                <a:spcPts val="600"/>
              </a:spcAft>
              <a:buFont typeface="Arial" pitchFamily="34" charset="0"/>
              <a:buChar char="•"/>
            </a:pPr>
            <a:r>
              <a:rPr lang="en-US" sz="2800" dirty="0">
                <a:cs typeface="Times New Roman" pitchFamily="18" charset="0"/>
              </a:rPr>
              <a:t>General Contracting</a:t>
            </a:r>
          </a:p>
          <a:p>
            <a:pPr lvl="1" indent="-457200">
              <a:spcAft>
                <a:spcPts val="600"/>
              </a:spcAft>
              <a:buFont typeface="Arial" pitchFamily="34" charset="0"/>
              <a:buChar char="•"/>
            </a:pPr>
            <a:r>
              <a:rPr lang="en-US" sz="2800" dirty="0">
                <a:cs typeface="Times New Roman" pitchFamily="18" charset="0"/>
              </a:rPr>
              <a:t>Mechanical: steam heating, hot water heating, ventilating and air conditioning  apparatus</a:t>
            </a:r>
          </a:p>
          <a:p>
            <a:pPr lvl="1" indent="-457200">
              <a:spcAft>
                <a:spcPts val="600"/>
              </a:spcAft>
              <a:buFont typeface="Arial" pitchFamily="34" charset="0"/>
              <a:buChar char="•"/>
            </a:pPr>
            <a:r>
              <a:rPr lang="en-US" sz="2800" dirty="0">
                <a:cs typeface="Times New Roman" pitchFamily="18" charset="0"/>
              </a:rPr>
              <a:t>Electrical: electric wiring and standard illuminating fixtures</a:t>
            </a:r>
          </a:p>
          <a:p>
            <a:pPr lvl="1" indent="-457200">
              <a:spcAft>
                <a:spcPts val="600"/>
              </a:spcAft>
              <a:buFont typeface="Arial" pitchFamily="34" charset="0"/>
              <a:buChar char="•"/>
            </a:pPr>
            <a:r>
              <a:rPr lang="en-US" sz="2800" dirty="0">
                <a:cs typeface="Times New Roman" pitchFamily="18" charset="0"/>
              </a:rPr>
              <a:t>Plumbing: plumbing and gas fitting</a:t>
            </a:r>
          </a:p>
          <a:p>
            <a:pPr>
              <a:buFont typeface="Arial" pitchFamily="34" charset="0"/>
              <a:buChar char="•"/>
            </a:pPr>
            <a:endParaRPr lang="en-US" sz="2000" dirty="0"/>
          </a:p>
        </p:txBody>
      </p:sp>
      <p:sp>
        <p:nvSpPr>
          <p:cNvPr id="7" name="Rectangle 6">
            <a:extLst>
              <a:ext uri="{FF2B5EF4-FFF2-40B4-BE49-F238E27FC236}">
                <a16:creationId xmlns:a16="http://schemas.microsoft.com/office/drawing/2014/main" id="{1A820DF4-FED3-17DB-5EB7-B0A4EC228E93}"/>
              </a:ext>
            </a:extLst>
          </p:cNvPr>
          <p:cNvSpPr/>
          <p:nvPr/>
        </p:nvSpPr>
        <p:spPr>
          <a:xfrm>
            <a:off x="0" y="5560109"/>
            <a:ext cx="4061868" cy="830997"/>
          </a:xfrm>
          <a:prstGeom prst="rect">
            <a:avLst/>
          </a:prstGeom>
          <a:noFill/>
        </p:spPr>
        <p:txBody>
          <a:bodyPr wrap="square" lIns="91440" tIns="45720" rIns="91440" bIns="45720">
            <a:spAutoFit/>
          </a:bodyPr>
          <a:lstStyle/>
          <a:p>
            <a:pPr algn="ctr"/>
            <a:r>
              <a:rPr lang="en-US" sz="2400" b="0" cap="none" spc="0" dirty="0">
                <a:ln w="0"/>
                <a:solidFill>
                  <a:schemeClr val="accent1"/>
                </a:solidFill>
                <a:effectLst>
                  <a:outerShdw blurRad="38100" dist="25400" dir="5400000" algn="ctr" rotWithShape="0">
                    <a:srgbClr val="6E747A">
                      <a:alpha val="43000"/>
                    </a:srgbClr>
                  </a:outerShdw>
                </a:effectLst>
              </a:rPr>
              <a:t>In design: four sets of bid documents are required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28505" y="804868"/>
            <a:ext cx="7292830" cy="584775"/>
          </a:xfrm>
          <a:prstGeom prst="rect">
            <a:avLst/>
          </a:prstGeom>
          <a:noFill/>
        </p:spPr>
        <p:txBody>
          <a:bodyPr wrap="square" rtlCol="0">
            <a:spAutoFit/>
          </a:bodyPr>
          <a:lstStyle/>
          <a:p>
            <a:pPr algn="ctr"/>
            <a:r>
              <a:rPr lang="en-US" sz="3200" b="1" dirty="0">
                <a:solidFill>
                  <a:srgbClr val="1552A6"/>
                </a:solidFill>
                <a:latin typeface="AauxPro OT"/>
              </a:rPr>
              <a:t>Wicks Law (Construction)</a:t>
            </a:r>
          </a:p>
        </p:txBody>
      </p:sp>
      <p:sp>
        <p:nvSpPr>
          <p:cNvPr id="6" name="Date Placeholder 5"/>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26</a:t>
            </a:fld>
            <a:endParaRPr lang="en-US"/>
          </a:p>
        </p:txBody>
      </p:sp>
      <p:sp>
        <p:nvSpPr>
          <p:cNvPr id="10" name="TextBox 9"/>
          <p:cNvSpPr txBox="1"/>
          <p:nvPr/>
        </p:nvSpPr>
        <p:spPr>
          <a:xfrm>
            <a:off x="1028505" y="1878201"/>
            <a:ext cx="7442521" cy="2862322"/>
          </a:xfrm>
          <a:prstGeom prst="rect">
            <a:avLst/>
          </a:prstGeom>
          <a:noFill/>
        </p:spPr>
        <p:txBody>
          <a:bodyPr wrap="square" rtlCol="0">
            <a:spAutoFit/>
          </a:bodyPr>
          <a:lstStyle/>
          <a:p>
            <a:pPr indent="-457200">
              <a:spcAft>
                <a:spcPts val="600"/>
              </a:spcAft>
            </a:pPr>
            <a:r>
              <a:rPr lang="en-US" sz="2800" dirty="0">
                <a:latin typeface="+mj-lt"/>
                <a:cs typeface="Times New Roman" pitchFamily="18" charset="0"/>
              </a:rPr>
              <a:t>Wick’s Applicability thresholds by county</a:t>
            </a:r>
          </a:p>
          <a:p>
            <a:pPr lvl="1" indent="-457200">
              <a:spcAft>
                <a:spcPts val="600"/>
              </a:spcAft>
              <a:buFont typeface="Arial" pitchFamily="34" charset="0"/>
              <a:buChar char="•"/>
            </a:pPr>
            <a:r>
              <a:rPr lang="en-US" sz="2800" dirty="0">
                <a:latin typeface="+mj-lt"/>
                <a:cs typeface="Times New Roman" pitchFamily="18" charset="0"/>
              </a:rPr>
              <a:t>&gt;$3M in Bronx, Kings, NY, Queens, and Richmond</a:t>
            </a:r>
          </a:p>
          <a:p>
            <a:pPr lvl="1" indent="-457200">
              <a:spcAft>
                <a:spcPts val="600"/>
              </a:spcAft>
              <a:buFont typeface="Arial" pitchFamily="34" charset="0"/>
              <a:buChar char="•"/>
            </a:pPr>
            <a:r>
              <a:rPr lang="en-US" sz="2800" dirty="0">
                <a:latin typeface="+mj-lt"/>
                <a:cs typeface="Times New Roman" pitchFamily="18" charset="0"/>
              </a:rPr>
              <a:t>&gt;$1.5M in Nassau, Suffolk, and Westchester</a:t>
            </a:r>
          </a:p>
          <a:p>
            <a:pPr lvl="1" indent="-457200">
              <a:spcAft>
                <a:spcPts val="600"/>
              </a:spcAft>
              <a:buFont typeface="Arial" pitchFamily="34" charset="0"/>
              <a:buChar char="•"/>
            </a:pPr>
            <a:r>
              <a:rPr lang="en-US" sz="2800" dirty="0">
                <a:latin typeface="+mj-lt"/>
                <a:cs typeface="Times New Roman" pitchFamily="18" charset="0"/>
              </a:rPr>
              <a:t>&gt;$0.5M in all other counties within the state</a:t>
            </a:r>
          </a:p>
          <a:p>
            <a:pPr>
              <a:buFont typeface="Arial" pitchFamily="34" charset="0"/>
              <a:buChar char="•"/>
            </a:pPr>
            <a:endParaRPr lang="en-US" sz="2000" dirty="0">
              <a:latin typeface="+mj-l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28505" y="804868"/>
            <a:ext cx="7292830" cy="584775"/>
          </a:xfrm>
          <a:prstGeom prst="rect">
            <a:avLst/>
          </a:prstGeom>
          <a:noFill/>
        </p:spPr>
        <p:txBody>
          <a:bodyPr wrap="square" rtlCol="0">
            <a:spAutoFit/>
          </a:bodyPr>
          <a:lstStyle/>
          <a:p>
            <a:pPr algn="ctr"/>
            <a:r>
              <a:rPr lang="en-US" sz="3200" b="1" dirty="0">
                <a:solidFill>
                  <a:srgbClr val="1552A6"/>
                </a:solidFill>
                <a:latin typeface="AauxPro OT"/>
              </a:rPr>
              <a:t>Wicks Law (Construction)</a:t>
            </a:r>
          </a:p>
        </p:txBody>
      </p:sp>
      <p:sp>
        <p:nvSpPr>
          <p:cNvPr id="6" name="Date Placeholder 5"/>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27</a:t>
            </a:fld>
            <a:endParaRPr lang="en-US"/>
          </a:p>
        </p:txBody>
      </p:sp>
      <p:grpSp>
        <p:nvGrpSpPr>
          <p:cNvPr id="11" name="Group 10"/>
          <p:cNvGrpSpPr/>
          <p:nvPr/>
        </p:nvGrpSpPr>
        <p:grpSpPr>
          <a:xfrm>
            <a:off x="478674" y="1516284"/>
            <a:ext cx="3467986" cy="4840066"/>
            <a:chOff x="2838007" y="1435711"/>
            <a:chExt cx="3467986" cy="3986578"/>
          </a:xfrm>
        </p:grpSpPr>
        <p:grpSp>
          <p:nvGrpSpPr>
            <p:cNvPr id="12" name="Group 10"/>
            <p:cNvGrpSpPr/>
            <p:nvPr/>
          </p:nvGrpSpPr>
          <p:grpSpPr>
            <a:xfrm>
              <a:off x="2838007" y="1435711"/>
              <a:ext cx="3467986" cy="873748"/>
              <a:chOff x="36" y="190089"/>
              <a:chExt cx="3467986" cy="873748"/>
            </a:xfrm>
          </p:grpSpPr>
          <p:sp>
            <p:nvSpPr>
              <p:cNvPr id="16" name="Rectangle 15"/>
              <p:cNvSpPr/>
              <p:nvPr/>
            </p:nvSpPr>
            <p:spPr>
              <a:xfrm>
                <a:off x="36" y="190089"/>
                <a:ext cx="3467986" cy="873748"/>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Rectangle 16"/>
              <p:cNvSpPr/>
              <p:nvPr/>
            </p:nvSpPr>
            <p:spPr>
              <a:xfrm>
                <a:off x="36" y="190089"/>
                <a:ext cx="3467986" cy="8737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400" b="1" kern="1200" dirty="0">
                    <a:latin typeface="Times New Roman" pitchFamily="18" charset="0"/>
                    <a:cs typeface="Times New Roman" pitchFamily="18" charset="0"/>
                  </a:rPr>
                  <a:t>Campus</a:t>
                </a:r>
                <a:r>
                  <a:rPr lang="en-US" sz="2400" b="1" kern="1200" baseline="0" dirty="0">
                    <a:latin typeface="Times New Roman" pitchFamily="18" charset="0"/>
                    <a:cs typeface="Times New Roman" pitchFamily="18" charset="0"/>
                  </a:rPr>
                  <a:t> Let</a:t>
                </a:r>
              </a:p>
              <a:p>
                <a:pPr lvl="0" algn="ctr" defTabSz="933450">
                  <a:lnSpc>
                    <a:spcPct val="90000"/>
                  </a:lnSpc>
                  <a:spcBef>
                    <a:spcPct val="0"/>
                  </a:spcBef>
                  <a:spcAft>
                    <a:spcPct val="35000"/>
                  </a:spcAft>
                </a:pPr>
                <a:r>
                  <a:rPr lang="en-US" sz="2400" b="1" kern="1200" baseline="0" dirty="0">
                    <a:latin typeface="Times New Roman" pitchFamily="18" charset="0"/>
                    <a:cs typeface="Times New Roman" pitchFamily="18" charset="0"/>
                  </a:rPr>
                  <a:t>(Campus Administered)</a:t>
                </a:r>
                <a:endParaRPr lang="en-US" sz="2400" b="1" kern="1200" dirty="0">
                  <a:latin typeface="Times New Roman" pitchFamily="18" charset="0"/>
                  <a:cs typeface="Times New Roman" pitchFamily="18" charset="0"/>
                </a:endParaRPr>
              </a:p>
            </p:txBody>
          </p:sp>
        </p:grpSp>
        <p:grpSp>
          <p:nvGrpSpPr>
            <p:cNvPr id="13" name="Group 11"/>
            <p:cNvGrpSpPr/>
            <p:nvPr/>
          </p:nvGrpSpPr>
          <p:grpSpPr>
            <a:xfrm>
              <a:off x="2838007" y="2309459"/>
              <a:ext cx="3467986" cy="3112830"/>
              <a:chOff x="36" y="1063837"/>
              <a:chExt cx="3467986" cy="3112830"/>
            </a:xfrm>
          </p:grpSpPr>
          <p:sp>
            <p:nvSpPr>
              <p:cNvPr id="14" name="Rectangle 13"/>
              <p:cNvSpPr/>
              <p:nvPr/>
            </p:nvSpPr>
            <p:spPr>
              <a:xfrm>
                <a:off x="36" y="1063837"/>
                <a:ext cx="3467986" cy="3112830"/>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5" name="Rectangle 14"/>
              <p:cNvSpPr/>
              <p:nvPr/>
            </p:nvSpPr>
            <p:spPr>
              <a:xfrm>
                <a:off x="36" y="1063837"/>
                <a:ext cx="3467986" cy="311283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2014" tIns="112014" rIns="109728" bIns="168021" numCol="1" spcCol="1270" anchor="t" anchorCtr="0">
                <a:noAutofit/>
              </a:bodyPr>
              <a:lstStyle/>
              <a:p>
                <a:pPr indent="-457200">
                  <a:spcAft>
                    <a:spcPts val="600"/>
                  </a:spcAft>
                  <a:buFont typeface="Arial" pitchFamily="34" charset="0"/>
                  <a:buChar char="•"/>
                </a:pPr>
                <a:r>
                  <a:rPr lang="en-US" sz="2400" dirty="0">
                    <a:latin typeface="Times New Roman" pitchFamily="18" charset="0"/>
                    <a:cs typeface="Times New Roman" pitchFamily="18" charset="0"/>
                  </a:rPr>
                  <a:t>Campuses may apply for a Wick’s Waiver with the Fund</a:t>
                </a:r>
              </a:p>
              <a:p>
                <a:pPr indent="-457200">
                  <a:spcAft>
                    <a:spcPts val="600"/>
                  </a:spcAft>
                  <a:buFont typeface="Arial" pitchFamily="34" charset="0"/>
                  <a:buChar char="•"/>
                </a:pPr>
                <a:r>
                  <a:rPr lang="en-US" sz="2400" dirty="0">
                    <a:latin typeface="Times New Roman" pitchFamily="18" charset="0"/>
                    <a:cs typeface="Times New Roman" pitchFamily="18" charset="0"/>
                  </a:rPr>
                  <a:t>Construction must be funded </a:t>
                </a:r>
                <a:r>
                  <a:rPr lang="en-US" sz="2400" u="sng" dirty="0">
                    <a:latin typeface="Times New Roman" pitchFamily="18" charset="0"/>
                    <a:cs typeface="Times New Roman" pitchFamily="18" charset="0"/>
                  </a:rPr>
                  <a:t>entirely</a:t>
                </a:r>
                <a:r>
                  <a:rPr lang="en-US" sz="2400" dirty="0">
                    <a:latin typeface="Times New Roman" pitchFamily="18" charset="0"/>
                    <a:cs typeface="Times New Roman" pitchFamily="18" charset="0"/>
                  </a:rPr>
                  <a:t> with capital appropriations made to the Fund (includes Capital Projects Fund / 384)</a:t>
                </a:r>
                <a:endParaRPr lang="en-US" sz="2400" b="1" dirty="0">
                  <a:solidFill>
                    <a:srgbClr val="1552A6"/>
                  </a:solidFill>
                  <a:latin typeface="Times New Roman" pitchFamily="18" charset="0"/>
                  <a:cs typeface="Times New Roman" pitchFamily="18" charset="0"/>
                </a:endParaRPr>
              </a:p>
            </p:txBody>
          </p:sp>
        </p:grpSp>
      </p:grpSp>
      <p:grpSp>
        <p:nvGrpSpPr>
          <p:cNvPr id="18" name="Group 17"/>
          <p:cNvGrpSpPr/>
          <p:nvPr/>
        </p:nvGrpSpPr>
        <p:grpSpPr>
          <a:xfrm>
            <a:off x="4375230" y="1516285"/>
            <a:ext cx="4456253" cy="4840066"/>
            <a:chOff x="2838007" y="1435711"/>
            <a:chExt cx="3467986" cy="3986578"/>
          </a:xfrm>
        </p:grpSpPr>
        <p:grpSp>
          <p:nvGrpSpPr>
            <p:cNvPr id="19" name="Group 17"/>
            <p:cNvGrpSpPr/>
            <p:nvPr/>
          </p:nvGrpSpPr>
          <p:grpSpPr>
            <a:xfrm>
              <a:off x="2838007" y="1435711"/>
              <a:ext cx="3467986" cy="873748"/>
              <a:chOff x="3953540" y="190089"/>
              <a:chExt cx="3467986" cy="873748"/>
            </a:xfrm>
          </p:grpSpPr>
          <p:sp>
            <p:nvSpPr>
              <p:cNvPr id="23" name="Rectangle 22"/>
              <p:cNvSpPr/>
              <p:nvPr/>
            </p:nvSpPr>
            <p:spPr>
              <a:xfrm>
                <a:off x="3953540" y="190089"/>
                <a:ext cx="3467986" cy="873748"/>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Rectangle 23"/>
              <p:cNvSpPr/>
              <p:nvPr/>
            </p:nvSpPr>
            <p:spPr>
              <a:xfrm>
                <a:off x="3953540" y="190089"/>
                <a:ext cx="3467986" cy="8737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400" b="1" kern="1200" dirty="0">
                    <a:latin typeface="Times New Roman" pitchFamily="18" charset="0"/>
                    <a:cs typeface="Times New Roman" pitchFamily="18" charset="0"/>
                  </a:rPr>
                  <a:t>Campus Funded</a:t>
                </a:r>
              </a:p>
            </p:txBody>
          </p:sp>
        </p:grpSp>
        <p:grpSp>
          <p:nvGrpSpPr>
            <p:cNvPr id="20" name="Group 18"/>
            <p:cNvGrpSpPr/>
            <p:nvPr/>
          </p:nvGrpSpPr>
          <p:grpSpPr>
            <a:xfrm>
              <a:off x="2838007" y="2309459"/>
              <a:ext cx="3467986" cy="3112830"/>
              <a:chOff x="3953540" y="1063837"/>
              <a:chExt cx="3467986" cy="3112830"/>
            </a:xfrm>
          </p:grpSpPr>
          <p:sp>
            <p:nvSpPr>
              <p:cNvPr id="21" name="Rectangle 20"/>
              <p:cNvSpPr/>
              <p:nvPr/>
            </p:nvSpPr>
            <p:spPr>
              <a:xfrm>
                <a:off x="3953540" y="1063837"/>
                <a:ext cx="3467986" cy="3112830"/>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2" name="Rectangle 21"/>
              <p:cNvSpPr/>
              <p:nvPr/>
            </p:nvSpPr>
            <p:spPr>
              <a:xfrm>
                <a:off x="3953540" y="1063837"/>
                <a:ext cx="3467986" cy="311283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2014" tIns="112014" rIns="149352" bIns="168021" numCol="1" spcCol="1270" anchor="t" anchorCtr="0">
                <a:noAutofit/>
              </a:bodyPr>
              <a:lstStyle/>
              <a:p>
                <a:pPr indent="-457200">
                  <a:spcAft>
                    <a:spcPts val="600"/>
                  </a:spcAft>
                  <a:buFont typeface="Arial" pitchFamily="34" charset="0"/>
                  <a:buChar char="•"/>
                </a:pPr>
                <a:r>
                  <a:rPr lang="en-US" sz="2400" dirty="0">
                    <a:latin typeface="Times New Roman" pitchFamily="18" charset="0"/>
                    <a:cs typeface="Times New Roman" pitchFamily="18" charset="0"/>
                  </a:rPr>
                  <a:t>Construction Contracts funded by operating or other funds are not eligible for a Wick’s Waiver</a:t>
                </a:r>
              </a:p>
              <a:p>
                <a:pPr indent="-457200">
                  <a:spcAft>
                    <a:spcPts val="600"/>
                  </a:spcAft>
                  <a:buFont typeface="Arial" pitchFamily="34" charset="0"/>
                  <a:buChar char="•"/>
                </a:pPr>
                <a:r>
                  <a:rPr lang="en-US" sz="2400" dirty="0">
                    <a:latin typeface="Times New Roman" pitchFamily="18" charset="0"/>
                    <a:cs typeface="Times New Roman" pitchFamily="18" charset="0"/>
                  </a:rPr>
                  <a:t>Contracts </a:t>
                </a:r>
                <a:r>
                  <a:rPr lang="en-US" sz="2400" u="sng" dirty="0">
                    <a:latin typeface="Times New Roman" pitchFamily="18" charset="0"/>
                    <a:cs typeface="Times New Roman" pitchFamily="18" charset="0"/>
                  </a:rPr>
                  <a:t>under</a:t>
                </a:r>
                <a:r>
                  <a:rPr lang="en-US" sz="2400" dirty="0">
                    <a:latin typeface="Times New Roman" pitchFamily="18" charset="0"/>
                    <a:cs typeface="Times New Roman" pitchFamily="18" charset="0"/>
                  </a:rPr>
                  <a:t> the applicable thresholds must have bidders submit with their bid a separate sealed list that names                        each subcontractor. </a:t>
                </a:r>
              </a:p>
            </p:txBody>
          </p:sp>
        </p:grpSp>
      </p:grpSp>
      <p:pic>
        <p:nvPicPr>
          <p:cNvPr id="9" name="Picture 8" descr="sealed bid.jpg"/>
          <p:cNvPicPr>
            <a:picLocks noChangeAspect="1"/>
          </p:cNvPicPr>
          <p:nvPr/>
        </p:nvPicPr>
        <p:blipFill>
          <a:blip r:embed="rId3"/>
          <a:stretch>
            <a:fillRect/>
          </a:stretch>
        </p:blipFill>
        <p:spPr>
          <a:xfrm>
            <a:off x="7153158" y="5482176"/>
            <a:ext cx="1927184" cy="1297174"/>
          </a:xfrm>
          <a:prstGeom prst="rect">
            <a:avLst/>
          </a:prstGeom>
        </p:spPr>
      </p:pic>
    </p:spTree>
    <p:extLst>
      <p:ext uri="{BB962C8B-B14F-4D97-AF65-F5344CB8AC3E}">
        <p14:creationId xmlns:p14="http://schemas.microsoft.com/office/powerpoint/2010/main" val="11710599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Dec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28</a:t>
            </a:fld>
            <a:endParaRPr lang="en-US"/>
          </a:p>
        </p:txBody>
      </p:sp>
      <p:sp>
        <p:nvSpPr>
          <p:cNvPr id="10" name="TextBox 9"/>
          <p:cNvSpPr txBox="1"/>
          <p:nvPr/>
        </p:nvSpPr>
        <p:spPr>
          <a:xfrm>
            <a:off x="4186237" y="1452169"/>
            <a:ext cx="4733925" cy="4632037"/>
          </a:xfrm>
          <a:prstGeom prst="rect">
            <a:avLst/>
          </a:prstGeom>
          <a:noFill/>
        </p:spPr>
        <p:txBody>
          <a:bodyPr wrap="square" rtlCol="0">
            <a:spAutoFit/>
          </a:bodyPr>
          <a:lstStyle/>
          <a:p>
            <a:pPr algn="ctr">
              <a:spcAft>
                <a:spcPts val="600"/>
              </a:spcAft>
            </a:pPr>
            <a:endParaRPr lang="en-US" sz="1000" dirty="0">
              <a:latin typeface="+mj-lt"/>
              <a:cs typeface="Times New Roman" pitchFamily="18" charset="0"/>
            </a:endParaRPr>
          </a:p>
          <a:p>
            <a:pPr algn="ctr">
              <a:spcAft>
                <a:spcPts val="600"/>
              </a:spcAft>
            </a:pPr>
            <a:endParaRPr lang="en-US" sz="1000" dirty="0">
              <a:latin typeface="+mj-lt"/>
              <a:cs typeface="Times New Roman" pitchFamily="18" charset="0"/>
            </a:endParaRPr>
          </a:p>
          <a:p>
            <a:pPr algn="ctr">
              <a:spcAft>
                <a:spcPts val="600"/>
              </a:spcAft>
            </a:pPr>
            <a:r>
              <a:rPr lang="en-US" sz="2400" u="sng" dirty="0">
                <a:latin typeface="+mj-lt"/>
                <a:cs typeface="Times New Roman" pitchFamily="18" charset="0"/>
              </a:rPr>
              <a:t>Assign Goals</a:t>
            </a:r>
          </a:p>
          <a:p>
            <a:pPr>
              <a:spcAft>
                <a:spcPts val="600"/>
              </a:spcAft>
              <a:buFont typeface="Arial" pitchFamily="34" charset="0"/>
              <a:buChar char="•"/>
            </a:pPr>
            <a:r>
              <a:rPr lang="en-US" sz="2400" dirty="0">
                <a:latin typeface="+mj-lt"/>
                <a:cs typeface="Times New Roman" pitchFamily="18" charset="0"/>
              </a:rPr>
              <a:t>Applicable on contracts &gt;$100,000 for construction; &gt;$25,000 for commodities, services and construction related services</a:t>
            </a:r>
          </a:p>
          <a:p>
            <a:pPr>
              <a:spcAft>
                <a:spcPts val="600"/>
              </a:spcAft>
              <a:buFont typeface="Arial" pitchFamily="34" charset="0"/>
              <a:buChar char="•"/>
            </a:pPr>
            <a:r>
              <a:rPr lang="en-US" sz="2400" dirty="0">
                <a:latin typeface="+mj-lt"/>
                <a:cs typeface="Times New Roman" pitchFamily="18" charset="0"/>
              </a:rPr>
              <a:t>Set Goals using the Goal Setting Methodology</a:t>
            </a:r>
          </a:p>
          <a:p>
            <a:pPr>
              <a:spcAft>
                <a:spcPts val="600"/>
              </a:spcAft>
              <a:buFont typeface="Arial" pitchFamily="34" charset="0"/>
              <a:buChar char="•"/>
            </a:pPr>
            <a:r>
              <a:rPr lang="en-US" sz="2400" dirty="0">
                <a:latin typeface="+mj-lt"/>
                <a:cs typeface="Times New Roman" pitchFamily="18" charset="0"/>
              </a:rPr>
              <a:t>Governors Aspirational Goals: 30%</a:t>
            </a:r>
          </a:p>
          <a:p>
            <a:pPr algn="ctr">
              <a:spcAft>
                <a:spcPts val="600"/>
              </a:spcAft>
            </a:pPr>
            <a:endParaRPr lang="en-US" sz="2800" dirty="0">
              <a:latin typeface="+mj-lt"/>
              <a:cs typeface="Times New Roman" pitchFamily="18" charset="0"/>
            </a:endParaRPr>
          </a:p>
          <a:p>
            <a:pPr>
              <a:spcAft>
                <a:spcPts val="600"/>
              </a:spcAft>
            </a:pPr>
            <a:endParaRPr lang="en-US" sz="2000" b="1" dirty="0">
              <a:solidFill>
                <a:srgbClr val="1552A6"/>
              </a:solidFill>
              <a:latin typeface="+mj-lt"/>
            </a:endParaRPr>
          </a:p>
        </p:txBody>
      </p:sp>
      <p:sp>
        <p:nvSpPr>
          <p:cNvPr id="11" name="Title 1"/>
          <p:cNvSpPr>
            <a:spLocks noGrp="1"/>
          </p:cNvSpPr>
          <p:nvPr>
            <p:ph type="title"/>
          </p:nvPr>
        </p:nvSpPr>
        <p:spPr>
          <a:xfrm>
            <a:off x="572950" y="609943"/>
            <a:ext cx="8113850" cy="1143000"/>
          </a:xfrm>
        </p:spPr>
        <p:txBody>
          <a:bodyPr>
            <a:normAutofit/>
          </a:bodyPr>
          <a:lstStyle/>
          <a:p>
            <a:r>
              <a:rPr lang="en-US" sz="3200" b="1" dirty="0">
                <a:solidFill>
                  <a:srgbClr val="1552A6"/>
                </a:solidFill>
                <a:latin typeface="AauxPro OT"/>
              </a:rPr>
              <a:t>Minority and Women Owned </a:t>
            </a:r>
            <a:br>
              <a:rPr lang="en-US" sz="3200" b="1" dirty="0">
                <a:solidFill>
                  <a:srgbClr val="1552A6"/>
                </a:solidFill>
                <a:latin typeface="AauxPro OT"/>
              </a:rPr>
            </a:br>
            <a:r>
              <a:rPr lang="en-US" sz="3200" b="1" dirty="0">
                <a:solidFill>
                  <a:srgbClr val="1552A6"/>
                </a:solidFill>
                <a:latin typeface="AauxPro OT"/>
              </a:rPr>
              <a:t>Business Enterprise (MWBE) Participation </a:t>
            </a:r>
          </a:p>
        </p:txBody>
      </p:sp>
      <p:sp>
        <p:nvSpPr>
          <p:cNvPr id="18" name="Rectangle 17"/>
          <p:cNvSpPr/>
          <p:nvPr/>
        </p:nvSpPr>
        <p:spPr>
          <a:xfrm>
            <a:off x="3862169" y="5640607"/>
            <a:ext cx="5281831" cy="769441"/>
          </a:xfrm>
          <a:prstGeom prst="rect">
            <a:avLst/>
          </a:prstGeom>
          <a:noFill/>
        </p:spPr>
        <p:txBody>
          <a:bodyPr wrap="none" lIns="91440" tIns="45720" rIns="91440" bIns="45720">
            <a:spAutoFit/>
          </a:bodyPr>
          <a:lstStyle/>
          <a:p>
            <a:pPr algn="ctr"/>
            <a:r>
              <a:rPr lang="en-US" sz="4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SUNY Procedure 7557</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477" y="2025087"/>
            <a:ext cx="4181475" cy="1186494"/>
          </a:xfrm>
          <a:prstGeom prst="rect">
            <a:avLst/>
          </a:prstGeom>
        </p:spPr>
      </p:pic>
      <p:sp>
        <p:nvSpPr>
          <p:cNvPr id="8" name="TextBox 7">
            <a:extLst>
              <a:ext uri="{FF2B5EF4-FFF2-40B4-BE49-F238E27FC236}">
                <a16:creationId xmlns:a16="http://schemas.microsoft.com/office/drawing/2014/main" id="{46CABD88-D72E-CE64-559F-AFECFD44C7C0}"/>
              </a:ext>
            </a:extLst>
          </p:cNvPr>
          <p:cNvSpPr txBox="1"/>
          <p:nvPr/>
        </p:nvSpPr>
        <p:spPr>
          <a:xfrm>
            <a:off x="304800" y="3626378"/>
            <a:ext cx="4572000" cy="2308324"/>
          </a:xfrm>
          <a:prstGeom prst="rect">
            <a:avLst/>
          </a:prstGeom>
          <a:noFill/>
        </p:spPr>
        <p:txBody>
          <a:bodyPr wrap="square">
            <a:spAutoFit/>
          </a:bodyPr>
          <a:lstStyle/>
          <a:p>
            <a:r>
              <a:rPr lang="en-US" sz="1800" b="1" dirty="0">
                <a:solidFill>
                  <a:srgbClr val="262626"/>
                </a:solidFill>
                <a:effectLst/>
                <a:latin typeface="Segoe UI" panose="020B0502040204020203" pitchFamily="34" charset="0"/>
              </a:rPr>
              <a:t>SUNY </a:t>
            </a:r>
            <a:r>
              <a:rPr lang="en-US" b="1" dirty="0">
                <a:solidFill>
                  <a:srgbClr val="262626"/>
                </a:solidFill>
                <a:latin typeface="Segoe UI" panose="020B0502040204020203" pitchFamily="34" charset="0"/>
              </a:rPr>
              <a:t>- </a:t>
            </a:r>
            <a:r>
              <a:rPr lang="en-US" sz="1800" b="1" dirty="0">
                <a:solidFill>
                  <a:srgbClr val="262626"/>
                </a:solidFill>
                <a:effectLst/>
                <a:latin typeface="Segoe UI" panose="020B0502040204020203" pitchFamily="34" charset="0"/>
              </a:rPr>
              <a:t>Supplier Diversity </a:t>
            </a:r>
          </a:p>
          <a:p>
            <a:r>
              <a:rPr lang="en-US" sz="1800" dirty="0">
                <a:solidFill>
                  <a:srgbClr val="262626"/>
                </a:solidFill>
                <a:effectLst/>
                <a:latin typeface="Segoe UI" panose="020B0502040204020203" pitchFamily="34" charset="0"/>
              </a:rPr>
              <a:t>Rodney Smith </a:t>
            </a:r>
          </a:p>
          <a:p>
            <a:r>
              <a:rPr lang="en-US" dirty="0">
                <a:solidFill>
                  <a:srgbClr val="262626"/>
                </a:solidFill>
                <a:latin typeface="Segoe UI" panose="020B0502040204020203" pitchFamily="34" charset="0"/>
              </a:rPr>
              <a:t>Director</a:t>
            </a:r>
          </a:p>
          <a:p>
            <a:r>
              <a:rPr lang="en-US" dirty="0">
                <a:solidFill>
                  <a:srgbClr val="262626"/>
                </a:solidFill>
                <a:latin typeface="Segoe UI" panose="020B0502040204020203" pitchFamily="34" charset="0"/>
                <a:hlinkClick r:id="rId4"/>
              </a:rPr>
              <a:t>Rodney.Smith@suny.edu</a:t>
            </a:r>
            <a:r>
              <a:rPr lang="en-US" dirty="0">
                <a:solidFill>
                  <a:srgbClr val="262626"/>
                </a:solidFill>
                <a:latin typeface="Segoe UI" panose="020B0502040204020203" pitchFamily="34" charset="0"/>
              </a:rPr>
              <a:t> </a:t>
            </a:r>
          </a:p>
          <a:p>
            <a:endParaRPr lang="en-US" sz="1800" dirty="0">
              <a:solidFill>
                <a:srgbClr val="262626"/>
              </a:solidFill>
              <a:effectLst/>
              <a:latin typeface="Segoe UI" panose="020B0502040204020203" pitchFamily="34" charset="0"/>
            </a:endParaRPr>
          </a:p>
          <a:p>
            <a:r>
              <a:rPr lang="en-US" sz="1800" dirty="0">
                <a:solidFill>
                  <a:srgbClr val="262626"/>
                </a:solidFill>
                <a:effectLst/>
                <a:latin typeface="Segoe UI" panose="020B0502040204020203" pitchFamily="34" charset="0"/>
              </a:rPr>
              <a:t>Kate Vaccariello</a:t>
            </a:r>
          </a:p>
          <a:p>
            <a:r>
              <a:rPr lang="en-US" dirty="0">
                <a:solidFill>
                  <a:srgbClr val="262626"/>
                </a:solidFill>
                <a:latin typeface="Segoe UI" panose="020B0502040204020203" pitchFamily="34" charset="0"/>
              </a:rPr>
              <a:t>Assistant Director </a:t>
            </a:r>
          </a:p>
          <a:p>
            <a:r>
              <a:rPr lang="en-US" dirty="0">
                <a:solidFill>
                  <a:srgbClr val="262626"/>
                </a:solidFill>
                <a:latin typeface="Segoe UI" panose="020B0502040204020203" pitchFamily="34" charset="0"/>
                <a:hlinkClick r:id="rId5"/>
              </a:rPr>
              <a:t>Kate.Vaccariello@suny.edu</a:t>
            </a:r>
            <a:r>
              <a:rPr lang="en-US" dirty="0">
                <a:solidFill>
                  <a:srgbClr val="262626"/>
                </a:solidFill>
                <a:latin typeface="Segoe UI" panose="020B0502040204020203" pitchFamily="34" charset="0"/>
              </a:rPr>
              <a:t> </a:t>
            </a:r>
            <a:endParaRPr lang="en-US" dirty="0"/>
          </a:p>
        </p:txBody>
      </p:sp>
    </p:spTree>
    <p:extLst>
      <p:ext uri="{BB962C8B-B14F-4D97-AF65-F5344CB8AC3E}">
        <p14:creationId xmlns:p14="http://schemas.microsoft.com/office/powerpoint/2010/main" val="20697827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Dec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29</a:t>
            </a:fld>
            <a:endParaRPr lang="en-US"/>
          </a:p>
        </p:txBody>
      </p:sp>
      <p:sp>
        <p:nvSpPr>
          <p:cNvPr id="10" name="TextBox 9"/>
          <p:cNvSpPr txBox="1"/>
          <p:nvPr/>
        </p:nvSpPr>
        <p:spPr>
          <a:xfrm>
            <a:off x="3630423" y="2148619"/>
            <a:ext cx="5513577" cy="2923877"/>
          </a:xfrm>
          <a:prstGeom prst="rect">
            <a:avLst/>
          </a:prstGeom>
          <a:noFill/>
        </p:spPr>
        <p:txBody>
          <a:bodyPr wrap="square" rtlCol="0">
            <a:spAutoFit/>
          </a:bodyPr>
          <a:lstStyle/>
          <a:p>
            <a:pPr algn="ctr">
              <a:spcAft>
                <a:spcPts val="600"/>
              </a:spcAft>
            </a:pPr>
            <a:r>
              <a:rPr lang="en-US" sz="2400" u="sng" dirty="0">
                <a:latin typeface="+mj-lt"/>
                <a:cs typeface="Times New Roman" pitchFamily="18" charset="0"/>
              </a:rPr>
              <a:t>Assign Goals</a:t>
            </a:r>
          </a:p>
          <a:p>
            <a:pPr>
              <a:spcAft>
                <a:spcPts val="600"/>
              </a:spcAft>
              <a:buFont typeface="Arial" pitchFamily="34" charset="0"/>
              <a:buChar char="•"/>
            </a:pPr>
            <a:r>
              <a:rPr lang="en-US" sz="2400" dirty="0">
                <a:latin typeface="+mj-lt"/>
                <a:cs typeface="Times New Roman" pitchFamily="18" charset="0"/>
              </a:rPr>
              <a:t>Applicable on contracts &gt;$100,000 for construction; &gt;$25,000 for commodities, services and construction related services</a:t>
            </a:r>
          </a:p>
          <a:p>
            <a:pPr>
              <a:spcAft>
                <a:spcPts val="600"/>
              </a:spcAft>
              <a:buFont typeface="Arial" pitchFamily="34" charset="0"/>
              <a:buChar char="•"/>
            </a:pPr>
            <a:r>
              <a:rPr lang="en-US" sz="2400" dirty="0">
                <a:latin typeface="+mj-lt"/>
                <a:cs typeface="Times New Roman" pitchFamily="18" charset="0"/>
              </a:rPr>
              <a:t>Assess contract for SDVOB participation</a:t>
            </a:r>
          </a:p>
          <a:p>
            <a:pPr>
              <a:spcAft>
                <a:spcPts val="600"/>
              </a:spcAft>
              <a:buFont typeface="Arial" pitchFamily="34" charset="0"/>
              <a:buChar char="•"/>
            </a:pPr>
            <a:r>
              <a:rPr lang="en-US" sz="2400" dirty="0">
                <a:latin typeface="+mj-lt"/>
                <a:cs typeface="Times New Roman" pitchFamily="18" charset="0"/>
              </a:rPr>
              <a:t>State-wide goal is 6%</a:t>
            </a:r>
            <a:endParaRPr lang="en-US" sz="2800" dirty="0">
              <a:latin typeface="+mj-lt"/>
              <a:cs typeface="Times New Roman" pitchFamily="18" charset="0"/>
            </a:endParaRPr>
          </a:p>
          <a:p>
            <a:pPr>
              <a:spcAft>
                <a:spcPts val="600"/>
              </a:spcAft>
            </a:pPr>
            <a:endParaRPr lang="en-US" sz="2000" b="1" dirty="0">
              <a:solidFill>
                <a:srgbClr val="1552A6"/>
              </a:solidFill>
              <a:latin typeface="+mj-lt"/>
            </a:endParaRPr>
          </a:p>
        </p:txBody>
      </p:sp>
      <p:sp>
        <p:nvSpPr>
          <p:cNvPr id="11" name="Title 1"/>
          <p:cNvSpPr>
            <a:spLocks noGrp="1"/>
          </p:cNvSpPr>
          <p:nvPr>
            <p:ph type="title"/>
          </p:nvPr>
        </p:nvSpPr>
        <p:spPr>
          <a:xfrm>
            <a:off x="602426" y="789554"/>
            <a:ext cx="8113850" cy="1143000"/>
          </a:xfrm>
        </p:spPr>
        <p:txBody>
          <a:bodyPr>
            <a:normAutofit/>
          </a:bodyPr>
          <a:lstStyle/>
          <a:p>
            <a:r>
              <a:rPr lang="en-US" sz="3200" b="1" dirty="0">
                <a:solidFill>
                  <a:srgbClr val="1552A6"/>
                </a:solidFill>
                <a:latin typeface="AauxPro OT"/>
              </a:rPr>
              <a:t>Service Disabled Veteran Owned Business (SDVOB) Participation</a:t>
            </a:r>
          </a:p>
        </p:txBody>
      </p:sp>
      <p:sp>
        <p:nvSpPr>
          <p:cNvPr id="18" name="Rectangle 17"/>
          <p:cNvSpPr/>
          <p:nvPr/>
        </p:nvSpPr>
        <p:spPr>
          <a:xfrm>
            <a:off x="2018435" y="5735969"/>
            <a:ext cx="5281832" cy="769441"/>
          </a:xfrm>
          <a:prstGeom prst="rect">
            <a:avLst/>
          </a:prstGeom>
          <a:noFill/>
        </p:spPr>
        <p:txBody>
          <a:bodyPr wrap="none" lIns="91440" tIns="45720" rIns="91440" bIns="45720">
            <a:spAutoFit/>
          </a:bodyPr>
          <a:lstStyle/>
          <a:p>
            <a:pPr algn="ctr"/>
            <a:r>
              <a:rPr lang="en-US" sz="4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SUNY Procedure 7564</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rot="20929094">
            <a:off x="574568" y="2748546"/>
            <a:ext cx="2647950" cy="1724025"/>
          </a:xfrm>
          <a:prstGeom prst="rect">
            <a:avLst/>
          </a:prstGeom>
        </p:spPr>
      </p:pic>
    </p:spTree>
    <p:extLst>
      <p:ext uri="{BB962C8B-B14F-4D97-AF65-F5344CB8AC3E}">
        <p14:creationId xmlns:p14="http://schemas.microsoft.com/office/powerpoint/2010/main" val="3019243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tools_training_communications_cyan"/>
          <p:cNvPicPr>
            <a:picLocks noChangeAspect="1" noChangeArrowheads="1"/>
          </p:cNvPicPr>
          <p:nvPr/>
        </p:nvPicPr>
        <p:blipFill>
          <a:blip r:embed="rId3"/>
          <a:srcRect/>
          <a:stretch>
            <a:fillRect/>
          </a:stretch>
        </p:blipFill>
        <p:spPr bwMode="auto">
          <a:xfrm>
            <a:off x="457199" y="3441077"/>
            <a:ext cx="2735961" cy="2915274"/>
          </a:xfrm>
          <a:prstGeom prst="rect">
            <a:avLst/>
          </a:prstGeom>
          <a:noFill/>
          <a:ln w="9525" algn="in">
            <a:noFill/>
            <a:miter lim="800000"/>
            <a:headEnd/>
            <a:tailEnd/>
          </a:ln>
          <a:effectLst/>
        </p:spPr>
      </p:pic>
      <p:sp>
        <p:nvSpPr>
          <p:cNvPr id="5" name="TextBox 4"/>
          <p:cNvSpPr txBox="1"/>
          <p:nvPr/>
        </p:nvSpPr>
        <p:spPr>
          <a:xfrm>
            <a:off x="1047904" y="748236"/>
            <a:ext cx="7292830" cy="584775"/>
          </a:xfrm>
          <a:prstGeom prst="rect">
            <a:avLst/>
          </a:prstGeom>
          <a:noFill/>
        </p:spPr>
        <p:txBody>
          <a:bodyPr wrap="square" rtlCol="0">
            <a:spAutoFit/>
          </a:bodyPr>
          <a:lstStyle/>
          <a:p>
            <a:pPr algn="ctr"/>
            <a:r>
              <a:rPr lang="en-US" sz="3200" b="1" dirty="0">
                <a:solidFill>
                  <a:srgbClr val="1552A6"/>
                </a:solidFill>
                <a:latin typeface="AauxPro OT"/>
              </a:rPr>
              <a:t>Office for Capital Facilities</a:t>
            </a:r>
          </a:p>
        </p:txBody>
      </p:sp>
      <p:sp>
        <p:nvSpPr>
          <p:cNvPr id="6" name="Rectangle 5"/>
          <p:cNvSpPr/>
          <p:nvPr/>
        </p:nvSpPr>
        <p:spPr>
          <a:xfrm>
            <a:off x="4572000" y="1653296"/>
            <a:ext cx="3847068" cy="1200329"/>
          </a:xfrm>
          <a:prstGeom prst="rect">
            <a:avLst/>
          </a:prstGeom>
        </p:spPr>
        <p:txBody>
          <a:bodyPr wrap="square">
            <a:spAutoFit/>
          </a:bodyPr>
          <a:lstStyle/>
          <a:p>
            <a:pPr algn="ctr"/>
            <a:r>
              <a:rPr lang="en-US" sz="2400" b="1" dirty="0">
                <a:solidFill>
                  <a:srgbClr val="1552A6"/>
                </a:solidFill>
                <a:latin typeface="Times New Roman" pitchFamily="18" charset="0"/>
                <a:cs typeface="Times New Roman" pitchFamily="18" charset="0"/>
              </a:rPr>
              <a:t>To be added to the CLC listserv email  </a:t>
            </a:r>
            <a:r>
              <a:rPr lang="en-US" sz="2400" b="1" dirty="0">
                <a:solidFill>
                  <a:srgbClr val="1552A6"/>
                </a:solidFill>
                <a:latin typeface="Times New Roman" pitchFamily="18" charset="0"/>
                <a:cs typeface="Times New Roman" pitchFamily="18" charset="0"/>
                <a:hlinkClick r:id="rId4"/>
              </a:rPr>
              <a:t>jessica.miller@suny.edu</a:t>
            </a:r>
            <a:r>
              <a:rPr lang="en-US" sz="2400" b="1" dirty="0">
                <a:solidFill>
                  <a:srgbClr val="1552A6"/>
                </a:solidFill>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9" name="Date Placeholder 8"/>
          <p:cNvSpPr>
            <a:spLocks noGrp="1"/>
          </p:cNvSpPr>
          <p:nvPr>
            <p:ph type="dt" sz="half" idx="10"/>
          </p:nvPr>
        </p:nvSpPr>
        <p:spPr/>
        <p:txBody>
          <a:bodyPr/>
          <a:lstStyle/>
          <a:p>
            <a:r>
              <a:rPr lang="en-US"/>
              <a:t>Dec 2023</a:t>
            </a:r>
            <a:endParaRPr lang="en-US" dirty="0"/>
          </a:p>
        </p:txBody>
      </p:sp>
      <p:sp>
        <p:nvSpPr>
          <p:cNvPr id="8" name="Footer Placeholder 7"/>
          <p:cNvSpPr>
            <a:spLocks noGrp="1"/>
          </p:cNvSpPr>
          <p:nvPr>
            <p:ph type="ftr" sz="quarter" idx="11"/>
          </p:nvPr>
        </p:nvSpPr>
        <p:spPr/>
        <p:txBody>
          <a:bodyPr/>
          <a:lstStyle/>
          <a:p>
            <a:r>
              <a:rPr lang="en-US"/>
              <a:t>SUNY Office for Capital Facilities</a:t>
            </a:r>
          </a:p>
        </p:txBody>
      </p:sp>
      <p:sp>
        <p:nvSpPr>
          <p:cNvPr id="7" name="Slide Number Placeholder 6"/>
          <p:cNvSpPr>
            <a:spLocks noGrp="1"/>
          </p:cNvSpPr>
          <p:nvPr>
            <p:ph type="sldNum" sz="quarter" idx="12"/>
          </p:nvPr>
        </p:nvSpPr>
        <p:spPr/>
        <p:txBody>
          <a:bodyPr/>
          <a:lstStyle/>
          <a:p>
            <a:fld id="{33D82B13-F593-224D-BA00-C18C518B326E}" type="slidenum">
              <a:rPr lang="en-US" smtClean="0"/>
              <a:pPr/>
              <a:t>3</a:t>
            </a:fld>
            <a:endParaRPr lang="en-US" dirty="0"/>
          </a:p>
        </p:txBody>
      </p:sp>
      <p:sp>
        <p:nvSpPr>
          <p:cNvPr id="11" name="TextBox 10"/>
          <p:cNvSpPr txBox="1"/>
          <p:nvPr/>
        </p:nvSpPr>
        <p:spPr>
          <a:xfrm>
            <a:off x="3180282" y="2771263"/>
            <a:ext cx="6251397" cy="2462213"/>
          </a:xfrm>
          <a:prstGeom prst="rect">
            <a:avLst/>
          </a:prstGeom>
          <a:noFill/>
        </p:spPr>
        <p:txBody>
          <a:bodyPr wrap="square" rtlCol="0">
            <a:spAutoFit/>
          </a:bodyPr>
          <a:lstStyle/>
          <a:p>
            <a:pPr>
              <a:spcAft>
                <a:spcPts val="600"/>
              </a:spcAft>
              <a:buFont typeface="Arial" pitchFamily="34" charset="0"/>
              <a:buChar char="•"/>
            </a:pPr>
            <a:endParaRPr lang="en-US" sz="2400" dirty="0">
              <a:latin typeface="+mj-lt"/>
            </a:endParaRPr>
          </a:p>
          <a:p>
            <a:pPr lvl="1" indent="-457200">
              <a:spcAft>
                <a:spcPts val="600"/>
              </a:spcAft>
              <a:buFont typeface="Arial" pitchFamily="34" charset="0"/>
              <a:buChar char="•"/>
            </a:pPr>
            <a:r>
              <a:rPr lang="en-US" sz="2200" dirty="0">
                <a:latin typeface="+mj-lt"/>
                <a:cs typeface="Times New Roman" pitchFamily="18" charset="0"/>
              </a:rPr>
              <a:t>Campus Let Contracts Program</a:t>
            </a:r>
          </a:p>
          <a:p>
            <a:pPr lvl="1" indent="-457200">
              <a:spcAft>
                <a:spcPts val="600"/>
              </a:spcAft>
              <a:buFont typeface="Arial" pitchFamily="34" charset="0"/>
              <a:buChar char="•"/>
            </a:pPr>
            <a:r>
              <a:rPr lang="en-US" sz="2200" dirty="0">
                <a:latin typeface="+mj-lt"/>
                <a:cs typeface="Times New Roman" pitchFamily="18" charset="0"/>
              </a:rPr>
              <a:t>Community College Capital Program</a:t>
            </a:r>
          </a:p>
          <a:p>
            <a:pPr lvl="1" indent="-457200">
              <a:spcAft>
                <a:spcPts val="600"/>
              </a:spcAft>
              <a:buFont typeface="Arial" pitchFamily="34" charset="0"/>
              <a:buChar char="•"/>
            </a:pPr>
            <a:r>
              <a:rPr lang="en-US" sz="2200" dirty="0">
                <a:latin typeface="+mj-lt"/>
                <a:cs typeface="Times New Roman" pitchFamily="18" charset="0"/>
              </a:rPr>
              <a:t>Energy Procurement and Utility Regulatory Affairs</a:t>
            </a:r>
          </a:p>
          <a:p>
            <a:pPr lvl="1" indent="-457200">
              <a:spcAft>
                <a:spcPts val="600"/>
              </a:spcAft>
              <a:buFont typeface="Arial" pitchFamily="34" charset="0"/>
              <a:buChar char="•"/>
            </a:pPr>
            <a:r>
              <a:rPr lang="en-US" sz="2200" dirty="0">
                <a:latin typeface="+mj-lt"/>
                <a:cs typeface="Times New Roman" pitchFamily="18" charset="0"/>
              </a:rPr>
              <a:t>Residence Hall Capital Program</a:t>
            </a:r>
          </a:p>
        </p:txBody>
      </p:sp>
      <p:sp>
        <p:nvSpPr>
          <p:cNvPr id="10" name="Rectangle 9"/>
          <p:cNvSpPr/>
          <p:nvPr/>
        </p:nvSpPr>
        <p:spPr>
          <a:xfrm>
            <a:off x="650385" y="2059614"/>
            <a:ext cx="4572000" cy="1261884"/>
          </a:xfrm>
          <a:prstGeom prst="rect">
            <a:avLst/>
          </a:prstGeom>
        </p:spPr>
        <p:txBody>
          <a:bodyPr>
            <a:spAutoFit/>
          </a:bodyPr>
          <a:lstStyle/>
          <a:p>
            <a:pPr indent="-457200">
              <a:spcAft>
                <a:spcPts val="600"/>
              </a:spcAft>
              <a:buFont typeface="Arial" pitchFamily="34" charset="0"/>
              <a:buChar char="•"/>
            </a:pPr>
            <a:r>
              <a:rPr lang="en-US" sz="2200" dirty="0">
                <a:latin typeface="+mj-lt"/>
                <a:cs typeface="Times New Roman" pitchFamily="18" charset="0"/>
              </a:rPr>
              <a:t>Guidance Documents</a:t>
            </a:r>
          </a:p>
          <a:p>
            <a:pPr indent="-457200">
              <a:spcAft>
                <a:spcPts val="600"/>
              </a:spcAft>
              <a:buFont typeface="Arial" pitchFamily="34" charset="0"/>
              <a:buChar char="•"/>
            </a:pPr>
            <a:r>
              <a:rPr lang="en-US" sz="2200" dirty="0">
                <a:latin typeface="+mj-lt"/>
                <a:cs typeface="Times New Roman" pitchFamily="18" charset="0"/>
              </a:rPr>
              <a:t>Newsletters</a:t>
            </a:r>
          </a:p>
          <a:p>
            <a:pPr indent="-457200">
              <a:spcAft>
                <a:spcPts val="600"/>
              </a:spcAft>
              <a:buFont typeface="Arial" pitchFamily="34" charset="0"/>
              <a:buChar char="•"/>
            </a:pPr>
            <a:r>
              <a:rPr lang="en-US" sz="2200" dirty="0">
                <a:latin typeface="+mj-lt"/>
                <a:cs typeface="Times New Roman" pitchFamily="18" charset="0"/>
              </a:rPr>
              <a:t>Listservs </a:t>
            </a:r>
          </a:p>
        </p:txBody>
      </p:sp>
      <p:sp>
        <p:nvSpPr>
          <p:cNvPr id="12" name="Rectangle 11">
            <a:extLst>
              <a:ext uri="{FF2B5EF4-FFF2-40B4-BE49-F238E27FC236}">
                <a16:creationId xmlns:a16="http://schemas.microsoft.com/office/drawing/2014/main" id="{4DF33A80-60BF-4D9A-B517-AEC3DA8910E6}"/>
              </a:ext>
            </a:extLst>
          </p:cNvPr>
          <p:cNvSpPr/>
          <p:nvPr/>
        </p:nvSpPr>
        <p:spPr>
          <a:xfrm>
            <a:off x="-473600" y="1613240"/>
            <a:ext cx="5269043" cy="461665"/>
          </a:xfrm>
          <a:prstGeom prst="rect">
            <a:avLst/>
          </a:prstGeom>
        </p:spPr>
        <p:txBody>
          <a:bodyPr wrap="square">
            <a:spAutoFit/>
          </a:bodyPr>
          <a:lstStyle/>
          <a:p>
            <a:pPr algn="ctr"/>
            <a:r>
              <a:rPr lang="en-US" sz="2400" b="1" dirty="0">
                <a:solidFill>
                  <a:srgbClr val="1552A6"/>
                </a:solidFill>
                <a:latin typeface="Times New Roman" pitchFamily="18" charset="0"/>
                <a:cs typeface="Times New Roman" pitchFamily="18" charset="0"/>
                <a:hlinkClick r:id="rId5"/>
              </a:rPr>
              <a:t>Visit our Website</a:t>
            </a:r>
            <a:endParaRPr lang="en-US" sz="2400" b="1" dirty="0">
              <a:solidFill>
                <a:srgbClr val="1552A6"/>
              </a:solidFill>
              <a:latin typeface="Times New Roman" pitchFamily="18" charset="0"/>
              <a:cs typeface="Times New Roman" pitchFamily="18" charset="0"/>
            </a:endParaRPr>
          </a:p>
        </p:txBody>
      </p:sp>
    </p:spTree>
    <p:extLst>
      <p:ext uri="{BB962C8B-B14F-4D97-AF65-F5344CB8AC3E}">
        <p14:creationId xmlns:p14="http://schemas.microsoft.com/office/powerpoint/2010/main" val="23114966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1094243"/>
            <a:ext cx="7292830" cy="4909036"/>
          </a:xfrm>
          <a:prstGeom prst="rect">
            <a:avLst/>
          </a:prstGeom>
          <a:noFill/>
        </p:spPr>
        <p:txBody>
          <a:bodyPr wrap="square" rtlCol="0">
            <a:spAutoFit/>
          </a:bodyPr>
          <a:lstStyle/>
          <a:p>
            <a:pPr algn="ctr"/>
            <a:r>
              <a:rPr lang="en-US" sz="3200" b="1" dirty="0">
                <a:solidFill>
                  <a:srgbClr val="1552A6"/>
                </a:solidFill>
                <a:latin typeface="AauxPro OT"/>
              </a:rPr>
              <a:t>Prevailing Wage Rates</a:t>
            </a:r>
          </a:p>
          <a:p>
            <a:pPr algn="ctr"/>
            <a:endParaRPr lang="en-US" sz="2400" dirty="0">
              <a:latin typeface="Times New Roman" pitchFamily="18" charset="0"/>
              <a:cs typeface="Times New Roman" pitchFamily="18" charset="0"/>
            </a:endParaRPr>
          </a:p>
          <a:p>
            <a:pPr marL="463550" indent="-463550">
              <a:spcAft>
                <a:spcPts val="600"/>
              </a:spcAft>
              <a:buFont typeface="Arial" pitchFamily="34" charset="0"/>
              <a:buChar char="•"/>
            </a:pPr>
            <a:r>
              <a:rPr lang="en-US" sz="2400" dirty="0">
                <a:latin typeface="+mj-lt"/>
                <a:cs typeface="Times New Roman" pitchFamily="18" charset="0"/>
              </a:rPr>
              <a:t>Applicability: All contracts and purchase orders</a:t>
            </a:r>
          </a:p>
          <a:p>
            <a:pPr marL="463550" indent="-463550">
              <a:spcAft>
                <a:spcPts val="600"/>
              </a:spcAft>
              <a:buFont typeface="Arial" pitchFamily="34" charset="0"/>
              <a:buChar char="•"/>
            </a:pPr>
            <a:r>
              <a:rPr lang="en-US" sz="2400" dirty="0">
                <a:latin typeface="+mj-lt"/>
                <a:cs typeface="Times New Roman" pitchFamily="18" charset="0"/>
              </a:rPr>
              <a:t>Provide a copy to the prime contractor and incorporate it into the contract</a:t>
            </a:r>
          </a:p>
          <a:p>
            <a:pPr marL="463550" indent="-463550">
              <a:spcAft>
                <a:spcPts val="600"/>
              </a:spcAft>
              <a:buFont typeface="Arial" pitchFamily="34" charset="0"/>
              <a:buChar char="•"/>
            </a:pPr>
            <a:r>
              <a:rPr lang="en-US" sz="2400" dirty="0">
                <a:latin typeface="+mj-lt"/>
                <a:cs typeface="Times New Roman" pitchFamily="18" charset="0"/>
              </a:rPr>
              <a:t>Primes provides schedules to subcontractors</a:t>
            </a:r>
          </a:p>
          <a:p>
            <a:pPr marL="463550" indent="-463550">
              <a:spcAft>
                <a:spcPts val="600"/>
              </a:spcAft>
              <a:buFont typeface="Arial" pitchFamily="34" charset="0"/>
              <a:buChar char="•"/>
            </a:pPr>
            <a:r>
              <a:rPr lang="en-US" sz="2400" dirty="0">
                <a:latin typeface="+mj-lt"/>
                <a:cs typeface="Times New Roman" pitchFamily="18" charset="0"/>
              </a:rPr>
              <a:t>Prime provides copies of certified payroll to the campus </a:t>
            </a:r>
          </a:p>
          <a:p>
            <a:pPr marL="463550" indent="-463550">
              <a:spcAft>
                <a:spcPts val="600"/>
              </a:spcAft>
              <a:buFont typeface="Arial" pitchFamily="34" charset="0"/>
              <a:buChar char="•"/>
            </a:pPr>
            <a:r>
              <a:rPr lang="en-US" sz="2400" dirty="0">
                <a:latin typeface="+mj-lt"/>
                <a:cs typeface="Times New Roman" pitchFamily="18" charset="0"/>
              </a:rPr>
              <a:t>Request a wage schedule from the </a:t>
            </a:r>
            <a:r>
              <a:rPr lang="en-US" sz="2400" dirty="0">
                <a:latin typeface="+mj-lt"/>
                <a:cs typeface="Times New Roman" pitchFamily="18" charset="0"/>
                <a:hlinkClick r:id="rId3"/>
              </a:rPr>
              <a:t>Department of Labor website</a:t>
            </a:r>
          </a:p>
          <a:p>
            <a:r>
              <a:rPr lang="en-US" sz="2000" dirty="0">
                <a:latin typeface="AauxPro OT"/>
                <a:hlinkClick r:id="rId3"/>
              </a:rPr>
              <a:t> </a:t>
            </a:r>
            <a:endParaRPr lang="en-US" sz="2000" dirty="0">
              <a:latin typeface="AauxPro OT"/>
            </a:endParaRPr>
          </a:p>
          <a:p>
            <a:pPr>
              <a:buFont typeface="Arial" pitchFamily="34" charset="0"/>
              <a:buChar char="•"/>
            </a:pPr>
            <a:endParaRPr lang="en-US" sz="2000" dirty="0">
              <a:latin typeface="AauxPro OT"/>
            </a:endParaRPr>
          </a:p>
        </p:txBody>
      </p:sp>
      <p:sp>
        <p:nvSpPr>
          <p:cNvPr id="6" name="Date Placeholder 5"/>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30</a:t>
            </a:fld>
            <a:endParaRPr lang="en-US"/>
          </a:p>
        </p:txBody>
      </p:sp>
      <p:pic>
        <p:nvPicPr>
          <p:cNvPr id="7" name="Picture 6" descr="tumblr_lmsn6cTLa21qfraiz.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72991" y="4962136"/>
            <a:ext cx="1166137" cy="1394214"/>
          </a:xfrm>
          <a:prstGeom prst="rect">
            <a:avLst/>
          </a:prstGeom>
        </p:spPr>
      </p:pic>
      <p:sp>
        <p:nvSpPr>
          <p:cNvPr id="9" name="Rectangle 8"/>
          <p:cNvSpPr/>
          <p:nvPr/>
        </p:nvSpPr>
        <p:spPr>
          <a:xfrm>
            <a:off x="386500" y="5936158"/>
            <a:ext cx="3344562" cy="400110"/>
          </a:xfrm>
          <a:prstGeom prst="rect">
            <a:avLst/>
          </a:prstGeom>
        </p:spPr>
        <p:txBody>
          <a:bodyPr wrap="square">
            <a:spAutoFit/>
          </a:bodyPr>
          <a:lstStyle/>
          <a:p>
            <a:r>
              <a:rPr lang="en-US" sz="2000" dirty="0">
                <a:solidFill>
                  <a:srgbClr val="1552A6"/>
                </a:solidFill>
                <a:latin typeface="Times New Roman" pitchFamily="18" charset="0"/>
                <a:cs typeface="Times New Roman" pitchFamily="18" charset="0"/>
              </a:rPr>
              <a:t>NYS Labor Law, Article 8 &amp; 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966918"/>
            <a:ext cx="7292830" cy="3862596"/>
          </a:xfrm>
          <a:prstGeom prst="rect">
            <a:avLst/>
          </a:prstGeom>
          <a:noFill/>
        </p:spPr>
        <p:txBody>
          <a:bodyPr wrap="square" rtlCol="0">
            <a:spAutoFit/>
          </a:bodyPr>
          <a:lstStyle/>
          <a:p>
            <a:pPr algn="ctr"/>
            <a:r>
              <a:rPr lang="en-US" sz="3200" b="1" dirty="0">
                <a:solidFill>
                  <a:srgbClr val="1552A6"/>
                </a:solidFill>
                <a:latin typeface="AauxPro OT"/>
              </a:rPr>
              <a:t>New York State Contract Reporter</a:t>
            </a:r>
          </a:p>
          <a:p>
            <a:pPr indent="-457200"/>
            <a:endParaRPr lang="en-US" sz="2900" b="1" dirty="0">
              <a:solidFill>
                <a:srgbClr val="1552A6"/>
              </a:solidFill>
              <a:latin typeface="AauxPro OT"/>
            </a:endParaRPr>
          </a:p>
          <a:p>
            <a:pPr indent="-457200">
              <a:spcAft>
                <a:spcPts val="600"/>
              </a:spcAft>
              <a:buFont typeface="Arial" pitchFamily="34" charset="0"/>
              <a:buChar char="•"/>
            </a:pPr>
            <a:r>
              <a:rPr lang="en-US" sz="2400" dirty="0">
                <a:latin typeface="+mj-lt"/>
                <a:cs typeface="Times New Roman" pitchFamily="18" charset="0"/>
              </a:rPr>
              <a:t>Advertisement for at least 15 business days prior to	the bid due date</a:t>
            </a:r>
          </a:p>
          <a:p>
            <a:pPr indent="-457200">
              <a:spcAft>
                <a:spcPts val="600"/>
              </a:spcAft>
              <a:buFont typeface="Arial" pitchFamily="34" charset="0"/>
              <a:buChar char="•"/>
            </a:pPr>
            <a:r>
              <a:rPr lang="en-US" sz="2400" dirty="0">
                <a:latin typeface="+mj-lt"/>
                <a:cs typeface="Times New Roman" pitchFamily="18" charset="0"/>
              </a:rPr>
              <a:t>Individual ad for contracts in excess of $50,000</a:t>
            </a:r>
          </a:p>
          <a:p>
            <a:pPr indent="-457200">
              <a:spcAft>
                <a:spcPts val="600"/>
              </a:spcAft>
              <a:buFont typeface="Arial" pitchFamily="34" charset="0"/>
              <a:buChar char="•"/>
            </a:pPr>
            <a:r>
              <a:rPr lang="en-US" sz="2400" dirty="0">
                <a:latin typeface="+mj-lt"/>
                <a:cs typeface="Times New Roman" pitchFamily="18" charset="0"/>
              </a:rPr>
              <a:t>Quarterly ad for anticipated contracts &gt;$10,000 but 	&lt;$50,000</a:t>
            </a:r>
          </a:p>
          <a:p>
            <a:pPr indent="-457200">
              <a:spcAft>
                <a:spcPts val="600"/>
              </a:spcAft>
              <a:buFont typeface="Arial" pitchFamily="34" charset="0"/>
              <a:buChar char="•"/>
            </a:pPr>
            <a:r>
              <a:rPr lang="en-US" sz="2400" dirty="0">
                <a:latin typeface="+mj-lt"/>
                <a:cs typeface="Times New Roman" pitchFamily="18" charset="0"/>
                <a:hlinkClick r:id="rId3"/>
              </a:rPr>
              <a:t>NYSCR Website</a:t>
            </a:r>
            <a:endParaRPr lang="en-US" sz="2400" dirty="0">
              <a:latin typeface="+mj-lt"/>
              <a:cs typeface="Times New Roman" pitchFamily="18" charset="0"/>
            </a:endParaRPr>
          </a:p>
          <a:p>
            <a:endParaRPr lang="en-US" sz="2000" b="1" dirty="0">
              <a:solidFill>
                <a:srgbClr val="1552A6"/>
              </a:solidFill>
              <a:latin typeface="AauxPro OT"/>
            </a:endParaRPr>
          </a:p>
        </p:txBody>
      </p:sp>
      <p:sp>
        <p:nvSpPr>
          <p:cNvPr id="6" name="Date Placeholder 5"/>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31</a:t>
            </a:fld>
            <a:endParaRPr lang="en-US"/>
          </a:p>
        </p:txBody>
      </p:sp>
      <p:pic>
        <p:nvPicPr>
          <p:cNvPr id="8" name="Picture 7" descr="NYSCR.jpg"/>
          <p:cNvPicPr>
            <a:picLocks noChangeAspect="1"/>
          </p:cNvPicPr>
          <p:nvPr/>
        </p:nvPicPr>
        <p:blipFill>
          <a:blip r:embed="rId4"/>
          <a:stretch>
            <a:fillRect/>
          </a:stretch>
        </p:blipFill>
        <p:spPr>
          <a:xfrm>
            <a:off x="2100647" y="4713122"/>
            <a:ext cx="5013920" cy="971447"/>
          </a:xfrm>
          <a:prstGeom prst="rect">
            <a:avLst/>
          </a:prstGeom>
        </p:spPr>
      </p:pic>
      <p:sp>
        <p:nvSpPr>
          <p:cNvPr id="9" name="TextBox 8"/>
          <p:cNvSpPr txBox="1"/>
          <p:nvPr/>
        </p:nvSpPr>
        <p:spPr>
          <a:xfrm>
            <a:off x="2590800" y="6020087"/>
            <a:ext cx="4514377" cy="400110"/>
          </a:xfrm>
          <a:prstGeom prst="rect">
            <a:avLst/>
          </a:prstGeom>
          <a:noFill/>
        </p:spPr>
        <p:txBody>
          <a:bodyPr wrap="none" rtlCol="0">
            <a:spAutoFit/>
          </a:bodyPr>
          <a:lstStyle/>
          <a:p>
            <a:r>
              <a:rPr lang="en-US" sz="2000" dirty="0">
                <a:solidFill>
                  <a:srgbClr val="1552A6"/>
                </a:solidFill>
                <a:latin typeface="Times New Roman" pitchFamily="18" charset="0"/>
                <a:cs typeface="Times New Roman" pitchFamily="18" charset="0"/>
              </a:rPr>
              <a:t>NYS Economic Development Law (§142)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1724563"/>
            <a:ext cx="7292830" cy="4462760"/>
          </a:xfrm>
          <a:prstGeom prst="rect">
            <a:avLst/>
          </a:prstGeom>
          <a:noFill/>
        </p:spPr>
        <p:txBody>
          <a:bodyPr wrap="square" rtlCol="0">
            <a:spAutoFit/>
          </a:bodyPr>
          <a:lstStyle/>
          <a:p>
            <a:pPr indent="-457200">
              <a:spcAft>
                <a:spcPts val="600"/>
              </a:spcAft>
              <a:buFont typeface="Arial" pitchFamily="34" charset="0"/>
              <a:buChar char="•"/>
            </a:pPr>
            <a:r>
              <a:rPr lang="en-US" sz="2400" dirty="0">
                <a:latin typeface="Times New Roman" pitchFamily="18" charset="0"/>
                <a:cs typeface="Times New Roman" pitchFamily="18" charset="0"/>
              </a:rPr>
              <a:t>Declaration of the emergency and waiver of 	competitive bidding, signed by a senior campus 	officer</a:t>
            </a:r>
          </a:p>
          <a:p>
            <a:pPr indent="-457200">
              <a:spcAft>
                <a:spcPts val="600"/>
              </a:spcAft>
              <a:buFont typeface="Arial" pitchFamily="34" charset="0"/>
              <a:buChar char="•"/>
            </a:pPr>
            <a:r>
              <a:rPr lang="en-US" sz="2400" dirty="0">
                <a:latin typeface="Times New Roman" pitchFamily="18" charset="0"/>
                <a:cs typeface="Times New Roman" pitchFamily="18" charset="0"/>
              </a:rPr>
              <a:t>If applicable, under </a:t>
            </a:r>
            <a:r>
              <a:rPr lang="en-US" sz="2400" i="1" dirty="0">
                <a:latin typeface="Times New Roman" pitchFamily="18" charset="0"/>
                <a:cs typeface="Times New Roman" pitchFamily="18" charset="0"/>
              </a:rPr>
              <a:t>SUNY Procedure 5608 	Emergency Notification Protocol Requirements</a:t>
            </a:r>
            <a:r>
              <a:rPr lang="en-US" sz="2400" dirty="0">
                <a:latin typeface="Times New Roman" pitchFamily="18" charset="0"/>
                <a:cs typeface="Times New Roman" pitchFamily="18" charset="0"/>
              </a:rPr>
              <a:t>, notify 	System Administration </a:t>
            </a:r>
          </a:p>
          <a:p>
            <a:pPr indent="-457200">
              <a:spcAft>
                <a:spcPts val="600"/>
              </a:spcAft>
              <a:buFont typeface="Arial" pitchFamily="34" charset="0"/>
              <a:buChar char="•"/>
            </a:pPr>
            <a:r>
              <a:rPr lang="en-US" sz="2400" dirty="0">
                <a:latin typeface="Times New Roman" pitchFamily="18" charset="0"/>
                <a:cs typeface="Times New Roman" pitchFamily="18" charset="0"/>
              </a:rPr>
              <a:t>Notify your Fund Program Manager</a:t>
            </a:r>
          </a:p>
          <a:p>
            <a:pPr indent="-457200">
              <a:spcAft>
                <a:spcPts val="600"/>
              </a:spcAft>
              <a:buFont typeface="Arial" pitchFamily="34" charset="0"/>
              <a:buChar char="•"/>
            </a:pPr>
            <a:r>
              <a:rPr lang="en-US" sz="2400" dirty="0">
                <a:latin typeface="Times New Roman" pitchFamily="18" charset="0"/>
                <a:cs typeface="Times New Roman" pitchFamily="18" charset="0"/>
              </a:rPr>
              <a:t>Establish reasonableness of price by obtaining a 	minimum of three verbal or written quotes</a:t>
            </a:r>
          </a:p>
          <a:p>
            <a:pPr indent="-457200">
              <a:spcAft>
                <a:spcPts val="600"/>
              </a:spcAft>
              <a:buFont typeface="Arial" pitchFamily="34" charset="0"/>
              <a:buChar char="•"/>
            </a:pPr>
            <a:r>
              <a:rPr lang="en-US" sz="2400" dirty="0">
                <a:latin typeface="Times New Roman" pitchFamily="18" charset="0"/>
                <a:cs typeface="Times New Roman" pitchFamily="18" charset="0"/>
              </a:rPr>
              <a:t>A waiver for publication in the NYSCR is required 	from OSC prior to contract award</a:t>
            </a:r>
          </a:p>
        </p:txBody>
      </p:sp>
      <p:sp>
        <p:nvSpPr>
          <p:cNvPr id="6" name="Date Placeholder 5"/>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32</a:t>
            </a:fld>
            <a:endParaRPr lang="en-US"/>
          </a:p>
        </p:txBody>
      </p:sp>
      <p:sp>
        <p:nvSpPr>
          <p:cNvPr id="7" name="TextBox 6">
            <a:extLst>
              <a:ext uri="{FF2B5EF4-FFF2-40B4-BE49-F238E27FC236}">
                <a16:creationId xmlns:a16="http://schemas.microsoft.com/office/drawing/2014/main" id="{13516A2D-A39B-45CF-88BD-FD42B1A871BC}"/>
              </a:ext>
            </a:extLst>
          </p:cNvPr>
          <p:cNvSpPr txBox="1"/>
          <p:nvPr/>
        </p:nvSpPr>
        <p:spPr>
          <a:xfrm>
            <a:off x="1952223" y="6020087"/>
            <a:ext cx="5514843" cy="400110"/>
          </a:xfrm>
          <a:prstGeom prst="rect">
            <a:avLst/>
          </a:prstGeom>
          <a:noFill/>
        </p:spPr>
        <p:txBody>
          <a:bodyPr wrap="none" rtlCol="0">
            <a:spAutoFit/>
          </a:bodyPr>
          <a:lstStyle/>
          <a:p>
            <a:r>
              <a:rPr lang="en-US" sz="2000" dirty="0">
                <a:solidFill>
                  <a:srgbClr val="1552A6"/>
                </a:solidFill>
                <a:latin typeface="Times New Roman" pitchFamily="18" charset="0"/>
                <a:cs typeface="Times New Roman" pitchFamily="18" charset="0"/>
                <a:hlinkClick r:id="rId3"/>
              </a:rPr>
              <a:t>Procedure for Declaring a Construction Emergency </a:t>
            </a:r>
            <a:endParaRPr lang="en-US" sz="2000" dirty="0">
              <a:solidFill>
                <a:srgbClr val="1552A6"/>
              </a:solidFill>
              <a:latin typeface="Times New Roman" pitchFamily="18" charset="0"/>
              <a:cs typeface="Times New Roman" pitchFamily="18" charset="0"/>
            </a:endParaRPr>
          </a:p>
        </p:txBody>
      </p:sp>
      <p:sp>
        <p:nvSpPr>
          <p:cNvPr id="8" name="Rectangle 7">
            <a:extLst>
              <a:ext uri="{FF2B5EF4-FFF2-40B4-BE49-F238E27FC236}">
                <a16:creationId xmlns:a16="http://schemas.microsoft.com/office/drawing/2014/main" id="{28D07C43-CCEF-475B-9AEF-57BC1829D68B}"/>
              </a:ext>
            </a:extLst>
          </p:cNvPr>
          <p:cNvSpPr/>
          <p:nvPr/>
        </p:nvSpPr>
        <p:spPr>
          <a:xfrm>
            <a:off x="1063230" y="546297"/>
            <a:ext cx="7017540" cy="1077218"/>
          </a:xfrm>
          <a:prstGeom prst="rect">
            <a:avLst/>
          </a:prstGeom>
        </p:spPr>
        <p:txBody>
          <a:bodyPr wrap="square">
            <a:spAutoFit/>
          </a:bodyPr>
          <a:lstStyle/>
          <a:p>
            <a:pPr algn="ctr"/>
            <a:r>
              <a:rPr lang="en-US" sz="3200" b="1" dirty="0">
                <a:solidFill>
                  <a:srgbClr val="1552A6"/>
                </a:solidFill>
                <a:latin typeface="AauxPro OT"/>
              </a:rPr>
              <a:t>Emergency Procurements and Exemption from Advertising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newspaper.jpg"/>
          <p:cNvPicPr>
            <a:picLocks noChangeAspect="1"/>
          </p:cNvPicPr>
          <p:nvPr/>
        </p:nvPicPr>
        <p:blipFill>
          <a:blip r:embed="rId3"/>
          <a:stretch>
            <a:fillRect/>
          </a:stretch>
        </p:blipFill>
        <p:spPr>
          <a:xfrm>
            <a:off x="322430" y="5208217"/>
            <a:ext cx="1745166" cy="1111689"/>
          </a:xfrm>
          <a:prstGeom prst="rect">
            <a:avLst/>
          </a:prstGeom>
        </p:spPr>
      </p:pic>
      <p:sp>
        <p:nvSpPr>
          <p:cNvPr id="5" name="TextBox 4"/>
          <p:cNvSpPr txBox="1"/>
          <p:nvPr/>
        </p:nvSpPr>
        <p:spPr>
          <a:xfrm>
            <a:off x="1063230" y="1094243"/>
            <a:ext cx="7292830" cy="5524589"/>
          </a:xfrm>
          <a:prstGeom prst="rect">
            <a:avLst/>
          </a:prstGeom>
          <a:noFill/>
        </p:spPr>
        <p:txBody>
          <a:bodyPr wrap="square" rtlCol="0">
            <a:spAutoFit/>
          </a:bodyPr>
          <a:lstStyle/>
          <a:p>
            <a:pPr algn="ctr"/>
            <a:r>
              <a:rPr lang="en-US" sz="3200" b="1" dirty="0">
                <a:solidFill>
                  <a:srgbClr val="1552A6"/>
                </a:solidFill>
                <a:latin typeface="AauxPro OT"/>
              </a:rPr>
              <a:t>Newspaper Advertisement (Construction)</a:t>
            </a:r>
          </a:p>
          <a:p>
            <a:pPr>
              <a:spcAft>
                <a:spcPts val="600"/>
              </a:spcAft>
            </a:pPr>
            <a:endParaRPr lang="en-US" sz="2000" b="1" dirty="0">
              <a:solidFill>
                <a:srgbClr val="1552A6"/>
              </a:solidFill>
              <a:latin typeface="AauxPro OT"/>
            </a:endParaRPr>
          </a:p>
          <a:p>
            <a:pPr indent="-457200">
              <a:spcAft>
                <a:spcPts val="600"/>
              </a:spcAft>
              <a:buFont typeface="Arial" pitchFamily="34" charset="0"/>
              <a:buChar char="•"/>
            </a:pPr>
            <a:r>
              <a:rPr lang="en-US" sz="2400" dirty="0">
                <a:latin typeface="+mj-lt"/>
                <a:cs typeface="Times New Roman" pitchFamily="18" charset="0"/>
              </a:rPr>
              <a:t>Campus Let contracts require a one day ad in an 	Albany paper and in a local paper of general 	circulation</a:t>
            </a:r>
          </a:p>
          <a:p>
            <a:pPr indent="-457200">
              <a:spcAft>
                <a:spcPts val="600"/>
              </a:spcAft>
              <a:buFont typeface="Arial" pitchFamily="34" charset="0"/>
              <a:buChar char="•"/>
            </a:pPr>
            <a:r>
              <a:rPr lang="en-US" sz="2400" dirty="0">
                <a:latin typeface="+mj-lt"/>
                <a:cs typeface="Times New Roman" pitchFamily="18" charset="0"/>
              </a:rPr>
              <a:t>Campus Funded contracts require an ad in a local 	paper of general circulation</a:t>
            </a:r>
          </a:p>
          <a:p>
            <a:pPr indent="-457200">
              <a:spcAft>
                <a:spcPts val="600"/>
              </a:spcAft>
              <a:buFont typeface="Arial" pitchFamily="34" charset="0"/>
              <a:buChar char="•"/>
            </a:pPr>
            <a:r>
              <a:rPr lang="en-US" sz="2400" dirty="0">
                <a:latin typeface="+mj-lt"/>
                <a:cs typeface="Times New Roman" pitchFamily="18" charset="0"/>
              </a:rPr>
              <a:t>Contact a reasonable number of local contractors, a 	minimum of 5, if feasible</a:t>
            </a:r>
          </a:p>
          <a:p>
            <a:pPr lvl="1" indent="-457200">
              <a:spcAft>
                <a:spcPts val="600"/>
              </a:spcAft>
              <a:buFont typeface="Arial" pitchFamily="34" charset="0"/>
              <a:buChar char="•"/>
            </a:pPr>
            <a:r>
              <a:rPr lang="en-US" sz="2400" dirty="0">
                <a:latin typeface="+mj-lt"/>
                <a:cs typeface="Times New Roman" pitchFamily="18" charset="0"/>
              </a:rPr>
              <a:t>Applicability: &gt;$50,000</a:t>
            </a:r>
          </a:p>
          <a:p>
            <a:r>
              <a:rPr lang="en-US" sz="2400" dirty="0">
                <a:latin typeface="Times New Roman" pitchFamily="18" charset="0"/>
                <a:cs typeface="Times New Roman" pitchFamily="18" charset="0"/>
              </a:rPr>
              <a:t> </a:t>
            </a:r>
          </a:p>
          <a:p>
            <a:endParaRPr lang="en-US" sz="2000" dirty="0">
              <a:latin typeface="AauxPro OT"/>
            </a:endParaRPr>
          </a:p>
          <a:p>
            <a:endParaRPr lang="en-US" sz="2000" b="1" dirty="0">
              <a:solidFill>
                <a:srgbClr val="1552A6"/>
              </a:solidFill>
              <a:latin typeface="AauxPro OT"/>
            </a:endParaRPr>
          </a:p>
          <a:p>
            <a:endParaRPr lang="en-US" sz="2000" b="1" dirty="0">
              <a:solidFill>
                <a:srgbClr val="1552A6"/>
              </a:solidFill>
              <a:latin typeface="AauxPro OT"/>
            </a:endParaRPr>
          </a:p>
        </p:txBody>
      </p:sp>
      <p:sp>
        <p:nvSpPr>
          <p:cNvPr id="6" name="Rectangle 5"/>
          <p:cNvSpPr/>
          <p:nvPr/>
        </p:nvSpPr>
        <p:spPr>
          <a:xfrm>
            <a:off x="-782563" y="5833667"/>
            <a:ext cx="8590208" cy="369332"/>
          </a:xfrm>
          <a:prstGeom prst="rect">
            <a:avLst/>
          </a:prstGeom>
        </p:spPr>
        <p:txBody>
          <a:bodyPr wrap="square">
            <a:spAutoFit/>
          </a:bodyPr>
          <a:lstStyle/>
          <a:p>
            <a:pPr algn="ctr"/>
            <a:r>
              <a:rPr lang="en-US" b="1" dirty="0">
                <a:solidFill>
                  <a:srgbClr val="1552A6"/>
                </a:solidFill>
                <a:latin typeface="Times New Roman" pitchFamily="18" charset="0"/>
                <a:cs typeface="Times New Roman" pitchFamily="18" charset="0"/>
              </a:rPr>
              <a:t>Albany Paper = Times Union </a:t>
            </a:r>
          </a:p>
        </p:txBody>
      </p:sp>
      <p:sp>
        <p:nvSpPr>
          <p:cNvPr id="8" name="Date Placeholder 7"/>
          <p:cNvSpPr>
            <a:spLocks noGrp="1"/>
          </p:cNvSpPr>
          <p:nvPr>
            <p:ph type="dt" sz="half" idx="10"/>
          </p:nvPr>
        </p:nvSpPr>
        <p:spPr/>
        <p:txBody>
          <a:bodyPr/>
          <a:lstStyle/>
          <a:p>
            <a:r>
              <a:rPr lang="en-US"/>
              <a:t>Dec 2023</a:t>
            </a:r>
          </a:p>
        </p:txBody>
      </p:sp>
      <p:sp>
        <p:nvSpPr>
          <p:cNvPr id="7" name="Footer Placeholder 6"/>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33</a:t>
            </a:fld>
            <a:endParaRPr lang="en-US"/>
          </a:p>
        </p:txBody>
      </p:sp>
      <p:sp>
        <p:nvSpPr>
          <p:cNvPr id="10" name="TextBox 9"/>
          <p:cNvSpPr txBox="1"/>
          <p:nvPr/>
        </p:nvSpPr>
        <p:spPr>
          <a:xfrm>
            <a:off x="5511114" y="5704874"/>
            <a:ext cx="3632886" cy="1015663"/>
          </a:xfrm>
          <a:prstGeom prst="rect">
            <a:avLst/>
          </a:prstGeom>
          <a:noFill/>
        </p:spPr>
        <p:txBody>
          <a:bodyPr wrap="square" rtlCol="0">
            <a:spAutoFit/>
          </a:bodyPr>
          <a:lstStyle/>
          <a:p>
            <a:pPr algn="ctr"/>
            <a:r>
              <a:rPr lang="en-US" sz="2000" dirty="0">
                <a:solidFill>
                  <a:srgbClr val="1552A6"/>
                </a:solidFill>
                <a:latin typeface="Times New Roman" pitchFamily="18" charset="0"/>
                <a:cs typeface="Times New Roman" pitchFamily="18" charset="0"/>
              </a:rPr>
              <a:t>NYS Education Law (§376) and Public Building Law (§8)</a:t>
            </a:r>
          </a:p>
          <a:p>
            <a:pPr algn="r"/>
            <a:endParaRPr lang="en-US" sz="2000" dirty="0">
              <a:solidFill>
                <a:srgbClr val="1552A6"/>
              </a:solidFill>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41607" y="651313"/>
            <a:ext cx="7292830" cy="584775"/>
          </a:xfrm>
          <a:prstGeom prst="rect">
            <a:avLst/>
          </a:prstGeom>
          <a:noFill/>
        </p:spPr>
        <p:txBody>
          <a:bodyPr wrap="square" rtlCol="0">
            <a:spAutoFit/>
          </a:bodyPr>
          <a:lstStyle/>
          <a:p>
            <a:pPr algn="ctr"/>
            <a:r>
              <a:rPr lang="en-US" sz="3200" b="1" dirty="0">
                <a:solidFill>
                  <a:srgbClr val="1552A6"/>
                </a:solidFill>
                <a:latin typeface="AauxPro OT"/>
              </a:rPr>
              <a:t>Campus Let vs. Campus Funded</a:t>
            </a:r>
          </a:p>
        </p:txBody>
      </p:sp>
      <p:sp>
        <p:nvSpPr>
          <p:cNvPr id="8" name="Date Placeholder 7"/>
          <p:cNvSpPr>
            <a:spLocks noGrp="1"/>
          </p:cNvSpPr>
          <p:nvPr>
            <p:ph type="dt" sz="half" idx="10"/>
          </p:nvPr>
        </p:nvSpPr>
        <p:spPr/>
        <p:txBody>
          <a:bodyPr/>
          <a:lstStyle/>
          <a:p>
            <a:r>
              <a:rPr lang="en-US"/>
              <a:t>Dec 2023</a:t>
            </a:r>
          </a:p>
        </p:txBody>
      </p:sp>
      <p:sp>
        <p:nvSpPr>
          <p:cNvPr id="7" name="Footer Placeholder 6"/>
          <p:cNvSpPr>
            <a:spLocks noGrp="1"/>
          </p:cNvSpPr>
          <p:nvPr>
            <p:ph type="ftr" sz="quarter" idx="11"/>
          </p:nvPr>
        </p:nvSpPr>
        <p:spPr/>
        <p:txBody>
          <a:bodyPr/>
          <a:lstStyle/>
          <a:p>
            <a:r>
              <a:rPr lang="en-US"/>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34</a:t>
            </a:fld>
            <a:endParaRPr lang="en-US"/>
          </a:p>
        </p:txBody>
      </p:sp>
      <p:pic>
        <p:nvPicPr>
          <p:cNvPr id="10" name="Picture 9" descr="dollar sign.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70336" y="3275684"/>
            <a:ext cx="1498949" cy="1122765"/>
          </a:xfrm>
          <a:prstGeom prst="rect">
            <a:avLst/>
          </a:prstGeom>
        </p:spPr>
      </p:pic>
      <p:grpSp>
        <p:nvGrpSpPr>
          <p:cNvPr id="17" name="Group 16"/>
          <p:cNvGrpSpPr/>
          <p:nvPr/>
        </p:nvGrpSpPr>
        <p:grpSpPr>
          <a:xfrm>
            <a:off x="478674" y="1493134"/>
            <a:ext cx="3467986" cy="4863218"/>
            <a:chOff x="2838007" y="1435711"/>
            <a:chExt cx="3467986" cy="3986578"/>
          </a:xfrm>
        </p:grpSpPr>
        <p:grpSp>
          <p:nvGrpSpPr>
            <p:cNvPr id="11" name="Group 10"/>
            <p:cNvGrpSpPr/>
            <p:nvPr/>
          </p:nvGrpSpPr>
          <p:grpSpPr>
            <a:xfrm>
              <a:off x="2838007" y="1435711"/>
              <a:ext cx="3467986" cy="873748"/>
              <a:chOff x="36" y="190089"/>
              <a:chExt cx="3467986" cy="873748"/>
            </a:xfrm>
          </p:grpSpPr>
          <p:sp>
            <p:nvSpPr>
              <p:cNvPr id="15" name="Rectangle 14"/>
              <p:cNvSpPr/>
              <p:nvPr/>
            </p:nvSpPr>
            <p:spPr>
              <a:xfrm>
                <a:off x="36" y="190089"/>
                <a:ext cx="3467986" cy="873748"/>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ectangle 15"/>
              <p:cNvSpPr/>
              <p:nvPr/>
            </p:nvSpPr>
            <p:spPr>
              <a:xfrm>
                <a:off x="36" y="190089"/>
                <a:ext cx="3467986" cy="8737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400" b="1" kern="1200" dirty="0">
                    <a:latin typeface="Times New Roman" pitchFamily="18" charset="0"/>
                    <a:cs typeface="Times New Roman" pitchFamily="18" charset="0"/>
                  </a:rPr>
                  <a:t>Campus</a:t>
                </a:r>
                <a:r>
                  <a:rPr lang="en-US" sz="2400" b="1" kern="1200" baseline="0" dirty="0">
                    <a:latin typeface="Times New Roman" pitchFamily="18" charset="0"/>
                    <a:cs typeface="Times New Roman" pitchFamily="18" charset="0"/>
                  </a:rPr>
                  <a:t> Let</a:t>
                </a:r>
              </a:p>
              <a:p>
                <a:pPr lvl="0" algn="ctr" defTabSz="933450">
                  <a:lnSpc>
                    <a:spcPct val="90000"/>
                  </a:lnSpc>
                  <a:spcBef>
                    <a:spcPct val="0"/>
                  </a:spcBef>
                  <a:spcAft>
                    <a:spcPct val="35000"/>
                  </a:spcAft>
                </a:pPr>
                <a:r>
                  <a:rPr lang="en-US" sz="2400" b="1" kern="1200" baseline="0" dirty="0">
                    <a:latin typeface="Times New Roman" pitchFamily="18" charset="0"/>
                    <a:cs typeface="Times New Roman" pitchFamily="18" charset="0"/>
                  </a:rPr>
                  <a:t>(Campus Administered)</a:t>
                </a:r>
                <a:endParaRPr lang="en-US" sz="2400" b="1" kern="1200" dirty="0">
                  <a:latin typeface="Times New Roman" pitchFamily="18" charset="0"/>
                  <a:cs typeface="Times New Roman" pitchFamily="18" charset="0"/>
                </a:endParaRPr>
              </a:p>
            </p:txBody>
          </p:sp>
        </p:grpSp>
        <p:grpSp>
          <p:nvGrpSpPr>
            <p:cNvPr id="12" name="Group 11"/>
            <p:cNvGrpSpPr/>
            <p:nvPr/>
          </p:nvGrpSpPr>
          <p:grpSpPr>
            <a:xfrm>
              <a:off x="2838007" y="2309459"/>
              <a:ext cx="3467986" cy="3112830"/>
              <a:chOff x="36" y="1063837"/>
              <a:chExt cx="3467986" cy="3112830"/>
            </a:xfrm>
          </p:grpSpPr>
          <p:sp>
            <p:nvSpPr>
              <p:cNvPr id="13" name="Rectangle 12"/>
              <p:cNvSpPr/>
              <p:nvPr/>
            </p:nvSpPr>
            <p:spPr>
              <a:xfrm>
                <a:off x="36" y="1063837"/>
                <a:ext cx="3467986" cy="3112830"/>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4" name="Rectangle 13"/>
              <p:cNvSpPr/>
              <p:nvPr/>
            </p:nvSpPr>
            <p:spPr>
              <a:xfrm>
                <a:off x="36" y="1063837"/>
                <a:ext cx="3467986" cy="311283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2014" tIns="112014" rIns="109728" bIns="168021" numCol="1" spcCol="1270" anchor="t" anchorCtr="0">
                <a:noAutofit/>
              </a:bodyPr>
              <a:lstStyle/>
              <a:p>
                <a:pPr lvl="1" indent="-457200" algn="l" defTabSz="933450">
                  <a:lnSpc>
                    <a:spcPct val="90000"/>
                  </a:lnSpc>
                  <a:spcBef>
                    <a:spcPct val="0"/>
                  </a:spcBef>
                  <a:spcAft>
                    <a:spcPts val="600"/>
                  </a:spcAft>
                  <a:buChar char="••"/>
                </a:pPr>
                <a:r>
                  <a:rPr lang="en-US" sz="2200" kern="1200" dirty="0">
                    <a:latin typeface="Times New Roman" pitchFamily="18" charset="0"/>
                    <a:cs typeface="Times New Roman" pitchFamily="18" charset="0"/>
                  </a:rPr>
                  <a:t>Capital Appropriation,   including Capital Projects Fund / 384</a:t>
                </a:r>
              </a:p>
              <a:p>
                <a:pPr lvl="1" indent="-457200" algn="l" defTabSz="933450">
                  <a:lnSpc>
                    <a:spcPct val="90000"/>
                  </a:lnSpc>
                  <a:spcBef>
                    <a:spcPct val="0"/>
                  </a:spcBef>
                  <a:spcAft>
                    <a:spcPts val="600"/>
                  </a:spcAft>
                  <a:buChar char="••"/>
                </a:pPr>
                <a:r>
                  <a:rPr lang="en-US" sz="2200" kern="1200" dirty="0">
                    <a:latin typeface="Times New Roman" pitchFamily="18" charset="0"/>
                    <a:cs typeface="Times New Roman" pitchFamily="18" charset="0"/>
                  </a:rPr>
                  <a:t>Project Initiation: Campus Administered Procedures apply</a:t>
                </a:r>
              </a:p>
              <a:p>
                <a:pPr lvl="1" indent="-457200" algn="l" defTabSz="933450">
                  <a:lnSpc>
                    <a:spcPct val="90000"/>
                  </a:lnSpc>
                  <a:spcBef>
                    <a:spcPct val="0"/>
                  </a:spcBef>
                  <a:spcAft>
                    <a:spcPts val="600"/>
                  </a:spcAft>
                  <a:buChar char="••"/>
                </a:pPr>
                <a:r>
                  <a:rPr lang="en-US" sz="2200" kern="1200" dirty="0">
                    <a:latin typeface="Times New Roman" pitchFamily="18" charset="0"/>
                    <a:cs typeface="Times New Roman" pitchFamily="18" charset="0"/>
                  </a:rPr>
                  <a:t>Eligible for Wick’s Waiver</a:t>
                </a:r>
              </a:p>
              <a:p>
                <a:pPr lvl="1" indent="-457200" algn="l" defTabSz="933450">
                  <a:lnSpc>
                    <a:spcPct val="90000"/>
                  </a:lnSpc>
                  <a:spcBef>
                    <a:spcPct val="0"/>
                  </a:spcBef>
                  <a:spcAft>
                    <a:spcPts val="600"/>
                  </a:spcAft>
                  <a:buChar char="••"/>
                </a:pPr>
                <a:r>
                  <a:rPr lang="en-US" sz="2200" kern="1200" dirty="0">
                    <a:latin typeface="Times New Roman" pitchFamily="18" charset="0"/>
                    <a:cs typeface="Times New Roman" pitchFamily="18" charset="0"/>
                  </a:rPr>
                  <a:t>Advertisement in Albany paper and a paper of general circulation</a:t>
                </a:r>
              </a:p>
            </p:txBody>
          </p:sp>
        </p:grpSp>
      </p:grpSp>
      <p:grpSp>
        <p:nvGrpSpPr>
          <p:cNvPr id="25" name="Group 24"/>
          <p:cNvGrpSpPr/>
          <p:nvPr/>
        </p:nvGrpSpPr>
        <p:grpSpPr>
          <a:xfrm>
            <a:off x="5346135" y="1493134"/>
            <a:ext cx="3485348" cy="4863217"/>
            <a:chOff x="2838007" y="1435711"/>
            <a:chExt cx="3467986" cy="3986578"/>
          </a:xfrm>
        </p:grpSpPr>
        <p:grpSp>
          <p:nvGrpSpPr>
            <p:cNvPr id="18" name="Group 17"/>
            <p:cNvGrpSpPr/>
            <p:nvPr/>
          </p:nvGrpSpPr>
          <p:grpSpPr>
            <a:xfrm>
              <a:off x="2838007" y="1435711"/>
              <a:ext cx="3467986" cy="873748"/>
              <a:chOff x="3953540" y="190089"/>
              <a:chExt cx="3467986" cy="873748"/>
            </a:xfrm>
          </p:grpSpPr>
          <p:sp>
            <p:nvSpPr>
              <p:cNvPr id="22" name="Rectangle 21"/>
              <p:cNvSpPr/>
              <p:nvPr/>
            </p:nvSpPr>
            <p:spPr>
              <a:xfrm>
                <a:off x="3953540" y="190089"/>
                <a:ext cx="3467986" cy="873748"/>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ectangle 22"/>
              <p:cNvSpPr/>
              <p:nvPr/>
            </p:nvSpPr>
            <p:spPr>
              <a:xfrm>
                <a:off x="3953540" y="190089"/>
                <a:ext cx="3467986" cy="8737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400" b="1" kern="1200" dirty="0">
                    <a:latin typeface="Times New Roman" pitchFamily="18" charset="0"/>
                    <a:cs typeface="Times New Roman" pitchFamily="18" charset="0"/>
                  </a:rPr>
                  <a:t>Campus Funded</a:t>
                </a:r>
              </a:p>
            </p:txBody>
          </p:sp>
        </p:grpSp>
        <p:grpSp>
          <p:nvGrpSpPr>
            <p:cNvPr id="19" name="Group 18"/>
            <p:cNvGrpSpPr/>
            <p:nvPr/>
          </p:nvGrpSpPr>
          <p:grpSpPr>
            <a:xfrm>
              <a:off x="2838007" y="2309459"/>
              <a:ext cx="3467986" cy="3112830"/>
              <a:chOff x="3953540" y="1063837"/>
              <a:chExt cx="3467986" cy="3112830"/>
            </a:xfrm>
          </p:grpSpPr>
          <p:sp>
            <p:nvSpPr>
              <p:cNvPr id="20" name="Rectangle 19"/>
              <p:cNvSpPr/>
              <p:nvPr/>
            </p:nvSpPr>
            <p:spPr>
              <a:xfrm>
                <a:off x="3953540" y="1063837"/>
                <a:ext cx="3467986" cy="3112830"/>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1" name="Rectangle 20"/>
              <p:cNvSpPr/>
              <p:nvPr/>
            </p:nvSpPr>
            <p:spPr>
              <a:xfrm>
                <a:off x="3953540" y="1063837"/>
                <a:ext cx="3467986" cy="311283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2014" tIns="112014" rIns="149352" bIns="168021" numCol="1" spcCol="1270" anchor="t" anchorCtr="0">
                <a:noAutofit/>
              </a:bodyPr>
              <a:lstStyle/>
              <a:p>
                <a:pPr lvl="1" indent="-457200" algn="l" defTabSz="933450">
                  <a:lnSpc>
                    <a:spcPct val="90000"/>
                  </a:lnSpc>
                  <a:spcBef>
                    <a:spcPct val="0"/>
                  </a:spcBef>
                  <a:spcAft>
                    <a:spcPts val="600"/>
                  </a:spcAft>
                  <a:buChar char="••"/>
                </a:pPr>
                <a:r>
                  <a:rPr lang="en-US" sz="2200" kern="1200" dirty="0">
                    <a:latin typeface="Times New Roman" pitchFamily="18" charset="0"/>
                    <a:cs typeface="Times New Roman" pitchFamily="18" charset="0"/>
                  </a:rPr>
                  <a:t>Operating Appropriation and other campus funding</a:t>
                </a:r>
              </a:p>
              <a:p>
                <a:pPr lvl="1" indent="-457200" algn="l" defTabSz="933450">
                  <a:lnSpc>
                    <a:spcPct val="90000"/>
                  </a:lnSpc>
                  <a:spcBef>
                    <a:spcPct val="0"/>
                  </a:spcBef>
                  <a:spcAft>
                    <a:spcPts val="600"/>
                  </a:spcAft>
                  <a:buChar char="••"/>
                </a:pPr>
                <a:r>
                  <a:rPr lang="en-US" sz="2200" kern="1200" dirty="0">
                    <a:latin typeface="Times New Roman" pitchFamily="18" charset="0"/>
                    <a:cs typeface="Times New Roman" pitchFamily="18" charset="0"/>
                  </a:rPr>
                  <a:t>Project </a:t>
                </a:r>
                <a:r>
                  <a:rPr lang="en-US" sz="2200" dirty="0">
                    <a:latin typeface="Times New Roman" pitchFamily="18" charset="0"/>
                    <a:cs typeface="Times New Roman" pitchFamily="18" charset="0"/>
                  </a:rPr>
                  <a:t>i</a:t>
                </a:r>
                <a:r>
                  <a:rPr lang="en-US" sz="2200" kern="1200" dirty="0">
                    <a:latin typeface="Times New Roman" pitchFamily="18" charset="0"/>
                    <a:cs typeface="Times New Roman" pitchFamily="18" charset="0"/>
                  </a:rPr>
                  <a:t>nitiation and funding: Campus process applies</a:t>
                </a:r>
              </a:p>
              <a:p>
                <a:pPr lvl="1" indent="-457200" algn="l" defTabSz="933450">
                  <a:lnSpc>
                    <a:spcPct val="90000"/>
                  </a:lnSpc>
                  <a:spcBef>
                    <a:spcPct val="0"/>
                  </a:spcBef>
                  <a:spcAft>
                    <a:spcPts val="600"/>
                  </a:spcAft>
                  <a:buChar char="••"/>
                </a:pPr>
                <a:r>
                  <a:rPr lang="en-US" sz="2200" kern="1200" dirty="0">
                    <a:latin typeface="Times New Roman" pitchFamily="18" charset="0"/>
                    <a:cs typeface="Times New Roman" pitchFamily="18" charset="0"/>
                  </a:rPr>
                  <a:t>Subject to Wick’s (waiver not an option)</a:t>
                </a:r>
              </a:p>
              <a:p>
                <a:pPr lvl="1" indent="-457200" algn="l" defTabSz="933450">
                  <a:lnSpc>
                    <a:spcPct val="90000"/>
                  </a:lnSpc>
                  <a:spcBef>
                    <a:spcPct val="0"/>
                  </a:spcBef>
                  <a:spcAft>
                    <a:spcPts val="600"/>
                  </a:spcAft>
                  <a:buChar char="••"/>
                </a:pPr>
                <a:r>
                  <a:rPr lang="en-US" sz="2200" kern="1200" dirty="0">
                    <a:latin typeface="Times New Roman" pitchFamily="18" charset="0"/>
                    <a:cs typeface="Times New Roman" pitchFamily="18" charset="0"/>
                  </a:rPr>
                  <a:t>Advertisement in a paper of general circulation </a:t>
                </a:r>
              </a:p>
            </p:txBody>
          </p:sp>
        </p:grpSp>
      </p:grpSp>
    </p:spTree>
    <p:extLst>
      <p:ext uri="{BB962C8B-B14F-4D97-AF65-F5344CB8AC3E}">
        <p14:creationId xmlns:p14="http://schemas.microsoft.com/office/powerpoint/2010/main" val="4537386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1094243"/>
            <a:ext cx="7292830" cy="6894195"/>
          </a:xfrm>
          <a:prstGeom prst="rect">
            <a:avLst/>
          </a:prstGeom>
          <a:noFill/>
        </p:spPr>
        <p:txBody>
          <a:bodyPr wrap="square" rtlCol="0">
            <a:spAutoFit/>
          </a:bodyPr>
          <a:lstStyle/>
          <a:p>
            <a:pPr algn="ctr"/>
            <a:r>
              <a:rPr lang="en-US" sz="3200" b="1" dirty="0">
                <a:solidFill>
                  <a:srgbClr val="1552A6"/>
                </a:solidFill>
                <a:latin typeface="AauxPro OT"/>
              </a:rPr>
              <a:t>Procurement Lobbying Act </a:t>
            </a:r>
          </a:p>
          <a:p>
            <a:endParaRPr lang="en-US" sz="2400" dirty="0">
              <a:solidFill>
                <a:srgbClr val="1552A6"/>
              </a:solidFill>
              <a:latin typeface="AauxPro OT"/>
            </a:endParaRPr>
          </a:p>
          <a:p>
            <a:pPr lvl="0" indent="-457200">
              <a:spcAft>
                <a:spcPts val="600"/>
              </a:spcAft>
              <a:buFont typeface="Arial" pitchFamily="34" charset="0"/>
              <a:buChar char="•"/>
            </a:pPr>
            <a:r>
              <a:rPr lang="en-US" sz="2400" dirty="0">
                <a:latin typeface="+mj-lt"/>
                <a:cs typeface="Times New Roman" pitchFamily="18" charset="0"/>
              </a:rPr>
              <a:t>Limits communications during the Restricted 	Period – from Contract Reporter Ad to Contract 	Execution</a:t>
            </a:r>
          </a:p>
          <a:p>
            <a:pPr lvl="0" indent="-457200">
              <a:spcAft>
                <a:spcPts val="600"/>
              </a:spcAft>
              <a:buFont typeface="Arial" pitchFamily="34" charset="0"/>
              <a:buChar char="•"/>
            </a:pPr>
            <a:r>
              <a:rPr lang="en-US" sz="2400" dirty="0">
                <a:latin typeface="+mj-lt"/>
                <a:cs typeface="Times New Roman" pitchFamily="18" charset="0"/>
              </a:rPr>
              <a:t>All inquires must be directed to the Designated 	Contact</a:t>
            </a:r>
          </a:p>
          <a:p>
            <a:pPr lvl="0" indent="-457200">
              <a:spcAft>
                <a:spcPts val="600"/>
              </a:spcAft>
              <a:buFont typeface="Arial" pitchFamily="34" charset="0"/>
              <a:buChar char="•"/>
            </a:pPr>
            <a:r>
              <a:rPr lang="en-US" sz="2400" dirty="0">
                <a:latin typeface="+mj-lt"/>
                <a:cs typeface="Times New Roman" pitchFamily="18" charset="0"/>
              </a:rPr>
              <a:t>Requires vendor affirmation, 	certification and 	disclosure of compliance</a:t>
            </a:r>
          </a:p>
          <a:p>
            <a:pPr indent="-457200">
              <a:spcAft>
                <a:spcPts val="600"/>
              </a:spcAft>
              <a:buFont typeface="Arial" pitchFamily="34" charset="0"/>
              <a:buChar char="•"/>
            </a:pPr>
            <a:r>
              <a:rPr lang="en-US" sz="2400" dirty="0">
                <a:latin typeface="+mj-lt"/>
                <a:cs typeface="Times New Roman" pitchFamily="18" charset="0"/>
              </a:rPr>
              <a:t>Applicability: &gt;$15,000</a:t>
            </a:r>
          </a:p>
          <a:p>
            <a:pPr indent="-457200">
              <a:spcAft>
                <a:spcPts val="600"/>
              </a:spcAft>
              <a:buFont typeface="Arial" pitchFamily="34" charset="0"/>
              <a:buChar char="•"/>
            </a:pPr>
            <a:r>
              <a:rPr lang="en-US" sz="2400" dirty="0">
                <a:latin typeface="+mj-lt"/>
                <a:cs typeface="Times New Roman" pitchFamily="18" charset="0"/>
              </a:rPr>
              <a:t>SUNY Procedure #7552</a:t>
            </a:r>
          </a:p>
          <a:p>
            <a:pPr lvl="0" indent="-457200">
              <a:spcAft>
                <a:spcPts val="600"/>
              </a:spcAft>
              <a:buFont typeface="Arial" pitchFamily="34" charset="0"/>
              <a:buChar char="•"/>
            </a:pPr>
            <a:endParaRPr lang="en-US" sz="2000" i="1" dirty="0">
              <a:latin typeface="AauxPro OT"/>
            </a:endParaRPr>
          </a:p>
          <a:p>
            <a:pPr lvl="1"/>
            <a:endParaRPr lang="en-US" sz="2000" dirty="0">
              <a:latin typeface="AauxPro OT"/>
            </a:endParaRPr>
          </a:p>
          <a:p>
            <a:pPr>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endParaRPr lang="en-US" sz="2000" dirty="0">
              <a:latin typeface="AauxPro OT"/>
            </a:endParaRPr>
          </a:p>
          <a:p>
            <a:endParaRPr lang="en-US" sz="2000" b="1" dirty="0">
              <a:solidFill>
                <a:srgbClr val="1552A6"/>
              </a:solidFill>
              <a:latin typeface="AauxPro OT"/>
            </a:endParaRPr>
          </a:p>
        </p:txBody>
      </p:sp>
      <p:sp>
        <p:nvSpPr>
          <p:cNvPr id="8" name="Date Placeholder 7"/>
          <p:cNvSpPr>
            <a:spLocks noGrp="1"/>
          </p:cNvSpPr>
          <p:nvPr>
            <p:ph type="dt" sz="half" idx="10"/>
          </p:nvPr>
        </p:nvSpPr>
        <p:spPr/>
        <p:txBody>
          <a:bodyPr/>
          <a:lstStyle/>
          <a:p>
            <a:r>
              <a:rPr lang="en-US"/>
              <a:t>Dec 2023</a:t>
            </a:r>
          </a:p>
        </p:txBody>
      </p:sp>
      <p:sp>
        <p:nvSpPr>
          <p:cNvPr id="6" name="Footer Placeholder 5"/>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35</a:t>
            </a:fld>
            <a:endParaRPr lang="en-US"/>
          </a:p>
        </p:txBody>
      </p:sp>
      <p:sp>
        <p:nvSpPr>
          <p:cNvPr id="10" name="Rectangle 9"/>
          <p:cNvSpPr/>
          <p:nvPr/>
        </p:nvSpPr>
        <p:spPr>
          <a:xfrm>
            <a:off x="200591" y="5921732"/>
            <a:ext cx="3467616" cy="400110"/>
          </a:xfrm>
          <a:prstGeom prst="rect">
            <a:avLst/>
          </a:prstGeom>
        </p:spPr>
        <p:txBody>
          <a:bodyPr wrap="none">
            <a:spAutoFit/>
          </a:bodyPr>
          <a:lstStyle/>
          <a:p>
            <a:pPr>
              <a:spcAft>
                <a:spcPts val="600"/>
              </a:spcAft>
            </a:pPr>
            <a:r>
              <a:rPr lang="en-US" sz="2000" dirty="0">
                <a:solidFill>
                  <a:srgbClr val="1552A6"/>
                </a:solidFill>
                <a:latin typeface="Times New Roman" pitchFamily="18" charset="0"/>
                <a:cs typeface="Times New Roman" pitchFamily="18" charset="0"/>
              </a:rPr>
              <a:t>NYS State Finance Law § 139-j</a:t>
            </a:r>
          </a:p>
        </p:txBody>
      </p:sp>
      <p:pic>
        <p:nvPicPr>
          <p:cNvPr id="11" name="Picture 10" descr="integrity.jpg"/>
          <p:cNvPicPr>
            <a:picLocks noChangeAspect="1"/>
          </p:cNvPicPr>
          <p:nvPr/>
        </p:nvPicPr>
        <p:blipFill>
          <a:blip r:embed="rId3"/>
          <a:stretch>
            <a:fillRect/>
          </a:stretch>
        </p:blipFill>
        <p:spPr>
          <a:xfrm>
            <a:off x="5860098" y="4485973"/>
            <a:ext cx="2676231" cy="1870377"/>
          </a:xfrm>
          <a:prstGeom prst="rect">
            <a:avLst/>
          </a:prstGeom>
          <a:ln w="22225">
            <a:solidFill>
              <a:schemeClr val="tx1"/>
            </a:solid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885893"/>
            <a:ext cx="7292830" cy="7940635"/>
          </a:xfrm>
          <a:prstGeom prst="rect">
            <a:avLst/>
          </a:prstGeom>
          <a:noFill/>
        </p:spPr>
        <p:txBody>
          <a:bodyPr wrap="square" rtlCol="0">
            <a:spAutoFit/>
          </a:bodyPr>
          <a:lstStyle/>
          <a:p>
            <a:pPr algn="ctr"/>
            <a:r>
              <a:rPr lang="en-US" sz="3200" b="1" dirty="0">
                <a:solidFill>
                  <a:srgbClr val="1552A6"/>
                </a:solidFill>
                <a:latin typeface="AauxPro OT"/>
              </a:rPr>
              <a:t>Procurement Lobbying Act </a:t>
            </a:r>
          </a:p>
          <a:p>
            <a:endParaRPr lang="en-US" sz="1400" b="1" dirty="0">
              <a:solidFill>
                <a:srgbClr val="1552A6"/>
              </a:solidFill>
              <a:latin typeface="AauxPro OT"/>
            </a:endParaRPr>
          </a:p>
          <a:p>
            <a:pPr indent="-457200">
              <a:spcAft>
                <a:spcPts val="600"/>
              </a:spcAft>
            </a:pPr>
            <a:r>
              <a:rPr lang="en-US" sz="2400" b="1" dirty="0">
                <a:latin typeface="+mj-lt"/>
                <a:cs typeface="Times New Roman" pitchFamily="18" charset="0"/>
              </a:rPr>
              <a:t>"Restricted period" </a:t>
            </a:r>
            <a:r>
              <a:rPr lang="en-US" sz="2400" dirty="0">
                <a:latin typeface="+mj-lt"/>
                <a:cs typeface="Times New Roman" pitchFamily="18" charset="0"/>
              </a:rPr>
              <a:t>means</a:t>
            </a:r>
            <a:r>
              <a:rPr lang="en-US" sz="2400" b="1" dirty="0">
                <a:latin typeface="+mj-lt"/>
                <a:cs typeface="Times New Roman" pitchFamily="18" charset="0"/>
              </a:rPr>
              <a:t> </a:t>
            </a:r>
            <a:r>
              <a:rPr lang="en-US" sz="2400" dirty="0">
                <a:latin typeface="+mj-lt"/>
                <a:cs typeface="Times New Roman" pitchFamily="18" charset="0"/>
              </a:rPr>
              <a:t>from the earliest written notice, advertisement or solicitation of a request for proposal, invitation for bids, or solicitation of proposals, or any other method for soliciting a response from </a:t>
            </a:r>
            <a:r>
              <a:rPr lang="en-US" sz="2400" dirty="0" err="1">
                <a:latin typeface="+mj-lt"/>
                <a:cs typeface="Times New Roman" pitchFamily="18" charset="0"/>
              </a:rPr>
              <a:t>offerers</a:t>
            </a:r>
            <a:r>
              <a:rPr lang="en-US" sz="2400" dirty="0">
                <a:latin typeface="+mj-lt"/>
                <a:cs typeface="Times New Roman" pitchFamily="18" charset="0"/>
              </a:rPr>
              <a:t> intending to result in a procurement contract   </a:t>
            </a:r>
          </a:p>
          <a:p>
            <a:pPr indent="-457200">
              <a:spcAft>
                <a:spcPts val="600"/>
              </a:spcAft>
            </a:pPr>
            <a:endParaRPr lang="en-US" sz="2400" dirty="0">
              <a:latin typeface="+mj-lt"/>
              <a:cs typeface="Times New Roman" pitchFamily="18" charset="0"/>
            </a:endParaRPr>
          </a:p>
          <a:p>
            <a:pPr indent="-457200">
              <a:spcAft>
                <a:spcPts val="600"/>
              </a:spcAft>
            </a:pPr>
            <a:r>
              <a:rPr lang="en-US" sz="2400" b="1" dirty="0">
                <a:latin typeface="+mj-lt"/>
                <a:cs typeface="Times New Roman" pitchFamily="18" charset="0"/>
              </a:rPr>
              <a:t>“Contact” </a:t>
            </a:r>
            <a:r>
              <a:rPr lang="en-US" sz="2400" dirty="0">
                <a:latin typeface="+mj-lt"/>
                <a:cs typeface="Times New Roman" pitchFamily="18" charset="0"/>
              </a:rPr>
              <a:t>means an oral, written or electronic communication to SUNY related to the procurement by or on behalf of the </a:t>
            </a:r>
            <a:r>
              <a:rPr lang="en-US" sz="2400" dirty="0" err="1">
                <a:latin typeface="+mj-lt"/>
                <a:cs typeface="Times New Roman" pitchFamily="18" charset="0"/>
              </a:rPr>
              <a:t>Offerer</a:t>
            </a:r>
            <a:r>
              <a:rPr lang="en-US" sz="2400" dirty="0">
                <a:latin typeface="+mj-lt"/>
                <a:cs typeface="Times New Roman" pitchFamily="18" charset="0"/>
              </a:rPr>
              <a:t> during the Restricted Period that could be inferred as intending to influence the procurement</a:t>
            </a:r>
          </a:p>
          <a:p>
            <a:pPr lvl="1" indent="-457200">
              <a:spcAft>
                <a:spcPts val="600"/>
              </a:spcAft>
            </a:pPr>
            <a:endParaRPr lang="en-US" sz="2000" dirty="0">
              <a:latin typeface="Times New Roman" pitchFamily="18" charset="0"/>
              <a:cs typeface="Times New Roman" pitchFamily="18" charset="0"/>
            </a:endParaRPr>
          </a:p>
          <a:p>
            <a:pPr lvl="1"/>
            <a:endParaRPr lang="en-US" sz="2000" dirty="0">
              <a:latin typeface="AauxPro OT"/>
            </a:endParaRPr>
          </a:p>
          <a:p>
            <a:pPr>
              <a:buFont typeface="Arial" pitchFamily="34" charset="0"/>
              <a:buChar char="•"/>
            </a:pPr>
            <a:endParaRPr lang="en-US" sz="2000" dirty="0">
              <a:latin typeface="AauxPro OT"/>
            </a:endParaRPr>
          </a:p>
          <a:p>
            <a:pPr lvl="1"/>
            <a:endParaRPr lang="en-US" sz="2000" dirty="0">
              <a:latin typeface="AauxPro OT"/>
            </a:endParaRPr>
          </a:p>
          <a:p>
            <a:pPr>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endParaRPr lang="en-US" sz="2000" dirty="0">
              <a:latin typeface="AauxPro OT"/>
            </a:endParaRPr>
          </a:p>
          <a:p>
            <a:endParaRPr lang="en-US" sz="2000" b="1" dirty="0">
              <a:solidFill>
                <a:srgbClr val="1552A6"/>
              </a:solidFill>
              <a:latin typeface="AauxPro OT"/>
            </a:endParaRPr>
          </a:p>
        </p:txBody>
      </p:sp>
      <p:sp>
        <p:nvSpPr>
          <p:cNvPr id="8" name="Date Placeholder 7"/>
          <p:cNvSpPr>
            <a:spLocks noGrp="1"/>
          </p:cNvSpPr>
          <p:nvPr>
            <p:ph type="dt" sz="half" idx="10"/>
          </p:nvPr>
        </p:nvSpPr>
        <p:spPr/>
        <p:txBody>
          <a:bodyPr/>
          <a:lstStyle/>
          <a:p>
            <a:r>
              <a:rPr lang="en-US"/>
              <a:t>Dec 2023</a:t>
            </a:r>
          </a:p>
        </p:txBody>
      </p:sp>
      <p:sp>
        <p:nvSpPr>
          <p:cNvPr id="6" name="Footer Placeholder 5"/>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36</a:t>
            </a:fld>
            <a:endParaRPr lang="en-US"/>
          </a:p>
        </p:txBody>
      </p:sp>
      <p:sp>
        <p:nvSpPr>
          <p:cNvPr id="7" name="Rectangle 6"/>
          <p:cNvSpPr/>
          <p:nvPr/>
        </p:nvSpPr>
        <p:spPr>
          <a:xfrm>
            <a:off x="607675" y="5871535"/>
            <a:ext cx="8111516" cy="461665"/>
          </a:xfrm>
          <a:prstGeom prst="rect">
            <a:avLst/>
          </a:prstGeom>
        </p:spPr>
        <p:txBody>
          <a:bodyPr wrap="square">
            <a:spAutoFit/>
          </a:bodyPr>
          <a:lstStyle/>
          <a:p>
            <a:pPr algn="ctr"/>
            <a:r>
              <a:rPr lang="en-US" sz="2400" b="1" dirty="0">
                <a:solidFill>
                  <a:srgbClr val="1552A6"/>
                </a:solidFill>
                <a:latin typeface="Times New Roman" pitchFamily="18" charset="0"/>
                <a:cs typeface="Times New Roman" pitchFamily="18" charset="0"/>
              </a:rPr>
              <a:t>For more, read </a:t>
            </a:r>
            <a:r>
              <a:rPr lang="en-US" sz="2400" b="1" dirty="0">
                <a:solidFill>
                  <a:srgbClr val="1552A6"/>
                </a:solidFill>
                <a:latin typeface="Times New Roman" pitchFamily="18" charset="0"/>
                <a:cs typeface="Times New Roman" pitchFamily="18" charset="0"/>
                <a:hlinkClick r:id="rId3"/>
              </a:rPr>
              <a:t>Procedure 7552</a:t>
            </a:r>
            <a:endParaRPr lang="en-US" sz="2400" b="1" dirty="0">
              <a:solidFill>
                <a:srgbClr val="1552A6"/>
              </a:solidFill>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955343"/>
            <a:ext cx="7292830" cy="5032147"/>
          </a:xfrm>
          <a:prstGeom prst="rect">
            <a:avLst/>
          </a:prstGeom>
          <a:noFill/>
        </p:spPr>
        <p:txBody>
          <a:bodyPr wrap="square" rtlCol="0">
            <a:spAutoFit/>
          </a:bodyPr>
          <a:lstStyle/>
          <a:p>
            <a:pPr algn="ctr"/>
            <a:r>
              <a:rPr lang="en-US" sz="3200" b="1" dirty="0">
                <a:solidFill>
                  <a:srgbClr val="1552A6"/>
                </a:solidFill>
                <a:latin typeface="AauxPro OT"/>
              </a:rPr>
              <a:t>Project Sunlight </a:t>
            </a:r>
          </a:p>
          <a:p>
            <a:pPr indent="-457200">
              <a:spcAft>
                <a:spcPts val="600"/>
              </a:spcAft>
            </a:pPr>
            <a:endParaRPr lang="en-US" sz="2000" dirty="0">
              <a:solidFill>
                <a:srgbClr val="1552A6"/>
              </a:solidFill>
              <a:latin typeface="+mj-lt"/>
            </a:endParaRPr>
          </a:p>
          <a:p>
            <a:pPr>
              <a:buFont typeface="Arial" pitchFamily="34" charset="0"/>
              <a:buChar char="•"/>
            </a:pPr>
            <a:r>
              <a:rPr lang="en-US" sz="2400" dirty="0">
                <a:latin typeface="+mj-lt"/>
                <a:cs typeface="Times New Roman" panose="02020603050405020304" pitchFamily="18" charset="0"/>
              </a:rPr>
              <a:t>SUNY is required to report 'appearances' by individuals/firms who 'appear' before State decision-makers or persons who advise decision-makers. </a:t>
            </a:r>
          </a:p>
          <a:p>
            <a:endParaRPr lang="en-US" sz="2400" dirty="0">
              <a:latin typeface="+mj-lt"/>
              <a:cs typeface="Times New Roman" panose="02020603050405020304" pitchFamily="18" charset="0"/>
            </a:endParaRPr>
          </a:p>
          <a:p>
            <a:pPr>
              <a:buFont typeface="Arial" pitchFamily="34" charset="0"/>
              <a:buChar char="•"/>
            </a:pPr>
            <a:r>
              <a:rPr lang="en-US" sz="2400" dirty="0">
                <a:latin typeface="+mj-lt"/>
                <a:cs typeface="Times New Roman" panose="02020603050405020304" pitchFamily="18" charset="0"/>
              </a:rPr>
              <a:t>An ‘appearance’ is a substantive interaction, in person or over video conference, that is meant to have an impact on decision making process of the state entity. </a:t>
            </a:r>
          </a:p>
          <a:p>
            <a:endParaRPr lang="en-US" sz="2400" dirty="0">
              <a:latin typeface="+mj-lt"/>
              <a:cs typeface="Times New Roman" panose="02020603050405020304" pitchFamily="18" charset="0"/>
            </a:endParaRPr>
          </a:p>
          <a:p>
            <a:pPr>
              <a:buFont typeface="Arial" pitchFamily="34" charset="0"/>
              <a:buChar char="•"/>
            </a:pPr>
            <a:r>
              <a:rPr lang="en-US" sz="2400" dirty="0">
                <a:latin typeface="+mj-lt"/>
                <a:cs typeface="Times New Roman" panose="02020603050405020304" pitchFamily="18" charset="0"/>
              </a:rPr>
              <a:t>The Project Sunlight database, hosted by the NYS Office of General Services, aggregates the inputted data and makes it available to the public for viewing. </a:t>
            </a:r>
            <a:endParaRPr lang="en-US" sz="2000" b="1" dirty="0">
              <a:solidFill>
                <a:srgbClr val="1552A6"/>
              </a:solidFill>
              <a:latin typeface="+mj-lt"/>
            </a:endParaRPr>
          </a:p>
        </p:txBody>
      </p:sp>
      <p:sp>
        <p:nvSpPr>
          <p:cNvPr id="7" name="Rectangle 6"/>
          <p:cNvSpPr/>
          <p:nvPr/>
        </p:nvSpPr>
        <p:spPr>
          <a:xfrm>
            <a:off x="499194" y="5948162"/>
            <a:ext cx="8111516" cy="461665"/>
          </a:xfrm>
          <a:prstGeom prst="rect">
            <a:avLst/>
          </a:prstGeom>
        </p:spPr>
        <p:txBody>
          <a:bodyPr wrap="square">
            <a:spAutoFit/>
          </a:bodyPr>
          <a:lstStyle/>
          <a:p>
            <a:pPr algn="ctr"/>
            <a:r>
              <a:rPr lang="en-US" sz="2400" b="1" dirty="0">
                <a:solidFill>
                  <a:srgbClr val="1552A6"/>
                </a:solidFill>
                <a:latin typeface="Times New Roman" pitchFamily="18" charset="0"/>
                <a:cs typeface="Times New Roman" pitchFamily="18" charset="0"/>
              </a:rPr>
              <a:t>For more, see SUNY’s </a:t>
            </a:r>
            <a:r>
              <a:rPr lang="en-US" sz="2400" b="1" dirty="0">
                <a:solidFill>
                  <a:srgbClr val="1552A6"/>
                </a:solidFill>
                <a:latin typeface="Times New Roman" pitchFamily="18" charset="0"/>
                <a:cs typeface="Times New Roman" pitchFamily="18" charset="0"/>
                <a:hlinkClick r:id="rId3"/>
              </a:rPr>
              <a:t>compliance website</a:t>
            </a:r>
            <a:endParaRPr lang="en-US" sz="2400" b="1" dirty="0">
              <a:solidFill>
                <a:srgbClr val="1552A6"/>
              </a:solidFill>
              <a:latin typeface="Times New Roman" pitchFamily="18" charset="0"/>
              <a:cs typeface="Times New Roman" pitchFamily="18" charset="0"/>
            </a:endParaRPr>
          </a:p>
        </p:txBody>
      </p:sp>
      <p:sp>
        <p:nvSpPr>
          <p:cNvPr id="8" name="Date Placeholder 7"/>
          <p:cNvSpPr>
            <a:spLocks noGrp="1"/>
          </p:cNvSpPr>
          <p:nvPr>
            <p:ph type="dt" sz="half" idx="10"/>
          </p:nvPr>
        </p:nvSpPr>
        <p:spPr/>
        <p:txBody>
          <a:bodyPr/>
          <a:lstStyle/>
          <a:p>
            <a:r>
              <a:rPr lang="en-US"/>
              <a:t>Dec 2023</a:t>
            </a:r>
          </a:p>
        </p:txBody>
      </p:sp>
      <p:sp>
        <p:nvSpPr>
          <p:cNvPr id="6" name="Footer Placeholder 5"/>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37</a:t>
            </a:fld>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1239564"/>
            <a:ext cx="7292830" cy="3354765"/>
          </a:xfrm>
          <a:prstGeom prst="rect">
            <a:avLst/>
          </a:prstGeom>
          <a:noFill/>
        </p:spPr>
        <p:txBody>
          <a:bodyPr wrap="square" rtlCol="0">
            <a:spAutoFit/>
          </a:bodyPr>
          <a:lstStyle/>
          <a:p>
            <a:pPr indent="-457200">
              <a:spcAft>
                <a:spcPts val="600"/>
              </a:spcAft>
              <a:buFont typeface="Arial" pitchFamily="34" charset="0"/>
              <a:buChar char="•"/>
            </a:pPr>
            <a:r>
              <a:rPr lang="en-US" sz="2400" dirty="0">
                <a:latin typeface="+mj-lt"/>
                <a:cs typeface="Times New Roman" pitchFamily="18" charset="0"/>
              </a:rPr>
              <a:t>For all contracts vendors and contractors must be 	deemed responsible</a:t>
            </a:r>
          </a:p>
          <a:p>
            <a:pPr indent="-457200">
              <a:spcAft>
                <a:spcPts val="600"/>
              </a:spcAft>
              <a:buFont typeface="Arial" pitchFamily="34" charset="0"/>
              <a:buChar char="•"/>
            </a:pPr>
            <a:r>
              <a:rPr lang="en-US" sz="2400" dirty="0">
                <a:latin typeface="+mj-lt"/>
                <a:cs typeface="Times New Roman" pitchFamily="18" charset="0"/>
              </a:rPr>
              <a:t>Profile – regardless of dollar value </a:t>
            </a:r>
          </a:p>
          <a:p>
            <a:pPr indent="-457200">
              <a:spcAft>
                <a:spcPts val="600"/>
              </a:spcAft>
              <a:buFont typeface="Arial" pitchFamily="34" charset="0"/>
              <a:buChar char="•"/>
            </a:pPr>
            <a:r>
              <a:rPr lang="en-US" sz="2400" dirty="0">
                <a:latin typeface="+mj-lt"/>
                <a:cs typeface="Times New Roman" pitchFamily="18" charset="0"/>
              </a:rPr>
              <a:t>Contracts &gt;$100,000 require Vendor Responsibility 	Questionnaire using </a:t>
            </a:r>
            <a:r>
              <a:rPr lang="en-US" sz="2400" dirty="0" err="1">
                <a:latin typeface="+mj-lt"/>
                <a:cs typeface="Times New Roman" pitchFamily="18" charset="0"/>
                <a:hlinkClick r:id="rId3"/>
              </a:rPr>
              <a:t>VendRep</a:t>
            </a:r>
            <a:r>
              <a:rPr lang="en-US" sz="2400" dirty="0">
                <a:latin typeface="+mj-lt"/>
                <a:cs typeface="Times New Roman" pitchFamily="18" charset="0"/>
                <a:hlinkClick r:id="rId3"/>
              </a:rPr>
              <a:t> </a:t>
            </a:r>
            <a:endParaRPr lang="en-US" sz="2400" dirty="0">
              <a:latin typeface="+mj-lt"/>
              <a:cs typeface="Times New Roman" pitchFamily="18" charset="0"/>
            </a:endParaRPr>
          </a:p>
          <a:p>
            <a:pPr indent="-457200">
              <a:spcAft>
                <a:spcPts val="600"/>
              </a:spcAft>
              <a:buFont typeface="Arial" pitchFamily="34" charset="0"/>
              <a:buChar char="•"/>
            </a:pPr>
            <a:r>
              <a:rPr lang="en-US" sz="2400" dirty="0">
                <a:latin typeface="+mj-lt"/>
                <a:cs typeface="Times New Roman" pitchFamily="18" charset="0"/>
              </a:rPr>
              <a:t>OSC requires Vend Rep Questionnaire for 	Subcontracts of $100,000 or more </a:t>
            </a:r>
          </a:p>
          <a:p>
            <a:pPr lvl="1" indent="-457200">
              <a:spcAft>
                <a:spcPts val="600"/>
              </a:spcAft>
              <a:buFont typeface="Arial" pitchFamily="34" charset="0"/>
              <a:buChar char="•"/>
            </a:pPr>
            <a:r>
              <a:rPr lang="en-US" sz="2400" dirty="0">
                <a:latin typeface="+mj-lt"/>
                <a:cs typeface="Times New Roman" pitchFamily="18" charset="0"/>
              </a:rPr>
              <a:t>Agency certification of Vendor Responsibility</a:t>
            </a:r>
          </a:p>
        </p:txBody>
      </p:sp>
      <p:sp>
        <p:nvSpPr>
          <p:cNvPr id="6" name="Date Placeholder 5"/>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38</a:t>
            </a:fld>
            <a:endParaRPr lang="en-US"/>
          </a:p>
        </p:txBody>
      </p:sp>
      <p:pic>
        <p:nvPicPr>
          <p:cNvPr id="7" name="Picture 6" descr="responsibility.jpg"/>
          <p:cNvPicPr>
            <a:picLocks noChangeAspect="1"/>
          </p:cNvPicPr>
          <p:nvPr/>
        </p:nvPicPr>
        <p:blipFill>
          <a:blip r:embed="rId4"/>
          <a:stretch>
            <a:fillRect/>
          </a:stretch>
        </p:blipFill>
        <p:spPr>
          <a:xfrm>
            <a:off x="418074" y="4832038"/>
            <a:ext cx="2586383" cy="1524312"/>
          </a:xfrm>
          <a:prstGeom prst="rect">
            <a:avLst/>
          </a:prstGeom>
        </p:spPr>
      </p:pic>
      <p:sp>
        <p:nvSpPr>
          <p:cNvPr id="9" name="TextBox 8"/>
          <p:cNvSpPr txBox="1"/>
          <p:nvPr/>
        </p:nvSpPr>
        <p:spPr>
          <a:xfrm>
            <a:off x="5020171" y="5786963"/>
            <a:ext cx="3855315" cy="400110"/>
          </a:xfrm>
          <a:prstGeom prst="rect">
            <a:avLst/>
          </a:prstGeom>
          <a:noFill/>
        </p:spPr>
        <p:txBody>
          <a:bodyPr wrap="square" rtlCol="0">
            <a:spAutoFit/>
          </a:bodyPr>
          <a:lstStyle/>
          <a:p>
            <a:pPr>
              <a:spcAft>
                <a:spcPts val="600"/>
              </a:spcAft>
            </a:pPr>
            <a:r>
              <a:rPr lang="en-US" sz="2000" dirty="0">
                <a:solidFill>
                  <a:srgbClr val="1552A6"/>
                </a:solidFill>
                <a:latin typeface="Times New Roman" pitchFamily="18" charset="0"/>
                <a:cs typeface="Times New Roman" pitchFamily="18" charset="0"/>
              </a:rPr>
              <a:t>NYS State Finance Law §163 </a:t>
            </a:r>
          </a:p>
        </p:txBody>
      </p:sp>
      <p:sp>
        <p:nvSpPr>
          <p:cNvPr id="10" name="Rectangle 9"/>
          <p:cNvSpPr/>
          <p:nvPr/>
        </p:nvSpPr>
        <p:spPr>
          <a:xfrm>
            <a:off x="4303486" y="4955966"/>
            <a:ext cx="4572000" cy="830997"/>
          </a:xfrm>
          <a:prstGeom prst="rect">
            <a:avLst/>
          </a:prstGeom>
        </p:spPr>
        <p:txBody>
          <a:bodyPr>
            <a:spAutoFit/>
          </a:bodyPr>
          <a:lstStyle/>
          <a:p>
            <a:pPr>
              <a:spcAft>
                <a:spcPts val="600"/>
              </a:spcAft>
            </a:pPr>
            <a:r>
              <a:rPr lang="en-US" sz="2400" dirty="0">
                <a:latin typeface="+mj-lt"/>
                <a:cs typeface="Times New Roman" pitchFamily="18" charset="0"/>
                <a:hlinkClick r:id="rId5"/>
              </a:rPr>
              <a:t>OSC Guide to Financial Operations</a:t>
            </a:r>
            <a:r>
              <a:rPr lang="en-US" sz="2400" dirty="0">
                <a:latin typeface="+mj-lt"/>
                <a:cs typeface="Times New Roman" pitchFamily="18" charset="0"/>
              </a:rPr>
              <a:t>, Section XI.16 Vendor Responsibility</a:t>
            </a:r>
          </a:p>
        </p:txBody>
      </p:sp>
      <p:sp>
        <p:nvSpPr>
          <p:cNvPr id="11" name="TextBox 10">
            <a:extLst>
              <a:ext uri="{FF2B5EF4-FFF2-40B4-BE49-F238E27FC236}">
                <a16:creationId xmlns:a16="http://schemas.microsoft.com/office/drawing/2014/main" id="{B27B2DD0-5A8F-3CCD-E8E1-C37EE81BE120}"/>
              </a:ext>
            </a:extLst>
          </p:cNvPr>
          <p:cNvSpPr txBox="1"/>
          <p:nvPr/>
        </p:nvSpPr>
        <p:spPr>
          <a:xfrm>
            <a:off x="925585" y="307141"/>
            <a:ext cx="7292830" cy="584775"/>
          </a:xfrm>
          <a:prstGeom prst="rect">
            <a:avLst/>
          </a:prstGeom>
          <a:noFill/>
        </p:spPr>
        <p:txBody>
          <a:bodyPr wrap="square" rtlCol="0">
            <a:spAutoFit/>
          </a:bodyPr>
          <a:lstStyle/>
          <a:p>
            <a:pPr algn="ctr"/>
            <a:r>
              <a:rPr lang="en-US" sz="3200" b="1" dirty="0">
                <a:solidFill>
                  <a:srgbClr val="1552A6"/>
                </a:solidFill>
                <a:latin typeface="AauxPro OT"/>
              </a:rPr>
              <a:t>Vendor Responsibility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risk.jpg"/>
          <p:cNvPicPr>
            <a:picLocks noChangeAspect="1"/>
          </p:cNvPicPr>
          <p:nvPr/>
        </p:nvPicPr>
        <p:blipFill>
          <a:blip r:embed="rId3"/>
          <a:stretch>
            <a:fillRect/>
          </a:stretch>
        </p:blipFill>
        <p:spPr>
          <a:xfrm>
            <a:off x="1170405" y="2847099"/>
            <a:ext cx="2840789" cy="3579822"/>
          </a:xfrm>
          <a:prstGeom prst="rect">
            <a:avLst/>
          </a:prstGeom>
        </p:spPr>
      </p:pic>
      <p:sp>
        <p:nvSpPr>
          <p:cNvPr id="5" name="TextBox 4"/>
          <p:cNvSpPr txBox="1"/>
          <p:nvPr/>
        </p:nvSpPr>
        <p:spPr>
          <a:xfrm>
            <a:off x="1063230" y="694994"/>
            <a:ext cx="7292830" cy="2908489"/>
          </a:xfrm>
          <a:prstGeom prst="rect">
            <a:avLst/>
          </a:prstGeom>
          <a:noFill/>
        </p:spPr>
        <p:txBody>
          <a:bodyPr wrap="square" rtlCol="0">
            <a:spAutoFit/>
          </a:bodyPr>
          <a:lstStyle/>
          <a:p>
            <a:pPr algn="ctr"/>
            <a:r>
              <a:rPr lang="en-US" sz="3200" b="1" dirty="0">
                <a:solidFill>
                  <a:srgbClr val="1552A6"/>
                </a:solidFill>
                <a:latin typeface="AauxPro OT"/>
              </a:rPr>
              <a:t>Certificate of Insurance</a:t>
            </a:r>
          </a:p>
          <a:p>
            <a:pPr indent="-457200"/>
            <a:endParaRPr lang="en-US" sz="2000" b="1" dirty="0">
              <a:solidFill>
                <a:srgbClr val="1552A6"/>
              </a:solidFill>
              <a:latin typeface="AauxPro OT"/>
            </a:endParaRPr>
          </a:p>
          <a:p>
            <a:pPr indent="-457200">
              <a:spcAft>
                <a:spcPts val="600"/>
              </a:spcAft>
              <a:buFont typeface="Arial" pitchFamily="34" charset="0"/>
              <a:buChar char="•"/>
            </a:pPr>
            <a:r>
              <a:rPr lang="en-US" sz="2400" dirty="0">
                <a:latin typeface="Times New Roman" pitchFamily="18" charset="0"/>
                <a:cs typeface="Times New Roman" pitchFamily="18" charset="0"/>
              </a:rPr>
              <a:t>Required for ALL contracts and purchase orders </a:t>
            </a:r>
          </a:p>
          <a:p>
            <a:pPr indent="-457200">
              <a:spcAft>
                <a:spcPts val="600"/>
              </a:spcAft>
              <a:buFont typeface="Arial" pitchFamily="34" charset="0"/>
              <a:buChar char="•"/>
            </a:pPr>
            <a:r>
              <a:rPr lang="en-US" sz="2400" dirty="0">
                <a:latin typeface="Times New Roman" pitchFamily="18" charset="0"/>
                <a:cs typeface="Times New Roman" pitchFamily="18" charset="0"/>
              </a:rPr>
              <a:t>At a minimum, insurance limits must equivalent to the 	limits in the construction and consultant agreements</a:t>
            </a:r>
          </a:p>
          <a:p>
            <a:pPr indent="-457200">
              <a:spcAft>
                <a:spcPts val="600"/>
              </a:spcAft>
              <a:buFont typeface="Arial" pitchFamily="34" charset="0"/>
              <a:buChar char="•"/>
            </a:pPr>
            <a:endParaRPr lang="en-US" sz="2400" dirty="0">
              <a:latin typeface="Times New Roman" pitchFamily="18" charset="0"/>
              <a:cs typeface="Times New Roman" pitchFamily="18" charset="0"/>
            </a:endParaRPr>
          </a:p>
          <a:p>
            <a:endParaRPr lang="en-US" sz="2000" b="1" dirty="0">
              <a:solidFill>
                <a:srgbClr val="1552A6"/>
              </a:solidFill>
              <a:latin typeface="AauxPro OT"/>
            </a:endParaRPr>
          </a:p>
        </p:txBody>
      </p:sp>
      <p:sp>
        <p:nvSpPr>
          <p:cNvPr id="6" name="Date Placeholder 5"/>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39</a:t>
            </a:fld>
            <a:endParaRPr lang="en-US"/>
          </a:p>
        </p:txBody>
      </p:sp>
      <p:sp>
        <p:nvSpPr>
          <p:cNvPr id="11" name="Rectangle 10"/>
          <p:cNvSpPr/>
          <p:nvPr/>
        </p:nvSpPr>
        <p:spPr>
          <a:xfrm>
            <a:off x="4635747" y="3149617"/>
            <a:ext cx="4861367" cy="3739485"/>
          </a:xfrm>
          <a:prstGeom prst="rect">
            <a:avLst/>
          </a:prstGeom>
        </p:spPr>
        <p:txBody>
          <a:bodyPr wrap="square">
            <a:spAutoFit/>
          </a:bodyPr>
          <a:lstStyle/>
          <a:p>
            <a:pPr marL="457200" indent="-457200">
              <a:spcAft>
                <a:spcPts val="600"/>
              </a:spcAft>
              <a:buFont typeface="Arial" pitchFamily="34" charset="0"/>
              <a:buChar char="•"/>
            </a:pPr>
            <a:r>
              <a:rPr lang="en-US" sz="2200" dirty="0">
                <a:latin typeface="Times New Roman" pitchFamily="18" charset="0"/>
                <a:cs typeface="Times New Roman" pitchFamily="18" charset="0"/>
              </a:rPr>
              <a:t>General Liability </a:t>
            </a:r>
          </a:p>
          <a:p>
            <a:pPr marL="457200" indent="-457200">
              <a:spcAft>
                <a:spcPts val="600"/>
              </a:spcAft>
              <a:buFont typeface="Arial" pitchFamily="34" charset="0"/>
              <a:buChar char="•"/>
            </a:pPr>
            <a:r>
              <a:rPr lang="en-US" sz="2200" dirty="0">
                <a:latin typeface="Times New Roman" pitchFamily="18" charset="0"/>
                <a:cs typeface="Times New Roman" pitchFamily="18" charset="0"/>
              </a:rPr>
              <a:t>Auto</a:t>
            </a:r>
          </a:p>
          <a:p>
            <a:pPr marL="457200" indent="-457200">
              <a:spcAft>
                <a:spcPts val="600"/>
              </a:spcAft>
              <a:buFont typeface="Arial" pitchFamily="34" charset="0"/>
              <a:buChar char="•"/>
            </a:pPr>
            <a:r>
              <a:rPr lang="en-US" sz="2200" dirty="0">
                <a:latin typeface="Times New Roman" pitchFamily="18" charset="0"/>
                <a:cs typeface="Times New Roman" pitchFamily="18" charset="0"/>
              </a:rPr>
              <a:t>Workers Comp and Disability</a:t>
            </a:r>
          </a:p>
          <a:p>
            <a:pPr marL="457200" indent="-457200">
              <a:spcAft>
                <a:spcPts val="600"/>
              </a:spcAft>
              <a:buFont typeface="Arial" pitchFamily="34" charset="0"/>
              <a:buChar char="•"/>
            </a:pPr>
            <a:r>
              <a:rPr lang="en-US" sz="2200" dirty="0">
                <a:latin typeface="Times New Roman" pitchFamily="18" charset="0"/>
                <a:cs typeface="Times New Roman" pitchFamily="18" charset="0"/>
              </a:rPr>
              <a:t>Owners and Contractors Protective Liability (const)</a:t>
            </a:r>
          </a:p>
          <a:p>
            <a:pPr marL="457200" indent="-457200">
              <a:spcAft>
                <a:spcPts val="600"/>
              </a:spcAft>
              <a:buFont typeface="Arial" pitchFamily="34" charset="0"/>
              <a:buChar char="•"/>
            </a:pPr>
            <a:r>
              <a:rPr lang="en-US" sz="2200" dirty="0">
                <a:latin typeface="Times New Roman" pitchFamily="18" charset="0"/>
                <a:cs typeface="Times New Roman" pitchFamily="18" charset="0"/>
              </a:rPr>
              <a:t>Builders Risk (const)</a:t>
            </a:r>
          </a:p>
          <a:p>
            <a:pPr marL="457200" indent="-457200">
              <a:spcAft>
                <a:spcPts val="600"/>
              </a:spcAft>
              <a:buFont typeface="Arial" pitchFamily="34" charset="0"/>
              <a:buChar char="•"/>
            </a:pPr>
            <a:r>
              <a:rPr lang="en-US" sz="2200" dirty="0">
                <a:latin typeface="Times New Roman" pitchFamily="18" charset="0"/>
                <a:cs typeface="Times New Roman" pitchFamily="18" charset="0"/>
              </a:rPr>
              <a:t>Professional Liability (design)</a:t>
            </a:r>
          </a:p>
          <a:p>
            <a:pPr>
              <a:spcAft>
                <a:spcPts val="600"/>
              </a:spcAft>
              <a:buFont typeface="Arial" pitchFamily="34" charset="0"/>
              <a:buChar char="•"/>
            </a:pPr>
            <a:endParaRPr lang="en-US" sz="2400" dirty="0">
              <a:latin typeface="Times New Roman" pitchFamily="18" charset="0"/>
              <a:cs typeface="Times New Roman" pitchFamily="18" charset="0"/>
            </a:endParaRPr>
          </a:p>
          <a:p>
            <a:pPr>
              <a:spcAft>
                <a:spcPts val="600"/>
              </a:spcAft>
              <a:buFont typeface="Arial" pitchFamily="34" charset="0"/>
              <a:buChar char="•"/>
            </a:pPr>
            <a:endParaRPr lang="en-US" sz="2400" dirty="0">
              <a:latin typeface="Times New Roman" pitchFamily="18" charset="0"/>
              <a:cs typeface="Times New Roman" pitchFamily="18" charset="0"/>
            </a:endParaRPr>
          </a:p>
        </p:txBody>
      </p:sp>
      <p:sp>
        <p:nvSpPr>
          <p:cNvPr id="2" name="Rectangle 1">
            <a:extLst>
              <a:ext uri="{FF2B5EF4-FFF2-40B4-BE49-F238E27FC236}">
                <a16:creationId xmlns:a16="http://schemas.microsoft.com/office/drawing/2014/main" id="{8CF91E2C-E5BC-0B6A-9281-3DA7318ED731}"/>
              </a:ext>
            </a:extLst>
          </p:cNvPr>
          <p:cNvSpPr/>
          <p:nvPr/>
        </p:nvSpPr>
        <p:spPr>
          <a:xfrm rot="1224928">
            <a:off x="6786438" y="507294"/>
            <a:ext cx="2386294" cy="1446550"/>
          </a:xfrm>
          <a:prstGeom prst="rect">
            <a:avLst/>
          </a:prstGeom>
          <a:noFill/>
        </p:spPr>
        <p:txBody>
          <a:bodyPr wrap="none" lIns="91440" tIns="45720" rIns="91440" bIns="45720">
            <a:spAutoFit/>
          </a:bodyPr>
          <a:lstStyle/>
          <a:p>
            <a:pPr algn="ctr"/>
            <a:r>
              <a:rPr lang="en-US" sz="4400" b="1" cap="none" spc="0" dirty="0">
                <a:ln w="22225">
                  <a:solidFill>
                    <a:schemeClr val="accent2"/>
                  </a:solidFill>
                  <a:prstDash val="solid"/>
                </a:ln>
                <a:solidFill>
                  <a:schemeClr val="accent2">
                    <a:lumMod val="40000"/>
                    <a:lumOff val="60000"/>
                  </a:schemeClr>
                </a:solidFill>
                <a:effectLst/>
              </a:rPr>
              <a:t>Updates  </a:t>
            </a:r>
          </a:p>
          <a:p>
            <a:pPr algn="ctr"/>
            <a:r>
              <a:rPr lang="en-US" sz="4400" b="1" dirty="0">
                <a:ln w="22225">
                  <a:solidFill>
                    <a:schemeClr val="accent2"/>
                  </a:solidFill>
                  <a:prstDash val="solid"/>
                </a:ln>
                <a:solidFill>
                  <a:schemeClr val="accent2">
                    <a:lumMod val="40000"/>
                    <a:lumOff val="60000"/>
                  </a:schemeClr>
                </a:solidFill>
              </a:rPr>
              <a:t>coming</a:t>
            </a:r>
            <a:endParaRPr lang="en-US" sz="4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183276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17424" y="326596"/>
            <a:ext cx="7292830" cy="1077218"/>
          </a:xfrm>
          <a:prstGeom prst="rect">
            <a:avLst/>
          </a:prstGeom>
          <a:noFill/>
        </p:spPr>
        <p:txBody>
          <a:bodyPr wrap="square" rtlCol="0">
            <a:spAutoFit/>
          </a:bodyPr>
          <a:lstStyle/>
          <a:p>
            <a:pPr algn="ctr"/>
            <a:r>
              <a:rPr lang="en-US" sz="3200" b="1" dirty="0">
                <a:solidFill>
                  <a:srgbClr val="1552A6"/>
                </a:solidFill>
                <a:latin typeface="AauxPro OT"/>
              </a:rPr>
              <a:t>Campus Let Contracts</a:t>
            </a:r>
          </a:p>
          <a:p>
            <a:pPr algn="ctr"/>
            <a:r>
              <a:rPr lang="en-US" sz="3200" b="1" dirty="0">
                <a:solidFill>
                  <a:srgbClr val="1552A6"/>
                </a:solidFill>
                <a:latin typeface="AauxPro OT"/>
              </a:rPr>
              <a:t>Guidance Documents</a:t>
            </a:r>
          </a:p>
        </p:txBody>
      </p:sp>
      <p:sp>
        <p:nvSpPr>
          <p:cNvPr id="9" name="Date Placeholder 8"/>
          <p:cNvSpPr>
            <a:spLocks noGrp="1"/>
          </p:cNvSpPr>
          <p:nvPr>
            <p:ph type="dt" sz="half" idx="10"/>
          </p:nvPr>
        </p:nvSpPr>
        <p:spPr/>
        <p:txBody>
          <a:bodyPr/>
          <a:lstStyle/>
          <a:p>
            <a:r>
              <a:rPr lang="en-US"/>
              <a:t>Dec 2023</a:t>
            </a:r>
            <a:endParaRPr lang="en-US" dirty="0"/>
          </a:p>
        </p:txBody>
      </p:sp>
      <p:sp>
        <p:nvSpPr>
          <p:cNvPr id="8" name="Footer Placeholder 7"/>
          <p:cNvSpPr>
            <a:spLocks noGrp="1"/>
          </p:cNvSpPr>
          <p:nvPr>
            <p:ph type="ftr" sz="quarter" idx="11"/>
          </p:nvPr>
        </p:nvSpPr>
        <p:spPr/>
        <p:txBody>
          <a:bodyPr/>
          <a:lstStyle/>
          <a:p>
            <a:r>
              <a:rPr lang="en-US"/>
              <a:t>SUNY Office for Capital Facilities</a:t>
            </a:r>
          </a:p>
        </p:txBody>
      </p:sp>
      <p:sp>
        <p:nvSpPr>
          <p:cNvPr id="7" name="Slide Number Placeholder 6"/>
          <p:cNvSpPr>
            <a:spLocks noGrp="1"/>
          </p:cNvSpPr>
          <p:nvPr>
            <p:ph type="sldNum" sz="quarter" idx="12"/>
          </p:nvPr>
        </p:nvSpPr>
        <p:spPr/>
        <p:txBody>
          <a:bodyPr/>
          <a:lstStyle/>
          <a:p>
            <a:fld id="{33D82B13-F593-224D-BA00-C18C518B326E}" type="slidenum">
              <a:rPr lang="en-US" smtClean="0"/>
              <a:pPr/>
              <a:t>4</a:t>
            </a:fld>
            <a:endParaRPr lang="en-US" dirty="0"/>
          </a:p>
        </p:txBody>
      </p:sp>
      <p:sp>
        <p:nvSpPr>
          <p:cNvPr id="11" name="TextBox 10"/>
          <p:cNvSpPr txBox="1"/>
          <p:nvPr/>
        </p:nvSpPr>
        <p:spPr>
          <a:xfrm>
            <a:off x="303120" y="1400212"/>
            <a:ext cx="8825889" cy="4958345"/>
          </a:xfrm>
          <a:prstGeom prst="rect">
            <a:avLst/>
          </a:prstGeom>
          <a:noFill/>
        </p:spPr>
        <p:txBody>
          <a:bodyPr wrap="square" numCol="2" rtlCol="0">
            <a:spAutoFit/>
          </a:bodyPr>
          <a:lstStyle/>
          <a:p>
            <a:pPr lvl="1" indent="-457200">
              <a:spcAft>
                <a:spcPts val="600"/>
              </a:spcAft>
              <a:buFont typeface="Wingdings" panose="05000000000000000000" pitchFamily="2" charset="2"/>
              <a:buChar char="v"/>
            </a:pPr>
            <a:r>
              <a:rPr lang="en-US" sz="2200" dirty="0">
                <a:cs typeface="Times New Roman" pitchFamily="18" charset="0"/>
              </a:rPr>
              <a:t>CLC-1 Construction Bonds</a:t>
            </a:r>
          </a:p>
          <a:p>
            <a:pPr lvl="1" indent="-457200">
              <a:spcAft>
                <a:spcPts val="600"/>
              </a:spcAft>
              <a:buFont typeface="Wingdings" panose="05000000000000000000" pitchFamily="2" charset="2"/>
              <a:buChar char="v"/>
            </a:pPr>
            <a:r>
              <a:rPr lang="en-US" sz="2200" dirty="0">
                <a:cs typeface="Times New Roman" pitchFamily="18" charset="0"/>
              </a:rPr>
              <a:t>CLC-2 Temporary Services</a:t>
            </a:r>
          </a:p>
          <a:p>
            <a:pPr lvl="1" indent="-457200">
              <a:spcAft>
                <a:spcPts val="600"/>
              </a:spcAft>
              <a:buFont typeface="Wingdings" panose="05000000000000000000" pitchFamily="2" charset="2"/>
              <a:buChar char="v"/>
            </a:pPr>
            <a:r>
              <a:rPr lang="en-US" sz="2200" dirty="0">
                <a:cs typeface="Times New Roman" pitchFamily="18" charset="0"/>
              </a:rPr>
              <a:t>CLC-3 Construction Authority</a:t>
            </a:r>
          </a:p>
          <a:p>
            <a:pPr lvl="1" indent="-457200">
              <a:spcAft>
                <a:spcPts val="600"/>
              </a:spcAft>
              <a:buFont typeface="Wingdings" panose="05000000000000000000" pitchFamily="2" charset="2"/>
              <a:buChar char="v"/>
            </a:pPr>
            <a:r>
              <a:rPr lang="en-US" sz="2200" dirty="0">
                <a:cs typeface="Times New Roman" pitchFamily="18" charset="0"/>
              </a:rPr>
              <a:t>CLC-4 Contract Threshold Chart</a:t>
            </a:r>
          </a:p>
          <a:p>
            <a:pPr lvl="1" indent="-457200">
              <a:spcAft>
                <a:spcPts val="600"/>
              </a:spcAft>
              <a:buFont typeface="Wingdings" panose="05000000000000000000" pitchFamily="2" charset="2"/>
              <a:buChar char="v"/>
            </a:pPr>
            <a:r>
              <a:rPr lang="en-US" sz="2200" dirty="0">
                <a:cs typeface="Times New Roman" pitchFamily="18" charset="0"/>
              </a:rPr>
              <a:t>CLC-5 Division of Budget Approval B-1184</a:t>
            </a:r>
          </a:p>
          <a:p>
            <a:pPr lvl="1" indent="-457200">
              <a:spcAft>
                <a:spcPts val="600"/>
              </a:spcAft>
              <a:buFont typeface="Wingdings" panose="05000000000000000000" pitchFamily="2" charset="2"/>
              <a:buChar char="v"/>
            </a:pPr>
            <a:r>
              <a:rPr lang="en-US" sz="2200" dirty="0">
                <a:cs typeface="Times New Roman" pitchFamily="18" charset="0"/>
              </a:rPr>
              <a:t>CLC-6 Debriefing</a:t>
            </a:r>
          </a:p>
          <a:p>
            <a:pPr lvl="1" indent="-457200">
              <a:spcAft>
                <a:spcPts val="600"/>
              </a:spcAft>
              <a:buFont typeface="Wingdings" panose="05000000000000000000" pitchFamily="2" charset="2"/>
              <a:buChar char="v"/>
            </a:pPr>
            <a:r>
              <a:rPr lang="en-US" sz="2200" dirty="0">
                <a:cs typeface="Times New Roman" pitchFamily="18" charset="0"/>
              </a:rPr>
              <a:t>CLC-7 Single/Sole Source, Specific Allowances</a:t>
            </a:r>
          </a:p>
          <a:p>
            <a:pPr lvl="1" indent="-457200">
              <a:spcAft>
                <a:spcPts val="600"/>
              </a:spcAft>
              <a:buFont typeface="Wingdings" panose="05000000000000000000" pitchFamily="2" charset="2"/>
              <a:buChar char="v"/>
            </a:pPr>
            <a:r>
              <a:rPr lang="en-US" sz="2200" dirty="0">
                <a:cs typeface="Times New Roman" pitchFamily="18" charset="0"/>
              </a:rPr>
              <a:t>CLC-8 Field Orders </a:t>
            </a:r>
          </a:p>
          <a:p>
            <a:pPr lvl="1" indent="-457200">
              <a:spcAft>
                <a:spcPts val="600"/>
              </a:spcAft>
              <a:buFont typeface="Wingdings" panose="05000000000000000000" pitchFamily="2" charset="2"/>
              <a:buChar char="v"/>
            </a:pPr>
            <a:r>
              <a:rPr lang="en-US" sz="2200" dirty="0">
                <a:cs typeface="Times New Roman" pitchFamily="18" charset="0"/>
              </a:rPr>
              <a:t>CLC-9 Furniture, Fixtures and Equipment </a:t>
            </a:r>
          </a:p>
          <a:p>
            <a:pPr lvl="1" indent="-457200">
              <a:spcAft>
                <a:spcPts val="600"/>
              </a:spcAft>
              <a:buFont typeface="Wingdings" panose="05000000000000000000" pitchFamily="2" charset="2"/>
              <a:buChar char="v"/>
            </a:pPr>
            <a:r>
              <a:rPr lang="en-US" sz="2200" dirty="0">
                <a:cs typeface="Times New Roman" pitchFamily="18" charset="0"/>
              </a:rPr>
              <a:t>CLC-10 Insurance Limits</a:t>
            </a:r>
          </a:p>
          <a:p>
            <a:pPr lvl="1" indent="-457200">
              <a:spcAft>
                <a:spcPts val="600"/>
              </a:spcAft>
              <a:buFont typeface="Wingdings" panose="05000000000000000000" pitchFamily="2" charset="2"/>
              <a:buChar char="v"/>
            </a:pPr>
            <a:r>
              <a:rPr lang="en-US" sz="2200" dirty="0">
                <a:cs typeface="Times New Roman" pitchFamily="18" charset="0"/>
              </a:rPr>
              <a:t>CLC-11 Approval of Real Property Transactions</a:t>
            </a:r>
          </a:p>
          <a:p>
            <a:pPr lvl="1" indent="-457200">
              <a:spcAft>
                <a:spcPts val="600"/>
              </a:spcAft>
              <a:buFont typeface="Wingdings" panose="05000000000000000000" pitchFamily="2" charset="2"/>
              <a:buChar char="v"/>
            </a:pPr>
            <a:r>
              <a:rPr lang="en-US" sz="2200" dirty="0">
                <a:cs typeface="Times New Roman" pitchFamily="18" charset="0"/>
              </a:rPr>
              <a:t>CLC-12 Telecommunications Site Manager Agreement </a:t>
            </a:r>
          </a:p>
          <a:p>
            <a:pPr lvl="1" indent="-457200">
              <a:spcAft>
                <a:spcPts val="600"/>
              </a:spcAft>
              <a:buFont typeface="Wingdings" panose="05000000000000000000" pitchFamily="2" charset="2"/>
              <a:buChar char="v"/>
            </a:pPr>
            <a:r>
              <a:rPr lang="en-US" sz="2200" dirty="0">
                <a:cs typeface="Times New Roman" pitchFamily="18" charset="0"/>
              </a:rPr>
              <a:t>CLC-13 Facilities Procurement Purchase and Install and Service Contracts</a:t>
            </a:r>
          </a:p>
          <a:p>
            <a:pPr lvl="1" indent="-457200">
              <a:spcAft>
                <a:spcPts val="600"/>
              </a:spcAft>
              <a:buFont typeface="Wingdings" panose="05000000000000000000" pitchFamily="2" charset="2"/>
              <a:buChar char="v"/>
            </a:pPr>
            <a:r>
              <a:rPr lang="en-US" sz="2200" dirty="0">
                <a:cs typeface="Times New Roman" pitchFamily="18" charset="0"/>
              </a:rPr>
              <a:t>CLC-14 Leases and Revocable Permits</a:t>
            </a:r>
          </a:p>
        </p:txBody>
      </p:sp>
      <p:sp>
        <p:nvSpPr>
          <p:cNvPr id="10" name="Rectangle 9">
            <a:extLst>
              <a:ext uri="{FF2B5EF4-FFF2-40B4-BE49-F238E27FC236}">
                <a16:creationId xmlns:a16="http://schemas.microsoft.com/office/drawing/2014/main" id="{F5C929E1-C550-4093-A884-C2C7D0A3469F}"/>
              </a:ext>
            </a:extLst>
          </p:cNvPr>
          <p:cNvSpPr/>
          <p:nvPr/>
        </p:nvSpPr>
        <p:spPr>
          <a:xfrm>
            <a:off x="3918678" y="5457788"/>
            <a:ext cx="5269043" cy="461665"/>
          </a:xfrm>
          <a:prstGeom prst="rect">
            <a:avLst/>
          </a:prstGeom>
        </p:spPr>
        <p:txBody>
          <a:bodyPr wrap="square">
            <a:spAutoFit/>
          </a:bodyPr>
          <a:lstStyle/>
          <a:p>
            <a:pPr algn="ctr"/>
            <a:r>
              <a:rPr lang="en-US" sz="2400" b="1" dirty="0">
                <a:solidFill>
                  <a:srgbClr val="1552A6"/>
                </a:solidFill>
                <a:latin typeface="Times New Roman" pitchFamily="18" charset="0"/>
                <a:cs typeface="Times New Roman" pitchFamily="18" charset="0"/>
                <a:hlinkClick r:id="rId3"/>
              </a:rPr>
              <a:t>Visit our Website</a:t>
            </a:r>
            <a:endParaRPr lang="en-US" sz="2400" b="1" dirty="0">
              <a:solidFill>
                <a:srgbClr val="1552A6"/>
              </a:solidFill>
              <a:latin typeface="Times New Roman" pitchFamily="18" charset="0"/>
              <a:cs typeface="Times New Roman" pitchFamily="18" charset="0"/>
            </a:endParaRPr>
          </a:p>
        </p:txBody>
      </p:sp>
    </p:spTree>
    <p:extLst>
      <p:ext uri="{BB962C8B-B14F-4D97-AF65-F5344CB8AC3E}">
        <p14:creationId xmlns:p14="http://schemas.microsoft.com/office/powerpoint/2010/main" val="33658919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694994"/>
            <a:ext cx="7292830" cy="4324261"/>
          </a:xfrm>
          <a:prstGeom prst="rect">
            <a:avLst/>
          </a:prstGeom>
          <a:noFill/>
        </p:spPr>
        <p:txBody>
          <a:bodyPr wrap="square" rtlCol="0">
            <a:spAutoFit/>
          </a:bodyPr>
          <a:lstStyle/>
          <a:p>
            <a:pPr algn="ctr"/>
            <a:r>
              <a:rPr lang="en-US" sz="3200" b="1" dirty="0">
                <a:solidFill>
                  <a:srgbClr val="1552A6"/>
                </a:solidFill>
                <a:latin typeface="AauxPro OT"/>
              </a:rPr>
              <a:t>Required Forms</a:t>
            </a:r>
          </a:p>
          <a:p>
            <a:pPr indent="-457200"/>
            <a:endParaRPr lang="en-US" sz="2000" b="1" dirty="0">
              <a:solidFill>
                <a:srgbClr val="1552A6"/>
              </a:solidFill>
              <a:latin typeface="+mj-lt"/>
            </a:endParaRPr>
          </a:p>
          <a:p>
            <a:pPr indent="-457200">
              <a:spcAft>
                <a:spcPts val="600"/>
              </a:spcAft>
              <a:buFont typeface="Arial" pitchFamily="34" charset="0"/>
              <a:buChar char="•"/>
            </a:pPr>
            <a:r>
              <a:rPr lang="en-US" sz="2400" dirty="0">
                <a:latin typeface="+mj-lt"/>
                <a:cs typeface="Times New Roman" pitchFamily="18" charset="0"/>
              </a:rPr>
              <a:t>ACORD 25 - Certificate of Liability Insurance</a:t>
            </a:r>
          </a:p>
          <a:p>
            <a:pPr indent="-457200">
              <a:spcAft>
                <a:spcPts val="600"/>
              </a:spcAft>
              <a:buFont typeface="Arial" pitchFamily="34" charset="0"/>
              <a:buChar char="•"/>
            </a:pPr>
            <a:r>
              <a:rPr lang="en-US" sz="2400" dirty="0">
                <a:latin typeface="+mj-lt"/>
                <a:cs typeface="Times New Roman" pitchFamily="18" charset="0"/>
              </a:rPr>
              <a:t>NYS Workers’ Compensation Form </a:t>
            </a:r>
          </a:p>
          <a:p>
            <a:pPr lvl="2" indent="-457200">
              <a:spcAft>
                <a:spcPts val="600"/>
              </a:spcAft>
              <a:buFont typeface="Arial" pitchFamily="34" charset="0"/>
              <a:buChar char="•"/>
            </a:pPr>
            <a:r>
              <a:rPr lang="en-US" sz="2400" dirty="0">
                <a:latin typeface="+mj-lt"/>
                <a:cs typeface="Times New Roman" pitchFamily="18" charset="0"/>
              </a:rPr>
              <a:t>Generally, form C-105.2</a:t>
            </a:r>
          </a:p>
          <a:p>
            <a:pPr indent="-457200">
              <a:spcAft>
                <a:spcPts val="600"/>
              </a:spcAft>
              <a:buFont typeface="Arial" pitchFamily="34" charset="0"/>
              <a:buChar char="•"/>
            </a:pPr>
            <a:r>
              <a:rPr lang="en-US" sz="2400" dirty="0">
                <a:latin typeface="+mj-lt"/>
                <a:cs typeface="Times New Roman" pitchFamily="18" charset="0"/>
              </a:rPr>
              <a:t>NYS-required Disability Insurance Form</a:t>
            </a:r>
          </a:p>
          <a:p>
            <a:pPr lvl="2" indent="-457200">
              <a:spcAft>
                <a:spcPts val="600"/>
              </a:spcAft>
              <a:buFont typeface="Arial" pitchFamily="34" charset="0"/>
              <a:buChar char="•"/>
            </a:pPr>
            <a:r>
              <a:rPr lang="en-US" sz="2400" dirty="0">
                <a:latin typeface="+mj-lt"/>
                <a:cs typeface="Times New Roman" pitchFamily="18" charset="0"/>
              </a:rPr>
              <a:t>Generally, form DB-120.1</a:t>
            </a:r>
          </a:p>
          <a:p>
            <a:pPr indent="-457200">
              <a:spcAft>
                <a:spcPts val="600"/>
              </a:spcAft>
              <a:buFont typeface="Arial" pitchFamily="34" charset="0"/>
              <a:buChar char="•"/>
            </a:pPr>
            <a:r>
              <a:rPr lang="en-US" sz="2400" dirty="0">
                <a:latin typeface="+mj-lt"/>
                <a:cs typeface="Times New Roman" pitchFamily="18" charset="0"/>
              </a:rPr>
              <a:t>SUNY Insurance Checklist (internal)</a:t>
            </a:r>
          </a:p>
          <a:p>
            <a:pPr indent="-457200">
              <a:spcAft>
                <a:spcPts val="600"/>
              </a:spcAft>
              <a:buFont typeface="Arial" pitchFamily="34" charset="0"/>
              <a:buChar char="•"/>
            </a:pPr>
            <a:endParaRPr lang="en-US" sz="2400" dirty="0">
              <a:latin typeface="Times New Roman" pitchFamily="18" charset="0"/>
              <a:cs typeface="Times New Roman" pitchFamily="18" charset="0"/>
            </a:endParaRPr>
          </a:p>
          <a:p>
            <a:endParaRPr lang="en-US" sz="2000" b="1" dirty="0">
              <a:solidFill>
                <a:srgbClr val="1552A6"/>
              </a:solidFill>
              <a:latin typeface="AauxPro OT"/>
            </a:endParaRPr>
          </a:p>
        </p:txBody>
      </p:sp>
      <p:sp>
        <p:nvSpPr>
          <p:cNvPr id="6" name="Date Placeholder 5"/>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40</a:t>
            </a:fld>
            <a:endParaRPr lang="en-US"/>
          </a:p>
        </p:txBody>
      </p:sp>
      <p:sp>
        <p:nvSpPr>
          <p:cNvPr id="12" name="Rectangle 11"/>
          <p:cNvSpPr/>
          <p:nvPr/>
        </p:nvSpPr>
        <p:spPr>
          <a:xfrm>
            <a:off x="1605657" y="5087638"/>
            <a:ext cx="6570617" cy="1200329"/>
          </a:xfrm>
          <a:prstGeom prst="rect">
            <a:avLst/>
          </a:prstGeom>
        </p:spPr>
        <p:txBody>
          <a:bodyPr wrap="square">
            <a:spAutoFit/>
          </a:bodyPr>
          <a:lstStyle/>
          <a:p>
            <a:pPr algn="ctr"/>
            <a:r>
              <a:rPr lang="en-US" sz="2400" b="1" dirty="0">
                <a:solidFill>
                  <a:srgbClr val="1552A6"/>
                </a:solidFill>
                <a:latin typeface="Times New Roman" pitchFamily="18" charset="0"/>
                <a:cs typeface="Times New Roman" pitchFamily="18" charset="0"/>
              </a:rPr>
              <a:t>For more information see:</a:t>
            </a:r>
          </a:p>
          <a:p>
            <a:pPr algn="ctr"/>
            <a:r>
              <a:rPr lang="en-US" sz="2400" b="1" dirty="0">
                <a:solidFill>
                  <a:srgbClr val="1552A6"/>
                </a:solidFill>
                <a:latin typeface="Times New Roman" pitchFamily="18" charset="0"/>
                <a:cs typeface="Times New Roman" pitchFamily="18" charset="0"/>
                <a:hlinkClick r:id="rId3"/>
              </a:rPr>
              <a:t> CLC-10 Insurance </a:t>
            </a:r>
            <a:r>
              <a:rPr lang="en-US" sz="2400" b="1" dirty="0">
                <a:solidFill>
                  <a:srgbClr val="1552A6"/>
                </a:solidFill>
                <a:latin typeface="Times New Roman" pitchFamily="18" charset="0"/>
                <a:cs typeface="Times New Roman" pitchFamily="18" charset="0"/>
              </a:rPr>
              <a:t>and the Council of Contracting Agencies </a:t>
            </a:r>
            <a:r>
              <a:rPr lang="en-US" sz="2400" b="1" dirty="0">
                <a:solidFill>
                  <a:srgbClr val="1552A6"/>
                </a:solidFill>
                <a:latin typeface="Times New Roman" pitchFamily="18" charset="0"/>
                <a:cs typeface="Times New Roman" pitchFamily="18" charset="0"/>
                <a:hlinkClick r:id="rId4"/>
              </a:rPr>
              <a:t>Insurance Guidelines</a:t>
            </a:r>
            <a:endParaRPr lang="en-US" sz="2400" b="1" dirty="0">
              <a:solidFill>
                <a:srgbClr val="1552A6"/>
              </a:solidFill>
              <a:latin typeface="Times New Roman" pitchFamily="18" charset="0"/>
              <a:cs typeface="Times New Roman" pitchFamily="18" charset="0"/>
            </a:endParaRPr>
          </a:p>
        </p:txBody>
      </p:sp>
      <p:sp>
        <p:nvSpPr>
          <p:cNvPr id="2" name="Rectangle 1">
            <a:extLst>
              <a:ext uri="{FF2B5EF4-FFF2-40B4-BE49-F238E27FC236}">
                <a16:creationId xmlns:a16="http://schemas.microsoft.com/office/drawing/2014/main" id="{091B9060-8F06-1F9B-8C62-E6AFF4FF03F7}"/>
              </a:ext>
            </a:extLst>
          </p:cNvPr>
          <p:cNvSpPr/>
          <p:nvPr/>
        </p:nvSpPr>
        <p:spPr>
          <a:xfrm rot="1224928">
            <a:off x="6709885" y="686780"/>
            <a:ext cx="2386294" cy="1446550"/>
          </a:xfrm>
          <a:prstGeom prst="rect">
            <a:avLst/>
          </a:prstGeom>
          <a:noFill/>
        </p:spPr>
        <p:txBody>
          <a:bodyPr wrap="none" lIns="91440" tIns="45720" rIns="91440" bIns="45720">
            <a:spAutoFit/>
          </a:bodyPr>
          <a:lstStyle/>
          <a:p>
            <a:pPr algn="ctr"/>
            <a:r>
              <a:rPr lang="en-US" sz="4400" b="1" cap="none" spc="0" dirty="0">
                <a:ln w="22225">
                  <a:solidFill>
                    <a:schemeClr val="accent2"/>
                  </a:solidFill>
                  <a:prstDash val="solid"/>
                </a:ln>
                <a:solidFill>
                  <a:schemeClr val="accent2">
                    <a:lumMod val="40000"/>
                    <a:lumOff val="60000"/>
                  </a:schemeClr>
                </a:solidFill>
                <a:effectLst/>
              </a:rPr>
              <a:t>Updates  </a:t>
            </a:r>
          </a:p>
          <a:p>
            <a:pPr algn="ctr"/>
            <a:r>
              <a:rPr lang="en-US" sz="4400" b="1" dirty="0">
                <a:ln w="22225">
                  <a:solidFill>
                    <a:schemeClr val="accent2"/>
                  </a:solidFill>
                  <a:prstDash val="solid"/>
                </a:ln>
                <a:solidFill>
                  <a:schemeClr val="accent2">
                    <a:lumMod val="40000"/>
                    <a:lumOff val="60000"/>
                  </a:schemeClr>
                </a:solidFill>
              </a:rPr>
              <a:t>coming</a:t>
            </a:r>
            <a:endParaRPr lang="en-US" sz="4400" b="1" cap="none" spc="0" dirty="0">
              <a:ln w="22225">
                <a:solidFill>
                  <a:schemeClr val="accent2"/>
                </a:solidFill>
                <a:prstDash val="solid"/>
              </a:ln>
              <a:solidFill>
                <a:schemeClr val="accent2">
                  <a:lumMod val="40000"/>
                  <a:lumOff val="60000"/>
                </a:schemeClr>
              </a:solidFill>
              <a:effectLst/>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1094243"/>
            <a:ext cx="7292830" cy="1400383"/>
          </a:xfrm>
          <a:prstGeom prst="rect">
            <a:avLst/>
          </a:prstGeom>
          <a:noFill/>
        </p:spPr>
        <p:txBody>
          <a:bodyPr wrap="square" rtlCol="0">
            <a:spAutoFit/>
          </a:bodyPr>
          <a:lstStyle/>
          <a:p>
            <a:pPr>
              <a:spcAft>
                <a:spcPts val="600"/>
              </a:spcAft>
            </a:pPr>
            <a:endParaRPr lang="en-US" sz="2000" dirty="0">
              <a:latin typeface="AauxPro OT"/>
            </a:endParaRPr>
          </a:p>
          <a:p>
            <a:endParaRPr lang="en-US" sz="2000" dirty="0">
              <a:latin typeface="AauxPro OT"/>
            </a:endParaRPr>
          </a:p>
          <a:p>
            <a:pPr>
              <a:buFont typeface="Arial" pitchFamily="34" charset="0"/>
              <a:buChar char="•"/>
            </a:pPr>
            <a:endParaRPr lang="en-US" sz="2000" b="1" dirty="0">
              <a:solidFill>
                <a:srgbClr val="1552A6"/>
              </a:solidFill>
              <a:latin typeface="AauxPro OT"/>
            </a:endParaRPr>
          </a:p>
          <a:p>
            <a:pPr>
              <a:buFont typeface="Arial" pitchFamily="34" charset="0"/>
              <a:buChar char="•"/>
            </a:pPr>
            <a:endParaRPr lang="en-US" sz="2000" b="1" dirty="0">
              <a:solidFill>
                <a:srgbClr val="1552A6"/>
              </a:solidFill>
              <a:latin typeface="AauxPro OT"/>
            </a:endParaRPr>
          </a:p>
        </p:txBody>
      </p:sp>
      <p:sp>
        <p:nvSpPr>
          <p:cNvPr id="6" name="Date Placeholder 5"/>
          <p:cNvSpPr>
            <a:spLocks noGrp="1"/>
          </p:cNvSpPr>
          <p:nvPr>
            <p:ph type="dt" sz="half" idx="10"/>
          </p:nvPr>
        </p:nvSpPr>
        <p:spPr/>
        <p:txBody>
          <a:bodyPr/>
          <a:lstStyle/>
          <a:p>
            <a:r>
              <a:rPr lang="en-US"/>
              <a:t>Dec 2023</a:t>
            </a:r>
            <a:endParaRPr lang="en-US" dirty="0"/>
          </a:p>
        </p:txBody>
      </p:sp>
      <p:sp>
        <p:nvSpPr>
          <p:cNvPr id="4" name="Footer Placeholder 3"/>
          <p:cNvSpPr>
            <a:spLocks noGrp="1"/>
          </p:cNvSpPr>
          <p:nvPr>
            <p:ph type="ftr" sz="quarter" idx="11"/>
          </p:nvPr>
        </p:nvSpPr>
        <p:spPr/>
        <p:txBody>
          <a:bodyPr/>
          <a:lstStyle/>
          <a:p>
            <a:r>
              <a:rPr lang="en-US"/>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41</a:t>
            </a:fld>
            <a:endParaRPr lang="en-US"/>
          </a:p>
        </p:txBody>
      </p:sp>
      <p:sp>
        <p:nvSpPr>
          <p:cNvPr id="7" name="Rectangle 6"/>
          <p:cNvSpPr/>
          <p:nvPr/>
        </p:nvSpPr>
        <p:spPr>
          <a:xfrm>
            <a:off x="457201" y="5061157"/>
            <a:ext cx="3546352" cy="707886"/>
          </a:xfrm>
          <a:prstGeom prst="rect">
            <a:avLst/>
          </a:prstGeom>
        </p:spPr>
        <p:txBody>
          <a:bodyPr wrap="square">
            <a:spAutoFit/>
          </a:bodyPr>
          <a:lstStyle/>
          <a:p>
            <a:pPr algn="ctr"/>
            <a:r>
              <a:rPr lang="en-US" sz="2000" b="1" dirty="0">
                <a:solidFill>
                  <a:srgbClr val="1552A6"/>
                </a:solidFill>
                <a:latin typeface="Times New Roman" pitchFamily="18" charset="0"/>
                <a:cs typeface="Times New Roman" pitchFamily="18" charset="0"/>
              </a:rPr>
              <a:t>Learn more, see</a:t>
            </a:r>
          </a:p>
          <a:p>
            <a:pPr algn="ctr"/>
            <a:r>
              <a:rPr lang="en-US" sz="2000" b="1" dirty="0">
                <a:solidFill>
                  <a:srgbClr val="1552A6"/>
                </a:solidFill>
                <a:latin typeface="Times New Roman" pitchFamily="18" charset="0"/>
                <a:cs typeface="Times New Roman" pitchFamily="18" charset="0"/>
              </a:rPr>
              <a:t>Guidance Document CLC-1</a:t>
            </a:r>
          </a:p>
        </p:txBody>
      </p:sp>
      <p:sp>
        <p:nvSpPr>
          <p:cNvPr id="8" name="Rectangle 7"/>
          <p:cNvSpPr/>
          <p:nvPr/>
        </p:nvSpPr>
        <p:spPr>
          <a:xfrm>
            <a:off x="4874017" y="6039519"/>
            <a:ext cx="3482043" cy="400110"/>
          </a:xfrm>
          <a:prstGeom prst="rect">
            <a:avLst/>
          </a:prstGeom>
        </p:spPr>
        <p:txBody>
          <a:bodyPr wrap="none">
            <a:spAutoFit/>
          </a:bodyPr>
          <a:lstStyle/>
          <a:p>
            <a:pPr>
              <a:spcAft>
                <a:spcPts val="600"/>
              </a:spcAft>
            </a:pPr>
            <a:r>
              <a:rPr lang="en-US" sz="2000" dirty="0">
                <a:solidFill>
                  <a:srgbClr val="1552A6"/>
                </a:solidFill>
                <a:latin typeface="Times New Roman" pitchFamily="18" charset="0"/>
                <a:cs typeface="Times New Roman" pitchFamily="18" charset="0"/>
              </a:rPr>
              <a:t>NYS State Finance Law § 139-f</a:t>
            </a:r>
          </a:p>
        </p:txBody>
      </p:sp>
      <p:sp>
        <p:nvSpPr>
          <p:cNvPr id="10" name="Rectangle 9"/>
          <p:cNvSpPr/>
          <p:nvPr/>
        </p:nvSpPr>
        <p:spPr>
          <a:xfrm>
            <a:off x="1569857" y="1094243"/>
            <a:ext cx="1459054" cy="584775"/>
          </a:xfrm>
          <a:prstGeom prst="rect">
            <a:avLst/>
          </a:prstGeom>
        </p:spPr>
        <p:txBody>
          <a:bodyPr wrap="none">
            <a:spAutoFit/>
          </a:bodyPr>
          <a:lstStyle/>
          <a:p>
            <a:pPr algn="ctr"/>
            <a:r>
              <a:rPr lang="en-US" sz="3200" b="1" dirty="0">
                <a:solidFill>
                  <a:srgbClr val="1552A6"/>
                </a:solidFill>
                <a:latin typeface="AauxPro OT"/>
              </a:rPr>
              <a:t>Bonds</a:t>
            </a:r>
          </a:p>
        </p:txBody>
      </p:sp>
      <p:pic>
        <p:nvPicPr>
          <p:cNvPr id="11" name="Picture 10" descr="skyfall-best-of-bond.jpg"/>
          <p:cNvPicPr>
            <a:picLocks noChangeAspect="1"/>
          </p:cNvPicPr>
          <p:nvPr/>
        </p:nvPicPr>
        <p:blipFill>
          <a:blip r:embed="rId3"/>
          <a:stretch>
            <a:fillRect/>
          </a:stretch>
        </p:blipFill>
        <p:spPr>
          <a:xfrm>
            <a:off x="111213" y="1680518"/>
            <a:ext cx="4312508" cy="2877305"/>
          </a:xfrm>
          <a:prstGeom prst="rect">
            <a:avLst/>
          </a:prstGeom>
        </p:spPr>
      </p:pic>
      <p:sp>
        <p:nvSpPr>
          <p:cNvPr id="13" name="Rectangle 12"/>
          <p:cNvSpPr/>
          <p:nvPr/>
        </p:nvSpPr>
        <p:spPr>
          <a:xfrm>
            <a:off x="4510215" y="1152395"/>
            <a:ext cx="4572000" cy="4955203"/>
          </a:xfrm>
          <a:prstGeom prst="rect">
            <a:avLst/>
          </a:prstGeom>
        </p:spPr>
        <p:txBody>
          <a:bodyPr>
            <a:spAutoFit/>
          </a:bodyPr>
          <a:lstStyle/>
          <a:p>
            <a:pPr algn="ctr"/>
            <a:r>
              <a:rPr lang="en-US" sz="3200" b="1" dirty="0">
                <a:solidFill>
                  <a:srgbClr val="1552A6"/>
                </a:solidFill>
                <a:latin typeface="AauxPro OT"/>
              </a:rPr>
              <a:t>Construction Bonds</a:t>
            </a:r>
            <a:endParaRPr lang="en-US" sz="3200" dirty="0">
              <a:latin typeface="AauxPro OT"/>
            </a:endParaRPr>
          </a:p>
          <a:p>
            <a:pPr indent="-457200">
              <a:spcAft>
                <a:spcPts val="600"/>
              </a:spcAft>
              <a:buFont typeface="Arial" pitchFamily="34" charset="0"/>
              <a:buChar char="•"/>
            </a:pPr>
            <a:r>
              <a:rPr lang="en-US" sz="2400" dirty="0">
                <a:latin typeface="+mj-lt"/>
                <a:cs typeface="Times New Roman" pitchFamily="18" charset="0"/>
              </a:rPr>
              <a:t>Applicability: &gt;$50,000</a:t>
            </a:r>
          </a:p>
          <a:p>
            <a:pPr indent="-457200">
              <a:spcAft>
                <a:spcPts val="600"/>
              </a:spcAft>
              <a:buFont typeface="Arial" pitchFamily="34" charset="0"/>
              <a:buChar char="•"/>
            </a:pPr>
            <a:r>
              <a:rPr lang="en-US" sz="2400" dirty="0">
                <a:latin typeface="+mj-lt"/>
                <a:cs typeface="Times New Roman" pitchFamily="18" charset="0"/>
              </a:rPr>
              <a:t>Performance Bonds</a:t>
            </a:r>
          </a:p>
          <a:p>
            <a:pPr lvl="1" indent="-457200">
              <a:spcAft>
                <a:spcPts val="600"/>
              </a:spcAft>
              <a:buFont typeface="Arial" pitchFamily="34" charset="0"/>
              <a:buChar char="•"/>
            </a:pPr>
            <a:r>
              <a:rPr lang="en-US" sz="2400" dirty="0">
                <a:latin typeface="+mj-lt"/>
                <a:cs typeface="Times New Roman" pitchFamily="18" charset="0"/>
              </a:rPr>
              <a:t>May be waived when only one (1) payment is made to the contractor upon successful completion of the work</a:t>
            </a:r>
          </a:p>
          <a:p>
            <a:pPr indent="-457200">
              <a:spcAft>
                <a:spcPts val="600"/>
              </a:spcAft>
              <a:buFont typeface="Arial" pitchFamily="34" charset="0"/>
              <a:buChar char="•"/>
            </a:pPr>
            <a:r>
              <a:rPr lang="en-US" sz="2400" dirty="0">
                <a:latin typeface="+mj-lt"/>
                <a:cs typeface="Times New Roman" pitchFamily="18" charset="0"/>
              </a:rPr>
              <a:t>Labor &amp; Material Bonds cannot 	be waived</a:t>
            </a:r>
          </a:p>
          <a:p>
            <a:pPr indent="-457200">
              <a:spcAft>
                <a:spcPts val="600"/>
              </a:spcAft>
              <a:buFont typeface="Arial" pitchFamily="34" charset="0"/>
              <a:buChar char="•"/>
            </a:pPr>
            <a:r>
              <a:rPr lang="en-US" sz="2400" dirty="0">
                <a:latin typeface="+mj-lt"/>
                <a:cs typeface="Times New Roman" pitchFamily="18" charset="0"/>
              </a:rPr>
              <a:t>Multiple contracts for project - 	the entire project value must 	be 	fully bonded</a:t>
            </a:r>
          </a:p>
        </p:txBody>
      </p:sp>
      <p:sp>
        <p:nvSpPr>
          <p:cNvPr id="2" name="Rectangle 1">
            <a:extLst>
              <a:ext uri="{FF2B5EF4-FFF2-40B4-BE49-F238E27FC236}">
                <a16:creationId xmlns:a16="http://schemas.microsoft.com/office/drawing/2014/main" id="{FA6F3DE9-5C0E-5CFD-F37C-8DB972687B4C}"/>
              </a:ext>
            </a:extLst>
          </p:cNvPr>
          <p:cNvSpPr/>
          <p:nvPr/>
        </p:nvSpPr>
        <p:spPr>
          <a:xfrm>
            <a:off x="-4097793" y="1972500"/>
            <a:ext cx="3732998" cy="4247317"/>
          </a:xfrm>
          <a:prstGeom prst="rect">
            <a:avLst/>
          </a:prstGeom>
          <a:noFill/>
        </p:spPr>
        <p:txBody>
          <a:bodyPr wrap="square" lIns="91440" tIns="45720" rIns="91440" bIns="45720">
            <a:spAutoFit/>
          </a:bodyPr>
          <a:lstStyle/>
          <a:p>
            <a:pPr algn="ctr"/>
            <a:r>
              <a:rPr lang="en-US" sz="5400" b="1" dirty="0">
                <a:ln w="22225">
                  <a:solidFill>
                    <a:schemeClr val="accent2"/>
                  </a:solidFill>
                  <a:prstDash val="solid"/>
                </a:ln>
                <a:solidFill>
                  <a:schemeClr val="accent2">
                    <a:lumMod val="40000"/>
                    <a:lumOff val="60000"/>
                  </a:schemeClr>
                </a:solidFill>
              </a:rPr>
              <a:t>Consider updates to procedure, increase threshold</a:t>
            </a:r>
            <a:endParaRPr lang="en-US" sz="5400" b="1" cap="none" spc="0" dirty="0">
              <a:ln w="22225">
                <a:solidFill>
                  <a:schemeClr val="accent2"/>
                </a:solidFill>
                <a:prstDash val="solid"/>
              </a:ln>
              <a:solidFill>
                <a:schemeClr val="accent2">
                  <a:lumMod val="40000"/>
                  <a:lumOff val="60000"/>
                </a:schemeClr>
              </a:solidFill>
              <a:effectLst/>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63485" y="461496"/>
            <a:ext cx="6048103" cy="584775"/>
          </a:xfrm>
          <a:prstGeom prst="rect">
            <a:avLst/>
          </a:prstGeom>
          <a:noFill/>
        </p:spPr>
        <p:txBody>
          <a:bodyPr wrap="square" rtlCol="0">
            <a:spAutoFit/>
          </a:bodyPr>
          <a:lstStyle/>
          <a:p>
            <a:pPr algn="ctr"/>
            <a:r>
              <a:rPr lang="en-US" sz="3200" b="1" dirty="0">
                <a:solidFill>
                  <a:srgbClr val="1552A6"/>
                </a:solidFill>
                <a:latin typeface="AauxPro OT"/>
              </a:rPr>
              <a:t>Procurement Checklists</a:t>
            </a:r>
          </a:p>
        </p:txBody>
      </p:sp>
      <p:sp>
        <p:nvSpPr>
          <p:cNvPr id="10" name="Date Placeholder 9"/>
          <p:cNvSpPr>
            <a:spLocks noGrp="1"/>
          </p:cNvSpPr>
          <p:nvPr>
            <p:ph type="dt" sz="half" idx="10"/>
          </p:nvPr>
        </p:nvSpPr>
        <p:spPr>
          <a:xfrm>
            <a:off x="457200" y="6356350"/>
            <a:ext cx="2133600" cy="365125"/>
          </a:xfrm>
        </p:spPr>
        <p:txBody>
          <a:bodyPr/>
          <a:lstStyle/>
          <a:p>
            <a:r>
              <a:rPr lang="en-US"/>
              <a:t>Dec 2023</a:t>
            </a:r>
          </a:p>
        </p:txBody>
      </p:sp>
      <p:sp>
        <p:nvSpPr>
          <p:cNvPr id="8" name="Footer Placeholder 7"/>
          <p:cNvSpPr>
            <a:spLocks noGrp="1"/>
          </p:cNvSpPr>
          <p:nvPr>
            <p:ph type="ftr" sz="quarter" idx="11"/>
          </p:nvPr>
        </p:nvSpPr>
        <p:spPr>
          <a:xfrm>
            <a:off x="3124200" y="6356350"/>
            <a:ext cx="2895600" cy="365125"/>
          </a:xfrm>
        </p:spPr>
        <p:txBody>
          <a:bodyPr/>
          <a:lstStyle/>
          <a:p>
            <a:r>
              <a:rPr lang="en-US"/>
              <a:t>SUNY Office for Capital Facilities</a:t>
            </a:r>
          </a:p>
        </p:txBody>
      </p:sp>
      <p:sp>
        <p:nvSpPr>
          <p:cNvPr id="7" name="Slide Number Placeholder 6"/>
          <p:cNvSpPr>
            <a:spLocks noGrp="1"/>
          </p:cNvSpPr>
          <p:nvPr>
            <p:ph type="sldNum" sz="quarter" idx="12"/>
          </p:nvPr>
        </p:nvSpPr>
        <p:spPr>
          <a:xfrm>
            <a:off x="6553200" y="6356350"/>
            <a:ext cx="2133600" cy="365125"/>
          </a:xfrm>
        </p:spPr>
        <p:txBody>
          <a:bodyPr/>
          <a:lstStyle/>
          <a:p>
            <a:fld id="{33D82B13-F593-224D-BA00-C18C518B326E}" type="slidenum">
              <a:rPr lang="en-US" smtClean="0"/>
              <a:pPr/>
              <a:t>42</a:t>
            </a:fld>
            <a:endParaRPr lang="en-US"/>
          </a:p>
        </p:txBody>
      </p:sp>
      <p:pic>
        <p:nvPicPr>
          <p:cNvPr id="12" name="Picture 11" descr="Picture1.png"/>
          <p:cNvPicPr>
            <a:picLocks noChangeAspect="1"/>
          </p:cNvPicPr>
          <p:nvPr/>
        </p:nvPicPr>
        <p:blipFill>
          <a:blip r:embed="rId3" cstate="screen">
            <a:lum bright="-8000" contrast="10000"/>
            <a:extLst>
              <a:ext uri="{28A0092B-C50C-407E-A947-70E740481C1C}">
                <a14:useLocalDpi xmlns:a14="http://schemas.microsoft.com/office/drawing/2010/main"/>
              </a:ext>
            </a:extLst>
          </a:blip>
          <a:stretch>
            <a:fillRect/>
          </a:stretch>
        </p:blipFill>
        <p:spPr>
          <a:xfrm rot="1009568">
            <a:off x="5617666" y="1669704"/>
            <a:ext cx="3582418" cy="4632438"/>
          </a:xfrm>
          <a:prstGeom prst="rect">
            <a:avLst/>
          </a:prstGeom>
          <a:ln>
            <a:noFill/>
          </a:ln>
          <a:effectLst>
            <a:outerShdw blurRad="50800" dist="38100" dir="16200000" rotWithShape="0">
              <a:prstClr val="black">
                <a:alpha val="40000"/>
              </a:prstClr>
            </a:outerShdw>
          </a:effectLst>
        </p:spPr>
      </p:pic>
      <p:sp>
        <p:nvSpPr>
          <p:cNvPr id="14" name="Text Placeholder 2">
            <a:extLst>
              <a:ext uri="{FF2B5EF4-FFF2-40B4-BE49-F238E27FC236}">
                <a16:creationId xmlns:a16="http://schemas.microsoft.com/office/drawing/2014/main" id="{8CF21591-505B-4134-991F-1F84D2746926}"/>
              </a:ext>
            </a:extLst>
          </p:cNvPr>
          <p:cNvSpPr txBox="1">
            <a:spLocks/>
          </p:cNvSpPr>
          <p:nvPr/>
        </p:nvSpPr>
        <p:spPr>
          <a:xfrm>
            <a:off x="313510" y="1310297"/>
            <a:ext cx="5029200" cy="42374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a:latin typeface="+mj-lt"/>
                <a:cs typeface="Times New Roman" panose="02020603050405020304" pitchFamily="18" charset="0"/>
              </a:rPr>
              <a:t>SUNY Procurement Checklists </a:t>
            </a:r>
          </a:p>
          <a:p>
            <a:r>
              <a:rPr lang="en-US" sz="2800" dirty="0">
                <a:latin typeface="+mj-lt"/>
                <a:cs typeface="Times New Roman" panose="02020603050405020304" pitchFamily="18" charset="0"/>
              </a:rPr>
              <a:t>Construction - Form 7554-01</a:t>
            </a:r>
          </a:p>
          <a:p>
            <a:r>
              <a:rPr lang="en-US" sz="2800" dirty="0">
                <a:latin typeface="+mj-lt"/>
                <a:cs typeface="Times New Roman" panose="02020603050405020304" pitchFamily="18" charset="0"/>
              </a:rPr>
              <a:t>Construction Related Consultants - Form 7555-01</a:t>
            </a:r>
          </a:p>
          <a:p>
            <a:r>
              <a:rPr lang="en-US" sz="2800" dirty="0">
                <a:latin typeface="+mj-lt"/>
                <a:cs typeface="Times New Roman" panose="02020603050405020304" pitchFamily="18" charset="0"/>
              </a:rPr>
              <a:t>Required regardless of dollar value </a:t>
            </a:r>
          </a:p>
        </p:txBody>
      </p:sp>
    </p:spTree>
    <p:extLst>
      <p:ext uri="{BB962C8B-B14F-4D97-AF65-F5344CB8AC3E}">
        <p14:creationId xmlns:p14="http://schemas.microsoft.com/office/powerpoint/2010/main" val="26603555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685DAED-0879-475C-9B5E-525BA5D819E5}"/>
              </a:ext>
            </a:extLst>
          </p:cNvPr>
          <p:cNvSpPr>
            <a:spLocks noGrp="1"/>
          </p:cNvSpPr>
          <p:nvPr>
            <p:ph type="dt" sz="half" idx="10"/>
          </p:nvPr>
        </p:nvSpPr>
        <p:spPr/>
        <p:txBody>
          <a:bodyPr/>
          <a:lstStyle/>
          <a:p>
            <a:r>
              <a:rPr lang="en-US"/>
              <a:t>Dec 2023</a:t>
            </a:r>
          </a:p>
        </p:txBody>
      </p:sp>
      <p:sp>
        <p:nvSpPr>
          <p:cNvPr id="6" name="Slide Number Placeholder 5">
            <a:extLst>
              <a:ext uri="{FF2B5EF4-FFF2-40B4-BE49-F238E27FC236}">
                <a16:creationId xmlns:a16="http://schemas.microsoft.com/office/drawing/2014/main" id="{95E7C0F9-F3F6-4D7D-8B06-4576EC272929}"/>
              </a:ext>
            </a:extLst>
          </p:cNvPr>
          <p:cNvSpPr>
            <a:spLocks noGrp="1"/>
          </p:cNvSpPr>
          <p:nvPr>
            <p:ph type="sldNum" sz="quarter" idx="12"/>
          </p:nvPr>
        </p:nvSpPr>
        <p:spPr/>
        <p:txBody>
          <a:bodyPr/>
          <a:lstStyle/>
          <a:p>
            <a:fld id="{33D82B13-F593-224D-BA00-C18C518B326E}" type="slidenum">
              <a:rPr lang="en-US" smtClean="0"/>
              <a:pPr/>
              <a:t>43</a:t>
            </a:fld>
            <a:endParaRPr lang="en-US"/>
          </a:p>
        </p:txBody>
      </p:sp>
      <p:sp>
        <p:nvSpPr>
          <p:cNvPr id="7" name="TextBox 6">
            <a:extLst>
              <a:ext uri="{FF2B5EF4-FFF2-40B4-BE49-F238E27FC236}">
                <a16:creationId xmlns:a16="http://schemas.microsoft.com/office/drawing/2014/main" id="{A1C72510-A971-428B-A48F-E82536EA59B4}"/>
              </a:ext>
            </a:extLst>
          </p:cNvPr>
          <p:cNvSpPr txBox="1"/>
          <p:nvPr/>
        </p:nvSpPr>
        <p:spPr>
          <a:xfrm>
            <a:off x="1028505" y="804868"/>
            <a:ext cx="7292830" cy="584775"/>
          </a:xfrm>
          <a:prstGeom prst="rect">
            <a:avLst/>
          </a:prstGeom>
          <a:noFill/>
        </p:spPr>
        <p:txBody>
          <a:bodyPr wrap="square" rtlCol="0">
            <a:spAutoFit/>
          </a:bodyPr>
          <a:lstStyle/>
          <a:p>
            <a:pPr algn="ctr"/>
            <a:r>
              <a:rPr lang="en-US" sz="3200" b="1" dirty="0">
                <a:solidFill>
                  <a:srgbClr val="1552A6"/>
                </a:solidFill>
                <a:latin typeface="AauxPro OT"/>
              </a:rPr>
              <a:t>External Agency Approvals</a:t>
            </a:r>
          </a:p>
        </p:txBody>
      </p:sp>
      <p:sp>
        <p:nvSpPr>
          <p:cNvPr id="8" name="TextBox 7">
            <a:extLst>
              <a:ext uri="{FF2B5EF4-FFF2-40B4-BE49-F238E27FC236}">
                <a16:creationId xmlns:a16="http://schemas.microsoft.com/office/drawing/2014/main" id="{ACB11C96-F5AE-41EF-A401-4E686CE78334}"/>
              </a:ext>
            </a:extLst>
          </p:cNvPr>
          <p:cNvSpPr txBox="1"/>
          <p:nvPr/>
        </p:nvSpPr>
        <p:spPr>
          <a:xfrm>
            <a:off x="560120" y="1389643"/>
            <a:ext cx="8229600" cy="2462213"/>
          </a:xfrm>
          <a:prstGeom prst="rect">
            <a:avLst/>
          </a:prstGeom>
          <a:noFill/>
        </p:spPr>
        <p:txBody>
          <a:bodyPr wrap="square" rtlCol="0">
            <a:spAutoFit/>
          </a:bodyPr>
          <a:lstStyle/>
          <a:p>
            <a:pPr lvl="0"/>
            <a:endParaRPr lang="en-US" sz="2400" dirty="0"/>
          </a:p>
          <a:p>
            <a:pPr marL="342900" lvl="0" indent="-342900">
              <a:buFont typeface="Arial" panose="020B0604020202020204" pitchFamily="34" charset="0"/>
              <a:buChar char="•"/>
            </a:pPr>
            <a:r>
              <a:rPr lang="en-US" sz="2400" dirty="0"/>
              <a:t>Attorney General and Office of the State Comptroller approval is required for contracts (informally or formally procured) for goods, services, construction, and construction related services at the following values: </a:t>
            </a:r>
          </a:p>
          <a:p>
            <a:pPr lvl="0"/>
            <a:endParaRPr lang="en-US" sz="2400" dirty="0"/>
          </a:p>
          <a:p>
            <a:pPr lvl="1"/>
            <a:endParaRPr lang="en-US" sz="1000" dirty="0"/>
          </a:p>
        </p:txBody>
      </p:sp>
      <p:sp>
        <p:nvSpPr>
          <p:cNvPr id="2" name="Footer Placeholder 1">
            <a:extLst>
              <a:ext uri="{FF2B5EF4-FFF2-40B4-BE49-F238E27FC236}">
                <a16:creationId xmlns:a16="http://schemas.microsoft.com/office/drawing/2014/main" id="{AF89711F-36AA-4641-9613-7DD1665AF205}"/>
              </a:ext>
            </a:extLst>
          </p:cNvPr>
          <p:cNvSpPr>
            <a:spLocks noGrp="1"/>
          </p:cNvSpPr>
          <p:nvPr>
            <p:ph type="ftr" sz="quarter" idx="11"/>
          </p:nvPr>
        </p:nvSpPr>
        <p:spPr/>
        <p:txBody>
          <a:bodyPr/>
          <a:lstStyle/>
          <a:p>
            <a:r>
              <a:rPr lang="en-US"/>
              <a:t>SUNY Office for Capital Facilities</a:t>
            </a:r>
          </a:p>
        </p:txBody>
      </p:sp>
      <p:graphicFrame>
        <p:nvGraphicFramePr>
          <p:cNvPr id="10" name="Table 10">
            <a:extLst>
              <a:ext uri="{FF2B5EF4-FFF2-40B4-BE49-F238E27FC236}">
                <a16:creationId xmlns:a16="http://schemas.microsoft.com/office/drawing/2014/main" id="{1B172B03-184E-5596-4F97-458BA76CEAB6}"/>
              </a:ext>
            </a:extLst>
          </p:cNvPr>
          <p:cNvGraphicFramePr>
            <a:graphicFrameLocks noGrp="1"/>
          </p:cNvGraphicFramePr>
          <p:nvPr>
            <p:extLst>
              <p:ext uri="{D42A27DB-BD31-4B8C-83A1-F6EECF244321}">
                <p14:modId xmlns:p14="http://schemas.microsoft.com/office/powerpoint/2010/main" val="2702136778"/>
              </p:ext>
            </p:extLst>
          </p:nvPr>
        </p:nvGraphicFramePr>
        <p:xfrm>
          <a:off x="1677720" y="3429000"/>
          <a:ext cx="5942280" cy="2499360"/>
        </p:xfrm>
        <a:graphic>
          <a:graphicData uri="http://schemas.openxmlformats.org/drawingml/2006/table">
            <a:tbl>
              <a:tblPr firstRow="1" bandRow="1">
                <a:tableStyleId>{5C22544A-7EE6-4342-B048-85BDC9FD1C3A}</a:tableStyleId>
              </a:tblPr>
              <a:tblGrid>
                <a:gridCol w="2881580">
                  <a:extLst>
                    <a:ext uri="{9D8B030D-6E8A-4147-A177-3AD203B41FA5}">
                      <a16:colId xmlns:a16="http://schemas.microsoft.com/office/drawing/2014/main" val="401173639"/>
                    </a:ext>
                  </a:extLst>
                </a:gridCol>
                <a:gridCol w="3060700">
                  <a:extLst>
                    <a:ext uri="{9D8B030D-6E8A-4147-A177-3AD203B41FA5}">
                      <a16:colId xmlns:a16="http://schemas.microsoft.com/office/drawing/2014/main" val="2515337954"/>
                    </a:ext>
                  </a:extLst>
                </a:gridCol>
              </a:tblGrid>
              <a:tr h="370840">
                <a:tc>
                  <a:txBody>
                    <a:bodyPr/>
                    <a:lstStyle/>
                    <a:p>
                      <a:r>
                        <a:rPr lang="en-US" sz="2800" dirty="0"/>
                        <a:t>Procurements</a:t>
                      </a:r>
                    </a:p>
                  </a:txBody>
                  <a:tcPr/>
                </a:tc>
                <a:tc>
                  <a:txBody>
                    <a:bodyPr/>
                    <a:lstStyle/>
                    <a:p>
                      <a:r>
                        <a:rPr lang="en-US" sz="2800" dirty="0"/>
                        <a:t>AG &amp; OSC Approval</a:t>
                      </a:r>
                    </a:p>
                  </a:txBody>
                  <a:tcPr/>
                </a:tc>
                <a:extLst>
                  <a:ext uri="{0D108BD9-81ED-4DB2-BD59-A6C34878D82A}">
                    <a16:rowId xmlns:a16="http://schemas.microsoft.com/office/drawing/2014/main" val="1499114303"/>
                  </a:ext>
                </a:extLst>
              </a:tr>
              <a:tr h="370840">
                <a:tc>
                  <a:txBody>
                    <a:bodyPr/>
                    <a:lstStyle/>
                    <a:p>
                      <a:r>
                        <a:rPr lang="en-US" sz="2800" dirty="0"/>
                        <a:t>Campuses</a:t>
                      </a:r>
                    </a:p>
                  </a:txBody>
                  <a:tcPr/>
                </a:tc>
                <a:tc>
                  <a:txBody>
                    <a:bodyPr/>
                    <a:lstStyle/>
                    <a:p>
                      <a:r>
                        <a:rPr lang="en-US" sz="2800" dirty="0"/>
                        <a:t>$75,000</a:t>
                      </a:r>
                    </a:p>
                  </a:txBody>
                  <a:tcPr/>
                </a:tc>
                <a:extLst>
                  <a:ext uri="{0D108BD9-81ED-4DB2-BD59-A6C34878D82A}">
                    <a16:rowId xmlns:a16="http://schemas.microsoft.com/office/drawing/2014/main" val="1632693717"/>
                  </a:ext>
                </a:extLst>
              </a:tr>
              <a:tr h="370840">
                <a:tc>
                  <a:txBody>
                    <a:bodyPr/>
                    <a:lstStyle/>
                    <a:p>
                      <a:r>
                        <a:rPr lang="en-US" sz="2800" dirty="0"/>
                        <a:t>Hospitals</a:t>
                      </a:r>
                    </a:p>
                  </a:txBody>
                  <a:tcPr/>
                </a:tc>
                <a:tc>
                  <a:txBody>
                    <a:bodyPr/>
                    <a:lstStyle/>
                    <a:p>
                      <a:r>
                        <a:rPr lang="en-US" sz="2800" dirty="0"/>
                        <a:t>$150,000</a:t>
                      </a:r>
                    </a:p>
                  </a:txBody>
                  <a:tcPr/>
                </a:tc>
                <a:extLst>
                  <a:ext uri="{0D108BD9-81ED-4DB2-BD59-A6C34878D82A}">
                    <a16:rowId xmlns:a16="http://schemas.microsoft.com/office/drawing/2014/main" val="1872870667"/>
                  </a:ext>
                </a:extLst>
              </a:tr>
              <a:tr h="370840">
                <a:tc>
                  <a:txBody>
                    <a:bodyPr/>
                    <a:lstStyle/>
                    <a:p>
                      <a:r>
                        <a:rPr lang="en-US" sz="2800" dirty="0"/>
                        <a:t>OGS centralized contracts</a:t>
                      </a:r>
                    </a:p>
                  </a:txBody>
                  <a:tcPr/>
                </a:tc>
                <a:tc>
                  <a:txBody>
                    <a:bodyPr/>
                    <a:lstStyle/>
                    <a:p>
                      <a:r>
                        <a:rPr lang="en-US" sz="2800" dirty="0"/>
                        <a:t>$200,000</a:t>
                      </a:r>
                    </a:p>
                  </a:txBody>
                  <a:tcPr/>
                </a:tc>
                <a:extLst>
                  <a:ext uri="{0D108BD9-81ED-4DB2-BD59-A6C34878D82A}">
                    <a16:rowId xmlns:a16="http://schemas.microsoft.com/office/drawing/2014/main" val="2807609987"/>
                  </a:ext>
                </a:extLst>
              </a:tr>
            </a:tbl>
          </a:graphicData>
        </a:graphic>
      </p:graphicFrame>
    </p:spTree>
    <p:extLst>
      <p:ext uri="{BB962C8B-B14F-4D97-AF65-F5344CB8AC3E}">
        <p14:creationId xmlns:p14="http://schemas.microsoft.com/office/powerpoint/2010/main" val="26496650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685DAED-0879-475C-9B5E-525BA5D819E5}"/>
              </a:ext>
            </a:extLst>
          </p:cNvPr>
          <p:cNvSpPr>
            <a:spLocks noGrp="1"/>
          </p:cNvSpPr>
          <p:nvPr>
            <p:ph type="dt" sz="half" idx="10"/>
          </p:nvPr>
        </p:nvSpPr>
        <p:spPr/>
        <p:txBody>
          <a:bodyPr/>
          <a:lstStyle/>
          <a:p>
            <a:r>
              <a:rPr lang="en-US"/>
              <a:t>Dec 2023</a:t>
            </a:r>
          </a:p>
        </p:txBody>
      </p:sp>
      <p:sp>
        <p:nvSpPr>
          <p:cNvPr id="6" name="Slide Number Placeholder 5">
            <a:extLst>
              <a:ext uri="{FF2B5EF4-FFF2-40B4-BE49-F238E27FC236}">
                <a16:creationId xmlns:a16="http://schemas.microsoft.com/office/drawing/2014/main" id="{95E7C0F9-F3F6-4D7D-8B06-4576EC272929}"/>
              </a:ext>
            </a:extLst>
          </p:cNvPr>
          <p:cNvSpPr>
            <a:spLocks noGrp="1"/>
          </p:cNvSpPr>
          <p:nvPr>
            <p:ph type="sldNum" sz="quarter" idx="12"/>
          </p:nvPr>
        </p:nvSpPr>
        <p:spPr/>
        <p:txBody>
          <a:bodyPr/>
          <a:lstStyle/>
          <a:p>
            <a:fld id="{33D82B13-F593-224D-BA00-C18C518B326E}" type="slidenum">
              <a:rPr lang="en-US" smtClean="0"/>
              <a:pPr/>
              <a:t>44</a:t>
            </a:fld>
            <a:endParaRPr lang="en-US"/>
          </a:p>
        </p:txBody>
      </p:sp>
      <p:sp>
        <p:nvSpPr>
          <p:cNvPr id="7" name="TextBox 6">
            <a:extLst>
              <a:ext uri="{FF2B5EF4-FFF2-40B4-BE49-F238E27FC236}">
                <a16:creationId xmlns:a16="http://schemas.microsoft.com/office/drawing/2014/main" id="{A1C72510-A971-428B-A48F-E82536EA59B4}"/>
              </a:ext>
            </a:extLst>
          </p:cNvPr>
          <p:cNvSpPr txBox="1"/>
          <p:nvPr/>
        </p:nvSpPr>
        <p:spPr>
          <a:xfrm>
            <a:off x="1028505" y="804868"/>
            <a:ext cx="7292830" cy="584775"/>
          </a:xfrm>
          <a:prstGeom prst="rect">
            <a:avLst/>
          </a:prstGeom>
          <a:noFill/>
        </p:spPr>
        <p:txBody>
          <a:bodyPr wrap="square" rtlCol="0">
            <a:spAutoFit/>
          </a:bodyPr>
          <a:lstStyle/>
          <a:p>
            <a:pPr algn="ctr"/>
            <a:r>
              <a:rPr lang="en-US" sz="3200" b="1" dirty="0">
                <a:solidFill>
                  <a:srgbClr val="1552A6"/>
                </a:solidFill>
                <a:latin typeface="AauxPro OT"/>
              </a:rPr>
              <a:t>External Agency Reviews</a:t>
            </a:r>
          </a:p>
        </p:txBody>
      </p:sp>
      <p:sp>
        <p:nvSpPr>
          <p:cNvPr id="8" name="TextBox 7">
            <a:extLst>
              <a:ext uri="{FF2B5EF4-FFF2-40B4-BE49-F238E27FC236}">
                <a16:creationId xmlns:a16="http://schemas.microsoft.com/office/drawing/2014/main" id="{ACB11C96-F5AE-41EF-A401-4E686CE78334}"/>
              </a:ext>
            </a:extLst>
          </p:cNvPr>
          <p:cNvSpPr txBox="1"/>
          <p:nvPr/>
        </p:nvSpPr>
        <p:spPr>
          <a:xfrm>
            <a:off x="560120" y="1389643"/>
            <a:ext cx="8229600" cy="1569660"/>
          </a:xfrm>
          <a:prstGeom prst="rect">
            <a:avLst/>
          </a:prstGeom>
          <a:noFill/>
        </p:spPr>
        <p:txBody>
          <a:bodyPr wrap="square" rtlCol="0">
            <a:spAutoFit/>
          </a:bodyPr>
          <a:lstStyle/>
          <a:p>
            <a:pPr lvl="0"/>
            <a:endParaRPr lang="en-US" sz="2400" dirty="0"/>
          </a:p>
          <a:p>
            <a:pPr marL="342900" lvl="0" indent="-342900">
              <a:buFont typeface="Arial" panose="020B0604020202020204" pitchFamily="34" charset="0"/>
              <a:buChar char="•"/>
            </a:pPr>
            <a:r>
              <a:rPr lang="en-US" sz="2400" dirty="0"/>
              <a:t>While there are no changes to SUNY’s discretionary purchasing thresholds, any discretionary purchases of $75,000 or more require OAG and OSC review and approval.</a:t>
            </a:r>
          </a:p>
        </p:txBody>
      </p:sp>
      <p:sp>
        <p:nvSpPr>
          <p:cNvPr id="2" name="Footer Placeholder 1">
            <a:extLst>
              <a:ext uri="{FF2B5EF4-FFF2-40B4-BE49-F238E27FC236}">
                <a16:creationId xmlns:a16="http://schemas.microsoft.com/office/drawing/2014/main" id="{AF89711F-36AA-4641-9613-7DD1665AF205}"/>
              </a:ext>
            </a:extLst>
          </p:cNvPr>
          <p:cNvSpPr>
            <a:spLocks noGrp="1"/>
          </p:cNvSpPr>
          <p:nvPr>
            <p:ph type="ftr" sz="quarter" idx="11"/>
          </p:nvPr>
        </p:nvSpPr>
        <p:spPr/>
        <p:txBody>
          <a:bodyPr/>
          <a:lstStyle/>
          <a:p>
            <a:r>
              <a:rPr lang="en-US"/>
              <a:t>SUNY Office for Capital Facilities</a:t>
            </a:r>
          </a:p>
        </p:txBody>
      </p:sp>
      <p:graphicFrame>
        <p:nvGraphicFramePr>
          <p:cNvPr id="3" name="Table 4">
            <a:extLst>
              <a:ext uri="{FF2B5EF4-FFF2-40B4-BE49-F238E27FC236}">
                <a16:creationId xmlns:a16="http://schemas.microsoft.com/office/drawing/2014/main" id="{F56A71DA-4CB4-EB93-EA38-577F41DA82B8}"/>
              </a:ext>
            </a:extLst>
          </p:cNvPr>
          <p:cNvGraphicFramePr>
            <a:graphicFrameLocks noGrp="1"/>
          </p:cNvGraphicFramePr>
          <p:nvPr/>
        </p:nvGraphicFramePr>
        <p:xfrm>
          <a:off x="820139" y="3118148"/>
          <a:ext cx="7670718" cy="3205480"/>
        </p:xfrm>
        <a:graphic>
          <a:graphicData uri="http://schemas.openxmlformats.org/drawingml/2006/table">
            <a:tbl>
              <a:tblPr firstRow="1" bandRow="1">
                <a:tableStyleId>{5C22544A-7EE6-4342-B048-85BDC9FD1C3A}</a:tableStyleId>
              </a:tblPr>
              <a:tblGrid>
                <a:gridCol w="2584529">
                  <a:extLst>
                    <a:ext uri="{9D8B030D-6E8A-4147-A177-3AD203B41FA5}">
                      <a16:colId xmlns:a16="http://schemas.microsoft.com/office/drawing/2014/main" val="3211258972"/>
                    </a:ext>
                  </a:extLst>
                </a:gridCol>
                <a:gridCol w="1473471">
                  <a:extLst>
                    <a:ext uri="{9D8B030D-6E8A-4147-A177-3AD203B41FA5}">
                      <a16:colId xmlns:a16="http://schemas.microsoft.com/office/drawing/2014/main" val="1221703561"/>
                    </a:ext>
                  </a:extLst>
                </a:gridCol>
                <a:gridCol w="1548648">
                  <a:extLst>
                    <a:ext uri="{9D8B030D-6E8A-4147-A177-3AD203B41FA5}">
                      <a16:colId xmlns:a16="http://schemas.microsoft.com/office/drawing/2014/main" val="791102806"/>
                    </a:ext>
                  </a:extLst>
                </a:gridCol>
                <a:gridCol w="2064070">
                  <a:extLst>
                    <a:ext uri="{9D8B030D-6E8A-4147-A177-3AD203B41FA5}">
                      <a16:colId xmlns:a16="http://schemas.microsoft.com/office/drawing/2014/main" val="3178167752"/>
                    </a:ext>
                  </a:extLst>
                </a:gridCol>
              </a:tblGrid>
              <a:tr h="370840">
                <a:tc>
                  <a:txBody>
                    <a:bodyPr/>
                    <a:lstStyle/>
                    <a:p>
                      <a:r>
                        <a:rPr lang="en-US" dirty="0"/>
                        <a:t>Type</a:t>
                      </a:r>
                    </a:p>
                  </a:txBody>
                  <a:tcPr/>
                </a:tc>
                <a:tc>
                  <a:txBody>
                    <a:bodyPr/>
                    <a:lstStyle/>
                    <a:p>
                      <a:r>
                        <a:rPr lang="en-US" dirty="0"/>
                        <a:t>Value</a:t>
                      </a:r>
                    </a:p>
                  </a:txBody>
                  <a:tcPr/>
                </a:tc>
                <a:tc>
                  <a:txBody>
                    <a:bodyPr/>
                    <a:lstStyle/>
                    <a:p>
                      <a:r>
                        <a:rPr lang="en-US" dirty="0"/>
                        <a:t>Procedure</a:t>
                      </a:r>
                    </a:p>
                  </a:txBody>
                  <a:tcPr/>
                </a:tc>
                <a:tc>
                  <a:txBody>
                    <a:bodyPr/>
                    <a:lstStyle/>
                    <a:p>
                      <a:r>
                        <a:rPr lang="en-US" dirty="0"/>
                        <a:t>Comments</a:t>
                      </a:r>
                    </a:p>
                  </a:txBody>
                  <a:tcPr/>
                </a:tc>
                <a:extLst>
                  <a:ext uri="{0D108BD9-81ED-4DB2-BD59-A6C34878D82A}">
                    <a16:rowId xmlns:a16="http://schemas.microsoft.com/office/drawing/2014/main" val="971198597"/>
                  </a:ext>
                </a:extLst>
              </a:tr>
              <a:tr h="416560">
                <a:tc>
                  <a:txBody>
                    <a:bodyPr/>
                    <a:lstStyle/>
                    <a:p>
                      <a:r>
                        <a:rPr lang="en-US" sz="2400" dirty="0"/>
                        <a:t>Construction</a:t>
                      </a:r>
                    </a:p>
                  </a:txBody>
                  <a:tcPr/>
                </a:tc>
                <a:tc>
                  <a:txBody>
                    <a:bodyPr/>
                    <a:lstStyle/>
                    <a:p>
                      <a:pPr algn="ctr"/>
                      <a:r>
                        <a:rPr lang="en-US" sz="2400" dirty="0"/>
                        <a:t>$20,000</a:t>
                      </a:r>
                    </a:p>
                  </a:txBody>
                  <a:tcPr/>
                </a:tc>
                <a:tc>
                  <a:txBody>
                    <a:bodyPr/>
                    <a:lstStyle/>
                    <a:p>
                      <a:pPr algn="ctr"/>
                      <a:r>
                        <a:rPr lang="en-US" sz="2400" dirty="0"/>
                        <a:t>7554</a:t>
                      </a:r>
                    </a:p>
                  </a:txBody>
                  <a:tcPr/>
                </a:tc>
                <a:tc>
                  <a:txBody>
                    <a:bodyPr/>
                    <a:lstStyle/>
                    <a:p>
                      <a:endParaRPr lang="en-US" sz="2400"/>
                    </a:p>
                  </a:txBody>
                  <a:tcPr/>
                </a:tc>
                <a:extLst>
                  <a:ext uri="{0D108BD9-81ED-4DB2-BD59-A6C34878D82A}">
                    <a16:rowId xmlns:a16="http://schemas.microsoft.com/office/drawing/2014/main" val="89398075"/>
                  </a:ext>
                </a:extLst>
              </a:tr>
              <a:tr h="370840">
                <a:tc>
                  <a:txBody>
                    <a:bodyPr/>
                    <a:lstStyle/>
                    <a:p>
                      <a:r>
                        <a:rPr lang="en-US" sz="2400" dirty="0"/>
                        <a:t>Construction-related services </a:t>
                      </a:r>
                    </a:p>
                  </a:txBody>
                  <a:tcPr/>
                </a:tc>
                <a:tc>
                  <a:txBody>
                    <a:bodyPr/>
                    <a:lstStyle/>
                    <a:p>
                      <a:pPr algn="ctr"/>
                      <a:r>
                        <a:rPr lang="en-US" sz="2400" dirty="0"/>
                        <a:t>$25,000</a:t>
                      </a:r>
                    </a:p>
                  </a:txBody>
                  <a:tcPr/>
                </a:tc>
                <a:tc>
                  <a:txBody>
                    <a:bodyPr/>
                    <a:lstStyle/>
                    <a:p>
                      <a:pPr algn="ctr"/>
                      <a:r>
                        <a:rPr lang="en-US" sz="2400" dirty="0"/>
                        <a:t>7555</a:t>
                      </a:r>
                    </a:p>
                  </a:txBody>
                  <a:tcPr/>
                </a:tc>
                <a:tc>
                  <a:txBody>
                    <a:bodyPr/>
                    <a:lstStyle/>
                    <a:p>
                      <a:endParaRPr lang="en-US" sz="2400" dirty="0"/>
                    </a:p>
                  </a:txBody>
                  <a:tcPr/>
                </a:tc>
                <a:extLst>
                  <a:ext uri="{0D108BD9-81ED-4DB2-BD59-A6C34878D82A}">
                    <a16:rowId xmlns:a16="http://schemas.microsoft.com/office/drawing/2014/main" val="692409278"/>
                  </a:ext>
                </a:extLst>
              </a:tr>
              <a:tr h="370840">
                <a:tc>
                  <a:txBody>
                    <a:bodyPr/>
                    <a:lstStyle/>
                    <a:p>
                      <a:r>
                        <a:rPr lang="en-US" sz="2400" dirty="0"/>
                        <a:t>Commodities and Services </a:t>
                      </a:r>
                    </a:p>
                  </a:txBody>
                  <a:tcPr/>
                </a:tc>
                <a:tc>
                  <a:txBody>
                    <a:bodyPr/>
                    <a:lstStyle/>
                    <a:p>
                      <a:pPr algn="ctr"/>
                      <a:r>
                        <a:rPr lang="en-US" sz="2400" dirty="0"/>
                        <a:t>$125,000</a:t>
                      </a:r>
                    </a:p>
                  </a:txBody>
                  <a:tcPr/>
                </a:tc>
                <a:tc>
                  <a:txBody>
                    <a:bodyPr/>
                    <a:lstStyle/>
                    <a:p>
                      <a:pPr algn="ctr"/>
                      <a:r>
                        <a:rPr lang="en-US" sz="2400" dirty="0"/>
                        <a:t>7553</a:t>
                      </a:r>
                    </a:p>
                  </a:txBody>
                  <a:tcPr/>
                </a:tc>
                <a:tc>
                  <a:txBody>
                    <a:bodyPr/>
                    <a:lstStyle/>
                    <a:p>
                      <a:r>
                        <a:rPr lang="en-US" sz="2400" dirty="0"/>
                        <a:t>Includes construction items &amp;  equipment</a:t>
                      </a:r>
                    </a:p>
                  </a:txBody>
                  <a:tcPr/>
                </a:tc>
                <a:extLst>
                  <a:ext uri="{0D108BD9-81ED-4DB2-BD59-A6C34878D82A}">
                    <a16:rowId xmlns:a16="http://schemas.microsoft.com/office/drawing/2014/main" val="2082171223"/>
                  </a:ext>
                </a:extLst>
              </a:tr>
            </a:tbl>
          </a:graphicData>
        </a:graphic>
      </p:graphicFrame>
    </p:spTree>
    <p:extLst>
      <p:ext uri="{BB962C8B-B14F-4D97-AF65-F5344CB8AC3E}">
        <p14:creationId xmlns:p14="http://schemas.microsoft.com/office/powerpoint/2010/main" val="8481212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4593E8B-D7A7-4960-8993-61A0A7DDD7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0919764">
            <a:off x="-290757" y="1382463"/>
            <a:ext cx="4156156" cy="5384452"/>
          </a:xfrm>
          <a:prstGeom prst="rect">
            <a:avLst/>
          </a:prstGeom>
          <a:effectLst>
            <a:outerShdw blurRad="50800" dist="38100" algn="l" rotWithShape="0">
              <a:prstClr val="black">
                <a:alpha val="40000"/>
              </a:prstClr>
            </a:outerShdw>
          </a:effectLst>
        </p:spPr>
      </p:pic>
      <p:sp>
        <p:nvSpPr>
          <p:cNvPr id="7" name="Date Placeholder 6"/>
          <p:cNvSpPr>
            <a:spLocks noGrp="1"/>
          </p:cNvSpPr>
          <p:nvPr>
            <p:ph type="dt" sz="half" idx="10"/>
          </p:nvPr>
        </p:nvSpPr>
        <p:spPr/>
        <p:txBody>
          <a:bodyPr/>
          <a:lstStyle/>
          <a:p>
            <a:r>
              <a:rPr lang="en-US"/>
              <a:t>Dec 2023</a:t>
            </a:r>
          </a:p>
        </p:txBody>
      </p:sp>
      <p:sp>
        <p:nvSpPr>
          <p:cNvPr id="6" name="Footer Placeholder 5"/>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45</a:t>
            </a:fld>
            <a:endParaRPr lang="en-US"/>
          </a:p>
        </p:txBody>
      </p:sp>
      <p:sp>
        <p:nvSpPr>
          <p:cNvPr id="10" name="TextBox 9"/>
          <p:cNvSpPr txBox="1"/>
          <p:nvPr/>
        </p:nvSpPr>
        <p:spPr>
          <a:xfrm>
            <a:off x="-268959" y="1026480"/>
            <a:ext cx="7969170" cy="461665"/>
          </a:xfrm>
          <a:prstGeom prst="rect">
            <a:avLst/>
          </a:prstGeom>
          <a:noFill/>
        </p:spPr>
        <p:txBody>
          <a:bodyPr wrap="square" rtlCol="0">
            <a:spAutoFit/>
          </a:bodyPr>
          <a:lstStyle/>
          <a:p>
            <a:pPr marL="457200" lvl="0" indent="-457200">
              <a:spcAft>
                <a:spcPts val="600"/>
              </a:spcAft>
            </a:pPr>
            <a:endParaRPr lang="en-US" sz="2400" dirty="0">
              <a:latin typeface="Times New Roman" pitchFamily="18" charset="0"/>
              <a:cs typeface="Times New Roman" pitchFamily="18" charset="0"/>
            </a:endParaRPr>
          </a:p>
        </p:txBody>
      </p:sp>
      <p:graphicFrame>
        <p:nvGraphicFramePr>
          <p:cNvPr id="8" name="Chart 7"/>
          <p:cNvGraphicFramePr>
            <a:graphicFrameLocks/>
          </p:cNvGraphicFramePr>
          <p:nvPr/>
        </p:nvGraphicFramePr>
        <p:xfrm>
          <a:off x="-2494342" y="1419757"/>
          <a:ext cx="9439241" cy="4237407"/>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 Placeholder 2">
            <a:extLst>
              <a:ext uri="{FF2B5EF4-FFF2-40B4-BE49-F238E27FC236}">
                <a16:creationId xmlns:a16="http://schemas.microsoft.com/office/drawing/2014/main" id="{C954EC74-021B-4A15-ABC6-7893F466A231}"/>
              </a:ext>
            </a:extLst>
          </p:cNvPr>
          <p:cNvSpPr txBox="1">
            <a:spLocks/>
          </p:cNvSpPr>
          <p:nvPr/>
        </p:nvSpPr>
        <p:spPr>
          <a:xfrm>
            <a:off x="4114801" y="1955986"/>
            <a:ext cx="5029200" cy="42374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a:latin typeface="+mj-lt"/>
                <a:cs typeface="Times New Roman" panose="02020603050405020304" pitchFamily="18" charset="0"/>
              </a:rPr>
              <a:t>Submitted electronically to </a:t>
            </a:r>
            <a:r>
              <a:rPr lang="en-US" sz="2800" dirty="0">
                <a:latin typeface="+mj-lt"/>
                <a:cs typeface="Times New Roman" panose="02020603050405020304" pitchFamily="18" charset="0"/>
                <a:hlinkClick r:id="rId5"/>
              </a:rPr>
              <a:t>contractapproval@ag.ny.gov</a:t>
            </a:r>
            <a:r>
              <a:rPr lang="en-US" sz="2800" dirty="0">
                <a:latin typeface="+mj-lt"/>
                <a:cs typeface="Times New Roman" panose="02020603050405020304" pitchFamily="18" charset="0"/>
              </a:rPr>
              <a:t> </a:t>
            </a:r>
          </a:p>
          <a:p>
            <a:r>
              <a:rPr lang="en-US" sz="2800" dirty="0">
                <a:latin typeface="+mj-lt"/>
                <a:cs typeface="Times New Roman" panose="02020603050405020304" pitchFamily="18" charset="0"/>
              </a:rPr>
              <a:t>Include an agency cover letter</a:t>
            </a:r>
          </a:p>
          <a:p>
            <a:r>
              <a:rPr lang="en-US" sz="2800" dirty="0">
                <a:latin typeface="+mj-lt"/>
                <a:cs typeface="Times New Roman" panose="02020603050405020304" pitchFamily="18" charset="0"/>
              </a:rPr>
              <a:t>Place the OSC contract number, agency initials, along with the Contractor’s name in the email subject line.</a:t>
            </a:r>
          </a:p>
        </p:txBody>
      </p:sp>
      <p:sp>
        <p:nvSpPr>
          <p:cNvPr id="13" name="TextBox 12">
            <a:extLst>
              <a:ext uri="{FF2B5EF4-FFF2-40B4-BE49-F238E27FC236}">
                <a16:creationId xmlns:a16="http://schemas.microsoft.com/office/drawing/2014/main" id="{FEDD3834-C84B-450D-BCA5-8F9EB3594FC5}"/>
              </a:ext>
            </a:extLst>
          </p:cNvPr>
          <p:cNvSpPr txBox="1"/>
          <p:nvPr/>
        </p:nvSpPr>
        <p:spPr>
          <a:xfrm>
            <a:off x="685800" y="436332"/>
            <a:ext cx="7969170" cy="584775"/>
          </a:xfrm>
          <a:prstGeom prst="rect">
            <a:avLst/>
          </a:prstGeom>
          <a:noFill/>
        </p:spPr>
        <p:txBody>
          <a:bodyPr wrap="square" rtlCol="0">
            <a:spAutoFit/>
          </a:bodyPr>
          <a:lstStyle/>
          <a:p>
            <a:pPr algn="ctr"/>
            <a:r>
              <a:rPr lang="en-US" sz="3200" b="1" dirty="0">
                <a:solidFill>
                  <a:srgbClr val="1552A6"/>
                </a:solidFill>
                <a:latin typeface="AauxPro OT"/>
              </a:rPr>
              <a:t>AG Submittal</a:t>
            </a:r>
          </a:p>
        </p:txBody>
      </p:sp>
      <p:sp>
        <p:nvSpPr>
          <p:cNvPr id="15" name="TextBox 1">
            <a:extLst>
              <a:ext uri="{FF2B5EF4-FFF2-40B4-BE49-F238E27FC236}">
                <a16:creationId xmlns:a16="http://schemas.microsoft.com/office/drawing/2014/main" id="{DDC349BA-CED0-406C-92B4-15401BF8CA29}"/>
              </a:ext>
            </a:extLst>
          </p:cNvPr>
          <p:cNvSpPr txBox="1"/>
          <p:nvPr/>
        </p:nvSpPr>
        <p:spPr>
          <a:xfrm>
            <a:off x="776956" y="3529433"/>
            <a:ext cx="1143000" cy="461665"/>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800" b="1" dirty="0">
                <a:solidFill>
                  <a:schemeClr val="bg1"/>
                </a:solidFill>
              </a:rPr>
              <a:t>Fund Managed</a:t>
            </a:r>
          </a:p>
        </p:txBody>
      </p:sp>
    </p:spTree>
    <p:extLst>
      <p:ext uri="{BB962C8B-B14F-4D97-AF65-F5344CB8AC3E}">
        <p14:creationId xmlns:p14="http://schemas.microsoft.com/office/powerpoint/2010/main" val="11509686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a:t>Dec 2023</a:t>
            </a:r>
          </a:p>
        </p:txBody>
      </p:sp>
      <p:sp>
        <p:nvSpPr>
          <p:cNvPr id="6" name="Footer Placeholder 5"/>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46</a:t>
            </a:fld>
            <a:endParaRPr lang="en-US"/>
          </a:p>
        </p:txBody>
      </p:sp>
      <p:sp>
        <p:nvSpPr>
          <p:cNvPr id="10" name="TextBox 9"/>
          <p:cNvSpPr txBox="1"/>
          <p:nvPr/>
        </p:nvSpPr>
        <p:spPr>
          <a:xfrm>
            <a:off x="-268959" y="1026480"/>
            <a:ext cx="7969170" cy="461665"/>
          </a:xfrm>
          <a:prstGeom prst="rect">
            <a:avLst/>
          </a:prstGeom>
          <a:noFill/>
        </p:spPr>
        <p:txBody>
          <a:bodyPr wrap="square" rtlCol="0">
            <a:spAutoFit/>
          </a:bodyPr>
          <a:lstStyle/>
          <a:p>
            <a:pPr marL="457200" lvl="0" indent="-457200">
              <a:spcAft>
                <a:spcPts val="600"/>
              </a:spcAft>
            </a:pPr>
            <a:endParaRPr lang="en-US" sz="2400" dirty="0">
              <a:latin typeface="Times New Roman" pitchFamily="18" charset="0"/>
              <a:cs typeface="Times New Roman" pitchFamily="18" charset="0"/>
            </a:endParaRPr>
          </a:p>
        </p:txBody>
      </p:sp>
      <p:graphicFrame>
        <p:nvGraphicFramePr>
          <p:cNvPr id="8" name="Chart 7"/>
          <p:cNvGraphicFramePr>
            <a:graphicFrameLocks/>
          </p:cNvGraphicFramePr>
          <p:nvPr/>
        </p:nvGraphicFramePr>
        <p:xfrm>
          <a:off x="-2494342" y="1419757"/>
          <a:ext cx="9439241" cy="4237407"/>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 Placeholder 2">
            <a:extLst>
              <a:ext uri="{FF2B5EF4-FFF2-40B4-BE49-F238E27FC236}">
                <a16:creationId xmlns:a16="http://schemas.microsoft.com/office/drawing/2014/main" id="{C954EC74-021B-4A15-ABC6-7893F466A231}"/>
              </a:ext>
            </a:extLst>
          </p:cNvPr>
          <p:cNvSpPr txBox="1">
            <a:spLocks/>
          </p:cNvSpPr>
          <p:nvPr/>
        </p:nvSpPr>
        <p:spPr>
          <a:xfrm>
            <a:off x="962295" y="1419758"/>
            <a:ext cx="7406641" cy="42374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a:latin typeface="+mj-lt"/>
                <a:cs typeface="Times New Roman" panose="02020603050405020304" pitchFamily="18" charset="0"/>
              </a:rPr>
              <a:t>Scans must be exact replicas of the fully executed contract including </a:t>
            </a:r>
            <a:r>
              <a:rPr lang="en-US" sz="2800" b="1" u="sng" dirty="0">
                <a:latin typeface="+mj-lt"/>
                <a:cs typeface="Times New Roman" panose="02020603050405020304" pitchFamily="18" charset="0"/>
              </a:rPr>
              <a:t>any and all attachments</a:t>
            </a:r>
            <a:r>
              <a:rPr lang="en-US" sz="2800" dirty="0">
                <a:latin typeface="+mj-lt"/>
                <a:cs typeface="Times New Roman" panose="02020603050405020304" pitchFamily="18" charset="0"/>
              </a:rPr>
              <a:t>. </a:t>
            </a:r>
          </a:p>
          <a:p>
            <a:r>
              <a:rPr lang="en-US" sz="2800" dirty="0">
                <a:latin typeface="+mj-lt"/>
                <a:cs typeface="Times New Roman" panose="02020603050405020304" pitchFamily="18" charset="0"/>
              </a:rPr>
              <a:t>Construction Agreement Definitions </a:t>
            </a:r>
          </a:p>
          <a:p>
            <a:pPr lvl="1"/>
            <a:r>
              <a:rPr lang="en-US" sz="2400" dirty="0">
                <a:latin typeface="+mj-lt"/>
                <a:cs typeface="Times New Roman" panose="02020603050405020304" pitchFamily="18" charset="0"/>
              </a:rPr>
              <a:t>Contract Documents: The Agreement, Exhibits A and A-1, Bidding Documents, Bonds, Specifications, Project Manual, Drawings, Addenda issued prior to the opening of bids and Change Orders issued after award of the Contract.</a:t>
            </a:r>
          </a:p>
          <a:p>
            <a:pPr lvl="1"/>
            <a:r>
              <a:rPr lang="en-US" sz="2400" dirty="0">
                <a:latin typeface="+mj-lt"/>
                <a:cs typeface="Times New Roman" panose="02020603050405020304" pitchFamily="18" charset="0"/>
              </a:rPr>
              <a:t>Bidding Documents: Notice to Bidders, Information for Bidders and Proposals</a:t>
            </a:r>
          </a:p>
          <a:p>
            <a:endParaRPr lang="en-US" sz="2800" dirty="0">
              <a:latin typeface="+mj-lt"/>
              <a:cs typeface="Times New Roman" panose="02020603050405020304" pitchFamily="18" charset="0"/>
            </a:endParaRPr>
          </a:p>
        </p:txBody>
      </p:sp>
      <p:sp>
        <p:nvSpPr>
          <p:cNvPr id="13" name="TextBox 12">
            <a:extLst>
              <a:ext uri="{FF2B5EF4-FFF2-40B4-BE49-F238E27FC236}">
                <a16:creationId xmlns:a16="http://schemas.microsoft.com/office/drawing/2014/main" id="{FEDD3834-C84B-450D-BCA5-8F9EB3594FC5}"/>
              </a:ext>
            </a:extLst>
          </p:cNvPr>
          <p:cNvSpPr txBox="1"/>
          <p:nvPr/>
        </p:nvSpPr>
        <p:spPr>
          <a:xfrm>
            <a:off x="681030" y="638343"/>
            <a:ext cx="7969170" cy="584775"/>
          </a:xfrm>
          <a:prstGeom prst="rect">
            <a:avLst/>
          </a:prstGeom>
          <a:noFill/>
        </p:spPr>
        <p:txBody>
          <a:bodyPr wrap="square" rtlCol="0">
            <a:spAutoFit/>
          </a:bodyPr>
          <a:lstStyle/>
          <a:p>
            <a:pPr algn="ctr"/>
            <a:r>
              <a:rPr lang="en-US" sz="3200" b="1" dirty="0">
                <a:solidFill>
                  <a:srgbClr val="1552A6"/>
                </a:solidFill>
                <a:latin typeface="AauxPro OT"/>
              </a:rPr>
              <a:t>AG Submittal</a:t>
            </a:r>
          </a:p>
        </p:txBody>
      </p:sp>
    </p:spTree>
    <p:extLst>
      <p:ext uri="{BB962C8B-B14F-4D97-AF65-F5344CB8AC3E}">
        <p14:creationId xmlns:p14="http://schemas.microsoft.com/office/powerpoint/2010/main" val="32405699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a:t>Dec 2023</a:t>
            </a:r>
          </a:p>
        </p:txBody>
      </p:sp>
      <p:sp>
        <p:nvSpPr>
          <p:cNvPr id="6" name="Footer Placeholder 5"/>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47</a:t>
            </a:fld>
            <a:endParaRPr lang="en-US"/>
          </a:p>
        </p:txBody>
      </p:sp>
      <p:sp>
        <p:nvSpPr>
          <p:cNvPr id="10" name="TextBox 9"/>
          <p:cNvSpPr txBox="1"/>
          <p:nvPr/>
        </p:nvSpPr>
        <p:spPr>
          <a:xfrm>
            <a:off x="-268959" y="1026480"/>
            <a:ext cx="7969170" cy="461665"/>
          </a:xfrm>
          <a:prstGeom prst="rect">
            <a:avLst/>
          </a:prstGeom>
          <a:noFill/>
        </p:spPr>
        <p:txBody>
          <a:bodyPr wrap="square" rtlCol="0">
            <a:spAutoFit/>
          </a:bodyPr>
          <a:lstStyle/>
          <a:p>
            <a:pPr marL="457200" lvl="0" indent="-457200">
              <a:spcAft>
                <a:spcPts val="600"/>
              </a:spcAft>
            </a:pPr>
            <a:endParaRPr lang="en-US" sz="2400" dirty="0">
              <a:latin typeface="Times New Roman" pitchFamily="18" charset="0"/>
              <a:cs typeface="Times New Roman" pitchFamily="18" charset="0"/>
            </a:endParaRPr>
          </a:p>
        </p:txBody>
      </p:sp>
      <p:graphicFrame>
        <p:nvGraphicFramePr>
          <p:cNvPr id="8" name="Chart 7"/>
          <p:cNvGraphicFramePr>
            <a:graphicFrameLocks/>
          </p:cNvGraphicFramePr>
          <p:nvPr/>
        </p:nvGraphicFramePr>
        <p:xfrm>
          <a:off x="-2494342" y="1419757"/>
          <a:ext cx="9439241" cy="4237407"/>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 Placeholder 2">
            <a:extLst>
              <a:ext uri="{FF2B5EF4-FFF2-40B4-BE49-F238E27FC236}">
                <a16:creationId xmlns:a16="http://schemas.microsoft.com/office/drawing/2014/main" id="{C954EC74-021B-4A15-ABC6-7893F466A231}"/>
              </a:ext>
            </a:extLst>
          </p:cNvPr>
          <p:cNvSpPr txBox="1">
            <a:spLocks/>
          </p:cNvSpPr>
          <p:nvPr/>
        </p:nvSpPr>
        <p:spPr>
          <a:xfrm>
            <a:off x="898072" y="1615881"/>
            <a:ext cx="7347856" cy="42374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latin typeface="+mj-lt"/>
                <a:cs typeface="Times New Roman" panose="02020603050405020304" pitchFamily="18" charset="0"/>
              </a:rPr>
              <a:t>Submitted electronically through EDSS</a:t>
            </a:r>
          </a:p>
          <a:p>
            <a:r>
              <a:rPr lang="en-US" sz="2400" dirty="0">
                <a:latin typeface="+mj-lt"/>
                <a:cs typeface="Times New Roman" panose="02020603050405020304" pitchFamily="18" charset="0"/>
              </a:rPr>
              <a:t>All documents listed in the OSC Checklist &amp; the SUNY Checklist</a:t>
            </a:r>
          </a:p>
          <a:p>
            <a:r>
              <a:rPr lang="en-US" sz="2400" dirty="0">
                <a:cs typeface="Times New Roman" panose="02020603050405020304" pitchFamily="18" charset="0"/>
              </a:rPr>
              <a:t>25MB file size limit, files c</a:t>
            </a:r>
            <a:r>
              <a:rPr lang="en-US" sz="2400" dirty="0">
                <a:latin typeface="+mj-lt"/>
                <a:cs typeface="Times New Roman" panose="02020603050405020304" pitchFamily="18" charset="0"/>
              </a:rPr>
              <a:t>ategorized as: </a:t>
            </a:r>
          </a:p>
          <a:p>
            <a:pPr lvl="1"/>
            <a:r>
              <a:rPr lang="en-US" sz="2000" dirty="0">
                <a:latin typeface="+mj-lt"/>
                <a:cs typeface="Times New Roman" panose="02020603050405020304" pitchFamily="18" charset="0"/>
              </a:rPr>
              <a:t>Transaction Identifying Documents</a:t>
            </a:r>
          </a:p>
          <a:p>
            <a:pPr lvl="1"/>
            <a:r>
              <a:rPr lang="en-US" sz="2000" dirty="0">
                <a:latin typeface="+mj-lt"/>
                <a:cs typeface="Times New Roman" panose="02020603050405020304" pitchFamily="18" charset="0"/>
              </a:rPr>
              <a:t>Amendment</a:t>
            </a:r>
          </a:p>
          <a:p>
            <a:pPr lvl="1"/>
            <a:r>
              <a:rPr lang="en-US" sz="2000" dirty="0">
                <a:latin typeface="+mj-lt"/>
                <a:cs typeface="Times New Roman" panose="02020603050405020304" pitchFamily="18" charset="0"/>
              </a:rPr>
              <a:t>Supporting Documents</a:t>
            </a:r>
          </a:p>
          <a:p>
            <a:pPr lvl="1"/>
            <a:r>
              <a:rPr lang="en-US" sz="2000" dirty="0">
                <a:latin typeface="+mj-lt"/>
                <a:cs typeface="Times New Roman" panose="02020603050405020304" pitchFamily="18" charset="0"/>
              </a:rPr>
              <a:t>Vendor Responsibility and Integrity</a:t>
            </a:r>
          </a:p>
          <a:p>
            <a:r>
              <a:rPr lang="en-US" sz="2400" dirty="0">
                <a:latin typeface="+mj-lt"/>
                <a:cs typeface="Times New Roman" panose="02020603050405020304" pitchFamily="18" charset="0"/>
              </a:rPr>
              <a:t>eLearning Training on EDSS is available </a:t>
            </a:r>
            <a:r>
              <a:rPr lang="en-US" sz="2400" dirty="0">
                <a:latin typeface="+mj-lt"/>
                <a:cs typeface="Times New Roman" panose="02020603050405020304" pitchFamily="18" charset="0"/>
                <a:hlinkClick r:id="rId4"/>
              </a:rPr>
              <a:t>online</a:t>
            </a:r>
            <a:endParaRPr lang="en-US" sz="2400" dirty="0">
              <a:latin typeface="+mj-lt"/>
              <a:cs typeface="Times New Roman" panose="02020603050405020304" pitchFamily="18" charset="0"/>
            </a:endParaRPr>
          </a:p>
          <a:p>
            <a:pPr lvl="1"/>
            <a:r>
              <a:rPr lang="en-US" sz="2000" dirty="0">
                <a:latin typeface="+mj-lt"/>
                <a:cs typeface="Times New Roman" panose="02020603050405020304" pitchFamily="18" charset="0"/>
              </a:rPr>
              <a:t>Electronic Documents Submission System (EDSS) Video Library - Procurement Contracts and Amendments</a:t>
            </a:r>
          </a:p>
          <a:p>
            <a:endParaRPr lang="en-US" sz="2800" dirty="0">
              <a:latin typeface="+mj-lt"/>
              <a:cs typeface="Times New Roman" panose="02020603050405020304" pitchFamily="18" charset="0"/>
            </a:endParaRPr>
          </a:p>
        </p:txBody>
      </p:sp>
      <p:sp>
        <p:nvSpPr>
          <p:cNvPr id="13" name="TextBox 12">
            <a:extLst>
              <a:ext uri="{FF2B5EF4-FFF2-40B4-BE49-F238E27FC236}">
                <a16:creationId xmlns:a16="http://schemas.microsoft.com/office/drawing/2014/main" id="{FEDD3834-C84B-450D-BCA5-8F9EB3594FC5}"/>
              </a:ext>
            </a:extLst>
          </p:cNvPr>
          <p:cNvSpPr txBox="1"/>
          <p:nvPr/>
        </p:nvSpPr>
        <p:spPr>
          <a:xfrm>
            <a:off x="587415" y="583450"/>
            <a:ext cx="7969170" cy="584775"/>
          </a:xfrm>
          <a:prstGeom prst="rect">
            <a:avLst/>
          </a:prstGeom>
          <a:noFill/>
        </p:spPr>
        <p:txBody>
          <a:bodyPr wrap="square" rtlCol="0">
            <a:spAutoFit/>
          </a:bodyPr>
          <a:lstStyle/>
          <a:p>
            <a:pPr algn="ctr"/>
            <a:r>
              <a:rPr lang="en-US" sz="3200" b="1" dirty="0">
                <a:solidFill>
                  <a:srgbClr val="1552A6"/>
                </a:solidFill>
                <a:latin typeface="AauxPro OT"/>
              </a:rPr>
              <a:t>OSC Submittal</a:t>
            </a:r>
          </a:p>
        </p:txBody>
      </p:sp>
    </p:spTree>
    <p:extLst>
      <p:ext uri="{BB962C8B-B14F-4D97-AF65-F5344CB8AC3E}">
        <p14:creationId xmlns:p14="http://schemas.microsoft.com/office/powerpoint/2010/main" val="41907038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10;&#10;Description automatically generated">
            <a:extLst>
              <a:ext uri="{FF2B5EF4-FFF2-40B4-BE49-F238E27FC236}">
                <a16:creationId xmlns:a16="http://schemas.microsoft.com/office/drawing/2014/main" id="{A5A225EF-086B-4AA2-9C5A-28D4D09463AD}"/>
              </a:ext>
            </a:extLst>
          </p:cNvPr>
          <p:cNvPicPr>
            <a:picLocks noChangeAspect="1"/>
          </p:cNvPicPr>
          <p:nvPr/>
        </p:nvPicPr>
        <p:blipFill>
          <a:blip r:embed="rId3"/>
          <a:stretch>
            <a:fillRect/>
          </a:stretch>
        </p:blipFill>
        <p:spPr>
          <a:xfrm>
            <a:off x="1281248" y="1277261"/>
            <a:ext cx="6581503" cy="4823086"/>
          </a:xfrm>
          <a:prstGeom prst="rect">
            <a:avLst/>
          </a:prstGeom>
        </p:spPr>
      </p:pic>
      <p:sp>
        <p:nvSpPr>
          <p:cNvPr id="7" name="Date Placeholder 6"/>
          <p:cNvSpPr>
            <a:spLocks noGrp="1"/>
          </p:cNvSpPr>
          <p:nvPr>
            <p:ph type="dt" sz="half" idx="10"/>
          </p:nvPr>
        </p:nvSpPr>
        <p:spPr/>
        <p:txBody>
          <a:bodyPr/>
          <a:lstStyle/>
          <a:p>
            <a:r>
              <a:rPr lang="en-US"/>
              <a:t>Dec 2023</a:t>
            </a:r>
          </a:p>
        </p:txBody>
      </p:sp>
      <p:sp>
        <p:nvSpPr>
          <p:cNvPr id="6" name="Footer Placeholder 5"/>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48</a:t>
            </a:fld>
            <a:endParaRPr lang="en-US"/>
          </a:p>
        </p:txBody>
      </p:sp>
      <p:graphicFrame>
        <p:nvGraphicFramePr>
          <p:cNvPr id="8" name="Chart 7"/>
          <p:cNvGraphicFramePr>
            <a:graphicFrameLocks/>
          </p:cNvGraphicFramePr>
          <p:nvPr/>
        </p:nvGraphicFramePr>
        <p:xfrm>
          <a:off x="-2494342" y="1419757"/>
          <a:ext cx="9439241" cy="4237407"/>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FEDD3834-C84B-450D-BCA5-8F9EB3594FC5}"/>
              </a:ext>
            </a:extLst>
          </p:cNvPr>
          <p:cNvSpPr txBox="1"/>
          <p:nvPr/>
        </p:nvSpPr>
        <p:spPr>
          <a:xfrm>
            <a:off x="587415" y="757653"/>
            <a:ext cx="7969170" cy="584775"/>
          </a:xfrm>
          <a:prstGeom prst="rect">
            <a:avLst/>
          </a:prstGeom>
          <a:noFill/>
        </p:spPr>
        <p:txBody>
          <a:bodyPr wrap="square" rtlCol="0">
            <a:spAutoFit/>
          </a:bodyPr>
          <a:lstStyle/>
          <a:p>
            <a:pPr algn="ctr"/>
            <a:r>
              <a:rPr lang="en-US" sz="3200" b="1" dirty="0">
                <a:solidFill>
                  <a:srgbClr val="1552A6"/>
                </a:solidFill>
                <a:latin typeface="AauxPro OT"/>
              </a:rPr>
              <a:t>OSC Audit</a:t>
            </a:r>
          </a:p>
        </p:txBody>
      </p:sp>
    </p:spTree>
    <p:extLst>
      <p:ext uri="{BB962C8B-B14F-4D97-AF65-F5344CB8AC3E}">
        <p14:creationId xmlns:p14="http://schemas.microsoft.com/office/powerpoint/2010/main" val="10442169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ext&#10;&#10;Description automatically generated">
            <a:extLst>
              <a:ext uri="{FF2B5EF4-FFF2-40B4-BE49-F238E27FC236}">
                <a16:creationId xmlns:a16="http://schemas.microsoft.com/office/drawing/2014/main" id="{FB302E62-9781-4B9D-AE8E-0B053DC7B032}"/>
              </a:ext>
            </a:extLst>
          </p:cNvPr>
          <p:cNvPicPr>
            <a:picLocks noChangeAspect="1"/>
          </p:cNvPicPr>
          <p:nvPr/>
        </p:nvPicPr>
        <p:blipFill>
          <a:blip r:embed="rId3"/>
          <a:stretch>
            <a:fillRect/>
          </a:stretch>
        </p:blipFill>
        <p:spPr>
          <a:xfrm rot="21084938">
            <a:off x="774514" y="1600199"/>
            <a:ext cx="3654714" cy="4525963"/>
          </a:xfrm>
          <a:prstGeom prst="rect">
            <a:avLst/>
          </a:prstGeom>
          <a:noFill/>
          <a:effectLst>
            <a:outerShdw blurRad="50800" dist="38100" dir="8100000" algn="tr" rotWithShape="0">
              <a:prstClr val="black">
                <a:alpha val="40000"/>
              </a:prstClr>
            </a:outerShdw>
          </a:effectLst>
        </p:spPr>
      </p:pic>
      <p:sp>
        <p:nvSpPr>
          <p:cNvPr id="10" name="Content Placeholder 6">
            <a:extLst>
              <a:ext uri="{FF2B5EF4-FFF2-40B4-BE49-F238E27FC236}">
                <a16:creationId xmlns:a16="http://schemas.microsoft.com/office/drawing/2014/main" id="{C3D73FAF-356A-4C8F-AB49-4E1D7C3451F0}"/>
              </a:ext>
            </a:extLst>
          </p:cNvPr>
          <p:cNvSpPr txBox="1">
            <a:spLocks/>
          </p:cNvSpPr>
          <p:nvPr/>
        </p:nvSpPr>
        <p:spPr>
          <a:xfrm>
            <a:off x="4746542" y="2195512"/>
            <a:ext cx="4038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600"/>
              </a:spcAft>
            </a:pPr>
            <a:r>
              <a:rPr lang="en-US" dirty="0"/>
              <a:t>Access documents </a:t>
            </a:r>
            <a:r>
              <a:rPr lang="en-US" dirty="0">
                <a:hlinkClick r:id="rId4"/>
              </a:rPr>
              <a:t>online</a:t>
            </a:r>
            <a:r>
              <a:rPr lang="en-US" dirty="0"/>
              <a:t> to be sure you have the latest version </a:t>
            </a:r>
            <a:br>
              <a:rPr lang="en-US" dirty="0"/>
            </a:br>
            <a:endParaRPr lang="en-US" dirty="0"/>
          </a:p>
        </p:txBody>
      </p:sp>
      <p:sp>
        <p:nvSpPr>
          <p:cNvPr id="7" name="Date Placeholder 6"/>
          <p:cNvSpPr>
            <a:spLocks noGrp="1"/>
          </p:cNvSpPr>
          <p:nvPr>
            <p:ph type="dt" sz="half" idx="10"/>
          </p:nvPr>
        </p:nvSpPr>
        <p:spPr/>
        <p:txBody>
          <a:bodyPr/>
          <a:lstStyle/>
          <a:p>
            <a:r>
              <a:rPr lang="en-US"/>
              <a:t>Dec 2023</a:t>
            </a:r>
          </a:p>
        </p:txBody>
      </p:sp>
      <p:sp>
        <p:nvSpPr>
          <p:cNvPr id="6" name="Footer Placeholder 5"/>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49</a:t>
            </a:fld>
            <a:endParaRPr lang="en-US"/>
          </a:p>
        </p:txBody>
      </p:sp>
      <p:graphicFrame>
        <p:nvGraphicFramePr>
          <p:cNvPr id="8" name="Chart 7"/>
          <p:cNvGraphicFramePr>
            <a:graphicFrameLocks/>
          </p:cNvGraphicFramePr>
          <p:nvPr/>
        </p:nvGraphicFramePr>
        <p:xfrm>
          <a:off x="-2494342" y="1419757"/>
          <a:ext cx="9439241" cy="4237407"/>
        </p:xfrm>
        <a:graphic>
          <a:graphicData uri="http://schemas.openxmlformats.org/drawingml/2006/chart">
            <c:chart xmlns:c="http://schemas.openxmlformats.org/drawingml/2006/chart" xmlns:r="http://schemas.openxmlformats.org/officeDocument/2006/relationships" r:id="rId5"/>
          </a:graphicData>
        </a:graphic>
      </p:graphicFrame>
      <p:sp>
        <p:nvSpPr>
          <p:cNvPr id="13" name="TextBox 12">
            <a:extLst>
              <a:ext uri="{FF2B5EF4-FFF2-40B4-BE49-F238E27FC236}">
                <a16:creationId xmlns:a16="http://schemas.microsoft.com/office/drawing/2014/main" id="{FEDD3834-C84B-450D-BCA5-8F9EB3594FC5}"/>
              </a:ext>
            </a:extLst>
          </p:cNvPr>
          <p:cNvSpPr txBox="1"/>
          <p:nvPr/>
        </p:nvSpPr>
        <p:spPr>
          <a:xfrm>
            <a:off x="587415" y="757653"/>
            <a:ext cx="7969170" cy="1077218"/>
          </a:xfrm>
          <a:prstGeom prst="rect">
            <a:avLst/>
          </a:prstGeom>
          <a:noFill/>
        </p:spPr>
        <p:txBody>
          <a:bodyPr wrap="square" rtlCol="0">
            <a:spAutoFit/>
          </a:bodyPr>
          <a:lstStyle/>
          <a:p>
            <a:pPr algn="ctr"/>
            <a:r>
              <a:rPr lang="en-US" sz="3200" b="1" dirty="0">
                <a:solidFill>
                  <a:srgbClr val="1552A6"/>
                </a:solidFill>
                <a:latin typeface="AauxPro OT"/>
              </a:rPr>
              <a:t>Procedure 7554 </a:t>
            </a:r>
          </a:p>
          <a:p>
            <a:pPr algn="ctr"/>
            <a:r>
              <a:rPr lang="en-US" sz="3200" b="1" dirty="0">
                <a:solidFill>
                  <a:srgbClr val="1552A6"/>
                </a:solidFill>
                <a:latin typeface="AauxPro OT"/>
              </a:rPr>
              <a:t>Construction Contracting</a:t>
            </a:r>
          </a:p>
        </p:txBody>
      </p:sp>
    </p:spTree>
    <p:extLst>
      <p:ext uri="{BB962C8B-B14F-4D97-AF65-F5344CB8AC3E}">
        <p14:creationId xmlns:p14="http://schemas.microsoft.com/office/powerpoint/2010/main" val="3322935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blue_image-01.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3" name="Picture 2" descr="SUNYwhite_trans_circle_left-01.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1"/>
            <a:ext cx="9144001" cy="6858001"/>
          </a:xfrm>
          <a:prstGeom prst="rect">
            <a:avLst/>
          </a:prstGeom>
        </p:spPr>
      </p:pic>
      <p:pic>
        <p:nvPicPr>
          <p:cNvPr id="4" name="Picture 3" descr="SUNYwhite_logo_white-01.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 y="0"/>
            <a:ext cx="9144000" cy="6858001"/>
          </a:xfrm>
          <a:prstGeom prst="rect">
            <a:avLst/>
          </a:prstGeom>
        </p:spPr>
      </p:pic>
      <p:sp>
        <p:nvSpPr>
          <p:cNvPr id="5" name="TextBox 4"/>
          <p:cNvSpPr txBox="1"/>
          <p:nvPr/>
        </p:nvSpPr>
        <p:spPr>
          <a:xfrm>
            <a:off x="457200" y="1139537"/>
            <a:ext cx="5676891" cy="3477875"/>
          </a:xfrm>
          <a:prstGeom prst="rect">
            <a:avLst/>
          </a:prstGeom>
          <a:noFill/>
        </p:spPr>
        <p:txBody>
          <a:bodyPr wrap="square" rtlCol="0">
            <a:spAutoFit/>
          </a:bodyPr>
          <a:lstStyle/>
          <a:p>
            <a:pPr algn="ctr"/>
            <a:r>
              <a:rPr lang="en-US" sz="4400" b="1" dirty="0">
                <a:solidFill>
                  <a:schemeClr val="bg1"/>
                </a:solidFill>
                <a:latin typeface="AauxPro OT"/>
              </a:rPr>
              <a:t>Campus Let Contracts </a:t>
            </a:r>
          </a:p>
          <a:p>
            <a:pPr algn="ctr"/>
            <a:endParaRPr lang="en-US" sz="4400" b="1" dirty="0">
              <a:solidFill>
                <a:schemeClr val="bg1"/>
              </a:solidFill>
              <a:latin typeface="AauxPro OT"/>
            </a:endParaRPr>
          </a:p>
          <a:p>
            <a:pPr algn="ctr"/>
            <a:r>
              <a:rPr lang="en-US" sz="4400" b="1" dirty="0">
                <a:solidFill>
                  <a:schemeClr val="bg1"/>
                </a:solidFill>
                <a:latin typeface="AauxPro OT"/>
              </a:rPr>
              <a:t>Session 2:</a:t>
            </a:r>
          </a:p>
          <a:p>
            <a:pPr algn="ctr"/>
            <a:r>
              <a:rPr lang="en-US" sz="4400" b="1" dirty="0">
                <a:solidFill>
                  <a:schemeClr val="bg1"/>
                </a:solidFill>
                <a:latin typeface="AauxPro OT"/>
              </a:rPr>
              <a:t>Procurement Requirements</a:t>
            </a:r>
          </a:p>
        </p:txBody>
      </p:sp>
      <p:sp>
        <p:nvSpPr>
          <p:cNvPr id="8" name="Date Placeholder 7"/>
          <p:cNvSpPr>
            <a:spLocks noGrp="1"/>
          </p:cNvSpPr>
          <p:nvPr>
            <p:ph type="dt" sz="half" idx="10"/>
          </p:nvPr>
        </p:nvSpPr>
        <p:spPr/>
        <p:txBody>
          <a:bodyPr/>
          <a:lstStyle/>
          <a:p>
            <a:r>
              <a:rPr lang="en-US"/>
              <a:t>Dec 2023</a:t>
            </a:r>
          </a:p>
        </p:txBody>
      </p:sp>
      <p:sp>
        <p:nvSpPr>
          <p:cNvPr id="7" name="Footer Placeholder 6"/>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5</a:t>
            </a:fld>
            <a:endParaRPr lang="en-US"/>
          </a:p>
        </p:txBody>
      </p:sp>
    </p:spTree>
    <p:extLst>
      <p:ext uri="{BB962C8B-B14F-4D97-AF65-F5344CB8AC3E}">
        <p14:creationId xmlns:p14="http://schemas.microsoft.com/office/powerpoint/2010/main" val="6195376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50</a:t>
            </a:fld>
            <a:endParaRPr lang="en-US"/>
          </a:p>
        </p:txBody>
      </p:sp>
      <p:sp>
        <p:nvSpPr>
          <p:cNvPr id="7" name="TextBox 6">
            <a:extLst>
              <a:ext uri="{FF2B5EF4-FFF2-40B4-BE49-F238E27FC236}">
                <a16:creationId xmlns:a16="http://schemas.microsoft.com/office/drawing/2014/main" id="{2C4AB358-2C99-420F-9D99-3F00F519B257}"/>
              </a:ext>
            </a:extLst>
          </p:cNvPr>
          <p:cNvSpPr txBox="1"/>
          <p:nvPr/>
        </p:nvSpPr>
        <p:spPr>
          <a:xfrm>
            <a:off x="998586" y="761785"/>
            <a:ext cx="7422118" cy="584775"/>
          </a:xfrm>
          <a:prstGeom prst="rect">
            <a:avLst/>
          </a:prstGeom>
          <a:noFill/>
        </p:spPr>
        <p:txBody>
          <a:bodyPr wrap="square" rtlCol="0">
            <a:spAutoFit/>
          </a:bodyPr>
          <a:lstStyle/>
          <a:p>
            <a:pPr algn="ctr"/>
            <a:r>
              <a:rPr lang="en-US" sz="3200" b="1" dirty="0">
                <a:solidFill>
                  <a:srgbClr val="1552A6"/>
                </a:solidFill>
                <a:latin typeface="AauxPro OT"/>
              </a:rPr>
              <a:t>Construction Change Orders</a:t>
            </a:r>
            <a:endParaRPr lang="en-US" sz="2400" b="1" dirty="0">
              <a:solidFill>
                <a:srgbClr val="1552A6"/>
              </a:solidFill>
              <a:latin typeface="AauxPro OT"/>
            </a:endParaRPr>
          </a:p>
        </p:txBody>
      </p:sp>
      <p:sp>
        <p:nvSpPr>
          <p:cNvPr id="8" name="Content Placeholder 6">
            <a:extLst>
              <a:ext uri="{FF2B5EF4-FFF2-40B4-BE49-F238E27FC236}">
                <a16:creationId xmlns:a16="http://schemas.microsoft.com/office/drawing/2014/main" id="{DB9E6C0B-2E10-4259-B226-A0891354CF5A}"/>
              </a:ext>
            </a:extLst>
          </p:cNvPr>
          <p:cNvSpPr txBox="1">
            <a:spLocks/>
          </p:cNvSpPr>
          <p:nvPr/>
        </p:nvSpPr>
        <p:spPr>
          <a:xfrm>
            <a:off x="457200" y="1351722"/>
            <a:ext cx="8327942" cy="5369754"/>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Font typeface="Arial" pitchFamily="34" charset="0"/>
              <a:buNone/>
            </a:pPr>
            <a:r>
              <a:rPr lang="en-US" dirty="0"/>
              <a:t>A contract amendment must be submitted to the New York State Office of the State Comptroller’s (OSC) Bureau of Contracts (BOC) for review if the original contract was subject to OSC review and if any terms and conditions are modified by the amendment. Following are examples of terms and conditions that when modified would result in an amendment transaction that is subject to OSC review:</a:t>
            </a:r>
          </a:p>
          <a:p>
            <a:pPr>
              <a:spcBef>
                <a:spcPts val="0"/>
              </a:spcBef>
            </a:pPr>
            <a:r>
              <a:rPr lang="en-US" dirty="0"/>
              <a:t>Begin Date</a:t>
            </a:r>
          </a:p>
          <a:p>
            <a:pPr>
              <a:spcBef>
                <a:spcPts val="0"/>
              </a:spcBef>
            </a:pPr>
            <a:r>
              <a:rPr lang="en-US" dirty="0"/>
              <a:t>Expire Date</a:t>
            </a:r>
          </a:p>
          <a:p>
            <a:pPr>
              <a:spcBef>
                <a:spcPts val="0"/>
              </a:spcBef>
            </a:pPr>
            <a:r>
              <a:rPr lang="en-US" dirty="0"/>
              <a:t>Contract Maximum Amount</a:t>
            </a:r>
          </a:p>
          <a:p>
            <a:pPr>
              <a:spcBef>
                <a:spcPts val="0"/>
              </a:spcBef>
            </a:pPr>
            <a:r>
              <a:rPr lang="en-US" dirty="0"/>
              <a:t>Budget adjustments </a:t>
            </a:r>
            <a:r>
              <a:rPr lang="en-US" sz="2300" dirty="0"/>
              <a:t>(refer to SFL Article 11-B for Grant budget adjustments)</a:t>
            </a:r>
          </a:p>
          <a:p>
            <a:pPr>
              <a:spcBef>
                <a:spcPts val="0"/>
              </a:spcBef>
            </a:pPr>
            <a:r>
              <a:rPr lang="en-US" dirty="0"/>
              <a:t>Scope changes</a:t>
            </a:r>
          </a:p>
          <a:p>
            <a:pPr>
              <a:spcBef>
                <a:spcPts val="0"/>
              </a:spcBef>
            </a:pPr>
            <a:r>
              <a:rPr lang="en-US" dirty="0"/>
              <a:t>Contract provisions</a:t>
            </a:r>
          </a:p>
          <a:p>
            <a:pPr marL="0" indent="0">
              <a:spcAft>
                <a:spcPts val="600"/>
              </a:spcAft>
              <a:buFont typeface="Arial" pitchFamily="34" charset="0"/>
              <a:buNone/>
            </a:pPr>
            <a:endParaRPr lang="en-US" sz="1000" dirty="0"/>
          </a:p>
          <a:p>
            <a:pPr marL="0" indent="0">
              <a:spcAft>
                <a:spcPts val="600"/>
              </a:spcAft>
              <a:buFont typeface="Arial" pitchFamily="34" charset="0"/>
              <a:buNone/>
            </a:pPr>
            <a:r>
              <a:rPr lang="en-US" dirty="0"/>
              <a:t>Amendments that result in changes not contemplated in the original agreement may require additional justification, supporting documentation and/or a contract reporter exemption request, depending on the scope of changes.</a:t>
            </a:r>
          </a:p>
          <a:p>
            <a:pPr marL="0" indent="0" algn="ctr">
              <a:spcAft>
                <a:spcPts val="600"/>
              </a:spcAft>
              <a:buFont typeface="Arial" pitchFamily="34" charset="0"/>
              <a:buNone/>
            </a:pPr>
            <a:r>
              <a:rPr lang="en-US" sz="2600" dirty="0">
                <a:hlinkClick r:id="rId3"/>
              </a:rPr>
              <a:t>OSC Guide To Financial Operations </a:t>
            </a:r>
            <a:endParaRPr lang="en-US" sz="2600" dirty="0"/>
          </a:p>
        </p:txBody>
      </p:sp>
    </p:spTree>
    <p:extLst>
      <p:ext uri="{BB962C8B-B14F-4D97-AF65-F5344CB8AC3E}">
        <p14:creationId xmlns:p14="http://schemas.microsoft.com/office/powerpoint/2010/main" val="40528221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51</a:t>
            </a:fld>
            <a:endParaRPr lang="en-US"/>
          </a:p>
        </p:txBody>
      </p:sp>
      <p:sp>
        <p:nvSpPr>
          <p:cNvPr id="7" name="TextBox 6">
            <a:extLst>
              <a:ext uri="{FF2B5EF4-FFF2-40B4-BE49-F238E27FC236}">
                <a16:creationId xmlns:a16="http://schemas.microsoft.com/office/drawing/2014/main" id="{2C4AB358-2C99-420F-9D99-3F00F519B257}"/>
              </a:ext>
            </a:extLst>
          </p:cNvPr>
          <p:cNvSpPr txBox="1"/>
          <p:nvPr/>
        </p:nvSpPr>
        <p:spPr>
          <a:xfrm>
            <a:off x="998586" y="761785"/>
            <a:ext cx="7422118" cy="584775"/>
          </a:xfrm>
          <a:prstGeom prst="rect">
            <a:avLst/>
          </a:prstGeom>
          <a:noFill/>
        </p:spPr>
        <p:txBody>
          <a:bodyPr wrap="square" rtlCol="0">
            <a:spAutoFit/>
          </a:bodyPr>
          <a:lstStyle/>
          <a:p>
            <a:pPr algn="ctr"/>
            <a:r>
              <a:rPr lang="en-US" sz="3200" b="1" dirty="0">
                <a:solidFill>
                  <a:srgbClr val="1552A6"/>
                </a:solidFill>
                <a:latin typeface="AauxPro OT"/>
              </a:rPr>
              <a:t>Construction Change Orders</a:t>
            </a:r>
            <a:endParaRPr lang="en-US" sz="2400" b="1" dirty="0">
              <a:solidFill>
                <a:srgbClr val="1552A6"/>
              </a:solidFill>
              <a:latin typeface="AauxPro OT"/>
            </a:endParaRPr>
          </a:p>
        </p:txBody>
      </p:sp>
      <p:sp>
        <p:nvSpPr>
          <p:cNvPr id="8" name="Content Placeholder 6">
            <a:extLst>
              <a:ext uri="{FF2B5EF4-FFF2-40B4-BE49-F238E27FC236}">
                <a16:creationId xmlns:a16="http://schemas.microsoft.com/office/drawing/2014/main" id="{DB9E6C0B-2E10-4259-B226-A0891354CF5A}"/>
              </a:ext>
            </a:extLst>
          </p:cNvPr>
          <p:cNvSpPr txBox="1">
            <a:spLocks/>
          </p:cNvSpPr>
          <p:nvPr/>
        </p:nvSpPr>
        <p:spPr>
          <a:xfrm>
            <a:off x="457200" y="1351722"/>
            <a:ext cx="8327942" cy="536975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Font typeface="Arial" pitchFamily="34" charset="0"/>
              <a:buNone/>
            </a:pPr>
            <a:endParaRPr lang="en-US" sz="2600" dirty="0"/>
          </a:p>
        </p:txBody>
      </p:sp>
      <p:sp>
        <p:nvSpPr>
          <p:cNvPr id="2" name="Content Placeholder 6">
            <a:extLst>
              <a:ext uri="{FF2B5EF4-FFF2-40B4-BE49-F238E27FC236}">
                <a16:creationId xmlns:a16="http://schemas.microsoft.com/office/drawing/2014/main" id="{D8FBECE7-2F3F-8968-5118-BDD3003FB4DE}"/>
              </a:ext>
            </a:extLst>
          </p:cNvPr>
          <p:cNvSpPr txBox="1">
            <a:spLocks/>
          </p:cNvSpPr>
          <p:nvPr/>
        </p:nvSpPr>
        <p:spPr>
          <a:xfrm>
            <a:off x="609600" y="1308177"/>
            <a:ext cx="8327942" cy="5369754"/>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Font typeface="Arial" pitchFamily="34" charset="0"/>
              <a:buNone/>
            </a:pPr>
            <a:r>
              <a:rPr lang="en-US" sz="2600" dirty="0"/>
              <a:t>Contracts that were executed prior to March 17, 2023, and prior to the effectuation of Chapter 17 of the Laws of 2023 are considered pre-existing contracts.  Therefore, change orders and amendments to these pre-existing contracts do not fall under the requirements of the new law.</a:t>
            </a:r>
          </a:p>
          <a:p>
            <a:pPr marL="0" indent="0">
              <a:spcAft>
                <a:spcPts val="600"/>
              </a:spcAft>
              <a:buFont typeface="Arial" pitchFamily="34" charset="0"/>
              <a:buNone/>
            </a:pPr>
            <a:r>
              <a:rPr lang="en-US" sz="2600" dirty="0"/>
              <a:t>Campuses are instructed to use the following response to questions from OSC related to review of a contract placed prior March 17, 2023, which was therefore not sent to OSC for pre-award audit review: </a:t>
            </a:r>
          </a:p>
          <a:p>
            <a:pPr marL="0" indent="0">
              <a:spcAft>
                <a:spcPts val="600"/>
              </a:spcAft>
              <a:buFont typeface="Arial" pitchFamily="34" charset="0"/>
              <a:buNone/>
            </a:pPr>
            <a:r>
              <a:rPr lang="en-US" sz="2600" dirty="0"/>
              <a:t> “This contract was executed under the $250,000 contract pre-approval threshold established by the 2019 Procurement MOU between SUNY and the Comptroller’s Office and prior to the effectuation of Chapter 17 of the Laws of 2023.”</a:t>
            </a:r>
          </a:p>
        </p:txBody>
      </p:sp>
    </p:spTree>
    <p:extLst>
      <p:ext uri="{BB962C8B-B14F-4D97-AF65-F5344CB8AC3E}">
        <p14:creationId xmlns:p14="http://schemas.microsoft.com/office/powerpoint/2010/main" val="21095198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2035148"/>
            <a:ext cx="7292830" cy="3262432"/>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n-US" sz="2800" dirty="0">
                <a:latin typeface="+mj-lt"/>
                <a:cs typeface="Times New Roman" pitchFamily="18" charset="0"/>
              </a:rPr>
              <a:t>What was the scope, schedule and budget of the original contract? </a:t>
            </a:r>
          </a:p>
          <a:p>
            <a:pPr marL="457200" indent="-457200">
              <a:spcAft>
                <a:spcPts val="600"/>
              </a:spcAft>
              <a:buFont typeface="Arial" panose="020B0604020202020204" pitchFamily="34" charset="0"/>
              <a:buChar char="•"/>
            </a:pPr>
            <a:r>
              <a:rPr lang="en-US" sz="2800" dirty="0">
                <a:latin typeface="+mj-lt"/>
                <a:cs typeface="Times New Roman" pitchFamily="18" charset="0"/>
              </a:rPr>
              <a:t>At the end of the contract, did we buy what we bid out? </a:t>
            </a:r>
          </a:p>
          <a:p>
            <a:pPr marL="457200" indent="-457200">
              <a:spcAft>
                <a:spcPts val="600"/>
              </a:spcAft>
              <a:buFont typeface="Arial" panose="020B0604020202020204" pitchFamily="34" charset="0"/>
              <a:buChar char="•"/>
            </a:pPr>
            <a:r>
              <a:rPr lang="en-US" sz="2800" dirty="0">
                <a:latin typeface="+mj-lt"/>
                <a:cs typeface="Times New Roman" pitchFamily="18" charset="0"/>
              </a:rPr>
              <a:t>We must be able to support that change order work could have been reasonably contemplated as part of the original scope</a:t>
            </a:r>
          </a:p>
        </p:txBody>
      </p:sp>
      <p:sp>
        <p:nvSpPr>
          <p:cNvPr id="6" name="Date Placeholder 5"/>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52</a:t>
            </a:fld>
            <a:endParaRPr lang="en-US"/>
          </a:p>
        </p:txBody>
      </p:sp>
      <p:sp>
        <p:nvSpPr>
          <p:cNvPr id="7" name="TextBox 6">
            <a:extLst>
              <a:ext uri="{FF2B5EF4-FFF2-40B4-BE49-F238E27FC236}">
                <a16:creationId xmlns:a16="http://schemas.microsoft.com/office/drawing/2014/main" id="{2C4AB358-2C99-420F-9D99-3F00F519B257}"/>
              </a:ext>
            </a:extLst>
          </p:cNvPr>
          <p:cNvSpPr txBox="1"/>
          <p:nvPr/>
        </p:nvSpPr>
        <p:spPr>
          <a:xfrm>
            <a:off x="998586" y="761785"/>
            <a:ext cx="7422118" cy="1200329"/>
          </a:xfrm>
          <a:prstGeom prst="rect">
            <a:avLst/>
          </a:prstGeom>
          <a:noFill/>
        </p:spPr>
        <p:txBody>
          <a:bodyPr wrap="square" rtlCol="0">
            <a:spAutoFit/>
          </a:bodyPr>
          <a:lstStyle/>
          <a:p>
            <a:pPr algn="ctr"/>
            <a:r>
              <a:rPr lang="en-US" sz="3200" b="1" dirty="0">
                <a:solidFill>
                  <a:srgbClr val="1552A6"/>
                </a:solidFill>
                <a:latin typeface="AauxPro OT"/>
              </a:rPr>
              <a:t>Construction Change Orders</a:t>
            </a:r>
          </a:p>
          <a:p>
            <a:pPr algn="ctr"/>
            <a:endParaRPr lang="en-US" sz="1600" b="1" dirty="0">
              <a:solidFill>
                <a:srgbClr val="1552A6"/>
              </a:solidFill>
              <a:latin typeface="AauxPro OT"/>
            </a:endParaRPr>
          </a:p>
          <a:p>
            <a:pPr algn="ctr"/>
            <a:r>
              <a:rPr lang="en-US" sz="2400" b="1" dirty="0">
                <a:solidFill>
                  <a:srgbClr val="1552A6"/>
                </a:solidFill>
                <a:latin typeface="AauxPro OT"/>
              </a:rPr>
              <a:t>When is it a change? When should it be a new contract?</a:t>
            </a:r>
          </a:p>
        </p:txBody>
      </p:sp>
      <p:sp>
        <p:nvSpPr>
          <p:cNvPr id="8" name="TextBox 7">
            <a:extLst>
              <a:ext uri="{FF2B5EF4-FFF2-40B4-BE49-F238E27FC236}">
                <a16:creationId xmlns:a16="http://schemas.microsoft.com/office/drawing/2014/main" id="{5B109B95-5BED-5A07-E799-DFE49DE6CFC8}"/>
              </a:ext>
            </a:extLst>
          </p:cNvPr>
          <p:cNvSpPr txBox="1"/>
          <p:nvPr/>
        </p:nvSpPr>
        <p:spPr>
          <a:xfrm>
            <a:off x="778841" y="5473022"/>
            <a:ext cx="7422118" cy="954107"/>
          </a:xfrm>
          <a:prstGeom prst="rect">
            <a:avLst/>
          </a:prstGeom>
          <a:noFill/>
        </p:spPr>
        <p:txBody>
          <a:bodyPr wrap="square">
            <a:spAutoFit/>
          </a:bodyPr>
          <a:lstStyle/>
          <a:p>
            <a:pPr algn="ctr">
              <a:spcAft>
                <a:spcPts val="600"/>
              </a:spcAft>
            </a:pPr>
            <a:r>
              <a:rPr lang="en-US" sz="2800" b="1" dirty="0">
                <a:solidFill>
                  <a:srgbClr val="1552A6"/>
                </a:solidFill>
                <a:latin typeface="+mj-lt"/>
                <a:cs typeface="Times New Roman" pitchFamily="18" charset="0"/>
              </a:rPr>
              <a:t>Reasonableness of price: include a justification in the submittal to OSC   </a:t>
            </a:r>
            <a:endParaRPr lang="en-US" sz="3200" b="1" dirty="0">
              <a:solidFill>
                <a:srgbClr val="1552A6"/>
              </a:solidFill>
              <a:latin typeface="+mj-lt"/>
            </a:endParaRPr>
          </a:p>
        </p:txBody>
      </p:sp>
    </p:spTree>
    <p:extLst>
      <p:ext uri="{BB962C8B-B14F-4D97-AF65-F5344CB8AC3E}">
        <p14:creationId xmlns:p14="http://schemas.microsoft.com/office/powerpoint/2010/main" val="5388594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nk.jpg"/>
          <p:cNvPicPr>
            <a:picLocks noChangeAspect="1"/>
          </p:cNvPicPr>
          <p:nvPr/>
        </p:nvPicPr>
        <p:blipFill>
          <a:blip r:embed="rId3"/>
          <a:stretch>
            <a:fillRect/>
          </a:stretch>
        </p:blipFill>
        <p:spPr>
          <a:xfrm>
            <a:off x="6273478" y="4716552"/>
            <a:ext cx="2482818" cy="1859717"/>
          </a:xfrm>
          <a:prstGeom prst="rect">
            <a:avLst/>
          </a:prstGeom>
        </p:spPr>
      </p:pic>
      <p:sp>
        <p:nvSpPr>
          <p:cNvPr id="5" name="TextBox 4"/>
          <p:cNvSpPr txBox="1"/>
          <p:nvPr/>
        </p:nvSpPr>
        <p:spPr>
          <a:xfrm>
            <a:off x="1063230" y="1094243"/>
            <a:ext cx="7292830" cy="4093428"/>
          </a:xfrm>
          <a:prstGeom prst="rect">
            <a:avLst/>
          </a:prstGeom>
          <a:noFill/>
        </p:spPr>
        <p:txBody>
          <a:bodyPr wrap="square" rtlCol="0">
            <a:spAutoFit/>
          </a:bodyPr>
          <a:lstStyle/>
          <a:p>
            <a:pPr algn="ctr">
              <a:spcAft>
                <a:spcPts val="600"/>
              </a:spcAft>
            </a:pPr>
            <a:r>
              <a:rPr lang="en-US" sz="3200" b="1" dirty="0">
                <a:solidFill>
                  <a:srgbClr val="1552A6"/>
                </a:solidFill>
                <a:latin typeface="AauxPro OT"/>
              </a:rPr>
              <a:t>Field Orders</a:t>
            </a:r>
          </a:p>
          <a:p>
            <a:pPr>
              <a:buFont typeface="Arial" pitchFamily="34" charset="0"/>
              <a:buChar char="•"/>
            </a:pPr>
            <a:endParaRPr lang="en-US" sz="2000" dirty="0">
              <a:latin typeface="Times New Roman" pitchFamily="18" charset="0"/>
              <a:cs typeface="Times New Roman" pitchFamily="18" charset="0"/>
            </a:endParaRPr>
          </a:p>
          <a:p>
            <a:pPr indent="-457200">
              <a:spcAft>
                <a:spcPts val="600"/>
              </a:spcAft>
              <a:buFont typeface="Arial" pitchFamily="34" charset="0"/>
              <a:buChar char="•"/>
            </a:pPr>
            <a:r>
              <a:rPr lang="en-US" sz="2800" dirty="0">
                <a:latin typeface="+mj-lt"/>
                <a:cs typeface="Times New Roman" pitchFamily="18" charset="0"/>
              </a:rPr>
              <a:t>To address a field condition or barrier to 	accessing the construction site</a:t>
            </a:r>
          </a:p>
          <a:p>
            <a:pPr indent="-457200">
              <a:spcAft>
                <a:spcPts val="600"/>
              </a:spcAft>
              <a:buFont typeface="Arial" pitchFamily="34" charset="0"/>
              <a:buChar char="•"/>
            </a:pPr>
            <a:r>
              <a:rPr lang="en-US" sz="2800" dirty="0">
                <a:latin typeface="+mj-lt"/>
                <a:cs typeface="Times New Roman" pitchFamily="18" charset="0"/>
              </a:rPr>
              <a:t>To clarify the specification, address the 	technical execution of a problem or update 		contract documentation</a:t>
            </a:r>
          </a:p>
          <a:p>
            <a:pPr indent="-457200">
              <a:spcAft>
                <a:spcPts val="600"/>
              </a:spcAft>
              <a:buFont typeface="Arial" pitchFamily="34" charset="0"/>
              <a:buChar char="•"/>
            </a:pPr>
            <a:r>
              <a:rPr lang="en-US" sz="2800" dirty="0">
                <a:latin typeface="+mj-lt"/>
                <a:cs typeface="Times New Roman" pitchFamily="18" charset="0"/>
              </a:rPr>
              <a:t>To address an omission</a:t>
            </a:r>
            <a:endParaRPr lang="en-US" sz="3200" b="1" dirty="0">
              <a:solidFill>
                <a:srgbClr val="1552A6"/>
              </a:solidFill>
              <a:latin typeface="+mj-lt"/>
            </a:endParaRPr>
          </a:p>
          <a:p>
            <a:endParaRPr lang="en-US" sz="2000" b="1" dirty="0">
              <a:solidFill>
                <a:srgbClr val="1552A6"/>
              </a:solidFill>
              <a:latin typeface="AauxPro OT"/>
            </a:endParaRPr>
          </a:p>
        </p:txBody>
      </p:sp>
      <p:sp>
        <p:nvSpPr>
          <p:cNvPr id="6" name="Date Placeholder 5"/>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53</a:t>
            </a:fld>
            <a:endParaRPr lang="en-US"/>
          </a:p>
        </p:txBody>
      </p:sp>
      <p:sp>
        <p:nvSpPr>
          <p:cNvPr id="8" name="Rectangle 7"/>
          <p:cNvSpPr/>
          <p:nvPr/>
        </p:nvSpPr>
        <p:spPr>
          <a:xfrm>
            <a:off x="457201" y="5292467"/>
            <a:ext cx="3546352" cy="707886"/>
          </a:xfrm>
          <a:prstGeom prst="rect">
            <a:avLst/>
          </a:prstGeom>
        </p:spPr>
        <p:txBody>
          <a:bodyPr wrap="square">
            <a:spAutoFit/>
          </a:bodyPr>
          <a:lstStyle/>
          <a:p>
            <a:pPr algn="ctr"/>
            <a:r>
              <a:rPr lang="en-US" sz="2000" b="1" dirty="0">
                <a:solidFill>
                  <a:srgbClr val="1552A6"/>
                </a:solidFill>
                <a:latin typeface="Times New Roman" pitchFamily="18" charset="0"/>
                <a:cs typeface="Times New Roman" pitchFamily="18" charset="0"/>
              </a:rPr>
              <a:t>Learn more, see</a:t>
            </a:r>
          </a:p>
          <a:p>
            <a:pPr algn="ctr"/>
            <a:r>
              <a:rPr lang="en-US" sz="2000" b="1" dirty="0">
                <a:solidFill>
                  <a:srgbClr val="1552A6"/>
                </a:solidFill>
                <a:latin typeface="Times New Roman" pitchFamily="18" charset="0"/>
                <a:cs typeface="Times New Roman" pitchFamily="18" charset="0"/>
              </a:rPr>
              <a:t>Guidance Document CLC-8</a:t>
            </a:r>
          </a:p>
        </p:txBody>
      </p:sp>
    </p:spTree>
    <p:extLst>
      <p:ext uri="{BB962C8B-B14F-4D97-AF65-F5344CB8AC3E}">
        <p14:creationId xmlns:p14="http://schemas.microsoft.com/office/powerpoint/2010/main" val="10766891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nk.jpg"/>
          <p:cNvPicPr>
            <a:picLocks noChangeAspect="1"/>
          </p:cNvPicPr>
          <p:nvPr/>
        </p:nvPicPr>
        <p:blipFill>
          <a:blip r:embed="rId3"/>
          <a:stretch>
            <a:fillRect/>
          </a:stretch>
        </p:blipFill>
        <p:spPr>
          <a:xfrm>
            <a:off x="6273478" y="4716552"/>
            <a:ext cx="2482818" cy="1859717"/>
          </a:xfrm>
          <a:prstGeom prst="rect">
            <a:avLst/>
          </a:prstGeom>
        </p:spPr>
      </p:pic>
      <p:sp>
        <p:nvSpPr>
          <p:cNvPr id="5" name="TextBox 4"/>
          <p:cNvSpPr txBox="1"/>
          <p:nvPr/>
        </p:nvSpPr>
        <p:spPr>
          <a:xfrm>
            <a:off x="1063230" y="1094243"/>
            <a:ext cx="7292830" cy="5262979"/>
          </a:xfrm>
          <a:prstGeom prst="rect">
            <a:avLst/>
          </a:prstGeom>
          <a:noFill/>
        </p:spPr>
        <p:txBody>
          <a:bodyPr wrap="square" rtlCol="0">
            <a:spAutoFit/>
          </a:bodyPr>
          <a:lstStyle/>
          <a:p>
            <a:pPr algn="ctr">
              <a:spcAft>
                <a:spcPts val="600"/>
              </a:spcAft>
            </a:pPr>
            <a:r>
              <a:rPr lang="en-US" sz="3200" b="1" dirty="0">
                <a:solidFill>
                  <a:srgbClr val="1552A6"/>
                </a:solidFill>
                <a:latin typeface="AauxPro OT"/>
              </a:rPr>
              <a:t>Change Orders</a:t>
            </a:r>
          </a:p>
          <a:p>
            <a:pPr>
              <a:spcAft>
                <a:spcPts val="600"/>
              </a:spcAft>
              <a:buFont typeface="Arial" pitchFamily="34" charset="0"/>
              <a:buChar char="•"/>
            </a:pPr>
            <a:endParaRPr lang="en-US" sz="2000" dirty="0">
              <a:latin typeface="Times New Roman" pitchFamily="18" charset="0"/>
              <a:cs typeface="Times New Roman" pitchFamily="18" charset="0"/>
            </a:endParaRPr>
          </a:p>
          <a:p>
            <a:pPr indent="-457200">
              <a:spcAft>
                <a:spcPts val="600"/>
              </a:spcAft>
              <a:buFont typeface="Arial" pitchFamily="34" charset="0"/>
              <a:buChar char="•"/>
            </a:pPr>
            <a:r>
              <a:rPr lang="en-US" sz="2800" dirty="0">
                <a:latin typeface="+mj-lt"/>
                <a:cs typeface="Times New Roman" pitchFamily="18" charset="0"/>
              </a:rPr>
              <a:t>A program change</a:t>
            </a:r>
          </a:p>
          <a:p>
            <a:pPr indent="-457200">
              <a:spcAft>
                <a:spcPts val="600"/>
              </a:spcAft>
              <a:buFont typeface="Arial" pitchFamily="34" charset="0"/>
              <a:buChar char="•"/>
            </a:pPr>
            <a:r>
              <a:rPr lang="en-US" sz="2800" dirty="0">
                <a:latin typeface="+mj-lt"/>
                <a:cs typeface="Times New Roman" pitchFamily="18" charset="0"/>
              </a:rPr>
              <a:t>A substitution</a:t>
            </a:r>
          </a:p>
          <a:p>
            <a:pPr indent="-457200">
              <a:spcAft>
                <a:spcPts val="600"/>
              </a:spcAft>
              <a:buFont typeface="Arial" pitchFamily="34" charset="0"/>
              <a:buChar char="•"/>
            </a:pPr>
            <a:r>
              <a:rPr lang="en-US" sz="2800" dirty="0">
                <a:latin typeface="+mj-lt"/>
                <a:cs typeface="Times New Roman" pitchFamily="18" charset="0"/>
              </a:rPr>
              <a:t>A bond premium and/or insurance 	adjustment</a:t>
            </a:r>
          </a:p>
          <a:p>
            <a:pPr indent="-457200">
              <a:spcAft>
                <a:spcPts val="600"/>
              </a:spcAft>
              <a:buFont typeface="Arial" pitchFamily="34" charset="0"/>
              <a:buChar char="•"/>
            </a:pPr>
            <a:r>
              <a:rPr lang="en-US" sz="2800" dirty="0">
                <a:latin typeface="+mj-lt"/>
                <a:cs typeface="Times New Roman" pitchFamily="18" charset="0"/>
              </a:rPr>
              <a:t>A time extension not resulting from a field 	order condition</a:t>
            </a:r>
          </a:p>
          <a:p>
            <a:pPr indent="-457200">
              <a:spcAft>
                <a:spcPts val="600"/>
              </a:spcAft>
              <a:buFont typeface="Arial" pitchFamily="34" charset="0"/>
              <a:buChar char="•"/>
            </a:pPr>
            <a:r>
              <a:rPr lang="en-US" sz="2800" dirty="0">
                <a:latin typeface="+mj-lt"/>
                <a:cs typeface="Times New Roman" pitchFamily="18" charset="0"/>
              </a:rPr>
              <a:t>An allowance adjustment</a:t>
            </a:r>
          </a:p>
          <a:p>
            <a:pPr indent="-457200">
              <a:spcAft>
                <a:spcPts val="600"/>
              </a:spcAft>
              <a:buFont typeface="Arial" pitchFamily="34" charset="0"/>
              <a:buChar char="•"/>
            </a:pPr>
            <a:r>
              <a:rPr lang="en-US" sz="2800" dirty="0">
                <a:latin typeface="+mj-lt"/>
                <a:cs typeface="Times New Roman" pitchFamily="18" charset="0"/>
              </a:rPr>
              <a:t>To address an error</a:t>
            </a:r>
            <a:endParaRPr lang="en-US" sz="3200" b="1" dirty="0">
              <a:solidFill>
                <a:srgbClr val="1552A6"/>
              </a:solidFill>
              <a:latin typeface="+mj-lt"/>
            </a:endParaRPr>
          </a:p>
          <a:p>
            <a:endParaRPr lang="en-US" sz="2000" b="1" dirty="0">
              <a:solidFill>
                <a:srgbClr val="1552A6"/>
              </a:solidFill>
              <a:latin typeface="AauxPro OT"/>
            </a:endParaRPr>
          </a:p>
        </p:txBody>
      </p:sp>
      <p:sp>
        <p:nvSpPr>
          <p:cNvPr id="6" name="Date Placeholder 5"/>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dirty="0"/>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54</a:t>
            </a:fld>
            <a:endParaRPr lang="en-US"/>
          </a:p>
        </p:txBody>
      </p:sp>
    </p:spTree>
    <p:extLst>
      <p:ext uri="{BB962C8B-B14F-4D97-AF65-F5344CB8AC3E}">
        <p14:creationId xmlns:p14="http://schemas.microsoft.com/office/powerpoint/2010/main" val="9544058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53500" y="4882431"/>
            <a:ext cx="2952750" cy="1552575"/>
          </a:xfrm>
          <a:prstGeom prst="rect">
            <a:avLst/>
          </a:prstGeom>
          <a:effectLst>
            <a:softEdge rad="165100"/>
          </a:effectLst>
        </p:spPr>
      </p:pic>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71462" y="1224442"/>
            <a:ext cx="2466975" cy="184785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553200" y="1198840"/>
            <a:ext cx="2505075" cy="1828800"/>
          </a:xfrm>
          <a:prstGeom prst="rect">
            <a:avLst/>
          </a:prstGeom>
          <a:effectLst>
            <a:softEdge rad="190500"/>
          </a:effectLst>
        </p:spPr>
      </p:pic>
      <p:sp>
        <p:nvSpPr>
          <p:cNvPr id="7" name="Date Placeholder 6"/>
          <p:cNvSpPr>
            <a:spLocks noGrp="1"/>
          </p:cNvSpPr>
          <p:nvPr>
            <p:ph type="dt" sz="half" idx="10"/>
          </p:nvPr>
        </p:nvSpPr>
        <p:spPr>
          <a:xfrm>
            <a:off x="457200" y="6356350"/>
            <a:ext cx="2133600" cy="365125"/>
          </a:xfrm>
        </p:spPr>
        <p:txBody>
          <a:bodyPr/>
          <a:lstStyle/>
          <a:p>
            <a:r>
              <a:rPr lang="en-US"/>
              <a:t>Dec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55</a:t>
            </a:fld>
            <a:endParaRPr lang="en-US"/>
          </a:p>
        </p:txBody>
      </p:sp>
      <p:sp>
        <p:nvSpPr>
          <p:cNvPr id="11" name="Title 1"/>
          <p:cNvSpPr>
            <a:spLocks noGrp="1"/>
          </p:cNvSpPr>
          <p:nvPr>
            <p:ph type="title"/>
          </p:nvPr>
        </p:nvSpPr>
        <p:spPr>
          <a:xfrm>
            <a:off x="572950" y="461536"/>
            <a:ext cx="8113850" cy="1143000"/>
          </a:xfrm>
        </p:spPr>
        <p:txBody>
          <a:bodyPr>
            <a:normAutofit/>
          </a:bodyPr>
          <a:lstStyle/>
          <a:p>
            <a:r>
              <a:rPr lang="en-US" sz="3200" b="1" dirty="0">
                <a:solidFill>
                  <a:srgbClr val="1552A6"/>
                </a:solidFill>
                <a:latin typeface="AauxPro OT"/>
              </a:rPr>
              <a:t>Pre Solicitation</a:t>
            </a:r>
          </a:p>
        </p:txBody>
      </p:sp>
      <p:graphicFrame>
        <p:nvGraphicFramePr>
          <p:cNvPr id="2" name="Diagram 1"/>
          <p:cNvGraphicFramePr/>
          <p:nvPr/>
        </p:nvGraphicFramePr>
        <p:xfrm>
          <a:off x="1524000" y="1593648"/>
          <a:ext cx="6096000"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4463652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880759" y="537416"/>
            <a:ext cx="5527835" cy="538609"/>
          </a:xfrm>
          <a:prstGeom prst="rect">
            <a:avLst/>
          </a:prstGeom>
          <a:noFill/>
        </p:spPr>
        <p:txBody>
          <a:bodyPr wrap="square" rtlCol="0">
            <a:spAutoFit/>
          </a:bodyPr>
          <a:lstStyle/>
          <a:p>
            <a:pPr algn="ctr"/>
            <a:r>
              <a:rPr lang="en-US" sz="2900" b="1" dirty="0">
                <a:solidFill>
                  <a:srgbClr val="1552A6"/>
                </a:solidFill>
                <a:latin typeface="AauxPro OT"/>
              </a:rPr>
              <a:t>Resources</a:t>
            </a:r>
          </a:p>
        </p:txBody>
      </p:sp>
      <p:sp>
        <p:nvSpPr>
          <p:cNvPr id="10" name="Date Placeholder 9"/>
          <p:cNvSpPr>
            <a:spLocks noGrp="1"/>
          </p:cNvSpPr>
          <p:nvPr>
            <p:ph type="dt" sz="half" idx="10"/>
          </p:nvPr>
        </p:nvSpPr>
        <p:spPr/>
        <p:txBody>
          <a:bodyPr/>
          <a:lstStyle/>
          <a:p>
            <a:r>
              <a:rPr lang="en-US"/>
              <a:t>Dec 2023</a:t>
            </a:r>
          </a:p>
        </p:txBody>
      </p:sp>
      <p:sp>
        <p:nvSpPr>
          <p:cNvPr id="9" name="Footer Placeholder 8"/>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56</a:t>
            </a:fld>
            <a:endParaRPr lang="en-US"/>
          </a:p>
        </p:txBody>
      </p:sp>
      <p:pic>
        <p:nvPicPr>
          <p:cNvPr id="4" name="Picture 3" descr="Text&#10;&#10;Description automatically generated">
            <a:extLst>
              <a:ext uri="{FF2B5EF4-FFF2-40B4-BE49-F238E27FC236}">
                <a16:creationId xmlns:a16="http://schemas.microsoft.com/office/drawing/2014/main" id="{69222440-39F9-4D22-AF4D-974A38898575}"/>
              </a:ext>
            </a:extLst>
          </p:cNvPr>
          <p:cNvPicPr>
            <a:picLocks noChangeAspect="1"/>
          </p:cNvPicPr>
          <p:nvPr/>
        </p:nvPicPr>
        <p:blipFill>
          <a:blip r:embed="rId3"/>
          <a:stretch>
            <a:fillRect/>
          </a:stretch>
        </p:blipFill>
        <p:spPr>
          <a:xfrm rot="1038249">
            <a:off x="5231769" y="1691628"/>
            <a:ext cx="3325138" cy="4453548"/>
          </a:xfrm>
          <a:prstGeom prst="rect">
            <a:avLst/>
          </a:prstGeom>
          <a:solidFill>
            <a:schemeClr val="bg1">
              <a:alpha val="9500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50800" dist="38100" dir="16200000" rotWithShape="0">
              <a:prstClr val="black">
                <a:alpha val="40000"/>
              </a:prstClr>
            </a:outerShdw>
          </a:effectLst>
        </p:spPr>
      </p:pic>
      <p:pic>
        <p:nvPicPr>
          <p:cNvPr id="14" name="Picture 2" descr="tools_training_communications_cyan">
            <a:extLst>
              <a:ext uri="{FF2B5EF4-FFF2-40B4-BE49-F238E27FC236}">
                <a16:creationId xmlns:a16="http://schemas.microsoft.com/office/drawing/2014/main" id="{1CC843CB-E971-43E0-9141-7B6CD8392712}"/>
              </a:ext>
            </a:extLst>
          </p:cNvPr>
          <p:cNvPicPr>
            <a:picLocks noChangeAspect="1" noChangeArrowheads="1"/>
          </p:cNvPicPr>
          <p:nvPr/>
        </p:nvPicPr>
        <p:blipFill>
          <a:blip r:embed="rId4"/>
          <a:stretch>
            <a:fillRect/>
          </a:stretch>
        </p:blipFill>
        <p:spPr bwMode="auto">
          <a:xfrm>
            <a:off x="734892" y="1597047"/>
            <a:ext cx="3711815" cy="3951288"/>
          </a:xfrm>
          <a:prstGeom prst="rect">
            <a:avLst/>
          </a:prstGeom>
          <a:noFill/>
          <a:ln w="9525" algn="in">
            <a:noFill/>
            <a:miter lim="800000"/>
            <a:headEnd/>
            <a:tailEnd/>
          </a:ln>
          <a:effectLst/>
        </p:spPr>
      </p:pic>
    </p:spTree>
    <p:extLst>
      <p:ext uri="{BB962C8B-B14F-4D97-AF65-F5344CB8AC3E}">
        <p14:creationId xmlns:p14="http://schemas.microsoft.com/office/powerpoint/2010/main" val="40018367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978279" y="799365"/>
            <a:ext cx="5527835" cy="538609"/>
          </a:xfrm>
          <a:prstGeom prst="rect">
            <a:avLst/>
          </a:prstGeom>
          <a:noFill/>
        </p:spPr>
        <p:txBody>
          <a:bodyPr wrap="square" rtlCol="0">
            <a:spAutoFit/>
          </a:bodyPr>
          <a:lstStyle/>
          <a:p>
            <a:pPr algn="ctr"/>
            <a:r>
              <a:rPr lang="en-US" sz="2900" b="1" dirty="0">
                <a:solidFill>
                  <a:srgbClr val="1552A6"/>
                </a:solidFill>
                <a:latin typeface="AauxPro OT"/>
              </a:rPr>
              <a:t>Procurement Requirements</a:t>
            </a:r>
          </a:p>
        </p:txBody>
      </p:sp>
      <p:sp>
        <p:nvSpPr>
          <p:cNvPr id="10" name="Date Placeholder 9"/>
          <p:cNvSpPr>
            <a:spLocks noGrp="1"/>
          </p:cNvSpPr>
          <p:nvPr>
            <p:ph type="dt" sz="half" idx="10"/>
          </p:nvPr>
        </p:nvSpPr>
        <p:spPr/>
        <p:txBody>
          <a:bodyPr/>
          <a:lstStyle/>
          <a:p>
            <a:r>
              <a:rPr lang="en-US"/>
              <a:t>Dec 2023</a:t>
            </a:r>
          </a:p>
        </p:txBody>
      </p:sp>
      <p:sp>
        <p:nvSpPr>
          <p:cNvPr id="9" name="Footer Placeholder 8"/>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57</a:t>
            </a:fld>
            <a:endParaRPr lang="en-US"/>
          </a:p>
        </p:txBody>
      </p:sp>
      <p:pic>
        <p:nvPicPr>
          <p:cNvPr id="11" name="Picture 10" descr="Picture2.png"/>
          <p:cNvPicPr>
            <a:picLocks noChangeAspect="1"/>
          </p:cNvPicPr>
          <p:nvPr/>
        </p:nvPicPr>
        <p:blipFill>
          <a:blip r:embed="rId3" cstate="screen">
            <a:lum bright="10000" contrast="-8000"/>
            <a:extLst>
              <a:ext uri="{28A0092B-C50C-407E-A947-70E740481C1C}">
                <a14:useLocalDpi xmlns:a14="http://schemas.microsoft.com/office/drawing/2010/main"/>
              </a:ext>
            </a:extLst>
          </a:blip>
          <a:stretch>
            <a:fillRect/>
          </a:stretch>
        </p:blipFill>
        <p:spPr>
          <a:xfrm rot="1209149">
            <a:off x="4599897" y="2230555"/>
            <a:ext cx="4407662" cy="3407940"/>
          </a:xfrm>
          <a:prstGeom prst="rect">
            <a:avLst/>
          </a:prstGeom>
          <a:ln>
            <a:noFill/>
          </a:ln>
          <a:effectLst>
            <a:outerShdw blurRad="292100" dist="139700" dir="2700000" algn="tl" rotWithShape="0">
              <a:srgbClr val="333333">
                <a:alpha val="65000"/>
              </a:srgbClr>
            </a:outerShdw>
          </a:effectLst>
        </p:spPr>
      </p:pic>
      <p:sp>
        <p:nvSpPr>
          <p:cNvPr id="12" name="Text Placeholder 2"/>
          <p:cNvSpPr txBox="1">
            <a:spLocks/>
          </p:cNvSpPr>
          <p:nvPr/>
        </p:nvSpPr>
        <p:spPr>
          <a:xfrm>
            <a:off x="353568" y="2013183"/>
            <a:ext cx="4255007" cy="4498848"/>
          </a:xfrm>
          <a:prstGeom prst="rect">
            <a:avLst/>
          </a:prstGeom>
        </p:spPr>
        <p:txBody>
          <a:bodyPr>
            <a:noAutofit/>
          </a:bodyPr>
          <a:lstStyle/>
          <a:p>
            <a:pPr marL="171450" marR="0" lvl="2" indent="-457200" algn="l" defTabSz="457200" rtl="0" eaLnBrk="1" fontAlgn="auto" latinLnBrk="0" hangingPunct="1">
              <a:lnSpc>
                <a:spcPct val="100000"/>
              </a:lnSpc>
              <a:spcBef>
                <a:spcPts val="0"/>
              </a:spcBef>
              <a:spcAft>
                <a:spcPts val="600"/>
              </a:spcAft>
              <a:buClrTx/>
              <a:buSzTx/>
              <a:buFont typeface="Arial"/>
              <a:buNone/>
              <a:tabLst/>
              <a:defRPr/>
            </a:pPr>
            <a:r>
              <a:rPr kumimoji="0" lang="en-US" sz="2800" b="0" i="0" u="none" strike="noStrike" kern="1200" cap="none" spc="0" normalizeH="0" baseline="0" noProof="0" dirty="0">
                <a:ln>
                  <a:noFill/>
                </a:ln>
                <a:solidFill>
                  <a:schemeClr val="tx1"/>
                </a:solidFill>
                <a:effectLst/>
                <a:uLnTx/>
                <a:uFillTx/>
                <a:latin typeface="+mj-lt"/>
                <a:cs typeface="Times New Roman" pitchFamily="18" charset="0"/>
              </a:rPr>
              <a:t>Polices and Procedures</a:t>
            </a:r>
          </a:p>
          <a:p>
            <a:pPr marL="463550" marR="0" lvl="2" indent="-457200" algn="l" defTabSz="457200" rtl="0" eaLnBrk="1" fontAlgn="auto" latinLnBrk="0" hangingPunct="1">
              <a:lnSpc>
                <a:spcPct val="100000"/>
              </a:lnSpc>
              <a:spcBef>
                <a:spcPts val="0"/>
              </a:spcBef>
              <a:spcAft>
                <a:spcPts val="600"/>
              </a:spcAft>
              <a:buClrTx/>
              <a:buSzTx/>
              <a:buFont typeface="Arial"/>
              <a:buChar char="•"/>
              <a:tabLst/>
              <a:defRPr/>
            </a:pPr>
            <a:r>
              <a:rPr kumimoji="0" lang="en-US" sz="2800" b="0" i="0" u="none" strike="noStrike" kern="1200" cap="none" spc="0" normalizeH="0" baseline="0" noProof="0" dirty="0">
                <a:ln>
                  <a:noFill/>
                </a:ln>
                <a:solidFill>
                  <a:schemeClr val="tx1"/>
                </a:solidFill>
                <a:effectLst/>
                <a:uLnTx/>
                <a:uFillTx/>
                <a:latin typeface="+mj-lt"/>
                <a:cs typeface="Times New Roman" pitchFamily="18" charset="0"/>
              </a:rPr>
              <a:t>7553 – Purchasing</a:t>
            </a:r>
          </a:p>
          <a:p>
            <a:pPr marL="463550" marR="0" lvl="2" indent="-457200" algn="l" defTabSz="457200" rtl="0" eaLnBrk="1" fontAlgn="auto" latinLnBrk="0" hangingPunct="1">
              <a:lnSpc>
                <a:spcPct val="100000"/>
              </a:lnSpc>
              <a:spcBef>
                <a:spcPts val="0"/>
              </a:spcBef>
              <a:spcAft>
                <a:spcPts val="600"/>
              </a:spcAft>
              <a:buClrTx/>
              <a:buSzTx/>
              <a:buFont typeface="Arial"/>
              <a:buChar char="•"/>
              <a:tabLst/>
              <a:defRPr/>
            </a:pPr>
            <a:r>
              <a:rPr kumimoji="0" lang="en-US" sz="2800" b="0" i="0" u="none" strike="noStrike" kern="1200" cap="none" spc="0" normalizeH="0" baseline="0" noProof="0" dirty="0">
                <a:ln>
                  <a:noFill/>
                </a:ln>
                <a:solidFill>
                  <a:schemeClr val="tx1"/>
                </a:solidFill>
                <a:effectLst/>
                <a:uLnTx/>
                <a:uFillTx/>
                <a:latin typeface="+mj-lt"/>
                <a:cs typeface="Times New Roman" pitchFamily="18" charset="0"/>
              </a:rPr>
              <a:t>7552 – Procurement Lobbying</a:t>
            </a:r>
          </a:p>
          <a:p>
            <a:pPr marL="463550" lvl="2" indent="-457200">
              <a:spcAft>
                <a:spcPts val="600"/>
              </a:spcAft>
              <a:buFont typeface="Arial"/>
              <a:buChar char="•"/>
              <a:defRPr/>
            </a:pPr>
            <a:r>
              <a:rPr kumimoji="0" lang="en-US" sz="2800" b="0" i="0" u="none" strike="noStrike" kern="1200" cap="none" spc="0" normalizeH="0" baseline="0" noProof="0" dirty="0">
                <a:ln>
                  <a:noFill/>
                </a:ln>
                <a:solidFill>
                  <a:schemeClr val="tx1"/>
                </a:solidFill>
                <a:effectLst/>
                <a:uLnTx/>
                <a:uFillTx/>
                <a:latin typeface="+mj-lt"/>
                <a:cs typeface="Times New Roman" pitchFamily="18" charset="0"/>
              </a:rPr>
              <a:t>7554 – </a:t>
            </a:r>
            <a:r>
              <a:rPr lang="en-US" sz="2800" dirty="0">
                <a:latin typeface="+mj-lt"/>
                <a:cs typeface="Times New Roman" pitchFamily="18" charset="0"/>
              </a:rPr>
              <a:t>Construction</a:t>
            </a:r>
          </a:p>
          <a:p>
            <a:pPr marL="463550" lvl="2" indent="-457200">
              <a:spcAft>
                <a:spcPts val="600"/>
              </a:spcAft>
              <a:buFont typeface="Arial"/>
              <a:buChar char="•"/>
              <a:defRPr/>
            </a:pPr>
            <a:r>
              <a:rPr kumimoji="0" lang="en-US" sz="2800" b="0" i="0" u="none" strike="noStrike" kern="1200" cap="none" spc="0" normalizeH="0" baseline="0" noProof="0" dirty="0">
                <a:ln>
                  <a:noFill/>
                </a:ln>
                <a:solidFill>
                  <a:schemeClr val="tx1"/>
                </a:solidFill>
                <a:effectLst/>
                <a:uLnTx/>
                <a:uFillTx/>
                <a:latin typeface="+mj-lt"/>
                <a:cs typeface="Times New Roman" pitchFamily="18" charset="0"/>
              </a:rPr>
              <a:t>7555 </a:t>
            </a:r>
            <a:r>
              <a:rPr lang="en-US" sz="2800" dirty="0">
                <a:latin typeface="+mj-lt"/>
                <a:cs typeface="Times New Roman" pitchFamily="18" charset="0"/>
              </a:rPr>
              <a:t>–Consultants </a:t>
            </a:r>
          </a:p>
          <a:p>
            <a:pPr marL="463550" marR="0" lvl="2" indent="-457200" algn="l" defTabSz="457200" rtl="0" eaLnBrk="1" fontAlgn="auto" latinLnBrk="0" hangingPunct="1">
              <a:lnSpc>
                <a:spcPct val="100000"/>
              </a:lnSpc>
              <a:spcBef>
                <a:spcPts val="0"/>
              </a:spcBef>
              <a:spcAft>
                <a:spcPts val="600"/>
              </a:spcAft>
              <a:buClrTx/>
              <a:buSzTx/>
              <a:buFont typeface="Arial"/>
              <a:buChar char="•"/>
              <a:tabLst/>
              <a:defRPr/>
            </a:pPr>
            <a:r>
              <a:rPr kumimoji="0" lang="en-US" sz="2800" b="0" i="0" u="none" strike="noStrike" kern="1200" cap="none" spc="0" normalizeH="0" baseline="0" noProof="0" dirty="0">
                <a:ln>
                  <a:noFill/>
                </a:ln>
                <a:solidFill>
                  <a:schemeClr val="tx1"/>
                </a:solidFill>
                <a:effectLst/>
                <a:uLnTx/>
                <a:uFillTx/>
                <a:latin typeface="+mj-lt"/>
                <a:cs typeface="Times New Roman" pitchFamily="18" charset="0"/>
              </a:rPr>
              <a:t>7556 and 7557 – MWBE</a:t>
            </a:r>
          </a:p>
        </p:txBody>
      </p:sp>
    </p:spTree>
    <p:extLst>
      <p:ext uri="{BB962C8B-B14F-4D97-AF65-F5344CB8AC3E}">
        <p14:creationId xmlns:p14="http://schemas.microsoft.com/office/powerpoint/2010/main" val="30254439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a:t>Dec 2023</a:t>
            </a:r>
            <a:endParaRPr lang="en-US" dirty="0"/>
          </a:p>
        </p:txBody>
      </p:sp>
      <p:sp>
        <p:nvSpPr>
          <p:cNvPr id="3" name="Slide Number Placeholder 2"/>
          <p:cNvSpPr>
            <a:spLocks noGrp="1"/>
          </p:cNvSpPr>
          <p:nvPr>
            <p:ph type="sldNum" sz="quarter" idx="12"/>
          </p:nvPr>
        </p:nvSpPr>
        <p:spPr/>
        <p:txBody>
          <a:bodyPr/>
          <a:lstStyle/>
          <a:p>
            <a:fld id="{33D82B13-F593-224D-BA00-C18C518B326E}" type="slidenum">
              <a:rPr lang="en-US" smtClean="0"/>
              <a:pPr/>
              <a:t>58</a:t>
            </a:fld>
            <a:endParaRPr lang="en-US"/>
          </a:p>
        </p:txBody>
      </p:sp>
      <p:sp>
        <p:nvSpPr>
          <p:cNvPr id="11" name="TextBox 10"/>
          <p:cNvSpPr txBox="1"/>
          <p:nvPr/>
        </p:nvSpPr>
        <p:spPr>
          <a:xfrm>
            <a:off x="934627" y="2167910"/>
            <a:ext cx="5004640" cy="2492990"/>
          </a:xfrm>
          <a:prstGeom prst="rect">
            <a:avLst/>
          </a:prstGeom>
          <a:noFill/>
        </p:spPr>
        <p:txBody>
          <a:bodyPr wrap="none" rtlCol="0">
            <a:spAutoFit/>
          </a:bodyPr>
          <a:lstStyle/>
          <a:p>
            <a:pPr algn="r"/>
            <a:r>
              <a:rPr lang="en-US" sz="5400" b="1" dirty="0">
                <a:solidFill>
                  <a:schemeClr val="accent5"/>
                </a:solidFill>
              </a:rPr>
              <a:t>Jessica</a:t>
            </a:r>
            <a:r>
              <a:rPr lang="en-US" sz="6000" b="1" dirty="0">
                <a:solidFill>
                  <a:schemeClr val="accent5"/>
                </a:solidFill>
              </a:rPr>
              <a:t> R. Miller</a:t>
            </a:r>
          </a:p>
          <a:p>
            <a:pPr algn="r"/>
            <a:r>
              <a:rPr lang="en-US" sz="3200" b="1" dirty="0">
                <a:solidFill>
                  <a:schemeClr val="accent5"/>
                </a:solidFill>
              </a:rPr>
              <a:t>Campus Let Contracts</a:t>
            </a:r>
          </a:p>
          <a:p>
            <a:pPr algn="r"/>
            <a:r>
              <a:rPr lang="en-US" sz="3200" b="1" dirty="0">
                <a:solidFill>
                  <a:schemeClr val="accent5"/>
                </a:solidFill>
              </a:rPr>
              <a:t>jessica.miller@suny.edu</a:t>
            </a:r>
          </a:p>
          <a:p>
            <a:pPr algn="r"/>
            <a:r>
              <a:rPr lang="en-US" sz="3200" b="1" dirty="0">
                <a:solidFill>
                  <a:schemeClr val="accent5"/>
                </a:solidFill>
              </a:rPr>
              <a:t>518-320-1129</a:t>
            </a:r>
          </a:p>
        </p:txBody>
      </p:sp>
      <p:pic>
        <p:nvPicPr>
          <p:cNvPr id="5" name="Picture 4">
            <a:extLst>
              <a:ext uri="{FF2B5EF4-FFF2-40B4-BE49-F238E27FC236}">
                <a16:creationId xmlns:a16="http://schemas.microsoft.com/office/drawing/2014/main" id="{F265D09A-7E1C-4D02-BF43-1B8043083C2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02018" y="2376299"/>
            <a:ext cx="2255468" cy="2024375"/>
          </a:xfrm>
          <a:prstGeom prst="rect">
            <a:avLst/>
          </a:prstGeom>
        </p:spPr>
      </p:pic>
      <p:sp>
        <p:nvSpPr>
          <p:cNvPr id="2" name="Footer Placeholder 1">
            <a:extLst>
              <a:ext uri="{FF2B5EF4-FFF2-40B4-BE49-F238E27FC236}">
                <a16:creationId xmlns:a16="http://schemas.microsoft.com/office/drawing/2014/main" id="{B1747A34-D731-41F2-B3D9-24701CFBE8A0}"/>
              </a:ext>
            </a:extLst>
          </p:cNvPr>
          <p:cNvSpPr>
            <a:spLocks noGrp="1"/>
          </p:cNvSpPr>
          <p:nvPr>
            <p:ph type="ftr" sz="quarter" idx="11"/>
          </p:nvPr>
        </p:nvSpPr>
        <p:spPr/>
        <p:txBody>
          <a:bodyPr/>
          <a:lstStyle/>
          <a:p>
            <a:r>
              <a:rPr lang="en-US"/>
              <a:t>SUNY Office for Capital Facilities</a:t>
            </a:r>
          </a:p>
        </p:txBody>
      </p:sp>
    </p:spTree>
    <p:extLst>
      <p:ext uri="{BB962C8B-B14F-4D97-AF65-F5344CB8AC3E}">
        <p14:creationId xmlns:p14="http://schemas.microsoft.com/office/powerpoint/2010/main" val="32373915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Dec 2023</a:t>
            </a:r>
            <a:endParaRPr lang="en-US" dirty="0"/>
          </a:p>
        </p:txBody>
      </p:sp>
      <p:sp>
        <p:nvSpPr>
          <p:cNvPr id="4" name="Footer Placeholder 3"/>
          <p:cNvSpPr>
            <a:spLocks noGrp="1"/>
          </p:cNvSpPr>
          <p:nvPr>
            <p:ph type="ftr" sz="quarter" idx="11"/>
          </p:nvPr>
        </p:nvSpPr>
        <p:spPr/>
        <p:txBody>
          <a:bodyPr/>
          <a:lstStyle/>
          <a:p>
            <a:r>
              <a:rPr lang="en-US"/>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59</a:t>
            </a:fld>
            <a:endParaRPr lang="en-US"/>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1897" y="1405690"/>
            <a:ext cx="7940842" cy="4466724"/>
          </a:xfrm>
          <a:prstGeom prst="rect">
            <a:avLst/>
          </a:prstGeom>
        </p:spPr>
      </p:pic>
    </p:spTree>
    <p:extLst>
      <p:ext uri="{BB962C8B-B14F-4D97-AF65-F5344CB8AC3E}">
        <p14:creationId xmlns:p14="http://schemas.microsoft.com/office/powerpoint/2010/main" val="2472787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70206" y="632490"/>
            <a:ext cx="7292830" cy="4970591"/>
          </a:xfrm>
          <a:prstGeom prst="rect">
            <a:avLst/>
          </a:prstGeom>
          <a:noFill/>
        </p:spPr>
        <p:txBody>
          <a:bodyPr wrap="square" rtlCol="0">
            <a:spAutoFit/>
          </a:bodyPr>
          <a:lstStyle/>
          <a:p>
            <a:pPr algn="ctr"/>
            <a:r>
              <a:rPr lang="en-US" sz="3200" b="1" dirty="0">
                <a:solidFill>
                  <a:srgbClr val="1552A6"/>
                </a:solidFill>
                <a:latin typeface="+mj-lt"/>
                <a:cs typeface="Arial" pitchFamily="34" charset="0"/>
              </a:rPr>
              <a:t>Learning Objective</a:t>
            </a:r>
          </a:p>
          <a:p>
            <a:endParaRPr lang="en-US" sz="2000" dirty="0">
              <a:latin typeface="+mj-lt"/>
            </a:endParaRPr>
          </a:p>
          <a:p>
            <a:pPr indent="-457200">
              <a:spcAft>
                <a:spcPts val="600"/>
              </a:spcAft>
            </a:pPr>
            <a:r>
              <a:rPr lang="en-US" sz="2400" dirty="0">
                <a:latin typeface="+mj-lt"/>
                <a:cs typeface="Times New Roman" pitchFamily="18" charset="0"/>
              </a:rPr>
              <a:t>Increase knowledge and understanding of: </a:t>
            </a:r>
          </a:p>
          <a:p>
            <a:pPr indent="-457200">
              <a:spcAft>
                <a:spcPts val="600"/>
              </a:spcAft>
            </a:pPr>
            <a:endParaRPr lang="en-US" sz="1000" dirty="0">
              <a:latin typeface="+mj-lt"/>
              <a:cs typeface="Times New Roman" pitchFamily="18" charset="0"/>
            </a:endParaRPr>
          </a:p>
          <a:p>
            <a:pPr lvl="1" indent="-457200">
              <a:spcAft>
                <a:spcPts val="600"/>
              </a:spcAft>
              <a:buFont typeface="Arial" pitchFamily="34" charset="0"/>
              <a:buChar char="•"/>
            </a:pPr>
            <a:r>
              <a:rPr lang="en-US" sz="2400" dirty="0">
                <a:latin typeface="+mj-lt"/>
                <a:cs typeface="Times New Roman" pitchFamily="18" charset="0"/>
              </a:rPr>
              <a:t>The state procurement requirements that the State University of New York (SUNY) is required to follow for construction and construction related consultant services contracts </a:t>
            </a:r>
          </a:p>
          <a:p>
            <a:endParaRPr lang="en-US" sz="2000" dirty="0">
              <a:latin typeface="+mj-lt"/>
            </a:endParaRPr>
          </a:p>
          <a:p>
            <a:pPr>
              <a:buFont typeface="Arial" pitchFamily="34" charset="0"/>
              <a:buChar char="•"/>
            </a:pPr>
            <a:endParaRPr lang="en-US" sz="2000" dirty="0">
              <a:latin typeface="+mj-lt"/>
            </a:endParaRPr>
          </a:p>
          <a:p>
            <a:pPr>
              <a:buFont typeface="Arial" pitchFamily="34" charset="0"/>
              <a:buChar char="•"/>
            </a:pPr>
            <a:endParaRPr lang="en-US" sz="2000" dirty="0">
              <a:latin typeface="+mj-lt"/>
            </a:endParaRPr>
          </a:p>
          <a:p>
            <a:endParaRPr lang="en-US" sz="2000" dirty="0">
              <a:latin typeface="+mj-lt"/>
            </a:endParaRPr>
          </a:p>
          <a:p>
            <a:endParaRPr lang="en-US" sz="2000" dirty="0">
              <a:latin typeface="+mj-lt"/>
            </a:endParaRPr>
          </a:p>
          <a:p>
            <a:endParaRPr lang="en-US" sz="2000" b="1" dirty="0">
              <a:solidFill>
                <a:srgbClr val="1552A6"/>
              </a:solidFill>
              <a:latin typeface="+mj-lt"/>
            </a:endParaRPr>
          </a:p>
        </p:txBody>
      </p:sp>
      <p:sp>
        <p:nvSpPr>
          <p:cNvPr id="6" name="Date Placeholder 5"/>
          <p:cNvSpPr>
            <a:spLocks noGrp="1"/>
          </p:cNvSpPr>
          <p:nvPr>
            <p:ph type="dt" sz="half" idx="10"/>
          </p:nvPr>
        </p:nvSpPr>
        <p:spPr/>
        <p:txBody>
          <a:bodyPr/>
          <a:lstStyle/>
          <a:p>
            <a:r>
              <a:rPr lang="en-US"/>
              <a:t>Dec 2023</a:t>
            </a:r>
            <a:endParaRPr lang="en-US" dirty="0"/>
          </a:p>
        </p:txBody>
      </p:sp>
      <p:sp>
        <p:nvSpPr>
          <p:cNvPr id="4" name="Footer Placeholder 3"/>
          <p:cNvSpPr>
            <a:spLocks noGrp="1"/>
          </p:cNvSpPr>
          <p:nvPr>
            <p:ph type="ftr" sz="quarter" idx="11"/>
          </p:nvPr>
        </p:nvSpPr>
        <p:spPr/>
        <p:txBody>
          <a:bodyPr/>
          <a:lstStyle/>
          <a:p>
            <a:r>
              <a:rPr lang="en-US" dirty="0"/>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6</a:t>
            </a:fld>
            <a:endParaRPr lang="en-US" dirty="0"/>
          </a:p>
        </p:txBody>
      </p:sp>
      <p:pic>
        <p:nvPicPr>
          <p:cNvPr id="7" name="Picture 6" descr="tree of knowledge.jpg"/>
          <p:cNvPicPr>
            <a:picLocks noChangeAspect="1"/>
          </p:cNvPicPr>
          <p:nvPr/>
        </p:nvPicPr>
        <p:blipFill>
          <a:blip r:embed="rId3"/>
          <a:stretch>
            <a:fillRect/>
          </a:stretch>
        </p:blipFill>
        <p:spPr>
          <a:xfrm>
            <a:off x="3888285" y="4922135"/>
            <a:ext cx="1456671" cy="1424586"/>
          </a:xfrm>
          <a:prstGeom prst="rect">
            <a:avLst/>
          </a:prstGeom>
        </p:spPr>
      </p:pic>
    </p:spTree>
    <p:extLst>
      <p:ext uri="{BB962C8B-B14F-4D97-AF65-F5344CB8AC3E}">
        <p14:creationId xmlns:p14="http://schemas.microsoft.com/office/powerpoint/2010/main" val="4033545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978279" y="799365"/>
            <a:ext cx="5527835" cy="584775"/>
          </a:xfrm>
          <a:prstGeom prst="rect">
            <a:avLst/>
          </a:prstGeom>
          <a:noFill/>
        </p:spPr>
        <p:txBody>
          <a:bodyPr wrap="square" rtlCol="0">
            <a:spAutoFit/>
          </a:bodyPr>
          <a:lstStyle/>
          <a:p>
            <a:pPr algn="ctr"/>
            <a:r>
              <a:rPr lang="en-US" sz="3200" b="1" dirty="0">
                <a:solidFill>
                  <a:srgbClr val="1552A6"/>
                </a:solidFill>
                <a:latin typeface="AauxPro OT"/>
              </a:rPr>
              <a:t>Procurement Requirements</a:t>
            </a:r>
          </a:p>
        </p:txBody>
      </p:sp>
      <p:sp>
        <p:nvSpPr>
          <p:cNvPr id="10" name="Date Placeholder 9"/>
          <p:cNvSpPr>
            <a:spLocks noGrp="1"/>
          </p:cNvSpPr>
          <p:nvPr>
            <p:ph type="dt" sz="half" idx="10"/>
          </p:nvPr>
        </p:nvSpPr>
        <p:spPr/>
        <p:txBody>
          <a:bodyPr/>
          <a:lstStyle/>
          <a:p>
            <a:r>
              <a:rPr lang="en-US"/>
              <a:t>Dec 2023</a:t>
            </a:r>
          </a:p>
        </p:txBody>
      </p:sp>
      <p:sp>
        <p:nvSpPr>
          <p:cNvPr id="9" name="Footer Placeholder 8"/>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7</a:t>
            </a:fld>
            <a:endParaRPr lang="en-US"/>
          </a:p>
        </p:txBody>
      </p:sp>
      <p:pic>
        <p:nvPicPr>
          <p:cNvPr id="13" name="Picture 12" descr="HelpBuriedInPaper.jpg"/>
          <p:cNvPicPr>
            <a:picLocks noChangeAspect="1"/>
          </p:cNvPicPr>
          <p:nvPr/>
        </p:nvPicPr>
        <p:blipFill>
          <a:blip r:embed="rId3"/>
          <a:stretch>
            <a:fillRect/>
          </a:stretch>
        </p:blipFill>
        <p:spPr>
          <a:xfrm>
            <a:off x="2326373" y="1405837"/>
            <a:ext cx="4284702" cy="489302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520199" y="3470832"/>
            <a:ext cx="4478588" cy="1178542"/>
          </a:xfrm>
          <a:prstGeom prst="rect">
            <a:avLst/>
          </a:prstGeom>
        </p:spPr>
      </p:pic>
      <p:pic>
        <p:nvPicPr>
          <p:cNvPr id="14" name="Picture 13" descr="dasny.jpg"/>
          <p:cNvPicPr>
            <a:picLocks noChangeAspect="1"/>
          </p:cNvPicPr>
          <p:nvPr/>
        </p:nvPicPr>
        <p:blipFill>
          <a:blip r:embed="rId4"/>
          <a:stretch>
            <a:fillRect/>
          </a:stretch>
        </p:blipFill>
        <p:spPr>
          <a:xfrm>
            <a:off x="5026660" y="3042606"/>
            <a:ext cx="4015740" cy="760313"/>
          </a:xfrm>
          <a:prstGeom prst="rect">
            <a:avLst/>
          </a:prstGeom>
        </p:spPr>
      </p:pic>
      <p:pic>
        <p:nvPicPr>
          <p:cNvPr id="11" name="Picture 10" descr="SUCF.jpg"/>
          <p:cNvPicPr>
            <a:picLocks noChangeAspect="1"/>
          </p:cNvPicPr>
          <p:nvPr/>
        </p:nvPicPr>
        <p:blipFill>
          <a:blip r:embed="rId5"/>
          <a:stretch>
            <a:fillRect/>
          </a:stretch>
        </p:blipFill>
        <p:spPr>
          <a:xfrm>
            <a:off x="106392" y="4880216"/>
            <a:ext cx="5913408" cy="1215841"/>
          </a:xfrm>
          <a:prstGeom prst="rect">
            <a:avLst/>
          </a:prstGeom>
        </p:spPr>
      </p:pic>
      <p:pic>
        <p:nvPicPr>
          <p:cNvPr id="13" name="Picture 12" descr="SUNY_Logo_278and424.jp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9276" y="3424885"/>
            <a:ext cx="2720629" cy="1342708"/>
          </a:xfrm>
          <a:prstGeom prst="rect">
            <a:avLst/>
          </a:prstGeom>
        </p:spPr>
      </p:pic>
      <p:sp>
        <p:nvSpPr>
          <p:cNvPr id="5" name="TextBox 4"/>
          <p:cNvSpPr txBox="1"/>
          <p:nvPr/>
        </p:nvSpPr>
        <p:spPr>
          <a:xfrm>
            <a:off x="1063230" y="952574"/>
            <a:ext cx="7292830" cy="3447098"/>
          </a:xfrm>
          <a:prstGeom prst="rect">
            <a:avLst/>
          </a:prstGeom>
          <a:noFill/>
        </p:spPr>
        <p:txBody>
          <a:bodyPr wrap="square" rtlCol="0">
            <a:spAutoFit/>
          </a:bodyPr>
          <a:lstStyle/>
          <a:p>
            <a:pPr algn="ctr">
              <a:spcAft>
                <a:spcPts val="600"/>
              </a:spcAft>
            </a:pPr>
            <a:r>
              <a:rPr lang="en-US" sz="3200" b="1" dirty="0">
                <a:solidFill>
                  <a:srgbClr val="1552A6"/>
                </a:solidFill>
                <a:latin typeface="AauxPro OT"/>
              </a:rPr>
              <a:t>Construction Authority and Funding</a:t>
            </a:r>
          </a:p>
          <a:p>
            <a:pPr algn="ctr">
              <a:spcAft>
                <a:spcPts val="600"/>
              </a:spcAft>
            </a:pPr>
            <a:endParaRPr lang="en-US" sz="1000" b="1" dirty="0">
              <a:solidFill>
                <a:srgbClr val="1552A6"/>
              </a:solidFill>
              <a:latin typeface="AauxPro OT"/>
            </a:endParaRPr>
          </a:p>
          <a:p>
            <a:pPr indent="-457200">
              <a:spcAft>
                <a:spcPts val="600"/>
              </a:spcAft>
              <a:buFont typeface="Wingdings" panose="05000000000000000000" pitchFamily="2" charset="2"/>
              <a:buChar char="v"/>
            </a:pPr>
            <a:r>
              <a:rPr lang="en-US" sz="2400" dirty="0">
                <a:latin typeface="+mj-lt"/>
                <a:cs typeface="Times New Roman" pitchFamily="18" charset="0"/>
              </a:rPr>
              <a:t>New York State Education Law (§355 and §376) 	establishes the authority for design, construction and 	rehabilitation of SUNY facilities on SUNY property</a:t>
            </a:r>
          </a:p>
          <a:p>
            <a:pPr indent="-457200">
              <a:spcAft>
                <a:spcPts val="600"/>
              </a:spcAft>
              <a:buFont typeface="Wingdings" panose="05000000000000000000" pitchFamily="2" charset="2"/>
              <a:buChar char="v"/>
            </a:pPr>
            <a:r>
              <a:rPr lang="en-US" sz="2400" dirty="0">
                <a:latin typeface="+mj-lt"/>
                <a:cs typeface="Times New Roman" pitchFamily="18" charset="0"/>
              </a:rPr>
              <a:t>Who has that authority?</a:t>
            </a:r>
          </a:p>
          <a:p>
            <a:endParaRPr lang="en-US" sz="2000" dirty="0">
              <a:latin typeface="AauxPro OT"/>
            </a:endParaRPr>
          </a:p>
          <a:p>
            <a:endParaRPr lang="en-US" sz="2000" dirty="0">
              <a:latin typeface="AauxPro OT"/>
            </a:endParaRPr>
          </a:p>
          <a:p>
            <a:endParaRPr lang="en-US" sz="2000" b="1" dirty="0">
              <a:solidFill>
                <a:srgbClr val="1552A6"/>
              </a:solidFill>
              <a:latin typeface="AauxPro OT"/>
            </a:endParaRPr>
          </a:p>
        </p:txBody>
      </p:sp>
      <p:sp>
        <p:nvSpPr>
          <p:cNvPr id="8" name="Date Placeholder 7"/>
          <p:cNvSpPr>
            <a:spLocks noGrp="1"/>
          </p:cNvSpPr>
          <p:nvPr>
            <p:ph type="dt" sz="half" idx="10"/>
          </p:nvPr>
        </p:nvSpPr>
        <p:spPr/>
        <p:txBody>
          <a:bodyPr/>
          <a:lstStyle/>
          <a:p>
            <a:r>
              <a:rPr lang="en-US"/>
              <a:t>Dec 2023</a:t>
            </a:r>
          </a:p>
        </p:txBody>
      </p:sp>
      <p:sp>
        <p:nvSpPr>
          <p:cNvPr id="7" name="Footer Placeholder 6"/>
          <p:cNvSpPr>
            <a:spLocks noGrp="1"/>
          </p:cNvSpPr>
          <p:nvPr>
            <p:ph type="ftr" sz="quarter" idx="11"/>
          </p:nvPr>
        </p:nvSpPr>
        <p:spPr/>
        <p:txBody>
          <a:bodyPr/>
          <a:lstStyle/>
          <a:p>
            <a:r>
              <a:rPr lang="en-US"/>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8</a:t>
            </a:fld>
            <a:endParaRPr lang="en-US"/>
          </a:p>
        </p:txBody>
      </p:sp>
      <p:pic>
        <p:nvPicPr>
          <p:cNvPr id="9" name="Picture 8" descr="NYPA.jpg"/>
          <p:cNvPicPr>
            <a:picLocks noChangeAspect="1"/>
          </p:cNvPicPr>
          <p:nvPr/>
        </p:nvPicPr>
        <p:blipFill>
          <a:blip r:embed="rId7"/>
          <a:stretch>
            <a:fillRect/>
          </a:stretch>
        </p:blipFill>
        <p:spPr>
          <a:xfrm>
            <a:off x="6249686" y="4705685"/>
            <a:ext cx="2847530" cy="913223"/>
          </a:xfrm>
          <a:prstGeom prst="rect">
            <a:avLst/>
          </a:prstGeom>
        </p:spPr>
      </p:pic>
      <p:pic>
        <p:nvPicPr>
          <p:cNvPr id="10" name="Picture 9" descr="nyserda.jpg"/>
          <p:cNvPicPr>
            <a:picLocks noChangeAspect="1"/>
          </p:cNvPicPr>
          <p:nvPr/>
        </p:nvPicPr>
        <p:blipFill>
          <a:blip r:embed="rId8"/>
          <a:stretch>
            <a:fillRect/>
          </a:stretch>
        </p:blipFill>
        <p:spPr>
          <a:xfrm>
            <a:off x="6421013" y="5684995"/>
            <a:ext cx="2646788" cy="742849"/>
          </a:xfrm>
          <a:prstGeom prst="rect">
            <a:avLst/>
          </a:prstGeom>
        </p:spPr>
      </p:pic>
      <p:pic>
        <p:nvPicPr>
          <p:cNvPr id="2" name="Picture 1"/>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344183" y="3609428"/>
            <a:ext cx="1270788" cy="1270788"/>
          </a:xfrm>
          <a:prstGeom prst="rect">
            <a:avLst/>
          </a:prstGeom>
        </p:spPr>
      </p:pic>
    </p:spTree>
    <p:extLst>
      <p:ext uri="{BB962C8B-B14F-4D97-AF65-F5344CB8AC3E}">
        <p14:creationId xmlns:p14="http://schemas.microsoft.com/office/powerpoint/2010/main" val="3204758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Logo, company name&#10;&#10;Description automatically generated">
            <a:extLst>
              <a:ext uri="{FF2B5EF4-FFF2-40B4-BE49-F238E27FC236}">
                <a16:creationId xmlns:a16="http://schemas.microsoft.com/office/drawing/2014/main" id="{AE5E7329-92A3-4A51-B790-5517FDC91854}"/>
              </a:ext>
            </a:extLst>
          </p:cNvPr>
          <p:cNvPicPr>
            <a:picLocks noChangeAspect="1"/>
          </p:cNvPicPr>
          <p:nvPr/>
        </p:nvPicPr>
        <p:blipFill>
          <a:blip r:embed="rId3"/>
          <a:stretch>
            <a:fillRect/>
          </a:stretch>
        </p:blipFill>
        <p:spPr>
          <a:xfrm>
            <a:off x="6234112" y="4948494"/>
            <a:ext cx="2771775" cy="1647825"/>
          </a:xfrm>
          <a:prstGeom prst="rect">
            <a:avLst/>
          </a:prstGeom>
        </p:spPr>
      </p:pic>
      <p:pic>
        <p:nvPicPr>
          <p:cNvPr id="16" name="Picture 15" descr="A picture containing cup, beverage&#10;&#10;Description automatically generated">
            <a:extLst>
              <a:ext uri="{FF2B5EF4-FFF2-40B4-BE49-F238E27FC236}">
                <a16:creationId xmlns:a16="http://schemas.microsoft.com/office/drawing/2014/main" id="{5759C5C9-7264-437F-B5E2-F9F8C097897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4868610"/>
            <a:ext cx="3413153" cy="1791905"/>
          </a:xfrm>
          <a:prstGeom prst="rect">
            <a:avLst/>
          </a:prstGeom>
        </p:spPr>
      </p:pic>
      <p:sp>
        <p:nvSpPr>
          <p:cNvPr id="5" name="TextBox 4"/>
          <p:cNvSpPr txBox="1"/>
          <p:nvPr/>
        </p:nvSpPr>
        <p:spPr>
          <a:xfrm>
            <a:off x="1107502" y="1497861"/>
            <a:ext cx="7292830" cy="3431709"/>
          </a:xfrm>
          <a:prstGeom prst="rect">
            <a:avLst/>
          </a:prstGeom>
          <a:noFill/>
        </p:spPr>
        <p:txBody>
          <a:bodyPr wrap="square" rtlCol="0">
            <a:spAutoFit/>
          </a:bodyPr>
          <a:lstStyle/>
          <a:p>
            <a:pPr lvl="0">
              <a:spcAft>
                <a:spcPts val="600"/>
              </a:spcAft>
            </a:pPr>
            <a:r>
              <a:rPr lang="en-US" sz="2400" dirty="0">
                <a:latin typeface="+mj-lt"/>
                <a:cs typeface="Times New Roman" pitchFamily="18" charset="0"/>
              </a:rPr>
              <a:t>Who does NOT have the authority to hold contracts or engage in construction work on state-owned properties?</a:t>
            </a:r>
          </a:p>
          <a:p>
            <a:pPr lvl="4" indent="-457200">
              <a:spcAft>
                <a:spcPts val="600"/>
              </a:spcAft>
              <a:buFont typeface="Arial" pitchFamily="34" charset="0"/>
              <a:buChar char="•"/>
            </a:pPr>
            <a:r>
              <a:rPr lang="en-US" sz="2400" dirty="0">
                <a:latin typeface="+mj-lt"/>
                <a:cs typeface="Times New Roman" pitchFamily="18" charset="0"/>
              </a:rPr>
              <a:t>Research Foundation</a:t>
            </a:r>
          </a:p>
          <a:p>
            <a:pPr lvl="4" indent="-457200">
              <a:spcAft>
                <a:spcPts val="600"/>
              </a:spcAft>
              <a:buFont typeface="Arial" pitchFamily="34" charset="0"/>
              <a:buChar char="•"/>
            </a:pPr>
            <a:r>
              <a:rPr lang="en-US" sz="2400" dirty="0">
                <a:latin typeface="+mj-lt"/>
                <a:cs typeface="Times New Roman" pitchFamily="18" charset="0"/>
              </a:rPr>
              <a:t>Campus Foundation</a:t>
            </a:r>
          </a:p>
          <a:p>
            <a:pPr lvl="4" indent="-457200">
              <a:spcAft>
                <a:spcPts val="600"/>
              </a:spcAft>
              <a:buFont typeface="Arial" pitchFamily="34" charset="0"/>
              <a:buChar char="•"/>
            </a:pPr>
            <a:r>
              <a:rPr lang="en-US" sz="2400" dirty="0">
                <a:latin typeface="+mj-lt"/>
                <a:cs typeface="Times New Roman" pitchFamily="18" charset="0"/>
              </a:rPr>
              <a:t>Auxiliary Service Corporation </a:t>
            </a:r>
          </a:p>
          <a:p>
            <a:pPr lvl="4" indent="-457200">
              <a:spcAft>
                <a:spcPts val="600"/>
              </a:spcAft>
              <a:buFont typeface="Arial" pitchFamily="34" charset="0"/>
              <a:buChar char="•"/>
            </a:pPr>
            <a:r>
              <a:rPr lang="en-US" sz="2400" dirty="0">
                <a:latin typeface="+mj-lt"/>
                <a:cs typeface="Times New Roman" pitchFamily="18" charset="0"/>
              </a:rPr>
              <a:t>Campus-affiliated corporations</a:t>
            </a:r>
            <a:endParaRPr lang="en-US" sz="2000" dirty="0">
              <a:latin typeface="+mj-lt"/>
            </a:endParaRPr>
          </a:p>
          <a:p>
            <a:pPr lvl="4" indent="-457200">
              <a:spcAft>
                <a:spcPts val="600"/>
              </a:spcAft>
              <a:buFont typeface="Arial" pitchFamily="34" charset="0"/>
              <a:buChar char="•"/>
            </a:pPr>
            <a:r>
              <a:rPr lang="en-US" sz="2400" dirty="0">
                <a:latin typeface="+mj-lt"/>
                <a:cs typeface="Times New Roman" pitchFamily="18" charset="0"/>
              </a:rPr>
              <a:t>3rd party occupants (Barnes &amp; Noble, </a:t>
            </a:r>
            <a:br>
              <a:rPr lang="en-US" sz="2400" dirty="0">
                <a:latin typeface="+mj-lt"/>
                <a:cs typeface="Times New Roman" pitchFamily="18" charset="0"/>
              </a:rPr>
            </a:br>
            <a:r>
              <a:rPr lang="en-US" sz="2400" dirty="0">
                <a:latin typeface="+mj-lt"/>
                <a:cs typeface="Times New Roman" pitchFamily="18" charset="0"/>
              </a:rPr>
              <a:t>Sodexo, Marriott, Starbucks, Dunkin)</a:t>
            </a:r>
          </a:p>
        </p:txBody>
      </p:sp>
      <p:sp>
        <p:nvSpPr>
          <p:cNvPr id="6" name="Date Placeholder 5"/>
          <p:cNvSpPr>
            <a:spLocks noGrp="1"/>
          </p:cNvSpPr>
          <p:nvPr>
            <p:ph type="dt" sz="half" idx="10"/>
          </p:nvPr>
        </p:nvSpPr>
        <p:spPr/>
        <p:txBody>
          <a:bodyPr/>
          <a:lstStyle/>
          <a:p>
            <a:r>
              <a:rPr lang="en-US"/>
              <a:t>Dec 2023</a:t>
            </a:r>
            <a:endParaRPr lang="en-US" dirty="0"/>
          </a:p>
        </p:txBody>
      </p:sp>
      <p:sp>
        <p:nvSpPr>
          <p:cNvPr id="4" name="Footer Placeholder 3"/>
          <p:cNvSpPr>
            <a:spLocks noGrp="1"/>
          </p:cNvSpPr>
          <p:nvPr>
            <p:ph type="ftr" sz="quarter" idx="11"/>
          </p:nvPr>
        </p:nvSpPr>
        <p:spPr/>
        <p:txBody>
          <a:bodyPr/>
          <a:lstStyle/>
          <a:p>
            <a:r>
              <a:rPr lang="en-US" dirty="0"/>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9</a:t>
            </a:fld>
            <a:endParaRPr lang="en-US" dirty="0"/>
          </a:p>
        </p:txBody>
      </p:sp>
      <p:sp>
        <p:nvSpPr>
          <p:cNvPr id="9" name="TextBox 8">
            <a:extLst>
              <a:ext uri="{FF2B5EF4-FFF2-40B4-BE49-F238E27FC236}">
                <a16:creationId xmlns:a16="http://schemas.microsoft.com/office/drawing/2014/main" id="{8DC2DFFF-79F6-40F7-8215-310F4989388F}"/>
              </a:ext>
            </a:extLst>
          </p:cNvPr>
          <p:cNvSpPr txBox="1"/>
          <p:nvPr/>
        </p:nvSpPr>
        <p:spPr>
          <a:xfrm>
            <a:off x="994165" y="851356"/>
            <a:ext cx="7155670" cy="584775"/>
          </a:xfrm>
          <a:prstGeom prst="rect">
            <a:avLst/>
          </a:prstGeom>
          <a:noFill/>
        </p:spPr>
        <p:txBody>
          <a:bodyPr wrap="square" rtlCol="0">
            <a:spAutoFit/>
          </a:bodyPr>
          <a:lstStyle/>
          <a:p>
            <a:pPr algn="ctr">
              <a:spcAft>
                <a:spcPts val="600"/>
              </a:spcAft>
            </a:pPr>
            <a:r>
              <a:rPr lang="en-US" sz="3200" b="1" dirty="0">
                <a:solidFill>
                  <a:srgbClr val="1552A6"/>
                </a:solidFill>
                <a:latin typeface="AauxPro OT"/>
              </a:rPr>
              <a:t>Construction Authority and Funding</a:t>
            </a:r>
            <a:endParaRPr lang="en-US" sz="2000" dirty="0">
              <a:latin typeface="AauxPro OT"/>
            </a:endParaRPr>
          </a:p>
        </p:txBody>
      </p:sp>
      <p:pic>
        <p:nvPicPr>
          <p:cNvPr id="18" name="Picture 17" descr="A picture containing text, building, sign, outdoor&#10;&#10;Description automatically generated">
            <a:extLst>
              <a:ext uri="{FF2B5EF4-FFF2-40B4-BE49-F238E27FC236}">
                <a16:creationId xmlns:a16="http://schemas.microsoft.com/office/drawing/2014/main" id="{24E29DC8-77BB-4009-80AB-7DC614637279}"/>
              </a:ext>
            </a:extLst>
          </p:cNvPr>
          <p:cNvPicPr>
            <a:picLocks noChangeAspect="1"/>
          </p:cNvPicPr>
          <p:nvPr/>
        </p:nvPicPr>
        <p:blipFill>
          <a:blip r:embed="rId5"/>
          <a:stretch>
            <a:fillRect/>
          </a:stretch>
        </p:blipFill>
        <p:spPr>
          <a:xfrm>
            <a:off x="3346122" y="5037803"/>
            <a:ext cx="2602230" cy="130111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3436</Words>
  <Application>Microsoft Office PowerPoint</Application>
  <PresentationFormat>On-screen Show (4:3)</PresentationFormat>
  <Paragraphs>722</Paragraphs>
  <Slides>59</Slides>
  <Notes>59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59</vt:i4>
      </vt:variant>
    </vt:vector>
  </HeadingPairs>
  <TitlesOfParts>
    <vt:vector size="67" baseType="lpstr">
      <vt:lpstr>AauxPro OT</vt:lpstr>
      <vt:lpstr>Arial</vt:lpstr>
      <vt:lpstr>Calibri</vt:lpstr>
      <vt:lpstr>Segoe UI</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Campus Let Project</vt:lpstr>
      <vt:lpstr>PowerPoint Presentation</vt:lpstr>
      <vt:lpstr>PowerPoint Presentation</vt:lpstr>
      <vt:lpstr>PowerPoint Presentation</vt:lpstr>
      <vt:lpstr>PowerPoint Presentation</vt:lpstr>
      <vt:lpstr>PowerPoint Presentation</vt:lpstr>
      <vt:lpstr>Funding </vt:lpstr>
      <vt:lpstr>PowerPoint Presentation</vt:lpstr>
      <vt:lpstr>Capital Projects Fund</vt:lpstr>
      <vt:lpstr>Campus Let Contracts </vt:lpstr>
      <vt:lpstr>PowerPoint Presentation</vt:lpstr>
      <vt:lpstr>PowerPoint Presentation</vt:lpstr>
      <vt:lpstr>PowerPoint Presentation</vt:lpstr>
      <vt:lpstr>PowerPoint Presentation</vt:lpstr>
      <vt:lpstr>Minority and Women Owned  Business Enterprise (MWBE) Participation </vt:lpstr>
      <vt:lpstr>Service Disabled Veteran Owned Business (SDVOB) Participation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 Solicitation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2023-12-19T16:13:29Z</dcterms:created>
  <dcterms:modified xsi:type="dcterms:W3CDTF">2023-12-19T17:06:22Z</dcterms:modified>
</cp:coreProperties>
</file>