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4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303" r:id="rId4"/>
    <p:sldId id="304" r:id="rId5"/>
    <p:sldId id="302" r:id="rId6"/>
    <p:sldId id="306" r:id="rId7"/>
    <p:sldId id="307" r:id="rId8"/>
    <p:sldId id="308" r:id="rId9"/>
    <p:sldId id="309" r:id="rId10"/>
    <p:sldId id="294" r:id="rId11"/>
    <p:sldId id="291" r:id="rId12"/>
    <p:sldId id="258" r:id="rId13"/>
    <p:sldId id="292" r:id="rId14"/>
    <p:sldId id="274" r:id="rId15"/>
    <p:sldId id="281" r:id="rId16"/>
    <p:sldId id="305" r:id="rId17"/>
    <p:sldId id="293" r:id="rId18"/>
    <p:sldId id="280" r:id="rId19"/>
    <p:sldId id="295" r:id="rId20"/>
    <p:sldId id="296" r:id="rId21"/>
    <p:sldId id="310" r:id="rId22"/>
    <p:sldId id="311" r:id="rId23"/>
    <p:sldId id="312" r:id="rId24"/>
    <p:sldId id="313" r:id="rId25"/>
    <p:sldId id="314" r:id="rId26"/>
    <p:sldId id="315" r:id="rId27"/>
    <p:sldId id="316" r:id="rId28"/>
  </p:sldIdLst>
  <p:sldSz cx="9144000" cy="6858000" type="screen4x3"/>
  <p:notesSz cx="7099300" cy="9385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 useTimings="0">
    <p:present/>
    <p:sldAll/>
    <p:penClr>
      <a:srgbClr val="FF0000"/>
    </p:penClr>
  </p:showPr>
  <p:clrMru>
    <a:srgbClr val="090563"/>
    <a:srgbClr val="0000C0"/>
    <a:srgbClr val="0000FF"/>
    <a:srgbClr val="0000CC"/>
    <a:srgbClr val="FFFFCC"/>
    <a:srgbClr val="46BAAF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192" autoAdjust="0"/>
    <p:restoredTop sz="84770" autoAdjust="0"/>
  </p:normalViewPr>
  <p:slideViewPr>
    <p:cSldViewPr snapToGrid="0">
      <p:cViewPr varScale="1">
        <p:scale>
          <a:sx n="70" d="100"/>
          <a:sy n="70" d="100"/>
        </p:scale>
        <p:origin x="-1823" y="-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958"/>
    </p:cViewPr>
  </p:sorterViewPr>
  <p:notesViewPr>
    <p:cSldViewPr snapToGrid="0">
      <p:cViewPr varScale="1">
        <p:scale>
          <a:sx n="78" d="100"/>
          <a:sy n="78" d="100"/>
        </p:scale>
        <p:origin x="-504" y="-96"/>
      </p:cViewPr>
      <p:guideLst>
        <p:guide orient="horz" pos="2956"/>
        <p:guide pos="2236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eedonka.SYSADMIN\Local%20Settings\Temporary%20Internet%20Files\Content.Outlook\ZDI6EGTV\Special%20BTU%20(2)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eedonka.SYSADMIN\Local%20Settings\Temporary%20Internet%20Files\Content.Outlook\ZDI6EGTV\Special%20BTU%20(2)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eedonka.SYSADMIN\Local%20Settings\Temporary%20Internet%20Files\Content.Outlook\ZDI6EGTV\Special%20BTU%20(2)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eedonka.SYSADMIN\Local%20Settings\Temporary%20Internet%20Files\Content.Outlook\ZDI6EGTV\Special%20BTU%20(2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BTU!$C$1</c:f>
              <c:strCache>
                <c:ptCount val="1"/>
                <c:pt idx="0">
                  <c:v>2006-07</c:v>
                </c:pt>
              </c:strCache>
            </c:strRef>
          </c:tx>
          <c:cat>
            <c:strRef>
              <c:f>BTU!$B$9:$B$15</c:f>
              <c:strCache>
                <c:ptCount val="7"/>
                <c:pt idx="0">
                  <c:v>Albany</c:v>
                </c:pt>
                <c:pt idx="1">
                  <c:v>Binghamton</c:v>
                </c:pt>
                <c:pt idx="2">
                  <c:v>Buffalo Univ.</c:v>
                </c:pt>
                <c:pt idx="3">
                  <c:v>Stony Brook</c:v>
                </c:pt>
                <c:pt idx="5">
                  <c:v>Downstate Medical</c:v>
                </c:pt>
                <c:pt idx="6">
                  <c:v>Upstate Medical</c:v>
                </c:pt>
              </c:strCache>
            </c:strRef>
          </c:cat>
          <c:val>
            <c:numRef>
              <c:f>BTU!$C$9:$C$15</c:f>
              <c:numCache>
                <c:formatCode>0</c:formatCode>
                <c:ptCount val="7"/>
                <c:pt idx="0">
                  <c:v>192938.84931724457</c:v>
                </c:pt>
                <c:pt idx="1">
                  <c:v>110602.78542988567</c:v>
                </c:pt>
                <c:pt idx="2">
                  <c:v>120154.03438496719</c:v>
                </c:pt>
                <c:pt idx="3">
                  <c:v>212329.21382883214</c:v>
                </c:pt>
                <c:pt idx="5">
                  <c:v>279151.86253589625</c:v>
                </c:pt>
                <c:pt idx="6">
                  <c:v>240476.05302960909</c:v>
                </c:pt>
              </c:numCache>
            </c:numRef>
          </c:val>
        </c:ser>
        <c:ser>
          <c:idx val="1"/>
          <c:order val="1"/>
          <c:tx>
            <c:strRef>
              <c:f>BTU!$D$1</c:f>
              <c:strCache>
                <c:ptCount val="1"/>
                <c:pt idx="0">
                  <c:v>2007-08</c:v>
                </c:pt>
              </c:strCache>
            </c:strRef>
          </c:tx>
          <c:cat>
            <c:strRef>
              <c:f>BTU!$B$9:$B$15</c:f>
              <c:strCache>
                <c:ptCount val="7"/>
                <c:pt idx="0">
                  <c:v>Albany</c:v>
                </c:pt>
                <c:pt idx="1">
                  <c:v>Binghamton</c:v>
                </c:pt>
                <c:pt idx="2">
                  <c:v>Buffalo Univ.</c:v>
                </c:pt>
                <c:pt idx="3">
                  <c:v>Stony Brook</c:v>
                </c:pt>
                <c:pt idx="5">
                  <c:v>Downstate Medical</c:v>
                </c:pt>
                <c:pt idx="6">
                  <c:v>Upstate Medical</c:v>
                </c:pt>
              </c:strCache>
            </c:strRef>
          </c:cat>
          <c:val>
            <c:numRef>
              <c:f>BTU!$D$9:$D$15</c:f>
              <c:numCache>
                <c:formatCode>0</c:formatCode>
                <c:ptCount val="7"/>
                <c:pt idx="0">
                  <c:v>160903.15601431971</c:v>
                </c:pt>
                <c:pt idx="1">
                  <c:v>110118.98697399511</c:v>
                </c:pt>
                <c:pt idx="2">
                  <c:v>121636.60898511426</c:v>
                </c:pt>
                <c:pt idx="3">
                  <c:v>212267.47321401688</c:v>
                </c:pt>
                <c:pt idx="5">
                  <c:v>248599.68241431858</c:v>
                </c:pt>
                <c:pt idx="6">
                  <c:v>241201.64683576883</c:v>
                </c:pt>
              </c:numCache>
            </c:numRef>
          </c:val>
        </c:ser>
        <c:ser>
          <c:idx val="2"/>
          <c:order val="2"/>
          <c:tx>
            <c:strRef>
              <c:f>BTU!$E$1</c:f>
              <c:strCache>
                <c:ptCount val="1"/>
                <c:pt idx="0">
                  <c:v>2008-09</c:v>
                </c:pt>
              </c:strCache>
            </c:strRef>
          </c:tx>
          <c:cat>
            <c:strRef>
              <c:f>BTU!$B$9:$B$15</c:f>
              <c:strCache>
                <c:ptCount val="7"/>
                <c:pt idx="0">
                  <c:v>Albany</c:v>
                </c:pt>
                <c:pt idx="1">
                  <c:v>Binghamton</c:v>
                </c:pt>
                <c:pt idx="2">
                  <c:v>Buffalo Univ.</c:v>
                </c:pt>
                <c:pt idx="3">
                  <c:v>Stony Brook</c:v>
                </c:pt>
                <c:pt idx="5">
                  <c:v>Downstate Medical</c:v>
                </c:pt>
                <c:pt idx="6">
                  <c:v>Upstate Medical</c:v>
                </c:pt>
              </c:strCache>
            </c:strRef>
          </c:cat>
          <c:val>
            <c:numRef>
              <c:f>BTU!$E$9:$E$15</c:f>
              <c:numCache>
                <c:formatCode>0</c:formatCode>
                <c:ptCount val="7"/>
                <c:pt idx="0">
                  <c:v>184309.6</c:v>
                </c:pt>
                <c:pt idx="1">
                  <c:v>107087.91157979639</c:v>
                </c:pt>
                <c:pt idx="2">
                  <c:v>123751.7</c:v>
                </c:pt>
                <c:pt idx="3">
                  <c:v>214365.78965629233</c:v>
                </c:pt>
                <c:pt idx="5">
                  <c:v>234766.98097702579</c:v>
                </c:pt>
                <c:pt idx="6">
                  <c:v>225982.59846463671</c:v>
                </c:pt>
              </c:numCache>
            </c:numRef>
          </c:val>
        </c:ser>
        <c:ser>
          <c:idx val="3"/>
          <c:order val="3"/>
          <c:tx>
            <c:strRef>
              <c:f>BTU!$F$1</c:f>
              <c:strCache>
                <c:ptCount val="1"/>
                <c:pt idx="0">
                  <c:v>2009-10</c:v>
                </c:pt>
              </c:strCache>
            </c:strRef>
          </c:tx>
          <c:cat>
            <c:strRef>
              <c:f>BTU!$B$9:$B$15</c:f>
              <c:strCache>
                <c:ptCount val="7"/>
                <c:pt idx="0">
                  <c:v>Albany</c:v>
                </c:pt>
                <c:pt idx="1">
                  <c:v>Binghamton</c:v>
                </c:pt>
                <c:pt idx="2">
                  <c:v>Buffalo Univ.</c:v>
                </c:pt>
                <c:pt idx="3">
                  <c:v>Stony Brook</c:v>
                </c:pt>
                <c:pt idx="5">
                  <c:v>Downstate Medical</c:v>
                </c:pt>
                <c:pt idx="6">
                  <c:v>Upstate Medical</c:v>
                </c:pt>
              </c:strCache>
            </c:strRef>
          </c:cat>
          <c:val>
            <c:numRef>
              <c:f>BTU!$F$9:$F$15</c:f>
              <c:numCache>
                <c:formatCode>0</c:formatCode>
                <c:ptCount val="7"/>
                <c:pt idx="0">
                  <c:v>175860.1</c:v>
                </c:pt>
                <c:pt idx="1">
                  <c:v>104782.39999999999</c:v>
                </c:pt>
                <c:pt idx="2">
                  <c:v>117564.4</c:v>
                </c:pt>
                <c:pt idx="3">
                  <c:v>206284.79999999999</c:v>
                </c:pt>
                <c:pt idx="5">
                  <c:v>254237.1</c:v>
                </c:pt>
                <c:pt idx="6">
                  <c:v>224102.8</c:v>
                </c:pt>
              </c:numCache>
            </c:numRef>
          </c:val>
        </c:ser>
        <c:ser>
          <c:idx val="4"/>
          <c:order val="4"/>
          <c:tx>
            <c:strRef>
              <c:f>BTU!$G$1</c:f>
              <c:strCache>
                <c:ptCount val="1"/>
                <c:pt idx="0">
                  <c:v>2010-11</c:v>
                </c:pt>
              </c:strCache>
            </c:strRef>
          </c:tx>
          <c:cat>
            <c:strRef>
              <c:f>BTU!$B$9:$B$15</c:f>
              <c:strCache>
                <c:ptCount val="7"/>
                <c:pt idx="0">
                  <c:v>Albany</c:v>
                </c:pt>
                <c:pt idx="1">
                  <c:v>Binghamton</c:v>
                </c:pt>
                <c:pt idx="2">
                  <c:v>Buffalo Univ.</c:v>
                </c:pt>
                <c:pt idx="3">
                  <c:v>Stony Brook</c:v>
                </c:pt>
                <c:pt idx="5">
                  <c:v>Downstate Medical</c:v>
                </c:pt>
                <c:pt idx="6">
                  <c:v>Upstate Medical</c:v>
                </c:pt>
              </c:strCache>
            </c:strRef>
          </c:cat>
          <c:val>
            <c:numRef>
              <c:f>BTU!$G$9:$G$15</c:f>
              <c:numCache>
                <c:formatCode>0</c:formatCode>
                <c:ptCount val="7"/>
                <c:pt idx="0">
                  <c:v>180079.02140274088</c:v>
                </c:pt>
                <c:pt idx="1">
                  <c:v>100363.24625809352</c:v>
                </c:pt>
                <c:pt idx="2">
                  <c:v>121823.73420734624</c:v>
                </c:pt>
                <c:pt idx="3">
                  <c:v>189036.1793875955</c:v>
                </c:pt>
                <c:pt idx="5">
                  <c:v>237107.82666274143</c:v>
                </c:pt>
                <c:pt idx="6">
                  <c:v>221159.96550261538</c:v>
                </c:pt>
              </c:numCache>
            </c:numRef>
          </c:val>
        </c:ser>
        <c:axId val="75271168"/>
        <c:axId val="64525056"/>
      </c:barChart>
      <c:catAx>
        <c:axId val="75271168"/>
        <c:scaling>
          <c:orientation val="minMax"/>
        </c:scaling>
        <c:axPos val="b"/>
        <c:tickLblPos val="nextTo"/>
        <c:crossAx val="64525056"/>
        <c:crosses val="autoZero"/>
        <c:auto val="1"/>
        <c:lblAlgn val="ctr"/>
        <c:lblOffset val="100"/>
      </c:catAx>
      <c:valAx>
        <c:axId val="64525056"/>
        <c:scaling>
          <c:orientation val="minMax"/>
        </c:scaling>
        <c:axPos val="l"/>
        <c:majorGridlines/>
        <c:numFmt formatCode="0" sourceLinked="1"/>
        <c:tickLblPos val="nextTo"/>
        <c:crossAx val="7527116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BTU!$C$1</c:f>
              <c:strCache>
                <c:ptCount val="1"/>
                <c:pt idx="0">
                  <c:v>2006-07</c:v>
                </c:pt>
              </c:strCache>
            </c:strRef>
          </c:tx>
          <c:cat>
            <c:strRef>
              <c:f>BTU!$B$18:$B$29</c:f>
              <c:strCache>
                <c:ptCount val="12"/>
                <c:pt idx="0">
                  <c:v>Brockport</c:v>
                </c:pt>
                <c:pt idx="1">
                  <c:v>Buffalo State</c:v>
                </c:pt>
                <c:pt idx="2">
                  <c:v>Cortland</c:v>
                </c:pt>
                <c:pt idx="3">
                  <c:v>Fredonia</c:v>
                </c:pt>
                <c:pt idx="4">
                  <c:v>Geneseo</c:v>
                </c:pt>
                <c:pt idx="5">
                  <c:v>New Paltz</c:v>
                </c:pt>
                <c:pt idx="6">
                  <c:v>Old Westbury</c:v>
                </c:pt>
                <c:pt idx="7">
                  <c:v>Oneonta</c:v>
                </c:pt>
                <c:pt idx="8">
                  <c:v>Oswego</c:v>
                </c:pt>
                <c:pt idx="9">
                  <c:v>Plattsburgh</c:v>
                </c:pt>
                <c:pt idx="10">
                  <c:v>Potsdam</c:v>
                </c:pt>
                <c:pt idx="11">
                  <c:v>Purchase</c:v>
                </c:pt>
              </c:strCache>
            </c:strRef>
          </c:cat>
          <c:val>
            <c:numRef>
              <c:f>BTU!$C$18:$C$29</c:f>
              <c:numCache>
                <c:formatCode>0</c:formatCode>
                <c:ptCount val="12"/>
                <c:pt idx="0">
                  <c:v>108163.72226144483</c:v>
                </c:pt>
                <c:pt idx="1">
                  <c:v>132711.72248472145</c:v>
                </c:pt>
                <c:pt idx="2">
                  <c:v>116524.56200115346</c:v>
                </c:pt>
                <c:pt idx="3">
                  <c:v>135325.86228400707</c:v>
                </c:pt>
                <c:pt idx="4">
                  <c:v>109930.26563662694</c:v>
                </c:pt>
                <c:pt idx="5">
                  <c:v>101681.46953721203</c:v>
                </c:pt>
                <c:pt idx="6">
                  <c:v>124897.24047414157</c:v>
                </c:pt>
                <c:pt idx="7">
                  <c:v>111407.86727663351</c:v>
                </c:pt>
                <c:pt idx="8">
                  <c:v>121372.8803151226</c:v>
                </c:pt>
                <c:pt idx="9">
                  <c:v>163119.3404686288</c:v>
                </c:pt>
                <c:pt idx="10">
                  <c:v>132112.98146876751</c:v>
                </c:pt>
                <c:pt idx="11">
                  <c:v>111397.71540801105</c:v>
                </c:pt>
              </c:numCache>
            </c:numRef>
          </c:val>
        </c:ser>
        <c:ser>
          <c:idx val="1"/>
          <c:order val="1"/>
          <c:tx>
            <c:strRef>
              <c:f>BTU!$D$1</c:f>
              <c:strCache>
                <c:ptCount val="1"/>
                <c:pt idx="0">
                  <c:v>2007-08</c:v>
                </c:pt>
              </c:strCache>
            </c:strRef>
          </c:tx>
          <c:cat>
            <c:strRef>
              <c:f>BTU!$B$18:$B$29</c:f>
              <c:strCache>
                <c:ptCount val="12"/>
                <c:pt idx="0">
                  <c:v>Brockport</c:v>
                </c:pt>
                <c:pt idx="1">
                  <c:v>Buffalo State</c:v>
                </c:pt>
                <c:pt idx="2">
                  <c:v>Cortland</c:v>
                </c:pt>
                <c:pt idx="3">
                  <c:v>Fredonia</c:v>
                </c:pt>
                <c:pt idx="4">
                  <c:v>Geneseo</c:v>
                </c:pt>
                <c:pt idx="5">
                  <c:v>New Paltz</c:v>
                </c:pt>
                <c:pt idx="6">
                  <c:v>Old Westbury</c:v>
                </c:pt>
                <c:pt idx="7">
                  <c:v>Oneonta</c:v>
                </c:pt>
                <c:pt idx="8">
                  <c:v>Oswego</c:v>
                </c:pt>
                <c:pt idx="9">
                  <c:v>Plattsburgh</c:v>
                </c:pt>
                <c:pt idx="10">
                  <c:v>Potsdam</c:v>
                </c:pt>
                <c:pt idx="11">
                  <c:v>Purchase</c:v>
                </c:pt>
              </c:strCache>
            </c:strRef>
          </c:cat>
          <c:val>
            <c:numRef>
              <c:f>BTU!$D$18:$D$29</c:f>
              <c:numCache>
                <c:formatCode>0</c:formatCode>
                <c:ptCount val="12"/>
                <c:pt idx="0">
                  <c:v>103155.86701434158</c:v>
                </c:pt>
                <c:pt idx="1">
                  <c:v>145353.58754810944</c:v>
                </c:pt>
                <c:pt idx="2">
                  <c:v>109039.24063203327</c:v>
                </c:pt>
                <c:pt idx="3">
                  <c:v>128390.8609753327</c:v>
                </c:pt>
                <c:pt idx="4">
                  <c:v>111483.89383492604</c:v>
                </c:pt>
                <c:pt idx="5">
                  <c:v>112162.84719946557</c:v>
                </c:pt>
                <c:pt idx="6">
                  <c:v>128984.07888785661</c:v>
                </c:pt>
                <c:pt idx="7">
                  <c:v>105431.59873834375</c:v>
                </c:pt>
                <c:pt idx="8">
                  <c:v>121263.648525739</c:v>
                </c:pt>
                <c:pt idx="9">
                  <c:v>162515.55859818272</c:v>
                </c:pt>
                <c:pt idx="10">
                  <c:v>130932.12904083059</c:v>
                </c:pt>
                <c:pt idx="11">
                  <c:v>114366.5014669331</c:v>
                </c:pt>
              </c:numCache>
            </c:numRef>
          </c:val>
        </c:ser>
        <c:ser>
          <c:idx val="2"/>
          <c:order val="2"/>
          <c:tx>
            <c:strRef>
              <c:f>BTU!$E$1</c:f>
              <c:strCache>
                <c:ptCount val="1"/>
                <c:pt idx="0">
                  <c:v>2008-09</c:v>
                </c:pt>
              </c:strCache>
            </c:strRef>
          </c:tx>
          <c:cat>
            <c:strRef>
              <c:f>BTU!$B$18:$B$29</c:f>
              <c:strCache>
                <c:ptCount val="12"/>
                <c:pt idx="0">
                  <c:v>Brockport</c:v>
                </c:pt>
                <c:pt idx="1">
                  <c:v>Buffalo State</c:v>
                </c:pt>
                <c:pt idx="2">
                  <c:v>Cortland</c:v>
                </c:pt>
                <c:pt idx="3">
                  <c:v>Fredonia</c:v>
                </c:pt>
                <c:pt idx="4">
                  <c:v>Geneseo</c:v>
                </c:pt>
                <c:pt idx="5">
                  <c:v>New Paltz</c:v>
                </c:pt>
                <c:pt idx="6">
                  <c:v>Old Westbury</c:v>
                </c:pt>
                <c:pt idx="7">
                  <c:v>Oneonta</c:v>
                </c:pt>
                <c:pt idx="8">
                  <c:v>Oswego</c:v>
                </c:pt>
                <c:pt idx="9">
                  <c:v>Plattsburgh</c:v>
                </c:pt>
                <c:pt idx="10">
                  <c:v>Potsdam</c:v>
                </c:pt>
                <c:pt idx="11">
                  <c:v>Purchase</c:v>
                </c:pt>
              </c:strCache>
            </c:strRef>
          </c:cat>
          <c:val>
            <c:numRef>
              <c:f>BTU!$E$18:$E$29</c:f>
              <c:numCache>
                <c:formatCode>0</c:formatCode>
                <c:ptCount val="12"/>
                <c:pt idx="0">
                  <c:v>103793.4024797329</c:v>
                </c:pt>
                <c:pt idx="1">
                  <c:v>120999.15508497643</c:v>
                </c:pt>
                <c:pt idx="2">
                  <c:v>109700.77830401518</c:v>
                </c:pt>
                <c:pt idx="3">
                  <c:v>115536.69685460234</c:v>
                </c:pt>
                <c:pt idx="4">
                  <c:v>112438.3378823774</c:v>
                </c:pt>
                <c:pt idx="5">
                  <c:v>123522.07414339748</c:v>
                </c:pt>
                <c:pt idx="6">
                  <c:v>110949.28582359935</c:v>
                </c:pt>
                <c:pt idx="7">
                  <c:v>114896.64489209917</c:v>
                </c:pt>
                <c:pt idx="8">
                  <c:v>122217.27222329253</c:v>
                </c:pt>
                <c:pt idx="9">
                  <c:v>151425.35059037618</c:v>
                </c:pt>
                <c:pt idx="10">
                  <c:v>127212.85726912454</c:v>
                </c:pt>
                <c:pt idx="11">
                  <c:v>110746.62190866633</c:v>
                </c:pt>
              </c:numCache>
            </c:numRef>
          </c:val>
        </c:ser>
        <c:ser>
          <c:idx val="3"/>
          <c:order val="3"/>
          <c:tx>
            <c:strRef>
              <c:f>BTU!$F$1</c:f>
              <c:strCache>
                <c:ptCount val="1"/>
                <c:pt idx="0">
                  <c:v>2009-10</c:v>
                </c:pt>
              </c:strCache>
            </c:strRef>
          </c:tx>
          <c:cat>
            <c:strRef>
              <c:f>BTU!$B$18:$B$29</c:f>
              <c:strCache>
                <c:ptCount val="12"/>
                <c:pt idx="0">
                  <c:v>Brockport</c:v>
                </c:pt>
                <c:pt idx="1">
                  <c:v>Buffalo State</c:v>
                </c:pt>
                <c:pt idx="2">
                  <c:v>Cortland</c:v>
                </c:pt>
                <c:pt idx="3">
                  <c:v>Fredonia</c:v>
                </c:pt>
                <c:pt idx="4">
                  <c:v>Geneseo</c:v>
                </c:pt>
                <c:pt idx="5">
                  <c:v>New Paltz</c:v>
                </c:pt>
                <c:pt idx="6">
                  <c:v>Old Westbury</c:v>
                </c:pt>
                <c:pt idx="7">
                  <c:v>Oneonta</c:v>
                </c:pt>
                <c:pt idx="8">
                  <c:v>Oswego</c:v>
                </c:pt>
                <c:pt idx="9">
                  <c:v>Plattsburgh</c:v>
                </c:pt>
                <c:pt idx="10">
                  <c:v>Potsdam</c:v>
                </c:pt>
                <c:pt idx="11">
                  <c:v>Purchase</c:v>
                </c:pt>
              </c:strCache>
            </c:strRef>
          </c:cat>
          <c:val>
            <c:numRef>
              <c:f>BTU!$F$18:$F$29</c:f>
              <c:numCache>
                <c:formatCode>0</c:formatCode>
                <c:ptCount val="12"/>
                <c:pt idx="0">
                  <c:v>94171.1</c:v>
                </c:pt>
                <c:pt idx="1">
                  <c:v>137204.79999999999</c:v>
                </c:pt>
                <c:pt idx="2">
                  <c:v>102717.2</c:v>
                </c:pt>
                <c:pt idx="3">
                  <c:v>100384</c:v>
                </c:pt>
                <c:pt idx="4">
                  <c:v>101520.8</c:v>
                </c:pt>
                <c:pt idx="5">
                  <c:v>93249.8</c:v>
                </c:pt>
                <c:pt idx="6">
                  <c:v>142419.5</c:v>
                </c:pt>
                <c:pt idx="7">
                  <c:v>109572.2</c:v>
                </c:pt>
                <c:pt idx="8">
                  <c:v>109809.7</c:v>
                </c:pt>
                <c:pt idx="9">
                  <c:v>146750.1</c:v>
                </c:pt>
                <c:pt idx="10">
                  <c:v>121469.79999999999</c:v>
                </c:pt>
                <c:pt idx="11">
                  <c:v>103988.1</c:v>
                </c:pt>
              </c:numCache>
            </c:numRef>
          </c:val>
        </c:ser>
        <c:ser>
          <c:idx val="4"/>
          <c:order val="4"/>
          <c:tx>
            <c:strRef>
              <c:f>BTU!$G$1</c:f>
              <c:strCache>
                <c:ptCount val="1"/>
                <c:pt idx="0">
                  <c:v>2010-11</c:v>
                </c:pt>
              </c:strCache>
            </c:strRef>
          </c:tx>
          <c:cat>
            <c:strRef>
              <c:f>BTU!$B$18:$B$29</c:f>
              <c:strCache>
                <c:ptCount val="12"/>
                <c:pt idx="0">
                  <c:v>Brockport</c:v>
                </c:pt>
                <c:pt idx="1">
                  <c:v>Buffalo State</c:v>
                </c:pt>
                <c:pt idx="2">
                  <c:v>Cortland</c:v>
                </c:pt>
                <c:pt idx="3">
                  <c:v>Fredonia</c:v>
                </c:pt>
                <c:pt idx="4">
                  <c:v>Geneseo</c:v>
                </c:pt>
                <c:pt idx="5">
                  <c:v>New Paltz</c:v>
                </c:pt>
                <c:pt idx="6">
                  <c:v>Old Westbury</c:v>
                </c:pt>
                <c:pt idx="7">
                  <c:v>Oneonta</c:v>
                </c:pt>
                <c:pt idx="8">
                  <c:v>Oswego</c:v>
                </c:pt>
                <c:pt idx="9">
                  <c:v>Plattsburgh</c:v>
                </c:pt>
                <c:pt idx="10">
                  <c:v>Potsdam</c:v>
                </c:pt>
                <c:pt idx="11">
                  <c:v>Purchase</c:v>
                </c:pt>
              </c:strCache>
            </c:strRef>
          </c:cat>
          <c:val>
            <c:numRef>
              <c:f>BTU!$G$18:$G$29</c:f>
              <c:numCache>
                <c:formatCode>0</c:formatCode>
                <c:ptCount val="12"/>
                <c:pt idx="0">
                  <c:v>103107.34617066721</c:v>
                </c:pt>
                <c:pt idx="1">
                  <c:v>143590.80127874602</c:v>
                </c:pt>
                <c:pt idx="2">
                  <c:v>121090.16652908207</c:v>
                </c:pt>
                <c:pt idx="3">
                  <c:v>111188.29416913842</c:v>
                </c:pt>
                <c:pt idx="4">
                  <c:v>109345.65316868946</c:v>
                </c:pt>
                <c:pt idx="5">
                  <c:v>121136.79792889379</c:v>
                </c:pt>
                <c:pt idx="6">
                  <c:v>143864.22757852575</c:v>
                </c:pt>
                <c:pt idx="7">
                  <c:v>119513.94187620723</c:v>
                </c:pt>
                <c:pt idx="8">
                  <c:v>120645.16780391696</c:v>
                </c:pt>
                <c:pt idx="9">
                  <c:v>160773.80632888316</c:v>
                </c:pt>
                <c:pt idx="10">
                  <c:v>128397.0515316035</c:v>
                </c:pt>
                <c:pt idx="11">
                  <c:v>109802.53196121182</c:v>
                </c:pt>
              </c:numCache>
            </c:numRef>
          </c:val>
        </c:ser>
        <c:shape val="box"/>
        <c:axId val="64544768"/>
        <c:axId val="64546304"/>
        <c:axId val="0"/>
      </c:bar3DChart>
      <c:catAx>
        <c:axId val="64544768"/>
        <c:scaling>
          <c:orientation val="minMax"/>
        </c:scaling>
        <c:axPos val="b"/>
        <c:tickLblPos val="nextTo"/>
        <c:crossAx val="64546304"/>
        <c:crosses val="autoZero"/>
        <c:auto val="1"/>
        <c:lblAlgn val="ctr"/>
        <c:lblOffset val="100"/>
      </c:catAx>
      <c:valAx>
        <c:axId val="64546304"/>
        <c:scaling>
          <c:orientation val="minMax"/>
        </c:scaling>
        <c:axPos val="l"/>
        <c:majorGridlines/>
        <c:numFmt formatCode="0" sourceLinked="1"/>
        <c:tickLblPos val="nextTo"/>
        <c:crossAx val="6454476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BTU!$C$1</c:f>
              <c:strCache>
                <c:ptCount val="1"/>
                <c:pt idx="0">
                  <c:v>2006-07</c:v>
                </c:pt>
              </c:strCache>
            </c:strRef>
          </c:tx>
          <c:cat>
            <c:strRef>
              <c:f>BTU!$B$31:$B$37</c:f>
              <c:strCache>
                <c:ptCount val="7"/>
                <c:pt idx="0">
                  <c:v>Alfred</c:v>
                </c:pt>
                <c:pt idx="1">
                  <c:v>Canton</c:v>
                </c:pt>
                <c:pt idx="2">
                  <c:v>Cobleskill</c:v>
                </c:pt>
                <c:pt idx="3">
                  <c:v>Delhi</c:v>
                </c:pt>
                <c:pt idx="4">
                  <c:v>Farmingdale</c:v>
                </c:pt>
                <c:pt idx="5">
                  <c:v>Morrisville</c:v>
                </c:pt>
                <c:pt idx="6">
                  <c:v>SUNYIT</c:v>
                </c:pt>
              </c:strCache>
            </c:strRef>
          </c:cat>
          <c:val>
            <c:numRef>
              <c:f>BTU!$C$31:$C$37</c:f>
              <c:numCache>
                <c:formatCode>0</c:formatCode>
                <c:ptCount val="7"/>
                <c:pt idx="0">
                  <c:v>105957.79633682608</c:v>
                </c:pt>
                <c:pt idx="1">
                  <c:v>152742.9624705544</c:v>
                </c:pt>
                <c:pt idx="2">
                  <c:v>98783.040118531891</c:v>
                </c:pt>
                <c:pt idx="3">
                  <c:v>117365.31736197267</c:v>
                </c:pt>
                <c:pt idx="4">
                  <c:v>97720.542162840036</c:v>
                </c:pt>
                <c:pt idx="5">
                  <c:v>95480.137505780061</c:v>
                </c:pt>
                <c:pt idx="6">
                  <c:v>80126.362582794158</c:v>
                </c:pt>
              </c:numCache>
            </c:numRef>
          </c:val>
        </c:ser>
        <c:ser>
          <c:idx val="1"/>
          <c:order val="1"/>
          <c:tx>
            <c:strRef>
              <c:f>BTU!$D$1</c:f>
              <c:strCache>
                <c:ptCount val="1"/>
                <c:pt idx="0">
                  <c:v>2007-08</c:v>
                </c:pt>
              </c:strCache>
            </c:strRef>
          </c:tx>
          <c:cat>
            <c:strRef>
              <c:f>BTU!$B$31:$B$37</c:f>
              <c:strCache>
                <c:ptCount val="7"/>
                <c:pt idx="0">
                  <c:v>Alfred</c:v>
                </c:pt>
                <c:pt idx="1">
                  <c:v>Canton</c:v>
                </c:pt>
                <c:pt idx="2">
                  <c:v>Cobleskill</c:v>
                </c:pt>
                <c:pt idx="3">
                  <c:v>Delhi</c:v>
                </c:pt>
                <c:pt idx="4">
                  <c:v>Farmingdale</c:v>
                </c:pt>
                <c:pt idx="5">
                  <c:v>Morrisville</c:v>
                </c:pt>
                <c:pt idx="6">
                  <c:v>SUNYIT</c:v>
                </c:pt>
              </c:strCache>
            </c:strRef>
          </c:cat>
          <c:val>
            <c:numRef>
              <c:f>BTU!$D$31:$D$37</c:f>
              <c:numCache>
                <c:formatCode>0</c:formatCode>
                <c:ptCount val="7"/>
                <c:pt idx="0">
                  <c:v>111959.1754259454</c:v>
                </c:pt>
                <c:pt idx="1">
                  <c:v>144493.40872460027</c:v>
                </c:pt>
                <c:pt idx="2">
                  <c:v>100722.19641834385</c:v>
                </c:pt>
                <c:pt idx="3">
                  <c:v>118511.2713457661</c:v>
                </c:pt>
                <c:pt idx="4">
                  <c:v>96255.55061079099</c:v>
                </c:pt>
                <c:pt idx="5">
                  <c:v>97206.141749419272</c:v>
                </c:pt>
                <c:pt idx="6">
                  <c:v>80044.80056488073</c:v>
                </c:pt>
              </c:numCache>
            </c:numRef>
          </c:val>
        </c:ser>
        <c:ser>
          <c:idx val="2"/>
          <c:order val="2"/>
          <c:tx>
            <c:strRef>
              <c:f>BTU!$E$1</c:f>
              <c:strCache>
                <c:ptCount val="1"/>
                <c:pt idx="0">
                  <c:v>2008-09</c:v>
                </c:pt>
              </c:strCache>
            </c:strRef>
          </c:tx>
          <c:cat>
            <c:strRef>
              <c:f>BTU!$B$31:$B$37</c:f>
              <c:strCache>
                <c:ptCount val="7"/>
                <c:pt idx="0">
                  <c:v>Alfred</c:v>
                </c:pt>
                <c:pt idx="1">
                  <c:v>Canton</c:v>
                </c:pt>
                <c:pt idx="2">
                  <c:v>Cobleskill</c:v>
                </c:pt>
                <c:pt idx="3">
                  <c:v>Delhi</c:v>
                </c:pt>
                <c:pt idx="4">
                  <c:v>Farmingdale</c:v>
                </c:pt>
                <c:pt idx="5">
                  <c:v>Morrisville</c:v>
                </c:pt>
                <c:pt idx="6">
                  <c:v>SUNYIT</c:v>
                </c:pt>
              </c:strCache>
            </c:strRef>
          </c:cat>
          <c:val>
            <c:numRef>
              <c:f>BTU!$E$31:$E$37</c:f>
              <c:numCache>
                <c:formatCode>0</c:formatCode>
                <c:ptCount val="7"/>
                <c:pt idx="0">
                  <c:v>97584.661559563072</c:v>
                </c:pt>
                <c:pt idx="1">
                  <c:v>132030.84964216844</c:v>
                </c:pt>
                <c:pt idx="2">
                  <c:v>95063.996381408972</c:v>
                </c:pt>
                <c:pt idx="3">
                  <c:v>110959.1408324286</c:v>
                </c:pt>
                <c:pt idx="4">
                  <c:v>101428.7172091945</c:v>
                </c:pt>
                <c:pt idx="5">
                  <c:v>94471.268131582838</c:v>
                </c:pt>
                <c:pt idx="6">
                  <c:v>78037.563952015858</c:v>
                </c:pt>
              </c:numCache>
            </c:numRef>
          </c:val>
        </c:ser>
        <c:ser>
          <c:idx val="3"/>
          <c:order val="3"/>
          <c:tx>
            <c:strRef>
              <c:f>BTU!$F$1</c:f>
              <c:strCache>
                <c:ptCount val="1"/>
                <c:pt idx="0">
                  <c:v>2009-10</c:v>
                </c:pt>
              </c:strCache>
            </c:strRef>
          </c:tx>
          <c:cat>
            <c:strRef>
              <c:f>BTU!$B$31:$B$37</c:f>
              <c:strCache>
                <c:ptCount val="7"/>
                <c:pt idx="0">
                  <c:v>Alfred</c:v>
                </c:pt>
                <c:pt idx="1">
                  <c:v>Canton</c:v>
                </c:pt>
                <c:pt idx="2">
                  <c:v>Cobleskill</c:v>
                </c:pt>
                <c:pt idx="3">
                  <c:v>Delhi</c:v>
                </c:pt>
                <c:pt idx="4">
                  <c:v>Farmingdale</c:v>
                </c:pt>
                <c:pt idx="5">
                  <c:v>Morrisville</c:v>
                </c:pt>
                <c:pt idx="6">
                  <c:v>SUNYIT</c:v>
                </c:pt>
              </c:strCache>
            </c:strRef>
          </c:cat>
          <c:val>
            <c:numRef>
              <c:f>BTU!$F$31:$F$37</c:f>
              <c:numCache>
                <c:formatCode>0</c:formatCode>
                <c:ptCount val="7"/>
                <c:pt idx="0">
                  <c:v>95414.399999999994</c:v>
                </c:pt>
                <c:pt idx="1">
                  <c:v>123020.1</c:v>
                </c:pt>
                <c:pt idx="2">
                  <c:v>95383.2</c:v>
                </c:pt>
                <c:pt idx="3">
                  <c:v>99933.9</c:v>
                </c:pt>
                <c:pt idx="4">
                  <c:v>93334.399999999994</c:v>
                </c:pt>
                <c:pt idx="5">
                  <c:v>78404.5</c:v>
                </c:pt>
                <c:pt idx="6">
                  <c:v>68031.3</c:v>
                </c:pt>
              </c:numCache>
            </c:numRef>
          </c:val>
        </c:ser>
        <c:ser>
          <c:idx val="4"/>
          <c:order val="4"/>
          <c:tx>
            <c:strRef>
              <c:f>BTU!$G$1</c:f>
              <c:strCache>
                <c:ptCount val="1"/>
                <c:pt idx="0">
                  <c:v>2010-11</c:v>
                </c:pt>
              </c:strCache>
            </c:strRef>
          </c:tx>
          <c:cat>
            <c:strRef>
              <c:f>BTU!$B$31:$B$37</c:f>
              <c:strCache>
                <c:ptCount val="7"/>
                <c:pt idx="0">
                  <c:v>Alfred</c:v>
                </c:pt>
                <c:pt idx="1">
                  <c:v>Canton</c:v>
                </c:pt>
                <c:pt idx="2">
                  <c:v>Cobleskill</c:v>
                </c:pt>
                <c:pt idx="3">
                  <c:v>Delhi</c:v>
                </c:pt>
                <c:pt idx="4">
                  <c:v>Farmingdale</c:v>
                </c:pt>
                <c:pt idx="5">
                  <c:v>Morrisville</c:v>
                </c:pt>
                <c:pt idx="6">
                  <c:v>SUNYIT</c:v>
                </c:pt>
              </c:strCache>
            </c:strRef>
          </c:cat>
          <c:val>
            <c:numRef>
              <c:f>BTU!$G$31:$G$37</c:f>
              <c:numCache>
                <c:formatCode>0</c:formatCode>
                <c:ptCount val="7"/>
                <c:pt idx="0">
                  <c:v>107726.33125717637</c:v>
                </c:pt>
                <c:pt idx="1">
                  <c:v>114852.22751738699</c:v>
                </c:pt>
                <c:pt idx="2">
                  <c:v>101227.32552139219</c:v>
                </c:pt>
                <c:pt idx="3">
                  <c:v>99686.776785818132</c:v>
                </c:pt>
                <c:pt idx="4">
                  <c:v>103196.27170371595</c:v>
                </c:pt>
                <c:pt idx="5">
                  <c:v>98559.399773701545</c:v>
                </c:pt>
                <c:pt idx="6">
                  <c:v>82276.295071590532</c:v>
                </c:pt>
              </c:numCache>
            </c:numRef>
          </c:val>
        </c:ser>
        <c:shape val="box"/>
        <c:axId val="64926464"/>
        <c:axId val="64928000"/>
        <c:axId val="0"/>
      </c:bar3DChart>
      <c:catAx>
        <c:axId val="64926464"/>
        <c:scaling>
          <c:orientation val="minMax"/>
        </c:scaling>
        <c:axPos val="b"/>
        <c:tickLblPos val="nextTo"/>
        <c:crossAx val="64928000"/>
        <c:crosses val="autoZero"/>
        <c:auto val="1"/>
        <c:lblAlgn val="ctr"/>
        <c:lblOffset val="100"/>
      </c:catAx>
      <c:valAx>
        <c:axId val="64928000"/>
        <c:scaling>
          <c:orientation val="minMax"/>
        </c:scaling>
        <c:axPos val="l"/>
        <c:majorGridlines/>
        <c:numFmt formatCode="0" sourceLinked="1"/>
        <c:tickLblPos val="nextTo"/>
        <c:crossAx val="649264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BTU!$C$1</c:f>
              <c:strCache>
                <c:ptCount val="1"/>
                <c:pt idx="0">
                  <c:v>2006-07</c:v>
                </c:pt>
              </c:strCache>
            </c:strRef>
          </c:tx>
          <c:cat>
            <c:strRef>
              <c:f>BTU!$B$2:$B$8</c:f>
              <c:strCache>
                <c:ptCount val="7"/>
                <c:pt idx="0">
                  <c:v>Env. Sci.+ Forestry</c:v>
                </c:pt>
                <c:pt idx="1">
                  <c:v>Optometry</c:v>
                </c:pt>
                <c:pt idx="2">
                  <c:v>Maritime</c:v>
                </c:pt>
                <c:pt idx="3">
                  <c:v>Ceramics</c:v>
                </c:pt>
                <c:pt idx="4">
                  <c:v>Cornell</c:v>
                </c:pt>
                <c:pt idx="5">
                  <c:v>System Administration</c:v>
                </c:pt>
                <c:pt idx="6">
                  <c:v>Empire State</c:v>
                </c:pt>
              </c:strCache>
            </c:strRef>
          </c:cat>
          <c:val>
            <c:numRef>
              <c:f>BTU!$C$2:$C$8</c:f>
              <c:numCache>
                <c:formatCode>0</c:formatCode>
                <c:ptCount val="7"/>
                <c:pt idx="0">
                  <c:v>113972.60332954615</c:v>
                </c:pt>
                <c:pt idx="1">
                  <c:v>81604.844026845676</c:v>
                </c:pt>
                <c:pt idx="2">
                  <c:v>106947.69752421082</c:v>
                </c:pt>
                <c:pt idx="3">
                  <c:v>160620.70369607589</c:v>
                </c:pt>
                <c:pt idx="4">
                  <c:v>138306.44105144942</c:v>
                </c:pt>
                <c:pt idx="5">
                  <c:v>98096.78010173529</c:v>
                </c:pt>
                <c:pt idx="6">
                  <c:v>65968.005394900378</c:v>
                </c:pt>
              </c:numCache>
            </c:numRef>
          </c:val>
        </c:ser>
        <c:ser>
          <c:idx val="1"/>
          <c:order val="1"/>
          <c:tx>
            <c:strRef>
              <c:f>BTU!$D$1</c:f>
              <c:strCache>
                <c:ptCount val="1"/>
                <c:pt idx="0">
                  <c:v>2007-08</c:v>
                </c:pt>
              </c:strCache>
            </c:strRef>
          </c:tx>
          <c:cat>
            <c:strRef>
              <c:f>BTU!$B$2:$B$8</c:f>
              <c:strCache>
                <c:ptCount val="7"/>
                <c:pt idx="0">
                  <c:v>Env. Sci.+ Forestry</c:v>
                </c:pt>
                <c:pt idx="1">
                  <c:v>Optometry</c:v>
                </c:pt>
                <c:pt idx="2">
                  <c:v>Maritime</c:v>
                </c:pt>
                <c:pt idx="3">
                  <c:v>Ceramics</c:v>
                </c:pt>
                <c:pt idx="4">
                  <c:v>Cornell</c:v>
                </c:pt>
                <c:pt idx="5">
                  <c:v>System Administration</c:v>
                </c:pt>
                <c:pt idx="6">
                  <c:v>Empire State</c:v>
                </c:pt>
              </c:strCache>
            </c:strRef>
          </c:cat>
          <c:val>
            <c:numRef>
              <c:f>BTU!$D$2:$D$8</c:f>
              <c:numCache>
                <c:formatCode>0</c:formatCode>
                <c:ptCount val="7"/>
                <c:pt idx="0">
                  <c:v>118936.34143916857</c:v>
                </c:pt>
                <c:pt idx="1">
                  <c:v>78081.845906040267</c:v>
                </c:pt>
                <c:pt idx="2">
                  <c:v>87512.155694443587</c:v>
                </c:pt>
                <c:pt idx="3">
                  <c:v>159044.40816987935</c:v>
                </c:pt>
                <c:pt idx="4">
                  <c:v>144487.83535047228</c:v>
                </c:pt>
                <c:pt idx="5">
                  <c:v>101643.41259814298</c:v>
                </c:pt>
                <c:pt idx="6">
                  <c:v>72777.731948166358</c:v>
                </c:pt>
              </c:numCache>
            </c:numRef>
          </c:val>
        </c:ser>
        <c:ser>
          <c:idx val="2"/>
          <c:order val="2"/>
          <c:tx>
            <c:strRef>
              <c:f>BTU!$E$1</c:f>
              <c:strCache>
                <c:ptCount val="1"/>
                <c:pt idx="0">
                  <c:v>2008-09</c:v>
                </c:pt>
              </c:strCache>
            </c:strRef>
          </c:tx>
          <c:cat>
            <c:strRef>
              <c:f>BTU!$B$2:$B$8</c:f>
              <c:strCache>
                <c:ptCount val="7"/>
                <c:pt idx="0">
                  <c:v>Env. Sci.+ Forestry</c:v>
                </c:pt>
                <c:pt idx="1">
                  <c:v>Optometry</c:v>
                </c:pt>
                <c:pt idx="2">
                  <c:v>Maritime</c:v>
                </c:pt>
                <c:pt idx="3">
                  <c:v>Ceramics</c:v>
                </c:pt>
                <c:pt idx="4">
                  <c:v>Cornell</c:v>
                </c:pt>
                <c:pt idx="5">
                  <c:v>System Administration</c:v>
                </c:pt>
                <c:pt idx="6">
                  <c:v>Empire State</c:v>
                </c:pt>
              </c:strCache>
            </c:strRef>
          </c:cat>
          <c:val>
            <c:numRef>
              <c:f>BTU!$E$2:$E$8</c:f>
              <c:numCache>
                <c:formatCode>0</c:formatCode>
                <c:ptCount val="7"/>
                <c:pt idx="0">
                  <c:v>101265.15909624923</c:v>
                </c:pt>
                <c:pt idx="1">
                  <c:v>79137.236778523438</c:v>
                </c:pt>
                <c:pt idx="2">
                  <c:v>114675.36222574796</c:v>
                </c:pt>
                <c:pt idx="3">
                  <c:v>149687</c:v>
                </c:pt>
                <c:pt idx="4">
                  <c:v>137230</c:v>
                </c:pt>
                <c:pt idx="5">
                  <c:v>97380.800000000003</c:v>
                </c:pt>
                <c:pt idx="6">
                  <c:v>74542.746625804008</c:v>
                </c:pt>
              </c:numCache>
            </c:numRef>
          </c:val>
        </c:ser>
        <c:ser>
          <c:idx val="3"/>
          <c:order val="3"/>
          <c:tx>
            <c:strRef>
              <c:f>BTU!$F$1</c:f>
              <c:strCache>
                <c:ptCount val="1"/>
                <c:pt idx="0">
                  <c:v>2009-10</c:v>
                </c:pt>
              </c:strCache>
            </c:strRef>
          </c:tx>
          <c:cat>
            <c:strRef>
              <c:f>BTU!$B$2:$B$8</c:f>
              <c:strCache>
                <c:ptCount val="7"/>
                <c:pt idx="0">
                  <c:v>Env. Sci.+ Forestry</c:v>
                </c:pt>
                <c:pt idx="1">
                  <c:v>Optometry</c:v>
                </c:pt>
                <c:pt idx="2">
                  <c:v>Maritime</c:v>
                </c:pt>
                <c:pt idx="3">
                  <c:v>Ceramics</c:v>
                </c:pt>
                <c:pt idx="4">
                  <c:v>Cornell</c:v>
                </c:pt>
                <c:pt idx="5">
                  <c:v>System Administration</c:v>
                </c:pt>
                <c:pt idx="6">
                  <c:v>Empire State</c:v>
                </c:pt>
              </c:strCache>
            </c:strRef>
          </c:cat>
          <c:val>
            <c:numRef>
              <c:f>BTU!$F$2:$F$8</c:f>
              <c:numCache>
                <c:formatCode>0</c:formatCode>
                <c:ptCount val="7"/>
                <c:pt idx="0">
                  <c:v>97547.3</c:v>
                </c:pt>
                <c:pt idx="1">
                  <c:v>72213.2</c:v>
                </c:pt>
                <c:pt idx="2">
                  <c:v>109598</c:v>
                </c:pt>
                <c:pt idx="3">
                  <c:v>136756.70000000001</c:v>
                </c:pt>
                <c:pt idx="4">
                  <c:v>127065</c:v>
                </c:pt>
                <c:pt idx="5">
                  <c:v>87446.1</c:v>
                </c:pt>
                <c:pt idx="6">
                  <c:v>64007.1</c:v>
                </c:pt>
              </c:numCache>
            </c:numRef>
          </c:val>
        </c:ser>
        <c:ser>
          <c:idx val="4"/>
          <c:order val="4"/>
          <c:tx>
            <c:strRef>
              <c:f>BTU!$G$1</c:f>
              <c:strCache>
                <c:ptCount val="1"/>
                <c:pt idx="0">
                  <c:v>2010-11</c:v>
                </c:pt>
              </c:strCache>
            </c:strRef>
          </c:tx>
          <c:cat>
            <c:strRef>
              <c:f>BTU!$B$2:$B$8</c:f>
              <c:strCache>
                <c:ptCount val="7"/>
                <c:pt idx="0">
                  <c:v>Env. Sci.+ Forestry</c:v>
                </c:pt>
                <c:pt idx="1">
                  <c:v>Optometry</c:v>
                </c:pt>
                <c:pt idx="2">
                  <c:v>Maritime</c:v>
                </c:pt>
                <c:pt idx="3">
                  <c:v>Ceramics</c:v>
                </c:pt>
                <c:pt idx="4">
                  <c:v>Cornell</c:v>
                </c:pt>
                <c:pt idx="5">
                  <c:v>System Administration</c:v>
                </c:pt>
                <c:pt idx="6">
                  <c:v>Empire State</c:v>
                </c:pt>
              </c:strCache>
            </c:strRef>
          </c:cat>
          <c:val>
            <c:numRef>
              <c:f>BTU!$G$2:$G$8</c:f>
              <c:numCache>
                <c:formatCode>0</c:formatCode>
                <c:ptCount val="7"/>
                <c:pt idx="0">
                  <c:v>108461.36359961536</c:v>
                </c:pt>
                <c:pt idx="1">
                  <c:v>83278.523489932893</c:v>
                </c:pt>
                <c:pt idx="2">
                  <c:v>109253.32356977838</c:v>
                </c:pt>
                <c:pt idx="3">
                  <c:v>168842.47171453433</c:v>
                </c:pt>
                <c:pt idx="4">
                  <c:v>122029.24598535536</c:v>
                </c:pt>
                <c:pt idx="5">
                  <c:v>45644.456523422843</c:v>
                </c:pt>
                <c:pt idx="6">
                  <c:v>50453.447297618841</c:v>
                </c:pt>
              </c:numCache>
            </c:numRef>
          </c:val>
        </c:ser>
        <c:shape val="box"/>
        <c:axId val="64972288"/>
        <c:axId val="64973824"/>
        <c:axId val="0"/>
      </c:bar3DChart>
      <c:catAx>
        <c:axId val="64972288"/>
        <c:scaling>
          <c:orientation val="minMax"/>
        </c:scaling>
        <c:axPos val="b"/>
        <c:tickLblPos val="nextTo"/>
        <c:crossAx val="64973824"/>
        <c:crosses val="autoZero"/>
        <c:auto val="1"/>
        <c:lblAlgn val="ctr"/>
        <c:lblOffset val="100"/>
      </c:catAx>
      <c:valAx>
        <c:axId val="64973824"/>
        <c:scaling>
          <c:orientation val="minMax"/>
        </c:scaling>
        <c:axPos val="l"/>
        <c:majorGridlines/>
        <c:numFmt formatCode="0" sourceLinked="1"/>
        <c:tickLblPos val="nextTo"/>
        <c:crossAx val="6497228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6672" cy="468644"/>
          </a:xfrm>
          <a:prstGeom prst="rect">
            <a:avLst/>
          </a:prstGeom>
        </p:spPr>
        <p:txBody>
          <a:bodyPr vert="horz" lIns="89086" tIns="44543" rIns="89086" bIns="44543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088" y="2"/>
            <a:ext cx="3076672" cy="468644"/>
          </a:xfrm>
          <a:prstGeom prst="rect">
            <a:avLst/>
          </a:prstGeom>
        </p:spPr>
        <p:txBody>
          <a:bodyPr vert="horz" lIns="89086" tIns="44543" rIns="89086" bIns="44543" rtlCol="0"/>
          <a:lstStyle>
            <a:lvl1pPr algn="r">
              <a:defRPr sz="1200"/>
            </a:lvl1pPr>
          </a:lstStyle>
          <a:p>
            <a:pPr>
              <a:defRPr/>
            </a:pPr>
            <a:fld id="{511F3AC1-F82C-4EC1-A130-2BE6A1B95F61}" type="datetimeFigureOut">
              <a:rPr lang="en-US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5106"/>
            <a:ext cx="3076672" cy="468644"/>
          </a:xfrm>
          <a:prstGeom prst="rect">
            <a:avLst/>
          </a:prstGeom>
        </p:spPr>
        <p:txBody>
          <a:bodyPr vert="horz" lIns="89086" tIns="44543" rIns="89086" bIns="4454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088" y="8915106"/>
            <a:ext cx="3076672" cy="468644"/>
          </a:xfrm>
          <a:prstGeom prst="rect">
            <a:avLst/>
          </a:prstGeom>
        </p:spPr>
        <p:txBody>
          <a:bodyPr vert="horz" lIns="89086" tIns="44543" rIns="89086" bIns="44543" rtlCol="0" anchor="b"/>
          <a:lstStyle>
            <a:lvl1pPr algn="r">
              <a:defRPr sz="1200"/>
            </a:lvl1pPr>
          </a:lstStyle>
          <a:p>
            <a:pPr>
              <a:defRPr/>
            </a:pPr>
            <a:fld id="{04BB2571-32E7-4D09-A85E-0C0D6DCC09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9013" y="265113"/>
            <a:ext cx="5168900" cy="3878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73" tIns="47087" rIns="94173" bIns="47087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45538" y="4767137"/>
            <a:ext cx="6410629" cy="4099737"/>
          </a:xfrm>
          <a:prstGeom prst="rect">
            <a:avLst/>
          </a:prstGeom>
        </p:spPr>
        <p:txBody>
          <a:bodyPr vert="horz" lIns="94173" tIns="47087" rIns="94173" bIns="47087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088" y="8915106"/>
            <a:ext cx="3076672" cy="468644"/>
          </a:xfrm>
          <a:prstGeom prst="rect">
            <a:avLst/>
          </a:prstGeom>
        </p:spPr>
        <p:txBody>
          <a:bodyPr vert="horz" lIns="94173" tIns="47087" rIns="94173" bIns="4708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2FB5761F-1300-4E20-90BC-E8AC45ADB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NYS Department of Code Enforcement and Administration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baseline="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265113"/>
            <a:ext cx="5168900" cy="3878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NY_trns_circles-01.png"/>
          <p:cNvPicPr>
            <a:picLocks noChangeAspect="1"/>
          </p:cNvPicPr>
          <p:nvPr/>
        </p:nvPicPr>
        <p:blipFill>
          <a:blip r:embed="rId2" cstate="print"/>
          <a:srcRect l="37447" t="36170"/>
          <a:stretch>
            <a:fillRect/>
          </a:stretch>
        </p:blipFill>
        <p:spPr>
          <a:xfrm>
            <a:off x="3424136" y="2480553"/>
            <a:ext cx="5719866" cy="4377448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719847" y="1021404"/>
            <a:ext cx="4367719" cy="2033081"/>
            <a:chOff x="719847" y="1021404"/>
            <a:chExt cx="4367719" cy="2033081"/>
          </a:xfrm>
        </p:grpSpPr>
        <p:pic>
          <p:nvPicPr>
            <p:cNvPr id="7" name="Picture 6" descr="SUNY_State_text-01.png"/>
            <p:cNvPicPr>
              <a:picLocks noChangeAspect="1"/>
            </p:cNvPicPr>
            <p:nvPr/>
          </p:nvPicPr>
          <p:blipFill>
            <a:blip r:embed="rId3" cstate="print"/>
            <a:srcRect l="23682" t="21844" r="44403" b="63830"/>
            <a:stretch>
              <a:fillRect/>
            </a:stretch>
          </p:blipFill>
          <p:spPr>
            <a:xfrm>
              <a:off x="2169268" y="1498060"/>
              <a:ext cx="2918298" cy="982493"/>
            </a:xfrm>
            <a:prstGeom prst="rect">
              <a:avLst/>
            </a:prstGeom>
          </p:spPr>
        </p:pic>
        <p:pic>
          <p:nvPicPr>
            <p:cNvPr id="8" name="Picture 7" descr="SUNY_Logo-01.png"/>
            <p:cNvPicPr>
              <a:picLocks noChangeAspect="1"/>
            </p:cNvPicPr>
            <p:nvPr/>
          </p:nvPicPr>
          <p:blipFill>
            <a:blip r:embed="rId4" cstate="print"/>
            <a:srcRect l="7766" t="14894" r="65638" b="55461"/>
            <a:stretch>
              <a:fillRect/>
            </a:stretch>
          </p:blipFill>
          <p:spPr>
            <a:xfrm>
              <a:off x="719847" y="1021404"/>
              <a:ext cx="2431915" cy="2033081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2704408" y="2655398"/>
            <a:ext cx="5676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auxPro OT"/>
              </a:rPr>
              <a:t>Office for Capital Facilities - SUNY PPAA Summer Conference</a:t>
            </a:r>
            <a:endParaRPr lang="en-US" sz="3600" b="1" dirty="0">
              <a:latin typeface="AauxPro O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8049" y="5517719"/>
            <a:ext cx="56768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auxPro OT"/>
              </a:rPr>
              <a:t>July 2012</a:t>
            </a:r>
            <a:endParaRPr lang="en-US" sz="1600" b="1" dirty="0">
              <a:latin typeface="AauxPro OT"/>
            </a:endParaRPr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871330"/>
            <a:ext cx="8229600" cy="4327451"/>
          </a:xfrm>
          <a:prstGeom prst="rect">
            <a:avLst/>
          </a:prstGeom>
        </p:spPr>
        <p:txBody>
          <a:bodyPr/>
          <a:lstStyle>
            <a:lvl1pPr>
              <a:buClr>
                <a:srgbClr val="3FB0E9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</a:defRPr>
            </a:lvl1pPr>
            <a:lvl2pPr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Ø"/>
              <a:defRPr sz="2800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0021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457200" y="6480175"/>
            <a:ext cx="2133600" cy="365125"/>
          </a:xfrm>
        </p:spPr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</p:spPr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82837" y="1785872"/>
            <a:ext cx="8229600" cy="4327451"/>
          </a:xfrm>
          <a:prstGeom prst="rect">
            <a:avLst/>
          </a:prstGeom>
        </p:spPr>
        <p:txBody>
          <a:bodyPr/>
          <a:lstStyle>
            <a:lvl1pPr>
              <a:buClr>
                <a:srgbClr val="3FB0E9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</a:defRPr>
            </a:lvl1pPr>
            <a:lvl2pPr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Ø"/>
              <a:defRPr sz="2800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0021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4140438" y="6492875"/>
            <a:ext cx="104686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8229601" y="6492875"/>
            <a:ext cx="525566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5" descr="SUNY_logo_bottom-01.png"/>
          <p:cNvPicPr>
            <a:picLocks noChangeAspect="1"/>
          </p:cNvPicPr>
          <p:nvPr userDrawn="1"/>
        </p:nvPicPr>
        <p:blipFill>
          <a:blip r:embed="rId2" cstate="print">
            <a:lum bright="-30000"/>
          </a:blip>
          <a:srcRect t="49388" r="50280"/>
          <a:stretch>
            <a:fillRect/>
          </a:stretch>
        </p:blipFill>
        <p:spPr>
          <a:xfrm>
            <a:off x="0" y="3387043"/>
            <a:ext cx="4546362" cy="34709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E118-3A6C-40FE-9492-438D18A667DA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5BE8F-C93B-4CCD-B117-9F28B63B3E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486339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50B67F9-9701-4DBF-B08D-73DA94E20F0C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E02A612-A7CB-48FC-A6D9-23584299B15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9961"/>
            <a:ext cx="8229600" cy="10744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893E1-F089-4C61-B630-FB28A0538F1A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829890-FA25-4BA9-88B9-784DDC49695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trans_circles_top-01.png"/>
          <p:cNvPicPr>
            <a:picLocks noChangeAspect="1"/>
          </p:cNvPicPr>
          <p:nvPr/>
        </p:nvPicPr>
        <p:blipFill>
          <a:blip r:embed="rId8" cstate="print">
            <a:lum bright="-20000"/>
          </a:blip>
          <a:srcRect l="57103" b="26729"/>
          <a:stretch>
            <a:fillRect/>
          </a:stretch>
        </p:blipFill>
        <p:spPr>
          <a:xfrm>
            <a:off x="5221480" y="1"/>
            <a:ext cx="3922521" cy="502492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9800" y="3765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9" cstate="print"/>
          <a:srcRect r="69691" b="82750"/>
          <a:stretch>
            <a:fillRect/>
          </a:stretch>
        </p:blipFill>
        <p:spPr>
          <a:xfrm>
            <a:off x="-84709" y="-82499"/>
            <a:ext cx="2771424" cy="11829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AFAE118-3A6C-40FE-9492-438D18A667DA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3B5BE8F-C93B-4CCD-B117-9F28B63B3E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70" r:id="rId3"/>
    <p:sldLayoutId id="2147484067" r:id="rId4"/>
    <p:sldLayoutId id="2147484068" r:id="rId5"/>
    <p:sldLayoutId id="2147484069" r:id="rId6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transition.fcc.gov/pshs/public-safety-spectrum/narrowbanding-faq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David.ferrari@suny.ed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OGS Projects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67590" y="1715466"/>
            <a:ext cx="8520545" cy="432745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 smtClean="0"/>
          </a:p>
          <a:p>
            <a:pPr marR="0">
              <a:spcBef>
                <a:spcPts val="0"/>
              </a:spcBef>
              <a:spcAft>
                <a:spcPts val="1200"/>
              </a:spcAft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82958" y="320048"/>
            <a:ext cx="8229600" cy="1002193"/>
          </a:xfrm>
        </p:spPr>
        <p:txBody>
          <a:bodyPr/>
          <a:lstStyle/>
          <a:p>
            <a:r>
              <a:rPr lang="en-US" dirty="0" smtClean="0"/>
              <a:t>Radiological Exercises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73720"/>
          <a:ext cx="9144001" cy="5120640"/>
        </p:xfrm>
        <a:graphic>
          <a:graphicData uri="http://schemas.openxmlformats.org/drawingml/2006/table">
            <a:tbl>
              <a:tblPr/>
              <a:tblGrid>
                <a:gridCol w="826583"/>
                <a:gridCol w="2236633"/>
                <a:gridCol w="2375568"/>
                <a:gridCol w="2130777"/>
                <a:gridCol w="1574440"/>
              </a:tblGrid>
              <a:tr h="3781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Times New Roman"/>
                        </a:rPr>
                        <a:t>Item #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Date/Time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Times New Roman"/>
                        </a:rPr>
                        <a:t>Plant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Type of Event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County(ies) Affected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</a:tr>
              <a:tr h="3781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July 24, 2012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8:30 am – 3pm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Nine Mile Point, Oswego, NY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State Evaluated Plume Exercise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Oswego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</a:tr>
              <a:tr h="5672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August 21, 2012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Millstone Power Plant, Groton, CT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FEMA, Federally Evaluated Plume Exercise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Suffolk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</a:tr>
              <a:tr h="7563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September 12, 2012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Indian Point, Buchanan, NY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Rehearsal Exercise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Westchester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Putnam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Rockland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Orange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</a:tr>
              <a:tr h="7563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September 27, 2012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Indian Point, Buchanan, NY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Remedial Exercise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Westchester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Putnam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Rockland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Orange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</a:tr>
              <a:tr h="7563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October 2, 2012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Indian Point, Buchanan, NY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FEMA, Federally Evaluated Plume Exercise 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Westchester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Putnam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Rockland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Orange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</a:tr>
              <a:tr h="3781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November 29, 2012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RE Ginna, Ontario, NY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State Evaluated Hostile Exercise</a:t>
                      </a: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Monroe </a:t>
                      </a:r>
                      <a:endParaRPr lang="en-US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Wayne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57" marR="494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056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2184400"/>
            <a:ext cx="8534400" cy="4014381"/>
          </a:xfrm>
        </p:spPr>
        <p:txBody>
          <a:bodyPr/>
          <a:lstStyle/>
          <a:p>
            <a:r>
              <a:rPr lang="en-US" dirty="0" smtClean="0"/>
              <a:t>Compliments traditional TV/Radio Alert System</a:t>
            </a:r>
          </a:p>
          <a:p>
            <a:r>
              <a:rPr lang="en-US" dirty="0" smtClean="0"/>
              <a:t>Launched Thursday, June 28</a:t>
            </a:r>
          </a:p>
          <a:p>
            <a:r>
              <a:rPr lang="en-US" dirty="0" smtClean="0"/>
              <a:t>Sends text messages  for imminent weather, Amber Alerts and Presidential Alerts</a:t>
            </a:r>
          </a:p>
          <a:p>
            <a:r>
              <a:rPr lang="en-US" dirty="0" smtClean="0"/>
              <a:t>Individuals will be able to opt-out of Imminent Threat or AMBER alerts.  Individuals will not be able to opt-out of Presidential alerts.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686800" cy="1002193"/>
          </a:xfrm>
        </p:spPr>
        <p:txBody>
          <a:bodyPr/>
          <a:lstStyle/>
          <a:p>
            <a:r>
              <a:rPr lang="en-US" dirty="0" smtClean="0"/>
              <a:t>FEMA Wireless Emergency Alerts (WEA)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Requiring all VHF and UHF Public Safety and Industrial/Business land mobile radio (LMR) Part 90 radio systems operating in the 150-174 MHz and 421-512 MHz to migrate to at least 12.5 kHz efficiency technology by January 1, 2013</a:t>
            </a:r>
          </a:p>
          <a:p>
            <a:r>
              <a:rPr lang="en-US" dirty="0" smtClean="0"/>
              <a:t>Purpose – to relieve congestion</a:t>
            </a:r>
            <a:endParaRPr lang="en-US" dirty="0" smtClean="0">
              <a:hlinkClick r:id="rId2"/>
            </a:endParaRPr>
          </a:p>
          <a:p>
            <a:r>
              <a:rPr lang="en-US" dirty="0" smtClean="0">
                <a:ln>
                  <a:solidFill>
                    <a:srgbClr val="FFFFCC"/>
                  </a:solidFill>
                </a:ln>
                <a:hlinkClick r:id="rId2"/>
              </a:rPr>
              <a:t>http://transition.fcc.gov/pshs/public-safety-spectrum/narrowbanding-faq.html</a:t>
            </a:r>
            <a:endParaRPr lang="en-US" dirty="0" smtClean="0">
              <a:ln>
                <a:solidFill>
                  <a:srgbClr val="FFFFCC"/>
                </a:solidFill>
              </a:ln>
            </a:endParaRPr>
          </a:p>
          <a:p>
            <a:endParaRPr lang="en-US" dirty="0" smtClean="0">
              <a:ln>
                <a:solidFill>
                  <a:srgbClr val="FFFFCC"/>
                </a:solidFill>
              </a:ln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FCC Narrowband Mandate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46926" y="1436631"/>
            <a:ext cx="8489256" cy="4327451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Campus Let Contracting – (SUNYCLC) includes facilities and purchasing department staff along with SUCF program managers</a:t>
            </a:r>
          </a:p>
          <a:p>
            <a:r>
              <a:rPr lang="en-US" dirty="0" smtClean="0"/>
              <a:t>Facility Managers – (FACILITYMGMT) includes key facilities managers. Can include direct administrative assistants</a:t>
            </a:r>
          </a:p>
          <a:p>
            <a:r>
              <a:rPr lang="en-US" dirty="0" smtClean="0"/>
              <a:t>Energy Buying Group – (SUNYEBG) for issues directly involving the EBG</a:t>
            </a:r>
          </a:p>
          <a:p>
            <a:r>
              <a:rPr lang="en-US" dirty="0" smtClean="0"/>
              <a:t>Utility Managers – (SUNYUTIL) for any utility issues including emergency load reduction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667779"/>
            <a:ext cx="8229600" cy="1002193"/>
          </a:xfrm>
        </p:spPr>
        <p:txBody>
          <a:bodyPr/>
          <a:lstStyle/>
          <a:p>
            <a:r>
              <a:rPr lang="en-US" dirty="0" err="1" smtClean="0"/>
              <a:t>Listservs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>
          <a:xfrm>
            <a:off x="457200" y="6480175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871330"/>
            <a:ext cx="8125691" cy="4327451"/>
          </a:xfrm>
        </p:spPr>
        <p:txBody>
          <a:bodyPr/>
          <a:lstStyle/>
          <a:p>
            <a:r>
              <a:rPr lang="en-US" dirty="0" smtClean="0"/>
              <a:t>New system allows for continual updates – however late completion by some campuses/colleges has kept the system locked</a:t>
            </a:r>
          </a:p>
          <a:p>
            <a:r>
              <a:rPr lang="en-US" dirty="0" smtClean="0"/>
              <a:t>This Fall the deadline will be strictly enforced</a:t>
            </a:r>
          </a:p>
          <a:p>
            <a:r>
              <a:rPr lang="en-US" dirty="0" smtClean="0"/>
              <a:t>Survey going out shortly to ascertain how campuses currently use the system and how would like to use </a:t>
            </a:r>
            <a:r>
              <a:rPr lang="en-US" smtClean="0"/>
              <a:t>in future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Physical Space Inventory (PSI)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Two part request  - informal request for list of all potential projects for the next 5 years regardless of status of Sponsor support</a:t>
            </a:r>
          </a:p>
          <a:p>
            <a:r>
              <a:rPr lang="en-US" dirty="0" smtClean="0"/>
              <a:t>List will include a probability factor – Green (Definite), Yellow (Very Likely), Red (Maybe)</a:t>
            </a:r>
          </a:p>
          <a:p>
            <a:r>
              <a:rPr lang="en-US" dirty="0" smtClean="0"/>
              <a:t>Formal request to follow this month with October deadline – must include all sponsor resolutions in support of 50%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CC Capital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EPA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46809" y="1673903"/>
            <a:ext cx="8229600" cy="4327451"/>
          </a:xfrm>
        </p:spPr>
        <p:txBody>
          <a:bodyPr/>
          <a:lstStyle/>
          <a:p>
            <a:r>
              <a:rPr lang="en-US" dirty="0" smtClean="0"/>
              <a:t>Almost all plans have been submitted</a:t>
            </a:r>
          </a:p>
          <a:p>
            <a:r>
              <a:rPr lang="en-US" dirty="0" smtClean="0"/>
              <a:t>Process – cull through make sure miss from last year is there</a:t>
            </a:r>
          </a:p>
          <a:p>
            <a:r>
              <a:rPr lang="en-US" dirty="0" smtClean="0"/>
              <a:t>Expect a lot of communication from OCF</a:t>
            </a:r>
          </a:p>
          <a:p>
            <a:r>
              <a:rPr lang="en-US" dirty="0" smtClean="0"/>
              <a:t>Looking for ties to Regional Economic Development Councils</a:t>
            </a:r>
          </a:p>
          <a:p>
            <a:r>
              <a:rPr lang="en-US" dirty="0" smtClean="0"/>
              <a:t>Asking for documentation to support our NY Works advocacy documents</a:t>
            </a:r>
          </a:p>
          <a:p>
            <a:r>
              <a:rPr lang="en-US" dirty="0" smtClean="0"/>
              <a:t>Bond sale September - $260M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Res Hall Capital Projects 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09284ED-A3A9-4A71-B457-610D8BE8BA2D}" type="datetime1">
              <a:rPr lang="en-US" smtClean="0"/>
              <a:pPr/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18B0933-6FC9-451C-8376-F03477E0B0CC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Working with DASNY to create legislation</a:t>
            </a:r>
          </a:p>
          <a:p>
            <a:r>
              <a:rPr lang="en-US" dirty="0" smtClean="0"/>
              <a:t>Goal is to no longer require  appropriation and no longer subject to debt cap</a:t>
            </a:r>
          </a:p>
          <a:p>
            <a:r>
              <a:rPr lang="en-US" dirty="0" smtClean="0"/>
              <a:t>Both operating and capital would not require appropriation under new program</a:t>
            </a:r>
          </a:p>
          <a:p>
            <a:r>
              <a:rPr lang="en-US" dirty="0" smtClean="0"/>
              <a:t>Operating would still be processed through SUNY system and OSC</a:t>
            </a:r>
          </a:p>
          <a:p>
            <a:r>
              <a:rPr lang="en-US" dirty="0" smtClean="0"/>
              <a:t>Timing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 Hall New Bond Proposal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74835" y="1393161"/>
            <a:ext cx="8229600" cy="529097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Governor’s Energy initiative</a:t>
            </a:r>
          </a:p>
          <a:p>
            <a:r>
              <a:rPr lang="en-US" dirty="0" smtClean="0"/>
              <a:t>FEMA Radiologic </a:t>
            </a:r>
            <a:r>
              <a:rPr lang="en-US" dirty="0" err="1" smtClean="0"/>
              <a:t>Excersises</a:t>
            </a:r>
            <a:endParaRPr lang="en-US" dirty="0" smtClean="0"/>
          </a:p>
          <a:p>
            <a:r>
              <a:rPr lang="en-US" dirty="0" smtClean="0"/>
              <a:t>FEMA Wireless Emergency Alerts</a:t>
            </a:r>
          </a:p>
          <a:p>
            <a:r>
              <a:rPr lang="en-US" dirty="0" smtClean="0"/>
              <a:t>FCC </a:t>
            </a:r>
            <a:r>
              <a:rPr lang="en-US" dirty="0" err="1" smtClean="0"/>
              <a:t>Narrowbanding</a:t>
            </a:r>
            <a:r>
              <a:rPr lang="en-US" dirty="0" smtClean="0"/>
              <a:t> Mandate</a:t>
            </a:r>
          </a:p>
          <a:p>
            <a:r>
              <a:rPr lang="en-US" dirty="0" err="1" smtClean="0"/>
              <a:t>Listservs</a:t>
            </a:r>
            <a:endParaRPr lang="en-US" dirty="0" smtClean="0"/>
          </a:p>
          <a:p>
            <a:r>
              <a:rPr lang="en-US" dirty="0" smtClean="0"/>
              <a:t>Physical Space Inventory</a:t>
            </a:r>
          </a:p>
          <a:p>
            <a:r>
              <a:rPr lang="en-US" dirty="0" smtClean="0"/>
              <a:t>Community College Capital</a:t>
            </a:r>
          </a:p>
          <a:p>
            <a:r>
              <a:rPr lang="en-US" dirty="0" smtClean="0"/>
              <a:t>Res Hall Capital </a:t>
            </a:r>
          </a:p>
          <a:p>
            <a:r>
              <a:rPr lang="en-US" dirty="0" smtClean="0"/>
              <a:t>Campus Let Initiatives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07169"/>
            <a:ext cx="8229600" cy="1002193"/>
          </a:xfrm>
        </p:spPr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>
          <a:xfrm>
            <a:off x="457200" y="6480175"/>
            <a:ext cx="2133600" cy="365125"/>
          </a:xfrm>
          <a:prstGeom prst="rect">
            <a:avLst/>
          </a:prstGeom>
        </p:spPr>
        <p:txBody>
          <a:bodyPr/>
          <a:lstStyle/>
          <a:p>
            <a:fld id="{EEC7682A-616E-4B55-8AA0-B716364CB872}" type="datetime1">
              <a:rPr lang="en-US" smtClean="0"/>
              <a:pPr/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  <a:prstGeom prst="rect">
            <a:avLst/>
          </a:prstGeom>
        </p:spPr>
        <p:txBody>
          <a:bodyPr/>
          <a:lstStyle/>
          <a:p>
            <a:fld id="{518B0933-6FC9-451C-8376-F03477E0B0C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 advTm="25625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Debt service administration</a:t>
            </a:r>
          </a:p>
          <a:p>
            <a:r>
              <a:rPr lang="en-US" dirty="0" smtClean="0"/>
              <a:t>Revolving loan administration</a:t>
            </a:r>
          </a:p>
          <a:p>
            <a:r>
              <a:rPr lang="en-US" dirty="0" smtClean="0"/>
              <a:t>Surplus calculation</a:t>
            </a:r>
          </a:p>
          <a:p>
            <a:r>
              <a:rPr lang="en-US" dirty="0" smtClean="0"/>
              <a:t>DASNY rental/fees billings</a:t>
            </a:r>
          </a:p>
          <a:p>
            <a:endParaRPr lang="en-US" smtClean="0"/>
          </a:p>
          <a:p>
            <a:r>
              <a:rPr lang="en-US" smtClean="0"/>
              <a:t>Contact </a:t>
            </a:r>
            <a:r>
              <a:rPr lang="en-US" dirty="0" smtClean="0"/>
              <a:t>David Ferrari with any questions</a:t>
            </a:r>
          </a:p>
          <a:p>
            <a:pPr marL="398463" lvl="1" indent="0">
              <a:buNone/>
            </a:pPr>
            <a:r>
              <a:rPr lang="en-US" sz="3200" dirty="0" smtClean="0">
                <a:ln>
                  <a:solidFill>
                    <a:srgbClr val="FFFFCC"/>
                  </a:solidFill>
                </a:ln>
                <a:hlinkClick r:id="rId2"/>
              </a:rPr>
              <a:t>David.ferrari@suny.edu</a:t>
            </a:r>
            <a:r>
              <a:rPr lang="en-US" sz="3200" dirty="0" smtClean="0"/>
              <a:t>  or 518-320-1466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 Hall Tasks Moving to OCF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Public Works Enforcement Fund</a:t>
            </a:r>
          </a:p>
          <a:p>
            <a:pPr lvl="1"/>
            <a:r>
              <a:rPr lang="en-US" dirty="0" smtClean="0"/>
              <a:t>System level reporting</a:t>
            </a:r>
          </a:p>
          <a:p>
            <a:pPr lvl="1"/>
            <a:r>
              <a:rPr lang="en-US" dirty="0" smtClean="0"/>
              <a:t>Importance of Sub Object Code accuracy 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0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Campus Let Contracts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B-1184 Approvals</a:t>
            </a:r>
          </a:p>
          <a:p>
            <a:pPr lvl="1"/>
            <a:r>
              <a:rPr lang="en-US" dirty="0" smtClean="0"/>
              <a:t>Guidance Document CLC-5</a:t>
            </a:r>
          </a:p>
          <a:p>
            <a:pPr lvl="1"/>
            <a:r>
              <a:rPr lang="en-US" dirty="0" smtClean="0"/>
              <a:t>Plan for 6-8 weeks for approval 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0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Campus Let Contracts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Audits </a:t>
            </a:r>
          </a:p>
          <a:p>
            <a:pPr lvl="1"/>
            <a:r>
              <a:rPr lang="en-US" dirty="0" smtClean="0"/>
              <a:t>Recent Procurement Audit </a:t>
            </a:r>
          </a:p>
          <a:p>
            <a:pPr lvl="1"/>
            <a:r>
              <a:rPr lang="en-US" dirty="0" smtClean="0"/>
              <a:t>Upcoming Campus Let Contract Audit 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0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Campus Let Contracts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Tools</a:t>
            </a:r>
          </a:p>
          <a:p>
            <a:pPr lvl="1"/>
            <a:r>
              <a:rPr lang="en-US" dirty="0" smtClean="0"/>
              <a:t>Procedure 7555 – Construction Related Consultant Contracts</a:t>
            </a:r>
          </a:p>
          <a:p>
            <a:pPr lvl="2"/>
            <a:r>
              <a:rPr lang="en-US" dirty="0" smtClean="0"/>
              <a:t>In review at OSC </a:t>
            </a:r>
          </a:p>
          <a:p>
            <a:pPr lvl="0"/>
            <a:r>
              <a:rPr lang="en-US" dirty="0" smtClean="0"/>
              <a:t>Training</a:t>
            </a:r>
          </a:p>
          <a:p>
            <a:pPr lvl="1"/>
            <a:r>
              <a:rPr lang="en-US" dirty="0" smtClean="0"/>
              <a:t>January PPAA </a:t>
            </a:r>
          </a:p>
          <a:p>
            <a:pPr lvl="1"/>
            <a:r>
              <a:rPr lang="en-US" dirty="0" smtClean="0"/>
              <a:t>Regional Training Sessions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0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Campus Let Contracts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621940"/>
            <a:ext cx="8229600" cy="4327451"/>
          </a:xfrm>
        </p:spPr>
        <p:txBody>
          <a:bodyPr/>
          <a:lstStyle/>
          <a:p>
            <a:pPr lvl="0"/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CLC-1: Construction Bonds</a:t>
            </a:r>
          </a:p>
          <a:p>
            <a:pPr lvl="1"/>
            <a:r>
              <a:rPr lang="en-US" dirty="0" smtClean="0"/>
              <a:t>CLC-2: Temporary Services</a:t>
            </a:r>
          </a:p>
          <a:p>
            <a:pPr lvl="1"/>
            <a:r>
              <a:rPr lang="en-US" dirty="0" smtClean="0"/>
              <a:t>CLC-3: Construction Authority</a:t>
            </a:r>
          </a:p>
          <a:p>
            <a:pPr lvl="1"/>
            <a:r>
              <a:rPr lang="en-US" dirty="0" smtClean="0"/>
              <a:t>CLC-4: Threshold Chart</a:t>
            </a:r>
          </a:p>
          <a:p>
            <a:pPr lvl="1"/>
            <a:r>
              <a:rPr lang="en-US" dirty="0" smtClean="0"/>
              <a:t>CLC-5: B-1184 Approvals</a:t>
            </a:r>
          </a:p>
          <a:p>
            <a:r>
              <a:rPr lang="en-US" dirty="0" smtClean="0"/>
              <a:t>Website: www.suny.edu/capitalfacilities/</a:t>
            </a:r>
          </a:p>
          <a:p>
            <a:r>
              <a:rPr lang="en-US" dirty="0" smtClean="0"/>
              <a:t>Listserv: </a:t>
            </a:r>
            <a:r>
              <a:rPr lang="en-US" sz="2800" dirty="0" smtClean="0">
                <a:latin typeface="AauxPro OT"/>
              </a:rPr>
              <a:t>SUNYCLC@LS.SYSADM.SUNY.EDU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0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Campus Let Contracts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numCol="2"/>
          <a:lstStyle/>
          <a:p>
            <a:pPr lvl="0"/>
            <a:r>
              <a:rPr lang="en-US" dirty="0" smtClean="0"/>
              <a:t>What’s Next? </a:t>
            </a:r>
          </a:p>
          <a:p>
            <a:pPr lvl="1"/>
            <a:r>
              <a:rPr lang="en-US" dirty="0" smtClean="0"/>
              <a:t>Tools</a:t>
            </a:r>
          </a:p>
          <a:p>
            <a:pPr lvl="2"/>
            <a:r>
              <a:rPr lang="en-US" dirty="0" smtClean="0"/>
              <a:t>Procedure  7554  - Construction Contracting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Communications</a:t>
            </a:r>
          </a:p>
          <a:p>
            <a:pPr lvl="2"/>
            <a:r>
              <a:rPr lang="en-US" dirty="0" smtClean="0"/>
              <a:t>Field Orders </a:t>
            </a:r>
          </a:p>
          <a:p>
            <a:pPr lvl="2"/>
            <a:r>
              <a:rPr lang="en-US" dirty="0" smtClean="0"/>
              <a:t>Consultant Fee Schedules</a:t>
            </a:r>
          </a:p>
          <a:p>
            <a:pPr lvl="2"/>
            <a:r>
              <a:rPr lang="en-US" dirty="0" smtClean="0"/>
              <a:t>OGS Payment Process</a:t>
            </a:r>
          </a:p>
          <a:p>
            <a:pPr lvl="2"/>
            <a:r>
              <a:rPr lang="en-US" dirty="0" smtClean="0"/>
              <a:t>Debriefing</a:t>
            </a:r>
          </a:p>
          <a:p>
            <a:pPr lvl="2"/>
            <a:r>
              <a:rPr lang="en-US" dirty="0" smtClean="0"/>
              <a:t>Records Retention</a:t>
            </a:r>
          </a:p>
          <a:p>
            <a:pPr lvl="2"/>
            <a:r>
              <a:rPr lang="en-US" dirty="0" smtClean="0"/>
              <a:t>Single and Sole Source</a:t>
            </a:r>
          </a:p>
          <a:p>
            <a:pPr lvl="2"/>
            <a:r>
              <a:rPr lang="en-US" dirty="0" smtClean="0"/>
              <a:t>Insurance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0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Campus Let Contracts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PPAA July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The important question is….</a:t>
            </a:r>
          </a:p>
          <a:p>
            <a:pPr lvl="0"/>
            <a:endParaRPr lang="en-US" dirty="0" smtClean="0"/>
          </a:p>
          <a:p>
            <a:pPr lvl="0">
              <a:buNone/>
            </a:pPr>
            <a:r>
              <a:rPr lang="en-US" dirty="0" smtClean="0"/>
              <a:t>			</a:t>
            </a:r>
            <a:r>
              <a:rPr lang="en-US" sz="4000" b="1" dirty="0" smtClean="0"/>
              <a:t>What can we do to help you?!</a:t>
            </a:r>
          </a:p>
          <a:p>
            <a:pPr lvl="0">
              <a:buNone/>
            </a:pPr>
            <a:endParaRPr lang="en-US" sz="4000" b="1" dirty="0" smtClean="0"/>
          </a:p>
          <a:p>
            <a:r>
              <a:rPr lang="en-US" dirty="0" smtClean="0"/>
              <a:t>Contact: 		Jessica R. Miller</a:t>
            </a:r>
          </a:p>
          <a:p>
            <a:pPr lvl="1">
              <a:buNone/>
            </a:pPr>
            <a:r>
              <a:rPr lang="en-US" dirty="0" smtClean="0"/>
              <a:t>	* 518-320-1129 * jessica.miller@suny.edu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Campus Let Contracts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67591" y="2328530"/>
            <a:ext cx="8229600" cy="4327451"/>
          </a:xfrm>
        </p:spPr>
        <p:txBody>
          <a:bodyPr/>
          <a:lstStyle/>
          <a:p>
            <a:r>
              <a:rPr lang="en-US" dirty="0" smtClean="0"/>
              <a:t>Governor’s Goal is reduction of State Building Energy Use 20% over the next 5 years</a:t>
            </a:r>
          </a:p>
          <a:p>
            <a:r>
              <a:rPr lang="en-US" dirty="0" smtClean="0"/>
              <a:t>SUNY is 38% of electric consumption and 30% of total bill</a:t>
            </a:r>
          </a:p>
          <a:p>
            <a:r>
              <a:rPr lang="en-US" dirty="0" smtClean="0"/>
              <a:t>Formed a special team from key NYPA and NYSERDA personnel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Governor’s Energy Initiative</a:t>
            </a:r>
            <a:br>
              <a:rPr lang="en-US" dirty="0" smtClean="0"/>
            </a:br>
            <a:r>
              <a:rPr lang="en-US" dirty="0" err="1" smtClean="0"/>
              <a:t>BuildSmartNY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378555"/>
            <a:ext cx="8229600" cy="1002193"/>
          </a:xfrm>
        </p:spPr>
        <p:txBody>
          <a:bodyPr/>
          <a:lstStyle/>
          <a:p>
            <a:r>
              <a:rPr lang="en-US" dirty="0" smtClean="0"/>
              <a:t>Proposed Approach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60600"/>
            <a:ext cx="2188029" cy="304698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/>
              <a:t>Collect key basic information from each campus</a:t>
            </a:r>
          </a:p>
          <a:p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520405" y="2260600"/>
            <a:ext cx="2438400" cy="30469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/>
              <a:t>In person meeting with all campus sustainability/energy managers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525589" y="1327693"/>
            <a:ext cx="3618411" cy="129266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1-Shovel ready projects that can be launched</a:t>
            </a:r>
            <a:endParaRPr lang="en-US" sz="2600" dirty="0"/>
          </a:p>
        </p:txBody>
      </p:sp>
      <p:sp>
        <p:nvSpPr>
          <p:cNvPr id="11" name="Right Arrow 10"/>
          <p:cNvSpPr/>
          <p:nvPr/>
        </p:nvSpPr>
        <p:spPr>
          <a:xfrm>
            <a:off x="5016137" y="2782389"/>
            <a:ext cx="561703" cy="1802675"/>
          </a:xfrm>
          <a:prstGeom prst="rightArrow">
            <a:avLst/>
          </a:prstGeom>
          <a:gradFill>
            <a:gsLst>
              <a:gs pos="0">
                <a:srgbClr val="46BAAF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525589" y="2773317"/>
            <a:ext cx="3618411" cy="89255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2-Priority campuses for Energy Master Plans</a:t>
            </a:r>
            <a:endParaRPr lang="en-US" sz="2600" dirty="0"/>
          </a:p>
        </p:txBody>
      </p:sp>
      <p:sp>
        <p:nvSpPr>
          <p:cNvPr id="16" name="TextBox 15"/>
          <p:cNvSpPr txBox="1"/>
          <p:nvPr/>
        </p:nvSpPr>
        <p:spPr>
          <a:xfrm>
            <a:off x="5525589" y="3761739"/>
            <a:ext cx="3618411" cy="129266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3-Campuses that might</a:t>
            </a:r>
          </a:p>
          <a:p>
            <a:r>
              <a:rPr lang="en-US" sz="2600" dirty="0" smtClean="0"/>
              <a:t>be good targets for innovation pilot</a:t>
            </a:r>
            <a:endParaRPr lang="en-US" sz="2600" dirty="0"/>
          </a:p>
        </p:txBody>
      </p:sp>
      <p:sp>
        <p:nvSpPr>
          <p:cNvPr id="17" name="TextBox 16"/>
          <p:cNvSpPr txBox="1"/>
          <p:nvPr/>
        </p:nvSpPr>
        <p:spPr>
          <a:xfrm>
            <a:off x="5525589" y="5172527"/>
            <a:ext cx="3618411" cy="89255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4-Other ideas for how to achieve savings</a:t>
            </a:r>
            <a:endParaRPr lang="en-US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0" y="1527464"/>
            <a:ext cx="8229600" cy="5081154"/>
          </a:xfrm>
        </p:spPr>
        <p:txBody>
          <a:bodyPr/>
          <a:lstStyle/>
          <a:p>
            <a:r>
              <a:rPr lang="en-US" dirty="0" smtClean="0"/>
              <a:t>Survey coming out shortly – anticipated deadline August 7</a:t>
            </a:r>
          </a:p>
          <a:p>
            <a:pPr lvl="1"/>
            <a:r>
              <a:rPr lang="en-US" dirty="0" smtClean="0"/>
              <a:t>Survey asks about sub-metering at the campuses</a:t>
            </a:r>
          </a:p>
          <a:p>
            <a:pPr lvl="1"/>
            <a:r>
              <a:rPr lang="en-US" dirty="0" smtClean="0"/>
              <a:t>Whether campuses have an energy manager or sustainability director at campuses</a:t>
            </a:r>
          </a:p>
          <a:p>
            <a:pPr lvl="1"/>
            <a:r>
              <a:rPr lang="en-US" dirty="0" smtClean="0"/>
              <a:t>Who most influential regarding energy measures</a:t>
            </a:r>
          </a:p>
          <a:p>
            <a:pPr lvl="1"/>
            <a:r>
              <a:rPr lang="en-US" dirty="0" smtClean="0"/>
              <a:t>Any energy projects ready to be initiated</a:t>
            </a:r>
          </a:p>
          <a:p>
            <a:pPr lvl="1"/>
            <a:r>
              <a:rPr lang="en-US" dirty="0" smtClean="0"/>
              <a:t>Overall Cost and usage will be provided by System Administration</a:t>
            </a:r>
          </a:p>
          <a:p>
            <a:r>
              <a:rPr lang="en-US" dirty="0" smtClean="0"/>
              <a:t>Conference call next week – details to follow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Governor’s Energy Initiative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FFF893E1-F089-4C61-B630-FB28A0538F1A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AA829890-FA25-4BA9-88B9-784DDC49695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14400" y="513233"/>
            <a:ext cx="8229600" cy="1002193"/>
          </a:xfrm>
        </p:spPr>
        <p:txBody>
          <a:bodyPr/>
          <a:lstStyle/>
          <a:p>
            <a:r>
              <a:rPr lang="en-US" dirty="0" smtClean="0"/>
              <a:t>University Centers and Hospitals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</p:nvPr>
        </p:nvGraphicFramePr>
        <p:xfrm>
          <a:off x="0" y="1018876"/>
          <a:ext cx="9144000" cy="5620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Comprehensives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10" name="Chart 9"/>
          <p:cNvGraphicFramePr/>
          <p:nvPr/>
        </p:nvGraphicFramePr>
        <p:xfrm>
          <a:off x="386366" y="1455312"/>
          <a:ext cx="8500056" cy="5035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448837"/>
            <a:ext cx="8229600" cy="1002193"/>
          </a:xfrm>
        </p:spPr>
        <p:txBody>
          <a:bodyPr/>
          <a:lstStyle/>
          <a:p>
            <a:r>
              <a:rPr lang="en-US" dirty="0" smtClean="0"/>
              <a:t>Technology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8" name="Chart 7"/>
          <p:cNvGraphicFramePr/>
          <p:nvPr/>
        </p:nvGraphicFramePr>
        <p:xfrm>
          <a:off x="0" y="1171977"/>
          <a:ext cx="9144000" cy="5280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309284ED-A3A9-4A71-B457-610D8BE8BA2D}" type="datetime1">
              <a:rPr lang="en-US" smtClean="0"/>
              <a:pPr>
                <a:defRPr/>
              </a:pPr>
              <a:t>7/23/2012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82958" y="268533"/>
            <a:ext cx="8229600" cy="1002193"/>
          </a:xfrm>
        </p:spPr>
        <p:txBody>
          <a:bodyPr/>
          <a:lstStyle/>
          <a:p>
            <a:r>
              <a:rPr lang="en-US" dirty="0" smtClean="0"/>
              <a:t>Specialty/Unique</a:t>
            </a:r>
            <a:endParaRPr lang="en-US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0" y="1326524"/>
          <a:ext cx="9144000" cy="5228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UNY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SUNY Office for Capital Facilities Template</Template>
  <TotalTime>72017</TotalTime>
  <Words>916</Words>
  <Application>Microsoft Office PowerPoint</Application>
  <PresentationFormat>On-screen Show (4:3)</PresentationFormat>
  <Paragraphs>280</Paragraphs>
  <Slides>27</Slides>
  <Notes>9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SUNY powerpoint template</vt:lpstr>
      <vt:lpstr>Slide 1</vt:lpstr>
      <vt:lpstr>Topics</vt:lpstr>
      <vt:lpstr>Governor’s Energy Initiative BuildSmartNY</vt:lpstr>
      <vt:lpstr>Proposed Approach</vt:lpstr>
      <vt:lpstr>Governor’s Energy Initiative</vt:lpstr>
      <vt:lpstr>University Centers and Hospitals</vt:lpstr>
      <vt:lpstr>Comprehensives</vt:lpstr>
      <vt:lpstr>Technology</vt:lpstr>
      <vt:lpstr>Specialty/Unique</vt:lpstr>
      <vt:lpstr>OGS Projects</vt:lpstr>
      <vt:lpstr>Radiological Exercises</vt:lpstr>
      <vt:lpstr>FEMA Wireless Emergency Alerts (WEA)  </vt:lpstr>
      <vt:lpstr>FCC Narrowband Mandate</vt:lpstr>
      <vt:lpstr>Listservs</vt:lpstr>
      <vt:lpstr>Physical Space Inventory (PSI) </vt:lpstr>
      <vt:lpstr>CC Capital</vt:lpstr>
      <vt:lpstr>EPA</vt:lpstr>
      <vt:lpstr>Res Hall Capital Projects  </vt:lpstr>
      <vt:lpstr>Res Hall New Bond Proposal</vt:lpstr>
      <vt:lpstr>Res Hall Tasks Moving to OCF</vt:lpstr>
      <vt:lpstr>Campus Let Contracts</vt:lpstr>
      <vt:lpstr>Campus Let Contracts</vt:lpstr>
      <vt:lpstr>Campus Let Contracts</vt:lpstr>
      <vt:lpstr>Campus Let Contracts</vt:lpstr>
      <vt:lpstr>Campus Let Contracts</vt:lpstr>
      <vt:lpstr>Campus Let Contracts</vt:lpstr>
      <vt:lpstr>Campus Let Contracts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Karren Bee-Donohoe</dc:creator>
  <cp:lastModifiedBy>millerje</cp:lastModifiedBy>
  <cp:revision>3438</cp:revision>
  <dcterms:created xsi:type="dcterms:W3CDTF">2009-12-02T17:32:18Z</dcterms:created>
  <dcterms:modified xsi:type="dcterms:W3CDTF">2012-07-23T14:14:46Z</dcterms:modified>
</cp:coreProperties>
</file>