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handoutMasterIdLst>
    <p:handoutMasterId r:id="rId28"/>
  </p:handoutMasterIdLst>
  <p:sldIdLst>
    <p:sldId id="256" r:id="rId2"/>
    <p:sldId id="334" r:id="rId3"/>
    <p:sldId id="335" r:id="rId4"/>
    <p:sldId id="291" r:id="rId5"/>
    <p:sldId id="311" r:id="rId6"/>
    <p:sldId id="330" r:id="rId7"/>
    <p:sldId id="310" r:id="rId8"/>
    <p:sldId id="314" r:id="rId9"/>
    <p:sldId id="315" r:id="rId10"/>
    <p:sldId id="324" r:id="rId11"/>
    <p:sldId id="331" r:id="rId12"/>
    <p:sldId id="320" r:id="rId13"/>
    <p:sldId id="322" r:id="rId14"/>
    <p:sldId id="328" r:id="rId15"/>
    <p:sldId id="317" r:id="rId16"/>
    <p:sldId id="323" r:id="rId17"/>
    <p:sldId id="326" r:id="rId18"/>
    <p:sldId id="327" r:id="rId19"/>
    <p:sldId id="332" r:id="rId20"/>
    <p:sldId id="308" r:id="rId21"/>
    <p:sldId id="296" r:id="rId22"/>
    <p:sldId id="318" r:id="rId23"/>
    <p:sldId id="319" r:id="rId24"/>
    <p:sldId id="333" r:id="rId25"/>
    <p:sldId id="258"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5FC2"/>
    <a:srgbClr val="1552A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980" autoAdjust="0"/>
    <p:restoredTop sz="68765" autoAdjust="0"/>
  </p:normalViewPr>
  <p:slideViewPr>
    <p:cSldViewPr snapToGrid="0" snapToObjects="1">
      <p:cViewPr>
        <p:scale>
          <a:sx n="50" d="100"/>
          <a:sy n="50" d="100"/>
        </p:scale>
        <p:origin x="-2242" y="-307"/>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3" d="100"/>
          <a:sy n="63" d="100"/>
        </p:scale>
        <p:origin x="-3168" y="-5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019560B-4691-4697-8D0D-AB5FF94EB6DA}" type="datetimeFigureOut">
              <a:rPr lang="en-US" smtClean="0"/>
              <a:pPr/>
              <a:t>1/31/2013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DBFFB59-1A72-4E4A-B762-E85D470141B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7BE9D1-00BA-456D-B19C-D33D7A256924}" type="datetimeFigureOut">
              <a:rPr lang="en-US" smtClean="0"/>
              <a:pPr/>
              <a:t>1/31/2013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625207-892E-42E2-8AFD-8A3E2DFF51A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0" i="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6625207-892E-42E2-8AFD-8A3E2DFF51AE}"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0" i="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6625207-892E-42E2-8AFD-8A3E2DFF51AE}"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
            </a:r>
            <a:br>
              <a:rPr lang="en-US" sz="1200" kern="1200" dirty="0" smtClean="0">
                <a:solidFill>
                  <a:schemeClr val="tx1"/>
                </a:solidFill>
                <a:latin typeface="+mn-lt"/>
                <a:ea typeface="+mn-ea"/>
                <a:cs typeface="+mn-cs"/>
              </a:rPr>
            </a:b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
            </a:r>
            <a:br>
              <a:rPr lang="en-US" sz="1200" kern="1200" dirty="0" smtClean="0">
                <a:solidFill>
                  <a:schemeClr val="tx1"/>
                </a:solidFill>
                <a:latin typeface="+mn-lt"/>
                <a:ea typeface="+mn-ea"/>
                <a:cs typeface="+mn-cs"/>
              </a:rPr>
            </a:b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0" i="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6625207-892E-42E2-8AFD-8A3E2DFF51AE}"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0" i="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6625207-892E-42E2-8AFD-8A3E2DFF51AE}"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I’d like to thank you all for your time and interest.</a:t>
            </a:r>
            <a:r>
              <a:rPr lang="en-US" baseline="0" dirty="0" smtClean="0"/>
              <a:t> I will be posting these slides on our website. If you feel folks on your staff or at your campus would benefit from this presentation please let me know and we can set up a webinar or a face to face visit. </a:t>
            </a:r>
            <a:r>
              <a:rPr lang="en-US" dirty="0" smtClean="0"/>
              <a:t> I’d like to open up the floor for any questions</a:t>
            </a:r>
            <a:r>
              <a:rPr lang="en-US" baseline="0" dirty="0" smtClean="0"/>
              <a:t> or discussion. </a:t>
            </a:r>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25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0" i="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6625207-892E-42E2-8AFD-8A3E2DFF51AE}"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0" i="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6625207-892E-42E2-8AFD-8A3E2DFF51AE}"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0" i="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6625207-892E-42E2-8AFD-8A3E2DFF51AE}"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625207-892E-42E2-8AFD-8A3E2DFF51AE}"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71094CE-3A42-6F46-9620-A415DE6758C4}" type="datetimeFigureOut">
              <a:rPr lang="en-US" smtClean="0"/>
              <a:pPr/>
              <a:t>1/31/2013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1094CE-3A42-6F46-9620-A415DE6758C4}" type="datetimeFigureOut">
              <a:rPr lang="en-US" smtClean="0"/>
              <a:pPr/>
              <a:t>1/31/2013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1094CE-3A42-6F46-9620-A415DE6758C4}" type="datetimeFigureOut">
              <a:rPr lang="en-US" smtClean="0"/>
              <a:pPr/>
              <a:t>1/31/2013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1094CE-3A42-6F46-9620-A415DE6758C4}" type="datetimeFigureOut">
              <a:rPr lang="en-US" smtClean="0"/>
              <a:pPr/>
              <a:t>1/31/2013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1094CE-3A42-6F46-9620-A415DE6758C4}" type="datetimeFigureOut">
              <a:rPr lang="en-US" smtClean="0"/>
              <a:pPr/>
              <a:t>1/31/2013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71094CE-3A42-6F46-9620-A415DE6758C4}" type="datetimeFigureOut">
              <a:rPr lang="en-US" smtClean="0"/>
              <a:pPr/>
              <a:t>1/31/2013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71094CE-3A42-6F46-9620-A415DE6758C4}" type="datetimeFigureOut">
              <a:rPr lang="en-US" smtClean="0"/>
              <a:pPr/>
              <a:t>1/31/2013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71094CE-3A42-6F46-9620-A415DE6758C4}" type="datetimeFigureOut">
              <a:rPr lang="en-US" smtClean="0"/>
              <a:pPr/>
              <a:t>1/31/2013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1094CE-3A42-6F46-9620-A415DE6758C4}" type="datetimeFigureOut">
              <a:rPr lang="en-US" smtClean="0"/>
              <a:pPr/>
              <a:t>1/31/2013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1094CE-3A42-6F46-9620-A415DE6758C4}" type="datetimeFigureOut">
              <a:rPr lang="en-US" smtClean="0"/>
              <a:pPr/>
              <a:t>1/31/2013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1094CE-3A42-6F46-9620-A415DE6758C4}" type="datetimeFigureOut">
              <a:rPr lang="en-US" smtClean="0"/>
              <a:pPr/>
              <a:t>1/31/2013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D82B13-F593-224D-BA00-C18C518B326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1094CE-3A42-6F46-9620-A415DE6758C4}" type="datetimeFigureOut">
              <a:rPr lang="en-US" smtClean="0"/>
              <a:pPr/>
              <a:t>1/31/2013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D82B13-F593-224D-BA00-C18C518B326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10.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hyperlink" Target="https://www.suny.edu/sunypp/lookup.cfm?lookup_id=720"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5.png"/><Relationship Id="rId7" Type="http://schemas.openxmlformats.org/officeDocument/2006/relationships/hyperlink" Target="https://www.suny.edu/sunypp/lookup.cfm?lookup_id=485"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www.suny.edu/sunypp/documents.cfm?doc_id=43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www.suny.edu/sunypp/documents.cfm?doc_id=430"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www.suny.edu/sunypp/documents.cfm?doc_id=430"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www.suny.edu/sunypp/documents.cfm?doc_id=431"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www.suny.edu/sunypp/documents.cfm?doc_id=431"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www.suny.edu/sunypp/documents.cfm?doc_id=431"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www.suny.edu/capitalfacilities/"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labor.ny.gov/workerprotection/publicwork/WageRequestPW39.sht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www.suny.edu/capitalfacilities/contracts_tools.cf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www.suny.edu/capitalfacilities/contracts_tools.cf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www.sucf.suny.edu/design/bulletin.cfm"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UNY_blue_bkgrnd-01.jpg"/>
          <p:cNvPicPr>
            <a:picLocks noChangeAspect="1"/>
          </p:cNvPicPr>
          <p:nvPr/>
        </p:nvPicPr>
        <p:blipFill>
          <a:blip r:embed="rId3"/>
          <a:stretch>
            <a:fillRect/>
          </a:stretch>
        </p:blipFill>
        <p:spPr>
          <a:xfrm>
            <a:off x="0" y="0"/>
            <a:ext cx="9144001" cy="6858001"/>
          </a:xfrm>
          <a:prstGeom prst="rect">
            <a:avLst/>
          </a:prstGeom>
        </p:spPr>
      </p:pic>
      <p:pic>
        <p:nvPicPr>
          <p:cNvPr id="6" name="Picture 5" descr="SUNY_trns_circles-01.png"/>
          <p:cNvPicPr>
            <a:picLocks noChangeAspect="1"/>
          </p:cNvPicPr>
          <p:nvPr/>
        </p:nvPicPr>
        <p:blipFill>
          <a:blip r:embed="rId4"/>
          <a:stretch>
            <a:fillRect/>
          </a:stretch>
        </p:blipFill>
        <p:spPr>
          <a:xfrm>
            <a:off x="0" y="1"/>
            <a:ext cx="9144001" cy="6858000"/>
          </a:xfrm>
          <a:prstGeom prst="rect">
            <a:avLst/>
          </a:prstGeom>
        </p:spPr>
      </p:pic>
      <p:pic>
        <p:nvPicPr>
          <p:cNvPr id="13" name="Picture 12" descr="SUNY_State_text-01.png"/>
          <p:cNvPicPr>
            <a:picLocks noChangeAspect="1"/>
          </p:cNvPicPr>
          <p:nvPr/>
        </p:nvPicPr>
        <p:blipFill>
          <a:blip r:embed="rId5"/>
          <a:stretch>
            <a:fillRect/>
          </a:stretch>
        </p:blipFill>
        <p:spPr>
          <a:xfrm>
            <a:off x="3817" y="-1"/>
            <a:ext cx="9144001" cy="6858001"/>
          </a:xfrm>
          <a:prstGeom prst="rect">
            <a:avLst/>
          </a:prstGeom>
        </p:spPr>
      </p:pic>
      <p:pic>
        <p:nvPicPr>
          <p:cNvPr id="14" name="Picture 13" descr="SUNY_Logo-01.png"/>
          <p:cNvPicPr>
            <a:picLocks noChangeAspect="1"/>
          </p:cNvPicPr>
          <p:nvPr/>
        </p:nvPicPr>
        <p:blipFill>
          <a:blip r:embed="rId6"/>
          <a:stretch>
            <a:fillRect/>
          </a:stretch>
        </p:blipFill>
        <p:spPr>
          <a:xfrm>
            <a:off x="18933" y="1"/>
            <a:ext cx="9144001" cy="6858001"/>
          </a:xfrm>
          <a:prstGeom prst="rect">
            <a:avLst/>
          </a:prstGeom>
        </p:spPr>
      </p:pic>
      <p:sp>
        <p:nvSpPr>
          <p:cNvPr id="15" name="TextBox 14"/>
          <p:cNvSpPr txBox="1"/>
          <p:nvPr/>
        </p:nvSpPr>
        <p:spPr>
          <a:xfrm>
            <a:off x="2704407" y="2655397"/>
            <a:ext cx="5676891" cy="2062103"/>
          </a:xfrm>
          <a:prstGeom prst="rect">
            <a:avLst/>
          </a:prstGeom>
          <a:noFill/>
        </p:spPr>
        <p:txBody>
          <a:bodyPr wrap="square" rtlCol="0">
            <a:spAutoFit/>
          </a:bodyPr>
          <a:lstStyle/>
          <a:p>
            <a:r>
              <a:rPr lang="en-US" sz="3600" b="1" dirty="0" smtClean="0">
                <a:solidFill>
                  <a:schemeClr val="bg1"/>
                </a:solidFill>
                <a:latin typeface="AauxPro OT"/>
              </a:rPr>
              <a:t>Campus Let Contracts </a:t>
            </a:r>
          </a:p>
          <a:p>
            <a:pPr lvl="1"/>
            <a:r>
              <a:rPr lang="en-US" sz="2800" b="1" dirty="0" smtClean="0">
                <a:solidFill>
                  <a:schemeClr val="bg1"/>
                </a:solidFill>
                <a:latin typeface="AauxPro OT"/>
              </a:rPr>
              <a:t>Procedure Updates and</a:t>
            </a:r>
          </a:p>
          <a:p>
            <a:pPr lvl="1"/>
            <a:r>
              <a:rPr lang="en-US" sz="2800" b="1" dirty="0" smtClean="0">
                <a:solidFill>
                  <a:schemeClr val="bg1"/>
                </a:solidFill>
                <a:latin typeface="AauxPro OT"/>
              </a:rPr>
              <a:t>Prevailing Wage Rates</a:t>
            </a:r>
          </a:p>
          <a:p>
            <a:endParaRPr lang="en-US" sz="3600" b="1" dirty="0" smtClean="0">
              <a:solidFill>
                <a:schemeClr val="bg1"/>
              </a:solidFill>
              <a:latin typeface="AauxPro OT"/>
            </a:endParaRPr>
          </a:p>
        </p:txBody>
      </p:sp>
      <p:sp>
        <p:nvSpPr>
          <p:cNvPr id="16" name="TextBox 15"/>
          <p:cNvSpPr txBox="1"/>
          <p:nvPr/>
        </p:nvSpPr>
        <p:spPr>
          <a:xfrm>
            <a:off x="2738047" y="5099208"/>
            <a:ext cx="5676891" cy="400110"/>
          </a:xfrm>
          <a:prstGeom prst="rect">
            <a:avLst/>
          </a:prstGeom>
          <a:noFill/>
        </p:spPr>
        <p:txBody>
          <a:bodyPr wrap="square" rtlCol="0">
            <a:spAutoFit/>
          </a:bodyPr>
          <a:lstStyle/>
          <a:p>
            <a:r>
              <a:rPr lang="en-US" sz="2000" b="1" dirty="0" smtClean="0">
                <a:solidFill>
                  <a:schemeClr val="bg1"/>
                </a:solidFill>
                <a:latin typeface="AauxPro OT"/>
              </a:rPr>
              <a:t>January 30, 2013</a:t>
            </a:r>
            <a:endParaRPr lang="en-US" sz="2000" b="1" dirty="0">
              <a:solidFill>
                <a:schemeClr val="bg1"/>
              </a:solidFill>
              <a:latin typeface="AauxPro O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4"/>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5"/>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6"/>
          <a:stretch>
            <a:fillRect/>
          </a:stretch>
        </p:blipFill>
        <p:spPr>
          <a:xfrm>
            <a:off x="1" y="0"/>
            <a:ext cx="9144000" cy="6858000"/>
          </a:xfrm>
          <a:prstGeom prst="rect">
            <a:avLst/>
          </a:prstGeom>
        </p:spPr>
      </p:pic>
      <p:sp>
        <p:nvSpPr>
          <p:cNvPr id="5" name="TextBox 4"/>
          <p:cNvSpPr txBox="1"/>
          <p:nvPr/>
        </p:nvSpPr>
        <p:spPr>
          <a:xfrm>
            <a:off x="211740" y="2524822"/>
            <a:ext cx="2579571" cy="1431161"/>
          </a:xfrm>
          <a:prstGeom prst="rect">
            <a:avLst/>
          </a:prstGeom>
          <a:noFill/>
        </p:spPr>
        <p:txBody>
          <a:bodyPr wrap="square" rtlCol="0">
            <a:spAutoFit/>
          </a:bodyPr>
          <a:lstStyle/>
          <a:p>
            <a:pPr algn="ctr"/>
            <a:r>
              <a:rPr lang="en-US" sz="2900" b="1" dirty="0" smtClean="0">
                <a:solidFill>
                  <a:srgbClr val="1552A6"/>
                </a:solidFill>
                <a:latin typeface="AauxPro OT"/>
              </a:rPr>
              <a:t>Consultant Procurement Checklist</a:t>
            </a:r>
            <a:endParaRPr lang="en-US" sz="2000" b="1" dirty="0">
              <a:solidFill>
                <a:srgbClr val="1552A6"/>
              </a:solidFill>
              <a:latin typeface="AauxPro OT"/>
            </a:endParaRPr>
          </a:p>
        </p:txBody>
      </p:sp>
      <p:pic>
        <p:nvPicPr>
          <p:cNvPr id="6" name="Picture 5" descr="OCF IMAGE.png"/>
          <p:cNvPicPr>
            <a:picLocks noChangeAspect="1"/>
          </p:cNvPicPr>
          <p:nvPr/>
        </p:nvPicPr>
        <p:blipFill>
          <a:blip r:embed="rId7"/>
          <a:stretch>
            <a:fillRect/>
          </a:stretch>
        </p:blipFill>
        <p:spPr>
          <a:xfrm>
            <a:off x="7922207" y="175070"/>
            <a:ext cx="1046639" cy="777503"/>
          </a:xfrm>
          <a:prstGeom prst="rect">
            <a:avLst/>
          </a:prstGeom>
        </p:spPr>
      </p:pic>
      <p:graphicFrame>
        <p:nvGraphicFramePr>
          <p:cNvPr id="1026" name="Object 2"/>
          <p:cNvGraphicFramePr>
            <a:graphicFrameLocks noChangeAspect="1"/>
          </p:cNvGraphicFramePr>
          <p:nvPr/>
        </p:nvGraphicFramePr>
        <p:xfrm>
          <a:off x="2639029" y="-745531"/>
          <a:ext cx="6504972" cy="8417937"/>
        </p:xfrm>
        <a:graphic>
          <a:graphicData uri="http://schemas.openxmlformats.org/presentationml/2006/ole">
            <p:oleObj spid="_x0000_s1026" name="Acrobat Document" r:id="rId8" imgW="4663359" imgH="6035040" progId="AcroExch.Document.7">
              <p:embed/>
            </p:oleObj>
          </a:graphicData>
        </a:graphic>
      </p:graphicFrame>
      <p:sp>
        <p:nvSpPr>
          <p:cNvPr id="9" name="Rectangle 8"/>
          <p:cNvSpPr/>
          <p:nvPr/>
        </p:nvSpPr>
        <p:spPr>
          <a:xfrm>
            <a:off x="830018" y="3955983"/>
            <a:ext cx="1518364" cy="369332"/>
          </a:xfrm>
          <a:prstGeom prst="rect">
            <a:avLst/>
          </a:prstGeom>
        </p:spPr>
        <p:txBody>
          <a:bodyPr wrap="none">
            <a:spAutoFit/>
          </a:bodyPr>
          <a:lstStyle/>
          <a:p>
            <a:pPr algn="ctr"/>
            <a:r>
              <a:rPr lang="en-US" b="1" dirty="0" smtClean="0">
                <a:solidFill>
                  <a:srgbClr val="1552A6"/>
                </a:solidFill>
                <a:latin typeface="AauxPro OT"/>
                <a:hlinkClick r:id="rId9"/>
              </a:rPr>
              <a:t>Link to form</a:t>
            </a:r>
            <a:endParaRPr lang="en-US" b="1" dirty="0" smtClean="0">
              <a:solidFill>
                <a:srgbClr val="1552A6"/>
              </a:solidFill>
              <a:latin typeface="AauxPro O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1" y="0"/>
            <a:ext cx="9144000" cy="6858000"/>
          </a:xfrm>
          <a:prstGeom prst="rect">
            <a:avLst/>
          </a:prstGeom>
        </p:spPr>
      </p:pic>
      <p:sp>
        <p:nvSpPr>
          <p:cNvPr id="5" name="TextBox 4"/>
          <p:cNvSpPr txBox="1"/>
          <p:nvPr/>
        </p:nvSpPr>
        <p:spPr>
          <a:xfrm>
            <a:off x="211740" y="2524822"/>
            <a:ext cx="2751379" cy="984885"/>
          </a:xfrm>
          <a:prstGeom prst="rect">
            <a:avLst/>
          </a:prstGeom>
          <a:noFill/>
        </p:spPr>
        <p:txBody>
          <a:bodyPr wrap="square" rtlCol="0">
            <a:spAutoFit/>
          </a:bodyPr>
          <a:lstStyle/>
          <a:p>
            <a:pPr algn="ctr"/>
            <a:r>
              <a:rPr lang="en-US" sz="2900" b="1" dirty="0" smtClean="0">
                <a:solidFill>
                  <a:srgbClr val="1552A6"/>
                </a:solidFill>
                <a:latin typeface="AauxPro OT"/>
              </a:rPr>
              <a:t>Request for Qualifications</a:t>
            </a:r>
            <a:endParaRPr lang="en-US" sz="2000" b="1" dirty="0">
              <a:solidFill>
                <a:srgbClr val="1552A6"/>
              </a:solidFill>
              <a:latin typeface="AauxPro OT"/>
            </a:endParaRP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sp>
        <p:nvSpPr>
          <p:cNvPr id="9" name="Rectangle 8"/>
          <p:cNvSpPr/>
          <p:nvPr/>
        </p:nvSpPr>
        <p:spPr>
          <a:xfrm>
            <a:off x="748993" y="3509707"/>
            <a:ext cx="1518364" cy="369332"/>
          </a:xfrm>
          <a:prstGeom prst="rect">
            <a:avLst/>
          </a:prstGeom>
        </p:spPr>
        <p:txBody>
          <a:bodyPr wrap="none">
            <a:spAutoFit/>
          </a:bodyPr>
          <a:lstStyle/>
          <a:p>
            <a:pPr algn="ctr"/>
            <a:r>
              <a:rPr lang="en-US" b="1" dirty="0" smtClean="0">
                <a:solidFill>
                  <a:srgbClr val="1552A6"/>
                </a:solidFill>
                <a:latin typeface="AauxPro OT"/>
                <a:hlinkClick r:id="rId7"/>
              </a:rPr>
              <a:t>Link to form</a:t>
            </a:r>
            <a:endParaRPr lang="en-US" b="1" dirty="0" smtClean="0">
              <a:solidFill>
                <a:srgbClr val="1552A6"/>
              </a:solidFill>
              <a:latin typeface="AauxPro OT"/>
            </a:endParaRPr>
          </a:p>
        </p:txBody>
      </p:sp>
      <p:pic>
        <p:nvPicPr>
          <p:cNvPr id="3076" name="Picture 4"/>
          <p:cNvPicPr>
            <a:picLocks noChangeAspect="1" noChangeArrowheads="1"/>
          </p:cNvPicPr>
          <p:nvPr/>
        </p:nvPicPr>
        <p:blipFill>
          <a:blip r:embed="rId8"/>
          <a:srcRect/>
          <a:stretch>
            <a:fillRect/>
          </a:stretch>
        </p:blipFill>
        <p:spPr bwMode="auto">
          <a:xfrm>
            <a:off x="3120869" y="-31268"/>
            <a:ext cx="4728203" cy="654781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0" y="8412"/>
            <a:ext cx="9144000" cy="6858000"/>
          </a:xfrm>
          <a:prstGeom prst="rect">
            <a:avLst/>
          </a:prstGeom>
        </p:spPr>
      </p:pic>
      <p:sp>
        <p:nvSpPr>
          <p:cNvPr id="5" name="TextBox 4"/>
          <p:cNvSpPr txBox="1"/>
          <p:nvPr/>
        </p:nvSpPr>
        <p:spPr>
          <a:xfrm>
            <a:off x="1063230" y="952573"/>
            <a:ext cx="7292830" cy="8710077"/>
          </a:xfrm>
          <a:prstGeom prst="rect">
            <a:avLst/>
          </a:prstGeom>
          <a:noFill/>
        </p:spPr>
        <p:txBody>
          <a:bodyPr wrap="square" rtlCol="0">
            <a:spAutoFit/>
          </a:bodyPr>
          <a:lstStyle/>
          <a:p>
            <a:r>
              <a:rPr lang="en-US" sz="2900" b="1" dirty="0" smtClean="0">
                <a:solidFill>
                  <a:srgbClr val="1552A6"/>
                </a:solidFill>
                <a:latin typeface="AauxPro OT"/>
              </a:rPr>
              <a:t>Selection Process Highlights</a:t>
            </a:r>
          </a:p>
          <a:p>
            <a:endParaRPr lang="en-US" dirty="0" smtClean="0">
              <a:solidFill>
                <a:srgbClr val="1552A6"/>
              </a:solidFill>
              <a:latin typeface="AauxPro OT"/>
            </a:endParaRPr>
          </a:p>
          <a:p>
            <a:pPr lvl="5">
              <a:spcAft>
                <a:spcPts val="600"/>
              </a:spcAft>
              <a:buFont typeface="Arial" pitchFamily="34" charset="0"/>
              <a:buChar char="•"/>
            </a:pPr>
            <a:r>
              <a:rPr lang="en-US" sz="2000" dirty="0" smtClean="0">
                <a:latin typeface="AauxPro OT"/>
              </a:rPr>
              <a:t>Short List Rating (7555-03)</a:t>
            </a:r>
            <a:endParaRPr lang="en-US" sz="2000" dirty="0" smtClean="0">
              <a:solidFill>
                <a:srgbClr val="FF0000"/>
              </a:solidFill>
              <a:latin typeface="AauxPro OT"/>
            </a:endParaRPr>
          </a:p>
          <a:p>
            <a:pPr lvl="5">
              <a:spcAft>
                <a:spcPts val="600"/>
              </a:spcAft>
              <a:buFont typeface="Arial" pitchFamily="34" charset="0"/>
              <a:buChar char="•"/>
            </a:pPr>
            <a:r>
              <a:rPr lang="en-US" sz="2000" dirty="0" smtClean="0">
                <a:latin typeface="AauxPro OT"/>
              </a:rPr>
              <a:t>Short List Summary (7555-04)</a:t>
            </a:r>
            <a:endParaRPr lang="en-US" sz="2000" dirty="0" smtClean="0">
              <a:solidFill>
                <a:srgbClr val="FF0000"/>
              </a:solidFill>
              <a:latin typeface="AauxPro OT"/>
            </a:endParaRPr>
          </a:p>
          <a:p>
            <a:pPr lvl="5">
              <a:spcAft>
                <a:spcPts val="600"/>
              </a:spcAft>
              <a:buFont typeface="Arial" pitchFamily="34" charset="0"/>
              <a:buChar char="•"/>
            </a:pPr>
            <a:r>
              <a:rPr lang="en-US" sz="2000" dirty="0" smtClean="0">
                <a:latin typeface="AauxPro OT"/>
              </a:rPr>
              <a:t>Consultant References (7555-05)</a:t>
            </a:r>
          </a:p>
          <a:p>
            <a:pPr lvl="5">
              <a:spcAft>
                <a:spcPts val="600"/>
              </a:spcAft>
            </a:pPr>
            <a:endParaRPr lang="en-US" sz="2000" dirty="0" smtClean="0">
              <a:latin typeface="AauxPro OT"/>
            </a:endParaRPr>
          </a:p>
          <a:p>
            <a:pPr>
              <a:spcAft>
                <a:spcPts val="600"/>
              </a:spcAft>
              <a:buFont typeface="Arial" pitchFamily="34" charset="0"/>
              <a:buChar char="•"/>
            </a:pPr>
            <a:r>
              <a:rPr lang="en-US" sz="2000" dirty="0" smtClean="0">
                <a:latin typeface="AauxPro OT"/>
              </a:rPr>
              <a:t>Consultant Selection Rating (7555-06)</a:t>
            </a:r>
            <a:endParaRPr lang="en-US" sz="2000" dirty="0" smtClean="0">
              <a:solidFill>
                <a:srgbClr val="FF0000"/>
              </a:solidFill>
              <a:latin typeface="AauxPro OT"/>
            </a:endParaRPr>
          </a:p>
          <a:p>
            <a:pPr lvl="1">
              <a:spcAft>
                <a:spcPts val="600"/>
              </a:spcAft>
              <a:buFont typeface="Arial" pitchFamily="34" charset="0"/>
              <a:buChar char="•"/>
            </a:pPr>
            <a:r>
              <a:rPr lang="en-US" sz="1600" dirty="0" smtClean="0">
                <a:latin typeface="AauxPro OT"/>
              </a:rPr>
              <a:t>Firm Qualifications and Experience (20 Pts.)</a:t>
            </a:r>
          </a:p>
          <a:p>
            <a:pPr lvl="1">
              <a:spcAft>
                <a:spcPts val="600"/>
              </a:spcAft>
              <a:buFont typeface="Arial" pitchFamily="34" charset="0"/>
              <a:buChar char="•"/>
            </a:pPr>
            <a:r>
              <a:rPr lang="en-US" sz="1600" dirty="0" smtClean="0">
                <a:latin typeface="AauxPro OT"/>
              </a:rPr>
              <a:t>Personnel Qualifications and Experience (20 Pts.)</a:t>
            </a:r>
          </a:p>
          <a:p>
            <a:pPr lvl="1">
              <a:spcAft>
                <a:spcPts val="600"/>
              </a:spcAft>
              <a:buFont typeface="Arial" pitchFamily="34" charset="0"/>
              <a:buChar char="•"/>
            </a:pPr>
            <a:r>
              <a:rPr lang="en-US" sz="1600" dirty="0" smtClean="0">
                <a:latin typeface="AauxPro OT"/>
              </a:rPr>
              <a:t>Previous Experience with Work Specific to Project Scope (20 Pts.)</a:t>
            </a:r>
          </a:p>
          <a:p>
            <a:pPr lvl="1">
              <a:spcAft>
                <a:spcPts val="600"/>
              </a:spcAft>
              <a:buFont typeface="Arial" pitchFamily="34" charset="0"/>
              <a:buChar char="•"/>
            </a:pPr>
            <a:r>
              <a:rPr lang="en-US" sz="1600" dirty="0" smtClean="0">
                <a:latin typeface="AauxPro OT"/>
              </a:rPr>
              <a:t>Approach &amp; Capability (20 Pts.)</a:t>
            </a:r>
          </a:p>
          <a:p>
            <a:pPr lvl="1">
              <a:spcAft>
                <a:spcPts val="600"/>
              </a:spcAft>
              <a:buFont typeface="Arial" pitchFamily="34" charset="0"/>
              <a:buChar char="•"/>
            </a:pPr>
            <a:r>
              <a:rPr lang="en-US" sz="1600" dirty="0" smtClean="0">
                <a:latin typeface="AauxPro OT"/>
              </a:rPr>
              <a:t>MWBE Utilization (10 Pts.)</a:t>
            </a:r>
          </a:p>
          <a:p>
            <a:pPr lvl="1">
              <a:spcAft>
                <a:spcPts val="600"/>
              </a:spcAft>
              <a:buFont typeface="Arial" pitchFamily="34" charset="0"/>
              <a:buChar char="•"/>
            </a:pPr>
            <a:r>
              <a:rPr lang="en-US" sz="1600" dirty="0" smtClean="0">
                <a:latin typeface="AauxPro OT"/>
              </a:rPr>
              <a:t>References (10 Pts.)</a:t>
            </a:r>
          </a:p>
          <a:p>
            <a:pPr>
              <a:spcAft>
                <a:spcPts val="600"/>
              </a:spcAft>
            </a:pPr>
            <a:r>
              <a:rPr lang="en-US" sz="1600" b="1" dirty="0" smtClean="0">
                <a:latin typeface="AauxPro OT"/>
              </a:rPr>
              <a:t>A detailed description of each category is on page two of the form.</a:t>
            </a:r>
          </a:p>
          <a:p>
            <a:pPr lvl="0">
              <a:spcAft>
                <a:spcPts val="600"/>
              </a:spcAft>
            </a:pPr>
            <a:endParaRPr lang="en-US" sz="2000" dirty="0" smtClean="0">
              <a:latin typeface="AauxPro OT"/>
            </a:endParaRPr>
          </a:p>
          <a:p>
            <a:pPr lvl="1"/>
            <a:endParaRPr lang="en-US" sz="2000" dirty="0" smtClean="0">
              <a:latin typeface="AauxPro OT"/>
            </a:endParaRPr>
          </a:p>
          <a:p>
            <a:pPr lvl="1">
              <a:buFont typeface="Arial" pitchFamily="34" charset="0"/>
              <a:buChar char="•"/>
            </a:pPr>
            <a:endParaRPr lang="en-US" sz="2000" dirty="0" smtClean="0">
              <a:latin typeface="AauxPro OT"/>
            </a:endParaRPr>
          </a:p>
          <a:p>
            <a:pPr lvl="1"/>
            <a:endParaRPr lang="en-US" sz="2000" dirty="0" smtClean="0">
              <a:latin typeface="AauxPro OT"/>
            </a:endParaRPr>
          </a:p>
          <a:p>
            <a:pPr>
              <a:buFont typeface="Arial" pitchFamily="34" charset="0"/>
              <a:buChar char="•"/>
            </a:pPr>
            <a:endParaRPr lang="en-US" sz="2000" dirty="0" smtClean="0">
              <a:latin typeface="AauxPro OT"/>
            </a:endParaRPr>
          </a:p>
          <a:p>
            <a:pPr lvl="1"/>
            <a:endParaRPr lang="en-US" sz="2000" dirty="0" smtClean="0">
              <a:latin typeface="AauxPro OT"/>
            </a:endParaRPr>
          </a:p>
          <a:p>
            <a:pPr>
              <a:buFont typeface="Arial" pitchFamily="34" charset="0"/>
              <a:buChar char="•"/>
            </a:pPr>
            <a:endParaRPr lang="en-US" sz="2000" dirty="0" smtClean="0">
              <a:latin typeface="AauxPro OT"/>
            </a:endParaRPr>
          </a:p>
          <a:p>
            <a:pPr lvl="1">
              <a:buFont typeface="Arial" pitchFamily="34" charset="0"/>
              <a:buChar char="•"/>
            </a:pPr>
            <a:endParaRPr lang="en-US" sz="2000" dirty="0" smtClean="0">
              <a:latin typeface="AauxPro OT"/>
            </a:endParaRPr>
          </a:p>
          <a:p>
            <a:pPr lvl="1">
              <a:buFont typeface="Arial" pitchFamily="34" charset="0"/>
              <a:buChar char="•"/>
            </a:pPr>
            <a:endParaRPr lang="en-US" sz="2000" dirty="0" smtClean="0">
              <a:latin typeface="AauxPro OT"/>
            </a:endParaRPr>
          </a:p>
          <a:p>
            <a:endParaRPr lang="en-US" sz="2000" dirty="0" smtClean="0">
              <a:latin typeface="AauxPro OT"/>
            </a:endParaRPr>
          </a:p>
          <a:p>
            <a:endParaRPr lang="en-US" sz="2000" b="1" dirty="0">
              <a:solidFill>
                <a:srgbClr val="1552A6"/>
              </a:solidFill>
              <a:latin typeface="AauxPro OT"/>
            </a:endParaRP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sp>
        <p:nvSpPr>
          <p:cNvPr id="7" name="Rectangle 6"/>
          <p:cNvSpPr/>
          <p:nvPr/>
        </p:nvSpPr>
        <p:spPr>
          <a:xfrm>
            <a:off x="3298499" y="5994400"/>
            <a:ext cx="2736647" cy="369332"/>
          </a:xfrm>
          <a:prstGeom prst="rect">
            <a:avLst/>
          </a:prstGeom>
        </p:spPr>
        <p:txBody>
          <a:bodyPr wrap="none">
            <a:spAutoFit/>
          </a:bodyPr>
          <a:lstStyle/>
          <a:p>
            <a:pPr algn="ctr"/>
            <a:r>
              <a:rPr lang="en-US" b="1" dirty="0" smtClean="0">
                <a:solidFill>
                  <a:srgbClr val="1552A6"/>
                </a:solidFill>
                <a:latin typeface="AauxPro OT"/>
              </a:rPr>
              <a:t>Forms available </a:t>
            </a:r>
            <a:r>
              <a:rPr lang="en-US" b="1" dirty="0" smtClean="0">
                <a:solidFill>
                  <a:srgbClr val="1552A6"/>
                </a:solidFill>
                <a:latin typeface="AauxPro OT"/>
                <a:hlinkClick r:id="rId7"/>
              </a:rPr>
              <a:t>online</a:t>
            </a:r>
            <a:endParaRPr lang="en-US" b="1" dirty="0" smtClean="0">
              <a:solidFill>
                <a:srgbClr val="1552A6"/>
              </a:solidFill>
              <a:latin typeface="AauxPro OT"/>
            </a:endParaRPr>
          </a:p>
        </p:txBody>
      </p:sp>
      <p:sp>
        <p:nvSpPr>
          <p:cNvPr id="8" name="Explosion 1 7"/>
          <p:cNvSpPr/>
          <p:nvPr/>
        </p:nvSpPr>
        <p:spPr>
          <a:xfrm rot="20597299">
            <a:off x="677021" y="1460002"/>
            <a:ext cx="2319938" cy="1806140"/>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t>New Forms</a:t>
            </a:r>
            <a:endParaRPr lang="en-US" sz="28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1" y="8412"/>
            <a:ext cx="9144000" cy="6858000"/>
          </a:xfrm>
          <a:prstGeom prst="rect">
            <a:avLst/>
          </a:prstGeom>
        </p:spPr>
      </p:pic>
      <p:sp>
        <p:nvSpPr>
          <p:cNvPr id="5" name="TextBox 4"/>
          <p:cNvSpPr txBox="1"/>
          <p:nvPr/>
        </p:nvSpPr>
        <p:spPr>
          <a:xfrm>
            <a:off x="1063230" y="1094243"/>
            <a:ext cx="7292830" cy="7217360"/>
          </a:xfrm>
          <a:prstGeom prst="rect">
            <a:avLst/>
          </a:prstGeom>
          <a:noFill/>
        </p:spPr>
        <p:txBody>
          <a:bodyPr wrap="square" rtlCol="0">
            <a:spAutoFit/>
          </a:bodyPr>
          <a:lstStyle/>
          <a:p>
            <a:r>
              <a:rPr lang="en-US" sz="2900" b="1" dirty="0" smtClean="0">
                <a:solidFill>
                  <a:srgbClr val="1552A6"/>
                </a:solidFill>
                <a:latin typeface="AauxPro OT"/>
              </a:rPr>
              <a:t>Selection Process Highlights</a:t>
            </a:r>
          </a:p>
          <a:p>
            <a:endParaRPr lang="en-US" dirty="0" smtClean="0">
              <a:solidFill>
                <a:srgbClr val="1552A6"/>
              </a:solidFill>
              <a:latin typeface="AauxPro OT"/>
            </a:endParaRPr>
          </a:p>
          <a:p>
            <a:pPr lvl="0">
              <a:spcAft>
                <a:spcPts val="600"/>
              </a:spcAft>
              <a:buFont typeface="Arial" pitchFamily="34" charset="0"/>
              <a:buChar char="•"/>
            </a:pPr>
            <a:r>
              <a:rPr lang="en-US" sz="2000" dirty="0" smtClean="0">
                <a:latin typeface="AauxPro OT"/>
              </a:rPr>
              <a:t>Selection Committee</a:t>
            </a:r>
          </a:p>
          <a:p>
            <a:pPr lvl="1">
              <a:spcAft>
                <a:spcPts val="600"/>
              </a:spcAft>
              <a:buFont typeface="Arial" pitchFamily="34" charset="0"/>
              <a:buChar char="•"/>
            </a:pPr>
            <a:r>
              <a:rPr lang="en-US" sz="2000" dirty="0" smtClean="0">
                <a:latin typeface="AauxPro OT"/>
              </a:rPr>
              <a:t>A minimum of three members</a:t>
            </a:r>
          </a:p>
          <a:p>
            <a:pPr lvl="1">
              <a:spcAft>
                <a:spcPts val="600"/>
              </a:spcAft>
              <a:buFont typeface="Arial" pitchFamily="34" charset="0"/>
              <a:buChar char="•"/>
            </a:pPr>
            <a:r>
              <a:rPr lang="en-US" sz="2000" dirty="0" smtClean="0">
                <a:latin typeface="AauxPro OT"/>
              </a:rPr>
              <a:t>If interviews are held, each must be attended by all committee members (therefore we recommend committees consist of four or more members)</a:t>
            </a:r>
          </a:p>
          <a:p>
            <a:pPr lvl="1">
              <a:spcAft>
                <a:spcPts val="600"/>
              </a:spcAft>
              <a:buFont typeface="Arial" pitchFamily="34" charset="0"/>
              <a:buChar char="•"/>
            </a:pPr>
            <a:r>
              <a:rPr lang="en-US" sz="2000" dirty="0" smtClean="0">
                <a:latin typeface="AauxPro OT"/>
              </a:rPr>
              <a:t>At a minimum the committee chair must have completed the Consultant Selection Training with the Fund</a:t>
            </a:r>
          </a:p>
          <a:p>
            <a:pPr lvl="1">
              <a:spcAft>
                <a:spcPts val="600"/>
              </a:spcAft>
              <a:buFont typeface="Arial" pitchFamily="34" charset="0"/>
              <a:buChar char="•"/>
            </a:pPr>
            <a:r>
              <a:rPr lang="en-US" sz="2000" dirty="0" smtClean="0">
                <a:latin typeface="AauxPro OT"/>
              </a:rPr>
              <a:t>A committee member shall have no conflict of interest relating to the consultants being considered</a:t>
            </a:r>
          </a:p>
          <a:p>
            <a:pPr lvl="1"/>
            <a:endParaRPr lang="en-US" sz="2000" dirty="0" smtClean="0">
              <a:latin typeface="AauxPro OT"/>
            </a:endParaRPr>
          </a:p>
          <a:p>
            <a:pPr lvl="1">
              <a:buFont typeface="Arial" pitchFamily="34" charset="0"/>
              <a:buChar char="•"/>
            </a:pPr>
            <a:endParaRPr lang="en-US" sz="2000" dirty="0" smtClean="0">
              <a:latin typeface="AauxPro OT"/>
            </a:endParaRPr>
          </a:p>
          <a:p>
            <a:pPr lvl="1"/>
            <a:endParaRPr lang="en-US" sz="2000" dirty="0" smtClean="0">
              <a:latin typeface="AauxPro OT"/>
            </a:endParaRPr>
          </a:p>
          <a:p>
            <a:pPr>
              <a:buFont typeface="Arial" pitchFamily="34" charset="0"/>
              <a:buChar char="•"/>
            </a:pPr>
            <a:endParaRPr lang="en-US" sz="2000" dirty="0" smtClean="0">
              <a:latin typeface="AauxPro OT"/>
            </a:endParaRPr>
          </a:p>
          <a:p>
            <a:pPr lvl="1"/>
            <a:endParaRPr lang="en-US" sz="2000" dirty="0" smtClean="0">
              <a:latin typeface="AauxPro OT"/>
            </a:endParaRPr>
          </a:p>
          <a:p>
            <a:pPr>
              <a:buFont typeface="Arial" pitchFamily="34" charset="0"/>
              <a:buChar char="•"/>
            </a:pPr>
            <a:endParaRPr lang="en-US" sz="2000" dirty="0" smtClean="0">
              <a:latin typeface="AauxPro OT"/>
            </a:endParaRPr>
          </a:p>
          <a:p>
            <a:pPr lvl="1">
              <a:buFont typeface="Arial" pitchFamily="34" charset="0"/>
              <a:buChar char="•"/>
            </a:pPr>
            <a:endParaRPr lang="en-US" sz="2000" dirty="0" smtClean="0">
              <a:latin typeface="AauxPro OT"/>
            </a:endParaRPr>
          </a:p>
          <a:p>
            <a:pPr lvl="1">
              <a:buFont typeface="Arial" pitchFamily="34" charset="0"/>
              <a:buChar char="•"/>
            </a:pPr>
            <a:endParaRPr lang="en-US" sz="2000" dirty="0" smtClean="0">
              <a:latin typeface="AauxPro OT"/>
            </a:endParaRPr>
          </a:p>
          <a:p>
            <a:endParaRPr lang="en-US" sz="2000" dirty="0" smtClean="0">
              <a:latin typeface="AauxPro OT"/>
            </a:endParaRPr>
          </a:p>
          <a:p>
            <a:endParaRPr lang="en-US" sz="2000" b="1" dirty="0">
              <a:solidFill>
                <a:srgbClr val="1552A6"/>
              </a:solidFill>
              <a:latin typeface="AauxPro OT"/>
            </a:endParaRP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sp>
        <p:nvSpPr>
          <p:cNvPr id="7" name="Rectangle 6"/>
          <p:cNvSpPr/>
          <p:nvPr/>
        </p:nvSpPr>
        <p:spPr>
          <a:xfrm>
            <a:off x="2558378" y="5334687"/>
            <a:ext cx="4472122" cy="646331"/>
          </a:xfrm>
          <a:prstGeom prst="rect">
            <a:avLst/>
          </a:prstGeom>
        </p:spPr>
        <p:txBody>
          <a:bodyPr wrap="none">
            <a:spAutoFit/>
          </a:bodyPr>
          <a:lstStyle/>
          <a:p>
            <a:pPr algn="ctr"/>
            <a:r>
              <a:rPr lang="en-US" b="1" dirty="0" smtClean="0">
                <a:solidFill>
                  <a:srgbClr val="1552A6"/>
                </a:solidFill>
                <a:latin typeface="AauxPro OT"/>
              </a:rPr>
              <a:t>Remember: Procurement Lobbying Act</a:t>
            </a:r>
          </a:p>
          <a:p>
            <a:pPr algn="ctr"/>
            <a:r>
              <a:rPr lang="en-US" b="1" dirty="0" smtClean="0">
                <a:solidFill>
                  <a:srgbClr val="1552A6"/>
                </a:solidFill>
                <a:latin typeface="AauxPro OT"/>
                <a:hlinkClick r:id="rId7"/>
              </a:rPr>
              <a:t>Procedure 7552</a:t>
            </a:r>
            <a:endParaRPr lang="en-US" b="1" dirty="0" smtClean="0">
              <a:solidFill>
                <a:srgbClr val="1552A6"/>
              </a:solidFill>
              <a:latin typeface="AauxPro O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1" y="8412"/>
            <a:ext cx="9144000" cy="6858000"/>
          </a:xfrm>
          <a:prstGeom prst="rect">
            <a:avLst/>
          </a:prstGeom>
        </p:spPr>
      </p:pic>
      <p:sp>
        <p:nvSpPr>
          <p:cNvPr id="5" name="TextBox 4"/>
          <p:cNvSpPr txBox="1"/>
          <p:nvPr/>
        </p:nvSpPr>
        <p:spPr>
          <a:xfrm>
            <a:off x="1063230" y="1094243"/>
            <a:ext cx="7292830" cy="5524589"/>
          </a:xfrm>
          <a:prstGeom prst="rect">
            <a:avLst/>
          </a:prstGeom>
          <a:noFill/>
        </p:spPr>
        <p:txBody>
          <a:bodyPr wrap="square" rtlCol="0">
            <a:spAutoFit/>
          </a:bodyPr>
          <a:lstStyle/>
          <a:p>
            <a:r>
              <a:rPr lang="en-US" sz="2900" b="1" dirty="0" smtClean="0">
                <a:solidFill>
                  <a:srgbClr val="1552A6"/>
                </a:solidFill>
                <a:latin typeface="AauxPro OT"/>
              </a:rPr>
              <a:t>Procurement Lobbying Act </a:t>
            </a:r>
          </a:p>
          <a:p>
            <a:endParaRPr lang="en-US" sz="2900" dirty="0" smtClean="0">
              <a:solidFill>
                <a:srgbClr val="1552A6"/>
              </a:solidFill>
              <a:latin typeface="AauxPro OT"/>
            </a:endParaRPr>
          </a:p>
          <a:p>
            <a:pPr lvl="0">
              <a:spcAft>
                <a:spcPts val="600"/>
              </a:spcAft>
              <a:buFont typeface="Arial" pitchFamily="34" charset="0"/>
              <a:buChar char="•"/>
            </a:pPr>
            <a:r>
              <a:rPr lang="en-US" sz="2000" dirty="0" smtClean="0">
                <a:latin typeface="AauxPro OT"/>
              </a:rPr>
              <a:t>Limits communications during the Restricted Period – from Contract Reporter Ad to Contract Execution</a:t>
            </a:r>
          </a:p>
          <a:p>
            <a:pPr lvl="0">
              <a:spcAft>
                <a:spcPts val="600"/>
              </a:spcAft>
              <a:buFont typeface="Arial" pitchFamily="34" charset="0"/>
              <a:buChar char="•"/>
            </a:pPr>
            <a:r>
              <a:rPr lang="en-US" sz="2000" dirty="0" smtClean="0">
                <a:latin typeface="AauxPro OT"/>
              </a:rPr>
              <a:t>All inquires must be directed to the Designated Contact</a:t>
            </a:r>
          </a:p>
          <a:p>
            <a:pPr lvl="0">
              <a:spcAft>
                <a:spcPts val="600"/>
              </a:spcAft>
              <a:buFont typeface="Arial" pitchFamily="34" charset="0"/>
              <a:buChar char="•"/>
            </a:pPr>
            <a:r>
              <a:rPr lang="en-US" sz="2000" dirty="0" smtClean="0">
                <a:latin typeface="AauxPro OT"/>
              </a:rPr>
              <a:t>Violation could result in the disqualification of the consultant</a:t>
            </a:r>
          </a:p>
          <a:p>
            <a:pPr lvl="1"/>
            <a:endParaRPr lang="en-US" sz="2000" dirty="0" smtClean="0">
              <a:latin typeface="AauxPro OT"/>
            </a:endParaRPr>
          </a:p>
          <a:p>
            <a:pPr lvl="1">
              <a:buFont typeface="Arial" pitchFamily="34" charset="0"/>
              <a:buChar char="•"/>
            </a:pPr>
            <a:endParaRPr lang="en-US" sz="2000" dirty="0" smtClean="0">
              <a:latin typeface="AauxPro OT"/>
            </a:endParaRPr>
          </a:p>
          <a:p>
            <a:pPr lvl="1"/>
            <a:endParaRPr lang="en-US" sz="2000" dirty="0" smtClean="0">
              <a:latin typeface="AauxPro OT"/>
            </a:endParaRPr>
          </a:p>
          <a:p>
            <a:pPr>
              <a:buFont typeface="Arial" pitchFamily="34" charset="0"/>
              <a:buChar char="•"/>
            </a:pPr>
            <a:endParaRPr lang="en-US" sz="2000" dirty="0" smtClean="0">
              <a:latin typeface="AauxPro OT"/>
            </a:endParaRPr>
          </a:p>
          <a:p>
            <a:pPr lvl="1"/>
            <a:endParaRPr lang="en-US" sz="2000" dirty="0" smtClean="0">
              <a:latin typeface="AauxPro OT"/>
            </a:endParaRPr>
          </a:p>
          <a:p>
            <a:pPr>
              <a:buFont typeface="Arial" pitchFamily="34" charset="0"/>
              <a:buChar char="•"/>
            </a:pPr>
            <a:endParaRPr lang="en-US" sz="2000" dirty="0" smtClean="0">
              <a:latin typeface="AauxPro OT"/>
            </a:endParaRPr>
          </a:p>
          <a:p>
            <a:pPr lvl="1">
              <a:buFont typeface="Arial" pitchFamily="34" charset="0"/>
              <a:buChar char="•"/>
            </a:pPr>
            <a:endParaRPr lang="en-US" sz="2000" dirty="0" smtClean="0">
              <a:latin typeface="AauxPro OT"/>
            </a:endParaRPr>
          </a:p>
          <a:p>
            <a:pPr lvl="1">
              <a:buFont typeface="Arial" pitchFamily="34" charset="0"/>
              <a:buChar char="•"/>
            </a:pPr>
            <a:endParaRPr lang="en-US" sz="2000" dirty="0" smtClean="0">
              <a:latin typeface="AauxPro OT"/>
            </a:endParaRPr>
          </a:p>
          <a:p>
            <a:endParaRPr lang="en-US" sz="2000" dirty="0" smtClean="0">
              <a:latin typeface="AauxPro OT"/>
            </a:endParaRPr>
          </a:p>
          <a:p>
            <a:endParaRPr lang="en-US" sz="2000" b="1" dirty="0">
              <a:solidFill>
                <a:srgbClr val="1552A6"/>
              </a:solidFill>
              <a:latin typeface="AauxPro OT"/>
            </a:endParaRP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sp>
        <p:nvSpPr>
          <p:cNvPr id="7" name="Rectangle 6"/>
          <p:cNvSpPr/>
          <p:nvPr/>
        </p:nvSpPr>
        <p:spPr>
          <a:xfrm>
            <a:off x="1357124" y="5334687"/>
            <a:ext cx="6874639" cy="646331"/>
          </a:xfrm>
          <a:prstGeom prst="rect">
            <a:avLst/>
          </a:prstGeom>
        </p:spPr>
        <p:txBody>
          <a:bodyPr wrap="none">
            <a:spAutoFit/>
          </a:bodyPr>
          <a:lstStyle/>
          <a:p>
            <a:pPr algn="ctr"/>
            <a:r>
              <a:rPr lang="en-US" b="1" dirty="0" smtClean="0">
                <a:solidFill>
                  <a:srgbClr val="1552A6"/>
                </a:solidFill>
                <a:latin typeface="AauxPro OT"/>
              </a:rPr>
              <a:t>View the procedure at the Office for Capital Facilities website</a:t>
            </a:r>
          </a:p>
          <a:p>
            <a:pPr algn="ctr"/>
            <a:r>
              <a:rPr lang="en-US" b="1" dirty="0" smtClean="0">
                <a:solidFill>
                  <a:srgbClr val="1552A6"/>
                </a:solidFill>
                <a:latin typeface="AauxPro OT"/>
                <a:hlinkClick r:id="rId7"/>
              </a:rPr>
              <a:t>Procedure 7552</a:t>
            </a:r>
            <a:endParaRPr lang="en-US" b="1" dirty="0" smtClean="0">
              <a:solidFill>
                <a:srgbClr val="1552A6"/>
              </a:solidFill>
              <a:latin typeface="AauxPro O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0" y="8412"/>
            <a:ext cx="9144000" cy="6858000"/>
          </a:xfrm>
          <a:prstGeom prst="rect">
            <a:avLst/>
          </a:prstGeom>
        </p:spPr>
      </p:pic>
      <p:sp>
        <p:nvSpPr>
          <p:cNvPr id="5" name="TextBox 4"/>
          <p:cNvSpPr txBox="1"/>
          <p:nvPr/>
        </p:nvSpPr>
        <p:spPr>
          <a:xfrm>
            <a:off x="1063230" y="1094243"/>
            <a:ext cx="7292830" cy="4508927"/>
          </a:xfrm>
          <a:prstGeom prst="rect">
            <a:avLst/>
          </a:prstGeom>
          <a:noFill/>
        </p:spPr>
        <p:txBody>
          <a:bodyPr wrap="square" rtlCol="0">
            <a:spAutoFit/>
          </a:bodyPr>
          <a:lstStyle/>
          <a:p>
            <a:r>
              <a:rPr lang="en-US" sz="2900" b="1" dirty="0" smtClean="0">
                <a:solidFill>
                  <a:srgbClr val="1552A6"/>
                </a:solidFill>
                <a:latin typeface="AauxPro OT"/>
              </a:rPr>
              <a:t>Term and Backdrop Agreements</a:t>
            </a:r>
          </a:p>
          <a:p>
            <a:endParaRPr lang="en-US" sz="1000" dirty="0" smtClean="0">
              <a:solidFill>
                <a:srgbClr val="1552A6"/>
              </a:solidFill>
              <a:latin typeface="AauxPro OT"/>
            </a:endParaRPr>
          </a:p>
          <a:p>
            <a:pPr lvl="0">
              <a:buFont typeface="Arial" pitchFamily="34" charset="0"/>
              <a:buChar char="•"/>
            </a:pPr>
            <a:r>
              <a:rPr lang="en-US" sz="2000" dirty="0" smtClean="0">
                <a:latin typeface="AauxPro OT"/>
              </a:rPr>
              <a:t>Term Agreements </a:t>
            </a:r>
          </a:p>
          <a:p>
            <a:pPr lvl="1">
              <a:buFont typeface="Arial" pitchFamily="34" charset="0"/>
              <a:buChar char="•"/>
            </a:pPr>
            <a:r>
              <a:rPr lang="en-US" sz="2000" dirty="0" smtClean="0">
                <a:latin typeface="AauxPro OT"/>
              </a:rPr>
              <a:t>A pre-awarded agreement for the preparation of a study or for design services and/or contract administration of small projects with </a:t>
            </a:r>
            <a:r>
              <a:rPr lang="en-US" sz="2000" b="1" u="sng" dirty="0" smtClean="0">
                <a:latin typeface="AauxPro OT"/>
              </a:rPr>
              <a:t>similar</a:t>
            </a:r>
            <a:r>
              <a:rPr lang="en-US" sz="2000" dirty="0" smtClean="0">
                <a:latin typeface="AauxPro OT"/>
              </a:rPr>
              <a:t> scopes of work.</a:t>
            </a:r>
          </a:p>
          <a:p>
            <a:pPr lvl="1"/>
            <a:endParaRPr lang="en-US" sz="2000" dirty="0" smtClean="0">
              <a:latin typeface="AauxPro OT"/>
            </a:endParaRPr>
          </a:p>
          <a:p>
            <a:pPr lvl="1"/>
            <a:endParaRPr lang="en-US" sz="800" dirty="0" smtClean="0">
              <a:latin typeface="AauxPro OT"/>
            </a:endParaRPr>
          </a:p>
          <a:p>
            <a:pPr lvl="0">
              <a:buFont typeface="Arial" pitchFamily="34" charset="0"/>
              <a:buChar char="•"/>
            </a:pPr>
            <a:r>
              <a:rPr lang="en-US" sz="2000" dirty="0" smtClean="0">
                <a:latin typeface="AauxPro OT"/>
              </a:rPr>
              <a:t>Backdrop Agreements</a:t>
            </a:r>
          </a:p>
          <a:p>
            <a:pPr lvl="1">
              <a:buFont typeface="Arial" pitchFamily="34" charset="0"/>
              <a:buChar char="•"/>
            </a:pPr>
            <a:r>
              <a:rPr lang="en-US" sz="2000" dirty="0" smtClean="0">
                <a:latin typeface="AauxPro OT"/>
              </a:rPr>
              <a:t>For small projects with </a:t>
            </a:r>
            <a:r>
              <a:rPr lang="en-US" sz="2000" b="1" u="sng" dirty="0" smtClean="0">
                <a:latin typeface="AauxPro OT"/>
              </a:rPr>
              <a:t>diverse</a:t>
            </a:r>
            <a:r>
              <a:rPr lang="en-US" sz="2000" dirty="0" smtClean="0">
                <a:latin typeface="AauxPro OT"/>
              </a:rPr>
              <a:t> scopes of work</a:t>
            </a:r>
          </a:p>
          <a:p>
            <a:pPr lvl="1">
              <a:buFont typeface="Arial" pitchFamily="34" charset="0"/>
              <a:buChar char="•"/>
            </a:pPr>
            <a:r>
              <a:rPr lang="en-US" sz="2000" dirty="0" smtClean="0">
                <a:latin typeface="AauxPro OT"/>
              </a:rPr>
              <a:t>Backdrop term agreements involve the selection of three to six firms to serve as a “backdrop” of consultants and a mini-selection process is used to determine the most qualified consultant for each project.</a:t>
            </a:r>
          </a:p>
          <a:p>
            <a:pPr lvl="1"/>
            <a:endParaRPr lang="en-US" sz="2000" dirty="0" smtClean="0">
              <a:latin typeface="AauxPro OT"/>
            </a:endParaRP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sp>
        <p:nvSpPr>
          <p:cNvPr id="8" name="Rectangle 7"/>
          <p:cNvSpPr/>
          <p:nvPr/>
        </p:nvSpPr>
        <p:spPr>
          <a:xfrm>
            <a:off x="2195672" y="5638800"/>
            <a:ext cx="4942315" cy="369332"/>
          </a:xfrm>
          <a:prstGeom prst="rect">
            <a:avLst/>
          </a:prstGeom>
        </p:spPr>
        <p:txBody>
          <a:bodyPr wrap="none">
            <a:spAutoFit/>
          </a:bodyPr>
          <a:lstStyle/>
          <a:p>
            <a:pPr algn="ctr"/>
            <a:r>
              <a:rPr lang="en-US" b="1" dirty="0" smtClean="0">
                <a:solidFill>
                  <a:srgbClr val="1552A6"/>
                </a:solidFill>
                <a:latin typeface="AauxPro OT"/>
              </a:rPr>
              <a:t>*New* Agreement Template available </a:t>
            </a:r>
            <a:r>
              <a:rPr lang="en-US" b="1" dirty="0" smtClean="0">
                <a:solidFill>
                  <a:srgbClr val="1552A6"/>
                </a:solidFill>
                <a:latin typeface="AauxPro OT"/>
                <a:hlinkClick r:id="rId7"/>
              </a:rPr>
              <a:t>online</a:t>
            </a:r>
            <a:endParaRPr lang="en-US" b="1" dirty="0" smtClean="0">
              <a:solidFill>
                <a:srgbClr val="1552A6"/>
              </a:solidFill>
              <a:latin typeface="AauxPro O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0" y="8412"/>
            <a:ext cx="9144000" cy="6858000"/>
          </a:xfrm>
          <a:prstGeom prst="rect">
            <a:avLst/>
          </a:prstGeom>
        </p:spPr>
      </p:pic>
      <p:sp>
        <p:nvSpPr>
          <p:cNvPr id="5" name="TextBox 4"/>
          <p:cNvSpPr txBox="1"/>
          <p:nvPr/>
        </p:nvSpPr>
        <p:spPr>
          <a:xfrm>
            <a:off x="1063230" y="1094243"/>
            <a:ext cx="7292830" cy="3770263"/>
          </a:xfrm>
          <a:prstGeom prst="rect">
            <a:avLst/>
          </a:prstGeom>
          <a:noFill/>
        </p:spPr>
        <p:txBody>
          <a:bodyPr wrap="square" rtlCol="0">
            <a:spAutoFit/>
          </a:bodyPr>
          <a:lstStyle/>
          <a:p>
            <a:r>
              <a:rPr lang="en-US" sz="2900" b="1" dirty="0" smtClean="0">
                <a:solidFill>
                  <a:srgbClr val="1552A6"/>
                </a:solidFill>
                <a:latin typeface="AauxPro OT"/>
              </a:rPr>
              <a:t>Term and Backdrop Agreements</a:t>
            </a:r>
          </a:p>
          <a:p>
            <a:endParaRPr lang="en-US" sz="1000" dirty="0" smtClean="0">
              <a:solidFill>
                <a:srgbClr val="1552A6"/>
              </a:solidFill>
              <a:latin typeface="AauxPro OT"/>
            </a:endParaRPr>
          </a:p>
          <a:p>
            <a:pPr lvl="0">
              <a:buFont typeface="Arial" pitchFamily="34" charset="0"/>
              <a:buChar char="•"/>
            </a:pPr>
            <a:r>
              <a:rPr lang="en-US" sz="2000" dirty="0" smtClean="0">
                <a:latin typeface="AauxPro OT"/>
              </a:rPr>
              <a:t>Highlights </a:t>
            </a:r>
          </a:p>
          <a:p>
            <a:pPr lvl="1">
              <a:buFont typeface="Arial" pitchFamily="34" charset="0"/>
              <a:buChar char="•"/>
            </a:pPr>
            <a:r>
              <a:rPr lang="en-US" sz="2000" dirty="0" smtClean="0">
                <a:latin typeface="AauxPro OT"/>
              </a:rPr>
              <a:t>May be issued as dry appropriation contracts</a:t>
            </a:r>
          </a:p>
          <a:p>
            <a:pPr lvl="1">
              <a:buFont typeface="Arial" pitchFamily="34" charset="0"/>
              <a:buChar char="•"/>
            </a:pPr>
            <a:r>
              <a:rPr lang="en-US" sz="2000" dirty="0" smtClean="0">
                <a:latin typeface="AauxPro OT"/>
              </a:rPr>
              <a:t>Three year maximum term, no option for renewal</a:t>
            </a:r>
          </a:p>
          <a:p>
            <a:pPr lvl="1">
              <a:buFont typeface="Arial" pitchFamily="34" charset="0"/>
              <a:buChar char="•"/>
            </a:pPr>
            <a:r>
              <a:rPr lang="en-US" sz="2000" dirty="0" smtClean="0">
                <a:latin typeface="AauxPro OT"/>
              </a:rPr>
              <a:t>Selection must demonstrate the most qualified firm is selected </a:t>
            </a:r>
          </a:p>
          <a:p>
            <a:pPr lvl="1">
              <a:buFont typeface="Arial" pitchFamily="34" charset="0"/>
              <a:buChar char="•"/>
            </a:pPr>
            <a:r>
              <a:rPr lang="en-US" sz="2000" dirty="0" smtClean="0">
                <a:latin typeface="AauxPro OT"/>
              </a:rPr>
              <a:t>A fair and reasonable price must be negotiated for each project</a:t>
            </a:r>
          </a:p>
          <a:p>
            <a:pPr lvl="1">
              <a:buFont typeface="Arial" pitchFamily="34" charset="0"/>
              <a:buChar char="•"/>
            </a:pPr>
            <a:r>
              <a:rPr lang="en-US" sz="2000" dirty="0" smtClean="0">
                <a:latin typeface="AauxPro OT"/>
              </a:rPr>
              <a:t>Consultation with University Counsel is strongly recommended</a:t>
            </a:r>
          </a:p>
          <a:p>
            <a:pPr lvl="1"/>
            <a:endParaRPr lang="en-US" sz="2000" dirty="0" smtClean="0">
              <a:latin typeface="AauxPro OT"/>
            </a:endParaRP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sp>
        <p:nvSpPr>
          <p:cNvPr id="8" name="Rectangle 7"/>
          <p:cNvSpPr/>
          <p:nvPr/>
        </p:nvSpPr>
        <p:spPr>
          <a:xfrm>
            <a:off x="2195672" y="5638800"/>
            <a:ext cx="4942315" cy="369332"/>
          </a:xfrm>
          <a:prstGeom prst="rect">
            <a:avLst/>
          </a:prstGeom>
        </p:spPr>
        <p:txBody>
          <a:bodyPr wrap="none">
            <a:spAutoFit/>
          </a:bodyPr>
          <a:lstStyle/>
          <a:p>
            <a:pPr algn="ctr"/>
            <a:r>
              <a:rPr lang="en-US" b="1" dirty="0" smtClean="0">
                <a:solidFill>
                  <a:srgbClr val="1552A6"/>
                </a:solidFill>
                <a:latin typeface="AauxPro OT"/>
              </a:rPr>
              <a:t>*New* Agreement Template available </a:t>
            </a:r>
            <a:r>
              <a:rPr lang="en-US" b="1" dirty="0" smtClean="0">
                <a:solidFill>
                  <a:srgbClr val="1552A6"/>
                </a:solidFill>
                <a:latin typeface="AauxPro OT"/>
                <a:hlinkClick r:id="rId7"/>
              </a:rPr>
              <a:t>online</a:t>
            </a:r>
            <a:endParaRPr lang="en-US" b="1" dirty="0" smtClean="0">
              <a:solidFill>
                <a:srgbClr val="1552A6"/>
              </a:solidFill>
              <a:latin typeface="AauxPro O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0" y="8412"/>
            <a:ext cx="9144000" cy="6858000"/>
          </a:xfrm>
          <a:prstGeom prst="rect">
            <a:avLst/>
          </a:prstGeom>
        </p:spPr>
      </p:pic>
      <p:sp>
        <p:nvSpPr>
          <p:cNvPr id="5" name="TextBox 4"/>
          <p:cNvSpPr txBox="1"/>
          <p:nvPr/>
        </p:nvSpPr>
        <p:spPr>
          <a:xfrm>
            <a:off x="1063230" y="1094243"/>
            <a:ext cx="7292830" cy="3154710"/>
          </a:xfrm>
          <a:prstGeom prst="rect">
            <a:avLst/>
          </a:prstGeom>
          <a:noFill/>
        </p:spPr>
        <p:txBody>
          <a:bodyPr wrap="square" rtlCol="0">
            <a:spAutoFit/>
          </a:bodyPr>
          <a:lstStyle/>
          <a:p>
            <a:r>
              <a:rPr lang="en-US" sz="2900" b="1" dirty="0" smtClean="0">
                <a:solidFill>
                  <a:srgbClr val="1552A6"/>
                </a:solidFill>
                <a:latin typeface="AauxPro OT"/>
              </a:rPr>
              <a:t>Term and Backdrop Agreements</a:t>
            </a:r>
          </a:p>
          <a:p>
            <a:endParaRPr lang="en-US" sz="1000" dirty="0" smtClean="0">
              <a:solidFill>
                <a:srgbClr val="1552A6"/>
              </a:solidFill>
              <a:latin typeface="AauxPro OT"/>
            </a:endParaRPr>
          </a:p>
          <a:p>
            <a:pPr lvl="0">
              <a:buFont typeface="Arial" pitchFamily="34" charset="0"/>
              <a:buChar char="•"/>
            </a:pPr>
            <a:r>
              <a:rPr lang="en-US" sz="2000" dirty="0" smtClean="0">
                <a:latin typeface="AauxPro OT"/>
              </a:rPr>
              <a:t>Forms</a:t>
            </a:r>
          </a:p>
          <a:p>
            <a:pPr lvl="1">
              <a:buFont typeface="Arial" pitchFamily="34" charset="0"/>
              <a:buChar char="•"/>
            </a:pPr>
            <a:r>
              <a:rPr lang="en-US" sz="2000" dirty="0" smtClean="0">
                <a:latin typeface="AauxPro OT"/>
              </a:rPr>
              <a:t>7555-10A - Consultant Term Agreement</a:t>
            </a:r>
          </a:p>
          <a:p>
            <a:pPr lvl="1">
              <a:buFont typeface="Arial" pitchFamily="34" charset="0"/>
              <a:buChar char="•"/>
            </a:pPr>
            <a:r>
              <a:rPr lang="en-US" sz="2000" dirty="0" smtClean="0">
                <a:latin typeface="AauxPro OT"/>
              </a:rPr>
              <a:t>7555-07 - Backdrop Agreement Mini Selection </a:t>
            </a:r>
          </a:p>
          <a:p>
            <a:pPr lvl="1">
              <a:buFont typeface="Arial" pitchFamily="34" charset="0"/>
              <a:buChar char="•"/>
            </a:pPr>
            <a:r>
              <a:rPr lang="en-US" sz="2000" dirty="0" smtClean="0">
                <a:latin typeface="AauxPro OT"/>
              </a:rPr>
              <a:t>7555-13 - Term Project Initiation</a:t>
            </a:r>
          </a:p>
          <a:p>
            <a:pPr lvl="1">
              <a:buFont typeface="Arial" pitchFamily="34" charset="0"/>
              <a:buChar char="•"/>
            </a:pPr>
            <a:r>
              <a:rPr lang="en-US" sz="2000" dirty="0" smtClean="0">
                <a:latin typeface="AauxPro OT"/>
              </a:rPr>
              <a:t>7555-14 - Authorization to Proceed </a:t>
            </a:r>
          </a:p>
          <a:p>
            <a:pPr lvl="1">
              <a:buFont typeface="Arial" pitchFamily="34" charset="0"/>
              <a:buChar char="•"/>
            </a:pPr>
            <a:endParaRPr lang="en-US" sz="2000" dirty="0" smtClean="0">
              <a:latin typeface="AauxPro OT"/>
            </a:endParaRPr>
          </a:p>
          <a:p>
            <a:pPr lvl="1">
              <a:buFont typeface="Arial" pitchFamily="34" charset="0"/>
              <a:buChar char="•"/>
            </a:pPr>
            <a:endParaRPr lang="en-US" sz="2000" dirty="0" smtClean="0">
              <a:latin typeface="AauxPro OT"/>
            </a:endParaRPr>
          </a:p>
          <a:p>
            <a:pPr lvl="1"/>
            <a:endParaRPr lang="en-US" sz="2000" dirty="0" smtClean="0">
              <a:latin typeface="AauxPro OT"/>
            </a:endParaRP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sp>
        <p:nvSpPr>
          <p:cNvPr id="8" name="Rectangle 7"/>
          <p:cNvSpPr/>
          <p:nvPr/>
        </p:nvSpPr>
        <p:spPr>
          <a:xfrm>
            <a:off x="2195672" y="5638800"/>
            <a:ext cx="4942315" cy="369332"/>
          </a:xfrm>
          <a:prstGeom prst="rect">
            <a:avLst/>
          </a:prstGeom>
        </p:spPr>
        <p:txBody>
          <a:bodyPr wrap="none">
            <a:spAutoFit/>
          </a:bodyPr>
          <a:lstStyle/>
          <a:p>
            <a:pPr algn="ctr"/>
            <a:r>
              <a:rPr lang="en-US" b="1" dirty="0" smtClean="0">
                <a:solidFill>
                  <a:srgbClr val="1552A6"/>
                </a:solidFill>
                <a:latin typeface="AauxPro OT"/>
              </a:rPr>
              <a:t>*New* Agreement Template available </a:t>
            </a:r>
            <a:r>
              <a:rPr lang="en-US" b="1" dirty="0" smtClean="0">
                <a:solidFill>
                  <a:srgbClr val="1552A6"/>
                </a:solidFill>
                <a:latin typeface="AauxPro OT"/>
                <a:hlinkClick r:id="rId7"/>
              </a:rPr>
              <a:t>online</a:t>
            </a:r>
            <a:endParaRPr lang="en-US" b="1" dirty="0" smtClean="0">
              <a:solidFill>
                <a:srgbClr val="1552A6"/>
              </a:solidFill>
              <a:latin typeface="AauxPro O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0" y="8412"/>
            <a:ext cx="9144000" cy="6858000"/>
          </a:xfrm>
          <a:prstGeom prst="rect">
            <a:avLst/>
          </a:prstGeom>
        </p:spPr>
      </p:pic>
      <p:sp>
        <p:nvSpPr>
          <p:cNvPr id="5" name="TextBox 4"/>
          <p:cNvSpPr txBox="1"/>
          <p:nvPr/>
        </p:nvSpPr>
        <p:spPr>
          <a:xfrm>
            <a:off x="1063230" y="1094243"/>
            <a:ext cx="7292830" cy="1923604"/>
          </a:xfrm>
          <a:prstGeom prst="rect">
            <a:avLst/>
          </a:prstGeom>
          <a:noFill/>
        </p:spPr>
        <p:txBody>
          <a:bodyPr wrap="square" rtlCol="0">
            <a:spAutoFit/>
          </a:bodyPr>
          <a:lstStyle/>
          <a:p>
            <a:r>
              <a:rPr lang="en-US" sz="2900" b="1" dirty="0" smtClean="0">
                <a:solidFill>
                  <a:srgbClr val="1552A6"/>
                </a:solidFill>
                <a:latin typeface="AauxPro OT"/>
              </a:rPr>
              <a:t>What hasn’t changed? </a:t>
            </a:r>
          </a:p>
          <a:p>
            <a:endParaRPr lang="en-US" sz="1000" dirty="0" smtClean="0">
              <a:solidFill>
                <a:srgbClr val="1552A6"/>
              </a:solidFill>
              <a:latin typeface="AauxPro OT"/>
            </a:endParaRPr>
          </a:p>
          <a:p>
            <a:pPr lvl="0">
              <a:buFont typeface="Arial" pitchFamily="34" charset="0"/>
              <a:buChar char="•"/>
            </a:pPr>
            <a:r>
              <a:rPr lang="en-US" sz="2000" dirty="0" smtClean="0">
                <a:latin typeface="AauxPro OT"/>
              </a:rPr>
              <a:t>“The Basics”</a:t>
            </a:r>
          </a:p>
          <a:p>
            <a:pPr>
              <a:buFont typeface="Arial" pitchFamily="34" charset="0"/>
              <a:buChar char="•"/>
            </a:pPr>
            <a:r>
              <a:rPr lang="en-US" sz="2000" dirty="0" smtClean="0">
                <a:latin typeface="AauxPro OT"/>
              </a:rPr>
              <a:t>Fee Negotiations </a:t>
            </a:r>
          </a:p>
          <a:p>
            <a:pPr>
              <a:buFont typeface="Arial" pitchFamily="34" charset="0"/>
              <a:buChar char="•"/>
            </a:pPr>
            <a:r>
              <a:rPr lang="en-US" sz="2000" dirty="0" smtClean="0">
                <a:latin typeface="AauxPro OT"/>
              </a:rPr>
              <a:t>Insurance</a:t>
            </a:r>
          </a:p>
          <a:p>
            <a:pPr lvl="0">
              <a:buFont typeface="Arial" pitchFamily="34" charset="0"/>
              <a:buChar char="•"/>
            </a:pPr>
            <a:r>
              <a:rPr lang="en-US" sz="2000" dirty="0" smtClean="0">
                <a:latin typeface="AauxPro OT"/>
              </a:rPr>
              <a:t>Payment</a:t>
            </a: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0" y="8412"/>
            <a:ext cx="9144000" cy="6858000"/>
          </a:xfrm>
          <a:prstGeom prst="rect">
            <a:avLst/>
          </a:prstGeom>
        </p:spPr>
      </p:pic>
      <p:sp>
        <p:nvSpPr>
          <p:cNvPr id="5" name="TextBox 4"/>
          <p:cNvSpPr txBox="1"/>
          <p:nvPr/>
        </p:nvSpPr>
        <p:spPr>
          <a:xfrm>
            <a:off x="1063230" y="1094243"/>
            <a:ext cx="7292830" cy="1308050"/>
          </a:xfrm>
          <a:prstGeom prst="rect">
            <a:avLst/>
          </a:prstGeom>
          <a:noFill/>
        </p:spPr>
        <p:txBody>
          <a:bodyPr wrap="square" rtlCol="0">
            <a:spAutoFit/>
          </a:bodyPr>
          <a:lstStyle/>
          <a:p>
            <a:r>
              <a:rPr lang="en-US" sz="2900" b="1" dirty="0" smtClean="0">
                <a:solidFill>
                  <a:srgbClr val="1552A6"/>
                </a:solidFill>
                <a:latin typeface="AauxPro OT"/>
              </a:rPr>
              <a:t>Multi Campus or Regional Agreements</a:t>
            </a:r>
          </a:p>
          <a:p>
            <a:endParaRPr lang="en-US" sz="1000" dirty="0" smtClean="0">
              <a:solidFill>
                <a:srgbClr val="1552A6"/>
              </a:solidFill>
              <a:latin typeface="AauxPro OT"/>
            </a:endParaRPr>
          </a:p>
          <a:p>
            <a:pPr lvl="0"/>
            <a:endParaRPr lang="en-US" sz="2000" dirty="0" smtClean="0">
              <a:latin typeface="AauxPro OT"/>
            </a:endParaRPr>
          </a:p>
          <a:p>
            <a:pPr lvl="1"/>
            <a:endParaRPr lang="en-US" sz="2000" dirty="0" smtClean="0">
              <a:latin typeface="AauxPro OT"/>
            </a:endParaRP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pic>
        <p:nvPicPr>
          <p:cNvPr id="11" name="Picture 10" descr="images (question).jpg"/>
          <p:cNvPicPr>
            <a:picLocks noChangeAspect="1"/>
          </p:cNvPicPr>
          <p:nvPr/>
        </p:nvPicPr>
        <p:blipFill>
          <a:blip r:embed="rId7"/>
          <a:stretch>
            <a:fillRect/>
          </a:stretch>
        </p:blipFill>
        <p:spPr>
          <a:xfrm>
            <a:off x="2926946" y="1922992"/>
            <a:ext cx="3647473" cy="4168541"/>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0" y="0"/>
            <a:ext cx="9144000" cy="6858000"/>
          </a:xfrm>
          <a:prstGeom prst="rect">
            <a:avLst/>
          </a:prstGeom>
        </p:spPr>
      </p:pic>
      <p:sp>
        <p:nvSpPr>
          <p:cNvPr id="5" name="TextBox 4"/>
          <p:cNvSpPr txBox="1"/>
          <p:nvPr/>
        </p:nvSpPr>
        <p:spPr>
          <a:xfrm>
            <a:off x="1063230" y="959773"/>
            <a:ext cx="7292830" cy="5893921"/>
          </a:xfrm>
          <a:prstGeom prst="rect">
            <a:avLst/>
          </a:prstGeom>
          <a:noFill/>
        </p:spPr>
        <p:txBody>
          <a:bodyPr wrap="square" rtlCol="0">
            <a:spAutoFit/>
          </a:bodyPr>
          <a:lstStyle/>
          <a:p>
            <a:r>
              <a:rPr lang="en-US" sz="2900" b="1" dirty="0" smtClean="0">
                <a:solidFill>
                  <a:srgbClr val="1552A6"/>
                </a:solidFill>
                <a:latin typeface="AauxPro OT"/>
              </a:rPr>
              <a:t>What’s new? </a:t>
            </a:r>
          </a:p>
          <a:p>
            <a:endParaRPr lang="en-US" sz="1000" dirty="0" smtClean="0">
              <a:solidFill>
                <a:srgbClr val="1552A6"/>
              </a:solidFill>
              <a:latin typeface="AauxPro OT"/>
            </a:endParaRPr>
          </a:p>
          <a:p>
            <a:pPr lvl="0"/>
            <a:r>
              <a:rPr lang="en-US" sz="2000" dirty="0" smtClean="0">
                <a:latin typeface="AauxPro OT"/>
              </a:rPr>
              <a:t>Tools</a:t>
            </a:r>
          </a:p>
          <a:p>
            <a:pPr lvl="1">
              <a:buFont typeface="Arial" pitchFamily="34" charset="0"/>
              <a:buChar char="•"/>
            </a:pPr>
            <a:r>
              <a:rPr lang="en-US" sz="2000" dirty="0" smtClean="0">
                <a:latin typeface="AauxPro OT"/>
              </a:rPr>
              <a:t>Updates to Procedure 7555</a:t>
            </a:r>
          </a:p>
          <a:p>
            <a:pPr lvl="0"/>
            <a:endParaRPr lang="en-US" sz="2000" dirty="0" smtClean="0">
              <a:latin typeface="AauxPro OT"/>
            </a:endParaRPr>
          </a:p>
          <a:p>
            <a:pPr lvl="0"/>
            <a:r>
              <a:rPr lang="en-US" sz="2000" dirty="0" smtClean="0">
                <a:latin typeface="AauxPro OT"/>
              </a:rPr>
              <a:t>Training </a:t>
            </a:r>
          </a:p>
          <a:p>
            <a:pPr lvl="1">
              <a:buFont typeface="Arial" pitchFamily="34" charset="0"/>
              <a:buChar char="•"/>
            </a:pPr>
            <a:r>
              <a:rPr lang="en-US" sz="2000" dirty="0" smtClean="0">
                <a:latin typeface="AauxPro OT"/>
              </a:rPr>
              <a:t>Overview of 7555</a:t>
            </a:r>
          </a:p>
          <a:p>
            <a:pPr lvl="0"/>
            <a:endParaRPr lang="en-US" sz="2000" dirty="0" smtClean="0">
              <a:latin typeface="AauxPro OT"/>
            </a:endParaRPr>
          </a:p>
          <a:p>
            <a:pPr lvl="0"/>
            <a:r>
              <a:rPr lang="en-US" sz="2000" dirty="0" smtClean="0">
                <a:latin typeface="AauxPro OT"/>
              </a:rPr>
              <a:t>Communication</a:t>
            </a:r>
          </a:p>
          <a:p>
            <a:pPr lvl="1">
              <a:buFont typeface="Arial" pitchFamily="34" charset="0"/>
              <a:buChar char="•"/>
            </a:pPr>
            <a:r>
              <a:rPr lang="en-US" sz="2000" dirty="0" smtClean="0">
                <a:latin typeface="AauxPro OT"/>
              </a:rPr>
              <a:t>Guidance Documents</a:t>
            </a:r>
          </a:p>
          <a:p>
            <a:pPr lvl="2">
              <a:buFont typeface="Arial" pitchFamily="34" charset="0"/>
              <a:buChar char="•"/>
            </a:pPr>
            <a:r>
              <a:rPr lang="en-US" sz="2000" dirty="0" smtClean="0">
                <a:latin typeface="AauxPro OT"/>
              </a:rPr>
              <a:t>CLC-6: Debriefing</a:t>
            </a:r>
          </a:p>
          <a:p>
            <a:pPr lvl="2">
              <a:buFont typeface="Arial" pitchFamily="34" charset="0"/>
              <a:buChar char="•"/>
            </a:pPr>
            <a:r>
              <a:rPr lang="en-US" sz="2000" dirty="0" smtClean="0">
                <a:latin typeface="AauxPro OT"/>
              </a:rPr>
              <a:t>CLC-7: Single Sole Source Procurements</a:t>
            </a:r>
          </a:p>
          <a:p>
            <a:pPr lvl="2"/>
            <a:endParaRPr lang="en-US" sz="2000" dirty="0" smtClean="0">
              <a:latin typeface="AauxPro OT"/>
            </a:endParaRPr>
          </a:p>
          <a:p>
            <a:pPr lvl="1">
              <a:buFont typeface="Arial" pitchFamily="34" charset="0"/>
              <a:buChar char="•"/>
            </a:pPr>
            <a:r>
              <a:rPr lang="en-US" sz="2000" dirty="0" smtClean="0">
                <a:latin typeface="AauxPro OT"/>
              </a:rPr>
              <a:t>Website: </a:t>
            </a:r>
            <a:r>
              <a:rPr lang="en-US" sz="2000" dirty="0" smtClean="0">
                <a:latin typeface="AauxPro OT"/>
                <a:hlinkClick r:id="rId6"/>
              </a:rPr>
              <a:t>www.suny.edu/capitalfacilities/</a:t>
            </a:r>
            <a:r>
              <a:rPr lang="en-US" sz="2000" dirty="0" smtClean="0">
                <a:latin typeface="AauxPro OT"/>
              </a:rPr>
              <a:t> </a:t>
            </a:r>
          </a:p>
          <a:p>
            <a:pPr lvl="1">
              <a:buFont typeface="Arial" pitchFamily="34" charset="0"/>
              <a:buChar char="•"/>
            </a:pPr>
            <a:r>
              <a:rPr lang="en-US" sz="2000" dirty="0" smtClean="0">
                <a:latin typeface="AauxPro OT"/>
              </a:rPr>
              <a:t>Listserv: SUNYCLC@LS.SYSADM.SUNY.EDU</a:t>
            </a:r>
          </a:p>
          <a:p>
            <a:pPr lvl="0"/>
            <a:r>
              <a:rPr lang="en-US" sz="2000" dirty="0" smtClean="0">
                <a:latin typeface="AauxPro OT"/>
              </a:rPr>
              <a:t> </a:t>
            </a:r>
          </a:p>
          <a:p>
            <a:pPr lvl="1"/>
            <a:endParaRPr lang="en-US" sz="2000" dirty="0" smtClean="0">
              <a:latin typeface="AauxPro OT"/>
            </a:endParaRPr>
          </a:p>
          <a:p>
            <a:pPr lvl="1"/>
            <a:endParaRPr lang="en-US" dirty="0" smtClean="0">
              <a:latin typeface="AauxPro OT"/>
            </a:endParaRPr>
          </a:p>
          <a:p>
            <a:endParaRPr lang="en-US" sz="2000" b="1" dirty="0">
              <a:solidFill>
                <a:srgbClr val="1552A6"/>
              </a:solidFill>
              <a:latin typeface="AauxPro OT"/>
            </a:endParaRPr>
          </a:p>
        </p:txBody>
      </p:sp>
      <p:pic>
        <p:nvPicPr>
          <p:cNvPr id="6" name="Picture 5" descr="OCF IMAGE.png"/>
          <p:cNvPicPr>
            <a:picLocks noChangeAspect="1"/>
          </p:cNvPicPr>
          <p:nvPr/>
        </p:nvPicPr>
        <p:blipFill>
          <a:blip r:embed="rId7"/>
          <a:stretch>
            <a:fillRect/>
          </a:stretch>
        </p:blipFill>
        <p:spPr>
          <a:xfrm>
            <a:off x="7922207" y="175070"/>
            <a:ext cx="1046639" cy="777503"/>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UNY_blue_bkgrnd-01.jpg"/>
          <p:cNvPicPr>
            <a:picLocks noChangeAspect="1"/>
          </p:cNvPicPr>
          <p:nvPr/>
        </p:nvPicPr>
        <p:blipFill>
          <a:blip r:embed="rId3"/>
          <a:stretch>
            <a:fillRect/>
          </a:stretch>
        </p:blipFill>
        <p:spPr>
          <a:xfrm>
            <a:off x="0" y="0"/>
            <a:ext cx="9144001" cy="6858001"/>
          </a:xfrm>
          <a:prstGeom prst="rect">
            <a:avLst/>
          </a:prstGeom>
        </p:spPr>
      </p:pic>
      <p:pic>
        <p:nvPicPr>
          <p:cNvPr id="12" name="Picture 11" descr="SUNY_trans_circles_top-01.png"/>
          <p:cNvPicPr>
            <a:picLocks noChangeAspect="1"/>
          </p:cNvPicPr>
          <p:nvPr/>
        </p:nvPicPr>
        <p:blipFill>
          <a:blip r:embed="rId4"/>
          <a:stretch>
            <a:fillRect/>
          </a:stretch>
        </p:blipFill>
        <p:spPr>
          <a:xfrm>
            <a:off x="8411" y="-16822"/>
            <a:ext cx="9144000" cy="6858000"/>
          </a:xfrm>
          <a:prstGeom prst="rect">
            <a:avLst/>
          </a:prstGeom>
        </p:spPr>
      </p:pic>
      <p:pic>
        <p:nvPicPr>
          <p:cNvPr id="17" name="Picture 16" descr="SUNY_logo_bottom-01.png"/>
          <p:cNvPicPr>
            <a:picLocks noChangeAspect="1"/>
          </p:cNvPicPr>
          <p:nvPr/>
        </p:nvPicPr>
        <p:blipFill>
          <a:blip r:embed="rId5"/>
          <a:stretch>
            <a:fillRect/>
          </a:stretch>
        </p:blipFill>
        <p:spPr>
          <a:xfrm>
            <a:off x="-8409" y="16823"/>
            <a:ext cx="9144000" cy="6858000"/>
          </a:xfrm>
          <a:prstGeom prst="rect">
            <a:avLst/>
          </a:prstGeom>
        </p:spPr>
      </p:pic>
      <p:sp>
        <p:nvSpPr>
          <p:cNvPr id="18" name="TextBox 17"/>
          <p:cNvSpPr txBox="1"/>
          <p:nvPr/>
        </p:nvSpPr>
        <p:spPr>
          <a:xfrm>
            <a:off x="1706505" y="2597668"/>
            <a:ext cx="7058115" cy="723275"/>
          </a:xfrm>
          <a:prstGeom prst="rect">
            <a:avLst/>
          </a:prstGeom>
          <a:noFill/>
        </p:spPr>
        <p:txBody>
          <a:bodyPr wrap="square" rtlCol="0">
            <a:spAutoFit/>
          </a:bodyPr>
          <a:lstStyle/>
          <a:p>
            <a:r>
              <a:rPr lang="en-US" sz="4100" b="1" dirty="0" smtClean="0">
                <a:solidFill>
                  <a:schemeClr val="bg1"/>
                </a:solidFill>
                <a:latin typeface="AauxPro OT"/>
              </a:rPr>
              <a:t>Prevailing Wage Rates</a:t>
            </a:r>
            <a:endParaRPr lang="en-US" sz="4100" b="1" dirty="0">
              <a:solidFill>
                <a:schemeClr val="bg1"/>
              </a:solidFill>
              <a:latin typeface="AauxPro O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0" y="8412"/>
            <a:ext cx="9144000" cy="6858000"/>
          </a:xfrm>
          <a:prstGeom prst="rect">
            <a:avLst/>
          </a:prstGeom>
        </p:spPr>
      </p:pic>
      <p:sp>
        <p:nvSpPr>
          <p:cNvPr id="5" name="TextBox 4"/>
          <p:cNvSpPr txBox="1"/>
          <p:nvPr/>
        </p:nvSpPr>
        <p:spPr>
          <a:xfrm>
            <a:off x="1063230" y="1094243"/>
            <a:ext cx="7292830" cy="3447098"/>
          </a:xfrm>
          <a:prstGeom prst="rect">
            <a:avLst/>
          </a:prstGeom>
          <a:noFill/>
        </p:spPr>
        <p:txBody>
          <a:bodyPr wrap="square" rtlCol="0">
            <a:spAutoFit/>
          </a:bodyPr>
          <a:lstStyle/>
          <a:p>
            <a:r>
              <a:rPr lang="en-US" sz="2900" b="1" dirty="0" smtClean="0">
                <a:solidFill>
                  <a:srgbClr val="1552A6"/>
                </a:solidFill>
                <a:latin typeface="AauxPro OT"/>
              </a:rPr>
              <a:t>Agency Responsibility</a:t>
            </a:r>
          </a:p>
          <a:p>
            <a:endParaRPr lang="en-US" sz="2900" b="1" dirty="0" smtClean="0">
              <a:solidFill>
                <a:srgbClr val="1552A6"/>
              </a:solidFill>
              <a:latin typeface="AauxPro OT"/>
            </a:endParaRPr>
          </a:p>
          <a:p>
            <a:pPr>
              <a:buFont typeface="Arial" pitchFamily="34" charset="0"/>
              <a:buChar char="•"/>
            </a:pPr>
            <a:r>
              <a:rPr lang="en-US" sz="2000" dirty="0" smtClean="0">
                <a:latin typeface="AauxPro OT"/>
              </a:rPr>
              <a:t>Obtain a Prevailing Wage Rate Schedule</a:t>
            </a:r>
          </a:p>
          <a:p>
            <a:pPr>
              <a:buFont typeface="Arial" pitchFamily="34" charset="0"/>
              <a:buChar char="•"/>
            </a:pPr>
            <a:r>
              <a:rPr lang="en-US" sz="2000" dirty="0" smtClean="0">
                <a:latin typeface="AauxPro OT"/>
              </a:rPr>
              <a:t>Include the schedule in the contract</a:t>
            </a:r>
          </a:p>
          <a:p>
            <a:pPr>
              <a:buFont typeface="Arial" pitchFamily="34" charset="0"/>
              <a:buChar char="•"/>
            </a:pPr>
            <a:r>
              <a:rPr lang="en-US" sz="2000" dirty="0" smtClean="0">
                <a:latin typeface="AauxPro OT"/>
              </a:rPr>
              <a:t>Submit a Notice of Contract Award (PW-16)</a:t>
            </a:r>
          </a:p>
          <a:p>
            <a:pPr>
              <a:buFont typeface="Arial" pitchFamily="34" charset="0"/>
              <a:buChar char="•"/>
            </a:pPr>
            <a:r>
              <a:rPr lang="en-US" sz="2000" dirty="0" smtClean="0">
                <a:latin typeface="AauxPro OT"/>
              </a:rPr>
              <a:t>Collect and maintain certified payroll records</a:t>
            </a:r>
          </a:p>
          <a:p>
            <a:pPr>
              <a:buFont typeface="Arial" pitchFamily="34" charset="0"/>
              <a:buChar char="•"/>
            </a:pPr>
            <a:r>
              <a:rPr lang="en-US" sz="2000" dirty="0" smtClean="0">
                <a:latin typeface="AauxPro OT"/>
              </a:rPr>
              <a:t>Submit a Notice of Completion/Cancellation (PW-200)</a:t>
            </a:r>
          </a:p>
          <a:p>
            <a:endParaRPr lang="en-US" sz="2000" dirty="0" smtClean="0">
              <a:latin typeface="AauxPro OT"/>
            </a:endParaRPr>
          </a:p>
          <a:p>
            <a:endParaRPr lang="en-US" sz="2000" b="1" dirty="0" smtClean="0">
              <a:solidFill>
                <a:srgbClr val="1552A6"/>
              </a:solidFill>
              <a:latin typeface="AauxPro OT"/>
            </a:endParaRPr>
          </a:p>
          <a:p>
            <a:endParaRPr lang="en-US" sz="2000" b="1" dirty="0">
              <a:solidFill>
                <a:srgbClr val="1552A6"/>
              </a:solidFill>
              <a:latin typeface="AauxPro OT"/>
            </a:endParaRP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sp>
        <p:nvSpPr>
          <p:cNvPr id="7" name="Rectangle 6"/>
          <p:cNvSpPr/>
          <p:nvPr/>
        </p:nvSpPr>
        <p:spPr>
          <a:xfrm>
            <a:off x="3272220" y="5327818"/>
            <a:ext cx="3044424" cy="369332"/>
          </a:xfrm>
          <a:prstGeom prst="rect">
            <a:avLst/>
          </a:prstGeom>
        </p:spPr>
        <p:txBody>
          <a:bodyPr wrap="none">
            <a:spAutoFit/>
          </a:bodyPr>
          <a:lstStyle/>
          <a:p>
            <a:pPr algn="ctr"/>
            <a:r>
              <a:rPr lang="en-US" b="1" dirty="0" smtClean="0">
                <a:solidFill>
                  <a:srgbClr val="1552A6"/>
                </a:solidFill>
                <a:latin typeface="AauxPro OT"/>
              </a:rPr>
              <a:t>Use the </a:t>
            </a:r>
            <a:r>
              <a:rPr lang="en-US" b="1" dirty="0" smtClean="0">
                <a:solidFill>
                  <a:srgbClr val="1552A6"/>
                </a:solidFill>
                <a:latin typeface="AauxPro OT"/>
                <a:hlinkClick r:id="rId7"/>
              </a:rPr>
              <a:t>online application</a:t>
            </a:r>
            <a:endParaRPr lang="en-US" b="1" dirty="0" smtClean="0">
              <a:solidFill>
                <a:srgbClr val="1552A6"/>
              </a:solidFill>
              <a:latin typeface="AauxPro O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0" y="8412"/>
            <a:ext cx="9144000" cy="6858000"/>
          </a:xfrm>
          <a:prstGeom prst="rect">
            <a:avLst/>
          </a:prstGeom>
        </p:spPr>
      </p:pic>
      <p:sp>
        <p:nvSpPr>
          <p:cNvPr id="5" name="TextBox 4"/>
          <p:cNvSpPr txBox="1"/>
          <p:nvPr/>
        </p:nvSpPr>
        <p:spPr>
          <a:xfrm>
            <a:off x="1063230" y="1094243"/>
            <a:ext cx="7292830" cy="4678204"/>
          </a:xfrm>
          <a:prstGeom prst="rect">
            <a:avLst/>
          </a:prstGeom>
          <a:noFill/>
        </p:spPr>
        <p:txBody>
          <a:bodyPr wrap="square" rtlCol="0">
            <a:spAutoFit/>
          </a:bodyPr>
          <a:lstStyle/>
          <a:p>
            <a:r>
              <a:rPr lang="en-US" sz="2900" b="1" dirty="0" smtClean="0">
                <a:solidFill>
                  <a:srgbClr val="1552A6"/>
                </a:solidFill>
                <a:latin typeface="AauxPro OT"/>
              </a:rPr>
              <a:t>Certified Payroll</a:t>
            </a:r>
          </a:p>
          <a:p>
            <a:pPr>
              <a:buFont typeface="Arial" pitchFamily="34" charset="0"/>
              <a:buChar char="•"/>
            </a:pPr>
            <a:endParaRPr lang="en-US" sz="2900" b="1" dirty="0" smtClean="0">
              <a:solidFill>
                <a:srgbClr val="1552A6"/>
              </a:solidFill>
              <a:latin typeface="AauxPro OT"/>
            </a:endParaRPr>
          </a:p>
          <a:p>
            <a:pPr fontAlgn="base">
              <a:buFont typeface="Arial" pitchFamily="34" charset="0"/>
              <a:buChar char="•"/>
            </a:pPr>
            <a:r>
              <a:rPr lang="en-US" sz="2000" dirty="0" smtClean="0">
                <a:latin typeface="AauxPro OT"/>
              </a:rPr>
              <a:t>Collect payroll records every thirty (30) days</a:t>
            </a:r>
          </a:p>
          <a:p>
            <a:pPr fontAlgn="ctr">
              <a:buFont typeface="Arial" pitchFamily="34" charset="0"/>
              <a:buChar char="•"/>
            </a:pPr>
            <a:r>
              <a:rPr lang="en-US" sz="2000" dirty="0" smtClean="0">
                <a:latin typeface="AauxPro OT"/>
              </a:rPr>
              <a:t>Designate an employee to collect and review certified payrolls  for facial validity</a:t>
            </a:r>
          </a:p>
          <a:p>
            <a:pPr fontAlgn="ctr">
              <a:buFont typeface="Arial" pitchFamily="34" charset="0"/>
              <a:buChar char="•"/>
            </a:pPr>
            <a:r>
              <a:rPr lang="en-US" sz="2000" dirty="0" smtClean="0">
                <a:latin typeface="AauxPro OT"/>
              </a:rPr>
              <a:t>Maintain payroll records for five years from the date of completion of the work</a:t>
            </a:r>
          </a:p>
          <a:p>
            <a:pPr fontAlgn="ctr">
              <a:buFont typeface="Arial" pitchFamily="34" charset="0"/>
              <a:buChar char="•"/>
            </a:pPr>
            <a:r>
              <a:rPr lang="en-US" sz="2000" dirty="0" smtClean="0">
                <a:latin typeface="AauxPro OT"/>
              </a:rPr>
              <a:t>Post the name of the employee collecting payroll records on the project site</a:t>
            </a:r>
          </a:p>
          <a:p>
            <a:pPr fontAlgn="ctr">
              <a:buFont typeface="Arial" pitchFamily="34" charset="0"/>
              <a:buChar char="•"/>
            </a:pPr>
            <a:r>
              <a:rPr lang="en-US" sz="2000" dirty="0" smtClean="0">
                <a:latin typeface="AauxPro OT"/>
              </a:rPr>
              <a:t>Make filing of payrolls by the contractor(s) a condition of payment</a:t>
            </a:r>
          </a:p>
          <a:p>
            <a:endParaRPr lang="en-US" sz="2000" dirty="0" smtClean="0">
              <a:latin typeface="AauxPro OT"/>
            </a:endParaRPr>
          </a:p>
          <a:p>
            <a:endParaRPr lang="en-US" sz="2000" b="1" dirty="0" smtClean="0">
              <a:solidFill>
                <a:srgbClr val="1552A6"/>
              </a:solidFill>
              <a:latin typeface="AauxPro OT"/>
            </a:endParaRPr>
          </a:p>
          <a:p>
            <a:endParaRPr lang="en-US" sz="2000" b="1" dirty="0">
              <a:solidFill>
                <a:srgbClr val="1552A6"/>
              </a:solidFill>
              <a:latin typeface="AauxPro OT"/>
            </a:endParaRP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sp>
        <p:nvSpPr>
          <p:cNvPr id="7" name="Rectangle 6"/>
          <p:cNvSpPr/>
          <p:nvPr/>
        </p:nvSpPr>
        <p:spPr>
          <a:xfrm>
            <a:off x="1758992" y="5327818"/>
            <a:ext cx="6070893" cy="369332"/>
          </a:xfrm>
          <a:prstGeom prst="rect">
            <a:avLst/>
          </a:prstGeom>
        </p:spPr>
        <p:txBody>
          <a:bodyPr wrap="none">
            <a:spAutoFit/>
          </a:bodyPr>
          <a:lstStyle/>
          <a:p>
            <a:pPr algn="ctr"/>
            <a:r>
              <a:rPr lang="en-US" b="1" dirty="0" smtClean="0">
                <a:solidFill>
                  <a:srgbClr val="1552A6"/>
                </a:solidFill>
                <a:latin typeface="AauxPro OT"/>
              </a:rPr>
              <a:t>Facial validity: the validity of something at face value.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0" y="8412"/>
            <a:ext cx="9144000" cy="6858000"/>
          </a:xfrm>
          <a:prstGeom prst="rect">
            <a:avLst/>
          </a:prstGeom>
        </p:spPr>
      </p:pic>
      <p:sp>
        <p:nvSpPr>
          <p:cNvPr id="5" name="TextBox 4"/>
          <p:cNvSpPr txBox="1"/>
          <p:nvPr/>
        </p:nvSpPr>
        <p:spPr>
          <a:xfrm>
            <a:off x="1063230" y="1094243"/>
            <a:ext cx="7292830" cy="3139321"/>
          </a:xfrm>
          <a:prstGeom prst="rect">
            <a:avLst/>
          </a:prstGeom>
          <a:noFill/>
        </p:spPr>
        <p:txBody>
          <a:bodyPr wrap="square" rtlCol="0">
            <a:spAutoFit/>
          </a:bodyPr>
          <a:lstStyle/>
          <a:p>
            <a:r>
              <a:rPr lang="en-US" sz="2900" b="1" dirty="0" smtClean="0">
                <a:solidFill>
                  <a:srgbClr val="1552A6"/>
                </a:solidFill>
                <a:latin typeface="AauxPro OT"/>
              </a:rPr>
              <a:t>OSHA 10 Hour Course</a:t>
            </a:r>
          </a:p>
          <a:p>
            <a:pPr>
              <a:buFont typeface="Arial" pitchFamily="34" charset="0"/>
              <a:buChar char="•"/>
            </a:pPr>
            <a:endParaRPr lang="en-US" sz="2900" b="1" dirty="0" smtClean="0">
              <a:solidFill>
                <a:srgbClr val="1552A6"/>
              </a:solidFill>
              <a:latin typeface="AauxPro OT"/>
            </a:endParaRPr>
          </a:p>
          <a:p>
            <a:pPr>
              <a:buFont typeface="Arial" pitchFamily="34" charset="0"/>
              <a:buChar char="•"/>
            </a:pPr>
            <a:r>
              <a:rPr lang="en-US" sz="2000" dirty="0" smtClean="0">
                <a:latin typeface="AauxPro OT"/>
              </a:rPr>
              <a:t>Proof of completion must be provided with the first certified payroll</a:t>
            </a:r>
          </a:p>
          <a:p>
            <a:pPr>
              <a:buFont typeface="Arial" pitchFamily="34" charset="0"/>
              <a:buChar char="•"/>
            </a:pPr>
            <a:r>
              <a:rPr lang="en-US" sz="2000" dirty="0" smtClean="0">
                <a:latin typeface="AauxPro OT"/>
              </a:rPr>
              <a:t>Proof must be provided when a new or additional employee is listed</a:t>
            </a:r>
          </a:p>
          <a:p>
            <a:endParaRPr lang="en-US" sz="2000" dirty="0" smtClean="0">
              <a:latin typeface="AauxPro OT"/>
            </a:endParaRPr>
          </a:p>
          <a:p>
            <a:endParaRPr lang="en-US" sz="2000" b="1" dirty="0" smtClean="0">
              <a:solidFill>
                <a:srgbClr val="1552A6"/>
              </a:solidFill>
              <a:latin typeface="AauxPro OT"/>
            </a:endParaRPr>
          </a:p>
          <a:p>
            <a:endParaRPr lang="en-US" sz="2000" b="1" dirty="0">
              <a:solidFill>
                <a:srgbClr val="1552A6"/>
              </a:solidFill>
              <a:latin typeface="AauxPro OT"/>
            </a:endParaRP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1" y="19842"/>
            <a:ext cx="9144000" cy="6858000"/>
          </a:xfrm>
          <a:prstGeom prst="rect">
            <a:avLst/>
          </a:prstGeom>
        </p:spPr>
      </p:pic>
      <p:pic>
        <p:nvPicPr>
          <p:cNvPr id="7" name="Picture 6" descr="DiscussionForum.jpg"/>
          <p:cNvPicPr>
            <a:picLocks noChangeAspect="1"/>
          </p:cNvPicPr>
          <p:nvPr/>
        </p:nvPicPr>
        <p:blipFill>
          <a:blip r:embed="rId6"/>
          <a:stretch>
            <a:fillRect/>
          </a:stretch>
        </p:blipFill>
        <p:spPr>
          <a:xfrm>
            <a:off x="1105469" y="873276"/>
            <a:ext cx="7192370" cy="5194489"/>
          </a:xfrm>
          <a:prstGeom prst="rect">
            <a:avLst/>
          </a:prstGeom>
        </p:spPr>
      </p:pic>
      <p:pic>
        <p:nvPicPr>
          <p:cNvPr id="6" name="Picture 5" descr="OCF IMAGE.png"/>
          <p:cNvPicPr>
            <a:picLocks noChangeAspect="1"/>
          </p:cNvPicPr>
          <p:nvPr/>
        </p:nvPicPr>
        <p:blipFill>
          <a:blip r:embed="rId7"/>
          <a:stretch>
            <a:fillRect/>
          </a:stretch>
        </p:blipFill>
        <p:spPr>
          <a:xfrm>
            <a:off x="7922207" y="175070"/>
            <a:ext cx="1046639" cy="777503"/>
          </a:xfrm>
          <a:prstGeom prst="rect">
            <a:avLst/>
          </a:prstGeom>
        </p:spPr>
      </p:pic>
      <p:sp>
        <p:nvSpPr>
          <p:cNvPr id="8" name="TextBox 7"/>
          <p:cNvSpPr txBox="1"/>
          <p:nvPr/>
        </p:nvSpPr>
        <p:spPr>
          <a:xfrm>
            <a:off x="1063230" y="1094243"/>
            <a:ext cx="7292830" cy="6247864"/>
          </a:xfrm>
          <a:prstGeom prst="rect">
            <a:avLst/>
          </a:prstGeom>
          <a:noFill/>
        </p:spPr>
        <p:txBody>
          <a:bodyPr wrap="square" rtlCol="0">
            <a:spAutoFit/>
          </a:bodyPr>
          <a:lstStyle/>
          <a:p>
            <a:endParaRPr lang="en-US" sz="2900" b="1" dirty="0" smtClean="0">
              <a:solidFill>
                <a:srgbClr val="1552A6"/>
              </a:solidFill>
              <a:latin typeface="AauxPro OT"/>
            </a:endParaRPr>
          </a:p>
          <a:p>
            <a:endParaRPr lang="en-US" sz="2900" b="1" dirty="0" smtClean="0">
              <a:solidFill>
                <a:srgbClr val="1552A6"/>
              </a:solidFill>
              <a:latin typeface="AauxPro OT"/>
            </a:endParaRPr>
          </a:p>
          <a:p>
            <a:endParaRPr lang="en-US" sz="2900" b="1" dirty="0" smtClean="0">
              <a:solidFill>
                <a:srgbClr val="1552A6"/>
              </a:solidFill>
              <a:latin typeface="AauxPro OT"/>
            </a:endParaRPr>
          </a:p>
          <a:p>
            <a:endParaRPr lang="en-US" sz="2900" b="1" dirty="0" smtClean="0">
              <a:solidFill>
                <a:srgbClr val="1552A6"/>
              </a:solidFill>
              <a:latin typeface="AauxPro OT"/>
            </a:endParaRPr>
          </a:p>
          <a:p>
            <a:endParaRPr lang="en-US" sz="2900" b="1" dirty="0" smtClean="0">
              <a:solidFill>
                <a:srgbClr val="1552A6"/>
              </a:solidFill>
              <a:latin typeface="AauxPro OT"/>
            </a:endParaRPr>
          </a:p>
          <a:p>
            <a:endParaRPr lang="en-US" sz="2900" b="1" dirty="0" smtClean="0">
              <a:solidFill>
                <a:srgbClr val="1552A6"/>
              </a:solidFill>
              <a:latin typeface="AauxPro OT"/>
            </a:endParaRPr>
          </a:p>
          <a:p>
            <a:endParaRPr lang="en-US" sz="2900" b="1" dirty="0" smtClean="0">
              <a:solidFill>
                <a:srgbClr val="1552A6"/>
              </a:solidFill>
              <a:latin typeface="AauxPro OT"/>
            </a:endParaRPr>
          </a:p>
          <a:p>
            <a:endParaRPr lang="en-US" sz="2900" b="1" dirty="0" smtClean="0">
              <a:solidFill>
                <a:srgbClr val="1552A6"/>
              </a:solidFill>
              <a:latin typeface="AauxPro OT"/>
            </a:endParaRPr>
          </a:p>
          <a:p>
            <a:pPr algn="ctr"/>
            <a:endParaRPr lang="en-US" b="1" dirty="0" smtClean="0">
              <a:solidFill>
                <a:srgbClr val="1552A6"/>
              </a:solidFill>
              <a:latin typeface="AauxPro OT"/>
            </a:endParaRPr>
          </a:p>
          <a:p>
            <a:pPr algn="ctr"/>
            <a:endParaRPr lang="en-US" b="1" dirty="0" smtClean="0">
              <a:solidFill>
                <a:srgbClr val="1552A6"/>
              </a:solidFill>
              <a:latin typeface="AauxPro OT"/>
            </a:endParaRPr>
          </a:p>
          <a:p>
            <a:pPr algn="ctr"/>
            <a:r>
              <a:rPr lang="en-US" b="1" dirty="0" smtClean="0">
                <a:solidFill>
                  <a:srgbClr val="1552A6"/>
                </a:solidFill>
                <a:latin typeface="AauxPro OT"/>
              </a:rPr>
              <a:t>Contact:</a:t>
            </a:r>
          </a:p>
          <a:p>
            <a:pPr algn="ctr"/>
            <a:r>
              <a:rPr lang="en-US" b="1" dirty="0" smtClean="0">
                <a:solidFill>
                  <a:srgbClr val="1552A6"/>
                </a:solidFill>
                <a:latin typeface="AauxPro OT"/>
              </a:rPr>
              <a:t>Jessica R. Miller </a:t>
            </a:r>
          </a:p>
          <a:p>
            <a:pPr algn="ctr"/>
            <a:r>
              <a:rPr lang="en-US" b="1" dirty="0" smtClean="0">
                <a:solidFill>
                  <a:srgbClr val="1552A6"/>
                </a:solidFill>
                <a:latin typeface="AauxPro OT"/>
              </a:rPr>
              <a:t>Jessica.Miller@suny.edu</a:t>
            </a:r>
          </a:p>
          <a:p>
            <a:pPr algn="ctr"/>
            <a:r>
              <a:rPr lang="en-US" b="1" dirty="0" smtClean="0">
                <a:solidFill>
                  <a:srgbClr val="1552A6"/>
                </a:solidFill>
                <a:latin typeface="AauxPro OT"/>
              </a:rPr>
              <a:t>518-320-1129</a:t>
            </a:r>
            <a:endParaRPr lang="en-US" dirty="0" smtClean="0">
              <a:latin typeface="AauxPro OT"/>
            </a:endParaRPr>
          </a:p>
          <a:p>
            <a:endParaRPr lang="en-US" sz="2000" dirty="0" smtClean="0">
              <a:latin typeface="AauxPro OT"/>
            </a:endParaRPr>
          </a:p>
          <a:p>
            <a:endParaRPr lang="en-US" sz="2000" b="1" dirty="0" smtClean="0">
              <a:solidFill>
                <a:srgbClr val="1552A6"/>
              </a:solidFill>
              <a:latin typeface="AauxPro OT"/>
            </a:endParaRPr>
          </a:p>
          <a:p>
            <a:endParaRPr lang="en-US" sz="2000" b="1" dirty="0">
              <a:solidFill>
                <a:srgbClr val="1552A6"/>
              </a:solidFill>
              <a:latin typeface="AauxPro O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UNY_lights_photo-01.png"/>
          <p:cNvPicPr>
            <a:picLocks noChangeAspect="1"/>
          </p:cNvPicPr>
          <p:nvPr/>
        </p:nvPicPr>
        <p:blipFill>
          <a:blip r:embed="rId3"/>
          <a:stretch>
            <a:fillRect/>
          </a:stretch>
        </p:blipFill>
        <p:spPr>
          <a:xfrm>
            <a:off x="0" y="0"/>
            <a:ext cx="9144000" cy="6858000"/>
          </a:xfrm>
          <a:prstGeom prst="rect">
            <a:avLst/>
          </a:prstGeom>
        </p:spPr>
      </p:pic>
      <p:pic>
        <p:nvPicPr>
          <p:cNvPr id="9" name="Picture 8" descr="SUNY_white_logo-01.png"/>
          <p:cNvPicPr>
            <a:picLocks noChangeAspect="1"/>
          </p:cNvPicPr>
          <p:nvPr/>
        </p:nvPicPr>
        <p:blipFill>
          <a:blip r:embed="rId4"/>
          <a:stretch>
            <a:fillRect/>
          </a:stretch>
        </p:blipFill>
        <p:spPr>
          <a:xfrm>
            <a:off x="-4800" y="0"/>
            <a:ext cx="9144000" cy="6858000"/>
          </a:xfrm>
          <a:prstGeom prst="rect">
            <a:avLst/>
          </a:prstGeom>
        </p:spPr>
      </p:pic>
      <p:pic>
        <p:nvPicPr>
          <p:cNvPr id="10" name="Picture 9" descr="SUNY_trans_circles_large-01.png"/>
          <p:cNvPicPr>
            <a:picLocks noChangeAspect="1"/>
          </p:cNvPicPr>
          <p:nvPr/>
        </p:nvPicPr>
        <p:blipFill>
          <a:blip r:embed="rId5"/>
          <a:stretch>
            <a:fillRect/>
          </a:stretch>
        </p:blipFill>
        <p:spPr>
          <a:xfrm>
            <a:off x="-4800" y="8410"/>
            <a:ext cx="9144000" cy="6858001"/>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0" y="0"/>
            <a:ext cx="9144000" cy="6858000"/>
          </a:xfrm>
          <a:prstGeom prst="rect">
            <a:avLst/>
          </a:prstGeom>
        </p:spPr>
      </p:pic>
      <p:sp>
        <p:nvSpPr>
          <p:cNvPr id="5" name="TextBox 4"/>
          <p:cNvSpPr txBox="1"/>
          <p:nvPr/>
        </p:nvSpPr>
        <p:spPr>
          <a:xfrm>
            <a:off x="1063230" y="959773"/>
            <a:ext cx="7292830" cy="4662815"/>
          </a:xfrm>
          <a:prstGeom prst="rect">
            <a:avLst/>
          </a:prstGeom>
          <a:noFill/>
        </p:spPr>
        <p:txBody>
          <a:bodyPr wrap="square" rtlCol="0">
            <a:spAutoFit/>
          </a:bodyPr>
          <a:lstStyle/>
          <a:p>
            <a:r>
              <a:rPr lang="en-US" sz="2900" b="1" dirty="0" smtClean="0">
                <a:solidFill>
                  <a:srgbClr val="1552A6"/>
                </a:solidFill>
                <a:latin typeface="AauxPro OT"/>
              </a:rPr>
              <a:t>What’s next? </a:t>
            </a:r>
          </a:p>
          <a:p>
            <a:endParaRPr lang="en-US" sz="1000" dirty="0" smtClean="0">
              <a:solidFill>
                <a:srgbClr val="1552A6"/>
              </a:solidFill>
              <a:latin typeface="AauxPro OT"/>
            </a:endParaRPr>
          </a:p>
          <a:p>
            <a:pPr lvl="0"/>
            <a:r>
              <a:rPr lang="en-US" sz="2000" dirty="0" smtClean="0">
                <a:latin typeface="AauxPro OT"/>
              </a:rPr>
              <a:t>Tools</a:t>
            </a:r>
          </a:p>
          <a:p>
            <a:pPr lvl="1">
              <a:buFont typeface="Arial" pitchFamily="34" charset="0"/>
              <a:buChar char="•"/>
            </a:pPr>
            <a:r>
              <a:rPr lang="en-US" sz="2000" dirty="0" smtClean="0">
                <a:latin typeface="AauxPro OT"/>
              </a:rPr>
              <a:t>Procedure </a:t>
            </a:r>
            <a:r>
              <a:rPr lang="en-US" sz="2000" dirty="0" smtClean="0">
                <a:latin typeface="AauxPro OT"/>
              </a:rPr>
              <a:t>7554  </a:t>
            </a:r>
            <a:r>
              <a:rPr lang="en-US" sz="2000" dirty="0" smtClean="0">
                <a:latin typeface="AauxPro OT"/>
              </a:rPr>
              <a:t>- Construction Contracting</a:t>
            </a:r>
          </a:p>
          <a:p>
            <a:pPr lvl="1">
              <a:buFont typeface="Arial" pitchFamily="34" charset="0"/>
              <a:buChar char="•"/>
            </a:pPr>
            <a:r>
              <a:rPr lang="en-US" sz="2000" dirty="0" smtClean="0">
                <a:latin typeface="AauxPro OT"/>
              </a:rPr>
              <a:t>Contract Agreement Template for Studies</a:t>
            </a:r>
          </a:p>
          <a:p>
            <a:pPr lvl="0"/>
            <a:endParaRPr lang="en-US" sz="2000" dirty="0" smtClean="0">
              <a:latin typeface="AauxPro OT"/>
            </a:endParaRPr>
          </a:p>
          <a:p>
            <a:pPr lvl="0"/>
            <a:r>
              <a:rPr lang="en-US" sz="2000" dirty="0" smtClean="0">
                <a:latin typeface="AauxPro OT"/>
              </a:rPr>
              <a:t>Communications</a:t>
            </a:r>
          </a:p>
          <a:p>
            <a:pPr lvl="1">
              <a:buFont typeface="Arial" pitchFamily="34" charset="0"/>
              <a:buChar char="•"/>
            </a:pPr>
            <a:r>
              <a:rPr lang="en-US" sz="2000" dirty="0" smtClean="0">
                <a:latin typeface="AauxPro OT"/>
              </a:rPr>
              <a:t>Field Orders </a:t>
            </a:r>
          </a:p>
          <a:p>
            <a:pPr lvl="1">
              <a:buFont typeface="Arial" pitchFamily="34" charset="0"/>
              <a:buChar char="•"/>
            </a:pPr>
            <a:r>
              <a:rPr lang="en-US" sz="2000" dirty="0" smtClean="0">
                <a:latin typeface="AauxPro OT"/>
              </a:rPr>
              <a:t>Payment </a:t>
            </a:r>
            <a:r>
              <a:rPr lang="en-US" sz="2000" dirty="0" smtClean="0">
                <a:latin typeface="AauxPro OT"/>
              </a:rPr>
              <a:t>Forms and Process</a:t>
            </a:r>
          </a:p>
          <a:p>
            <a:pPr lvl="1">
              <a:buFont typeface="Arial" pitchFamily="34" charset="0"/>
              <a:buChar char="•"/>
            </a:pPr>
            <a:r>
              <a:rPr lang="en-US" sz="2000" dirty="0" smtClean="0">
                <a:latin typeface="AauxPro OT"/>
              </a:rPr>
              <a:t>Records Retention</a:t>
            </a:r>
          </a:p>
          <a:p>
            <a:pPr lvl="1">
              <a:buFont typeface="Arial" pitchFamily="34" charset="0"/>
              <a:buChar char="•"/>
            </a:pPr>
            <a:r>
              <a:rPr lang="en-US" sz="2000" dirty="0" smtClean="0">
                <a:latin typeface="AauxPro OT"/>
              </a:rPr>
              <a:t>Insurance</a:t>
            </a:r>
          </a:p>
          <a:p>
            <a:pPr lvl="0"/>
            <a:r>
              <a:rPr lang="en-US" sz="2000" dirty="0" smtClean="0">
                <a:latin typeface="AauxPro OT"/>
              </a:rPr>
              <a:t> </a:t>
            </a:r>
          </a:p>
          <a:p>
            <a:pPr lvl="1"/>
            <a:endParaRPr lang="en-US" sz="2000" dirty="0" smtClean="0">
              <a:latin typeface="AauxPro OT"/>
            </a:endParaRPr>
          </a:p>
          <a:p>
            <a:pPr lvl="1"/>
            <a:endParaRPr lang="en-US" dirty="0" smtClean="0">
              <a:latin typeface="AauxPro OT"/>
            </a:endParaRPr>
          </a:p>
          <a:p>
            <a:endParaRPr lang="en-US" sz="2000" b="1" dirty="0">
              <a:solidFill>
                <a:srgbClr val="1552A6"/>
              </a:solidFill>
              <a:latin typeface="AauxPro OT"/>
            </a:endParaRP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sp>
        <p:nvSpPr>
          <p:cNvPr id="7" name="Rectangle 6"/>
          <p:cNvSpPr/>
          <p:nvPr/>
        </p:nvSpPr>
        <p:spPr>
          <a:xfrm>
            <a:off x="2791311" y="5537887"/>
            <a:ext cx="4006225" cy="646331"/>
          </a:xfrm>
          <a:prstGeom prst="rect">
            <a:avLst/>
          </a:prstGeom>
        </p:spPr>
        <p:txBody>
          <a:bodyPr wrap="none">
            <a:spAutoFit/>
          </a:bodyPr>
          <a:lstStyle/>
          <a:p>
            <a:pPr algn="ctr"/>
            <a:r>
              <a:rPr lang="en-US" b="1" dirty="0" smtClean="0">
                <a:solidFill>
                  <a:srgbClr val="1552A6"/>
                </a:solidFill>
                <a:latin typeface="AauxPro OT"/>
              </a:rPr>
              <a:t>View procedures on the </a:t>
            </a:r>
          </a:p>
          <a:p>
            <a:pPr algn="ctr"/>
            <a:r>
              <a:rPr lang="en-US" b="1" dirty="0" smtClean="0">
                <a:solidFill>
                  <a:srgbClr val="1552A6"/>
                </a:solidFill>
                <a:latin typeface="AauxPro OT"/>
              </a:rPr>
              <a:t>Office for Capital Facilities </a:t>
            </a:r>
            <a:r>
              <a:rPr lang="en-US" b="1" dirty="0" smtClean="0">
                <a:solidFill>
                  <a:srgbClr val="1552A6"/>
                </a:solidFill>
                <a:latin typeface="AauxPro OT"/>
                <a:hlinkClick r:id="rId7"/>
              </a:rPr>
              <a:t>website</a:t>
            </a:r>
            <a:endParaRPr lang="en-US" b="1" dirty="0" smtClean="0">
              <a:solidFill>
                <a:srgbClr val="1552A6"/>
              </a:solidFill>
              <a:latin typeface="AauxPro O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UNY_blue_bkgrnd-01.jpg"/>
          <p:cNvPicPr>
            <a:picLocks noChangeAspect="1"/>
          </p:cNvPicPr>
          <p:nvPr/>
        </p:nvPicPr>
        <p:blipFill>
          <a:blip r:embed="rId3"/>
          <a:stretch>
            <a:fillRect/>
          </a:stretch>
        </p:blipFill>
        <p:spPr>
          <a:xfrm>
            <a:off x="0" y="0"/>
            <a:ext cx="9144001" cy="6858001"/>
          </a:xfrm>
          <a:prstGeom prst="rect">
            <a:avLst/>
          </a:prstGeom>
        </p:spPr>
      </p:pic>
      <p:pic>
        <p:nvPicPr>
          <p:cNvPr id="12" name="Picture 11" descr="SUNY_trans_circles_top-01.png"/>
          <p:cNvPicPr>
            <a:picLocks noChangeAspect="1"/>
          </p:cNvPicPr>
          <p:nvPr/>
        </p:nvPicPr>
        <p:blipFill>
          <a:blip r:embed="rId4"/>
          <a:stretch>
            <a:fillRect/>
          </a:stretch>
        </p:blipFill>
        <p:spPr>
          <a:xfrm>
            <a:off x="8411" y="-16822"/>
            <a:ext cx="9144000" cy="6858000"/>
          </a:xfrm>
          <a:prstGeom prst="rect">
            <a:avLst/>
          </a:prstGeom>
        </p:spPr>
      </p:pic>
      <p:pic>
        <p:nvPicPr>
          <p:cNvPr id="17" name="Picture 16" descr="SUNY_logo_bottom-01.png"/>
          <p:cNvPicPr>
            <a:picLocks noChangeAspect="1"/>
          </p:cNvPicPr>
          <p:nvPr/>
        </p:nvPicPr>
        <p:blipFill>
          <a:blip r:embed="rId5"/>
          <a:stretch>
            <a:fillRect/>
          </a:stretch>
        </p:blipFill>
        <p:spPr>
          <a:xfrm>
            <a:off x="-8409" y="28398"/>
            <a:ext cx="9144000" cy="6858000"/>
          </a:xfrm>
          <a:prstGeom prst="rect">
            <a:avLst/>
          </a:prstGeom>
        </p:spPr>
      </p:pic>
      <p:sp>
        <p:nvSpPr>
          <p:cNvPr id="18" name="TextBox 17"/>
          <p:cNvSpPr txBox="1"/>
          <p:nvPr/>
        </p:nvSpPr>
        <p:spPr>
          <a:xfrm>
            <a:off x="1706505" y="2597668"/>
            <a:ext cx="7058115" cy="723275"/>
          </a:xfrm>
          <a:prstGeom prst="rect">
            <a:avLst/>
          </a:prstGeom>
          <a:noFill/>
        </p:spPr>
        <p:txBody>
          <a:bodyPr wrap="square" rtlCol="0">
            <a:spAutoFit/>
          </a:bodyPr>
          <a:lstStyle/>
          <a:p>
            <a:r>
              <a:rPr lang="en-US" sz="4100" b="1" dirty="0" smtClean="0">
                <a:solidFill>
                  <a:schemeClr val="bg1"/>
                </a:solidFill>
                <a:latin typeface="AauxPro OT"/>
              </a:rPr>
              <a:t>Procedure Updates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1" y="8412"/>
            <a:ext cx="9144000" cy="6858000"/>
          </a:xfrm>
          <a:prstGeom prst="rect">
            <a:avLst/>
          </a:prstGeom>
        </p:spPr>
      </p:pic>
      <p:sp>
        <p:nvSpPr>
          <p:cNvPr id="5" name="TextBox 4"/>
          <p:cNvSpPr txBox="1"/>
          <p:nvPr/>
        </p:nvSpPr>
        <p:spPr>
          <a:xfrm>
            <a:off x="1063230" y="959773"/>
            <a:ext cx="7292830" cy="5740033"/>
          </a:xfrm>
          <a:prstGeom prst="rect">
            <a:avLst/>
          </a:prstGeom>
          <a:noFill/>
        </p:spPr>
        <p:txBody>
          <a:bodyPr wrap="square" rtlCol="0">
            <a:spAutoFit/>
          </a:bodyPr>
          <a:lstStyle/>
          <a:p>
            <a:r>
              <a:rPr lang="en-US" sz="2900" b="1" dirty="0" smtClean="0">
                <a:solidFill>
                  <a:srgbClr val="1552A6"/>
                </a:solidFill>
                <a:latin typeface="AauxPro OT"/>
              </a:rPr>
              <a:t>Procedure 7555: Summary of Updates</a:t>
            </a:r>
          </a:p>
          <a:p>
            <a:endParaRPr lang="en-US" sz="1000" dirty="0" smtClean="0">
              <a:solidFill>
                <a:srgbClr val="1552A6"/>
              </a:solidFill>
              <a:latin typeface="AauxPro OT"/>
            </a:endParaRPr>
          </a:p>
          <a:p>
            <a:pPr lvl="0"/>
            <a:r>
              <a:rPr lang="en-US" sz="2000" dirty="0" smtClean="0">
                <a:latin typeface="AauxPro OT"/>
              </a:rPr>
              <a:t>Overall </a:t>
            </a:r>
          </a:p>
          <a:p>
            <a:pPr lvl="1">
              <a:buFont typeface="Arial" pitchFamily="34" charset="0"/>
              <a:buChar char="•"/>
            </a:pPr>
            <a:r>
              <a:rPr lang="en-US" sz="2000" dirty="0" smtClean="0">
                <a:latin typeface="AauxPro OT"/>
              </a:rPr>
              <a:t>Basic structure and forms</a:t>
            </a:r>
          </a:p>
          <a:p>
            <a:pPr lvl="1">
              <a:buFont typeface="Arial" pitchFamily="34" charset="0"/>
              <a:buChar char="•"/>
            </a:pPr>
            <a:r>
              <a:rPr lang="en-US" sz="2000" dirty="0" smtClean="0">
                <a:latin typeface="AauxPro OT"/>
              </a:rPr>
              <a:t>Consultant selection process, forms and criteria </a:t>
            </a:r>
          </a:p>
          <a:p>
            <a:pPr lvl="1">
              <a:buFont typeface="Arial" pitchFamily="34" charset="0"/>
              <a:buChar char="•"/>
            </a:pPr>
            <a:r>
              <a:rPr lang="en-US" sz="2000" dirty="0" smtClean="0">
                <a:latin typeface="AauxPro OT"/>
              </a:rPr>
              <a:t>Added definitions of and guidance on term and backdrop agreements</a:t>
            </a:r>
          </a:p>
          <a:p>
            <a:pPr lvl="1"/>
            <a:r>
              <a:rPr lang="en-US" sz="2000" dirty="0" smtClean="0">
                <a:latin typeface="AauxPro OT"/>
              </a:rPr>
              <a:t> </a:t>
            </a:r>
          </a:p>
          <a:p>
            <a:r>
              <a:rPr lang="en-US" sz="2000" dirty="0" smtClean="0">
                <a:latin typeface="AauxPro OT"/>
              </a:rPr>
              <a:t>Consultant Service Agreements</a:t>
            </a:r>
          </a:p>
          <a:p>
            <a:pPr lvl="1">
              <a:buFont typeface="Arial" pitchFamily="34" charset="0"/>
              <a:buChar char="•"/>
            </a:pPr>
            <a:r>
              <a:rPr lang="en-US" sz="2000" dirty="0" smtClean="0">
                <a:latin typeface="AauxPro OT"/>
              </a:rPr>
              <a:t>Clarified agreement types and when they should be used</a:t>
            </a:r>
          </a:p>
          <a:p>
            <a:pPr lvl="1">
              <a:buFont typeface="Arial" pitchFamily="34" charset="0"/>
              <a:buChar char="•"/>
            </a:pPr>
            <a:r>
              <a:rPr lang="en-US" sz="2000" dirty="0" smtClean="0">
                <a:latin typeface="AauxPro OT"/>
              </a:rPr>
              <a:t>Clarified documentation required on file at campus </a:t>
            </a:r>
          </a:p>
          <a:p>
            <a:pPr lvl="1">
              <a:buFont typeface="Arial" pitchFamily="34" charset="0"/>
              <a:buChar char="•"/>
            </a:pPr>
            <a:r>
              <a:rPr lang="en-US" sz="2000" dirty="0" smtClean="0">
                <a:latin typeface="AauxPro OT"/>
              </a:rPr>
              <a:t>Clarified consultant documentation requirements</a:t>
            </a:r>
          </a:p>
          <a:p>
            <a:pPr lvl="1">
              <a:buFont typeface="Arial" pitchFamily="34" charset="0"/>
              <a:buChar char="•"/>
            </a:pPr>
            <a:r>
              <a:rPr lang="en-US" sz="2000" dirty="0" smtClean="0">
                <a:latin typeface="AauxPro OT"/>
              </a:rPr>
              <a:t>Added SUNY Construction Procurement Record Checklist</a:t>
            </a:r>
          </a:p>
          <a:p>
            <a:pPr lvl="1">
              <a:buFont typeface="Arial" pitchFamily="34" charset="0"/>
              <a:buChar char="•"/>
            </a:pPr>
            <a:r>
              <a:rPr lang="en-US" sz="2000" dirty="0" smtClean="0">
                <a:latin typeface="AauxPro OT"/>
              </a:rPr>
              <a:t>Added Division of Budget  B-1184 requirement</a:t>
            </a:r>
          </a:p>
          <a:p>
            <a:pPr lvl="1"/>
            <a:endParaRPr lang="en-US" sz="2000" dirty="0" smtClean="0">
              <a:latin typeface="AauxPro OT"/>
            </a:endParaRPr>
          </a:p>
          <a:p>
            <a:pPr lvl="1"/>
            <a:endParaRPr lang="en-US" sz="2000" dirty="0" smtClean="0">
              <a:latin typeface="AauxPro OT"/>
            </a:endParaRPr>
          </a:p>
          <a:p>
            <a:pPr lvl="1"/>
            <a:endParaRPr lang="en-US" dirty="0" smtClean="0">
              <a:latin typeface="AauxPro OT"/>
            </a:endParaRPr>
          </a:p>
          <a:p>
            <a:endParaRPr lang="en-US" sz="2000" b="1" dirty="0">
              <a:solidFill>
                <a:srgbClr val="1552A6"/>
              </a:solidFill>
              <a:latin typeface="AauxPro OT"/>
            </a:endParaRP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sp>
        <p:nvSpPr>
          <p:cNvPr id="7" name="Rectangle 6"/>
          <p:cNvSpPr/>
          <p:nvPr/>
        </p:nvSpPr>
        <p:spPr>
          <a:xfrm>
            <a:off x="2791311" y="5537887"/>
            <a:ext cx="4006225" cy="646331"/>
          </a:xfrm>
          <a:prstGeom prst="rect">
            <a:avLst/>
          </a:prstGeom>
        </p:spPr>
        <p:txBody>
          <a:bodyPr wrap="none">
            <a:spAutoFit/>
          </a:bodyPr>
          <a:lstStyle/>
          <a:p>
            <a:pPr algn="ctr"/>
            <a:r>
              <a:rPr lang="en-US" b="1" dirty="0" smtClean="0">
                <a:solidFill>
                  <a:srgbClr val="1552A6"/>
                </a:solidFill>
                <a:latin typeface="AauxPro OT"/>
              </a:rPr>
              <a:t>View procedures on the </a:t>
            </a:r>
          </a:p>
          <a:p>
            <a:pPr algn="ctr"/>
            <a:r>
              <a:rPr lang="en-US" b="1" dirty="0" smtClean="0">
                <a:solidFill>
                  <a:srgbClr val="1552A6"/>
                </a:solidFill>
                <a:latin typeface="AauxPro OT"/>
              </a:rPr>
              <a:t>Office for Capital Facilities </a:t>
            </a:r>
            <a:r>
              <a:rPr lang="en-US" b="1" dirty="0" smtClean="0">
                <a:solidFill>
                  <a:srgbClr val="1552A6"/>
                </a:solidFill>
                <a:latin typeface="AauxPro OT"/>
                <a:hlinkClick r:id="rId7"/>
              </a:rPr>
              <a:t>website</a:t>
            </a:r>
            <a:endParaRPr lang="en-US" b="1" dirty="0" smtClean="0">
              <a:solidFill>
                <a:srgbClr val="1552A6"/>
              </a:solidFill>
              <a:latin typeface="AauxPro O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1" y="8412"/>
            <a:ext cx="9144000" cy="6858000"/>
          </a:xfrm>
          <a:prstGeom prst="rect">
            <a:avLst/>
          </a:prstGeom>
        </p:spPr>
      </p:pic>
      <p:sp>
        <p:nvSpPr>
          <p:cNvPr id="5" name="TextBox 4"/>
          <p:cNvSpPr txBox="1"/>
          <p:nvPr/>
        </p:nvSpPr>
        <p:spPr>
          <a:xfrm>
            <a:off x="3763873" y="1025666"/>
            <a:ext cx="7292830" cy="2693045"/>
          </a:xfrm>
          <a:prstGeom prst="rect">
            <a:avLst/>
          </a:prstGeom>
          <a:noFill/>
        </p:spPr>
        <p:txBody>
          <a:bodyPr wrap="square" rtlCol="0">
            <a:spAutoFit/>
          </a:bodyPr>
          <a:lstStyle/>
          <a:p>
            <a:r>
              <a:rPr lang="en-US" sz="2900" b="1" dirty="0" smtClean="0">
                <a:solidFill>
                  <a:srgbClr val="1552A6"/>
                </a:solidFill>
                <a:latin typeface="AauxPro OT"/>
              </a:rPr>
              <a:t>Forms</a:t>
            </a:r>
            <a:endParaRPr lang="en-US" sz="2000" dirty="0" smtClean="0">
              <a:latin typeface="AauxPro OT"/>
            </a:endParaRPr>
          </a:p>
          <a:p>
            <a:pPr>
              <a:buFont typeface="Arial" pitchFamily="34" charset="0"/>
              <a:buChar char="•"/>
            </a:pPr>
            <a:endParaRPr lang="en-US" sz="2000" dirty="0" smtClean="0">
              <a:latin typeface="AauxPro OT"/>
            </a:endParaRPr>
          </a:p>
          <a:p>
            <a:pPr lvl="1"/>
            <a:endParaRPr lang="en-US" sz="2000" dirty="0" smtClean="0">
              <a:latin typeface="AauxPro OT"/>
            </a:endParaRPr>
          </a:p>
          <a:p>
            <a:pPr>
              <a:buFont typeface="Arial" pitchFamily="34" charset="0"/>
              <a:buChar char="•"/>
            </a:pPr>
            <a:endParaRPr lang="en-US" sz="2000" dirty="0" smtClean="0">
              <a:latin typeface="AauxPro OT"/>
            </a:endParaRPr>
          </a:p>
          <a:p>
            <a:pPr lvl="1">
              <a:buFont typeface="Arial" pitchFamily="34" charset="0"/>
              <a:buChar char="•"/>
            </a:pPr>
            <a:endParaRPr lang="en-US" sz="2000" dirty="0" smtClean="0">
              <a:latin typeface="AauxPro OT"/>
            </a:endParaRPr>
          </a:p>
          <a:p>
            <a:pPr lvl="1">
              <a:buFont typeface="Arial" pitchFamily="34" charset="0"/>
              <a:buChar char="•"/>
            </a:pPr>
            <a:endParaRPr lang="en-US" sz="2000" dirty="0" smtClean="0">
              <a:latin typeface="AauxPro OT"/>
            </a:endParaRPr>
          </a:p>
          <a:p>
            <a:endParaRPr lang="en-US" sz="2000" dirty="0" smtClean="0">
              <a:latin typeface="AauxPro OT"/>
            </a:endParaRPr>
          </a:p>
          <a:p>
            <a:endParaRPr lang="en-US" sz="2000" b="1" dirty="0">
              <a:solidFill>
                <a:srgbClr val="1552A6"/>
              </a:solidFill>
              <a:latin typeface="AauxPro OT"/>
            </a:endParaRP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graphicFrame>
        <p:nvGraphicFramePr>
          <p:cNvPr id="11" name="Table 10"/>
          <p:cNvGraphicFramePr>
            <a:graphicFrameLocks noGrp="1"/>
          </p:cNvGraphicFramePr>
          <p:nvPr/>
        </p:nvGraphicFramePr>
        <p:xfrm>
          <a:off x="231821" y="1606630"/>
          <a:ext cx="8737025" cy="4382045"/>
        </p:xfrm>
        <a:graphic>
          <a:graphicData uri="http://schemas.openxmlformats.org/drawingml/2006/table">
            <a:tbl>
              <a:tblPr/>
              <a:tblGrid>
                <a:gridCol w="427802"/>
                <a:gridCol w="979007"/>
                <a:gridCol w="658157"/>
                <a:gridCol w="3126242"/>
                <a:gridCol w="3545817"/>
              </a:tblGrid>
              <a:tr h="486893">
                <a:tc>
                  <a:txBody>
                    <a:bodyPr/>
                    <a:lstStyle/>
                    <a:p>
                      <a:pPr marL="0" marR="0" algn="ctr">
                        <a:spcBef>
                          <a:spcPts val="0"/>
                        </a:spcBef>
                        <a:spcAft>
                          <a:spcPts val="0"/>
                        </a:spcAft>
                      </a:pPr>
                      <a:endParaRPr lang="en-US" sz="1000" b="1" dirty="0" smtClean="0">
                        <a:latin typeface="Calibri"/>
                        <a:ea typeface="Times New Roman"/>
                      </a:endParaRPr>
                    </a:p>
                    <a:p>
                      <a:pPr marL="0" marR="0" algn="ctr">
                        <a:spcBef>
                          <a:spcPts val="0"/>
                        </a:spcBef>
                        <a:spcAft>
                          <a:spcPts val="0"/>
                        </a:spcAft>
                      </a:pPr>
                      <a:r>
                        <a:rPr lang="en-US" sz="1000" b="1" dirty="0" smtClean="0">
                          <a:latin typeface="Calibri"/>
                          <a:ea typeface="Times New Roman"/>
                        </a:rPr>
                        <a:t>ID</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marR="0" algn="ctr">
                        <a:spcBef>
                          <a:spcPts val="0"/>
                        </a:spcBef>
                        <a:spcAft>
                          <a:spcPts val="0"/>
                        </a:spcAft>
                      </a:pPr>
                      <a:endParaRPr lang="en-US" sz="1000" b="1" dirty="0" smtClean="0">
                        <a:latin typeface="Calibri"/>
                        <a:ea typeface="Times New Roman"/>
                      </a:endParaRPr>
                    </a:p>
                    <a:p>
                      <a:pPr marL="0" marR="0" algn="ctr">
                        <a:spcBef>
                          <a:spcPts val="0"/>
                        </a:spcBef>
                        <a:spcAft>
                          <a:spcPts val="0"/>
                        </a:spcAft>
                      </a:pPr>
                      <a:r>
                        <a:rPr lang="en-US" sz="1000" b="1" dirty="0" smtClean="0">
                          <a:latin typeface="Calibri"/>
                          <a:ea typeface="Times New Roman"/>
                        </a:rPr>
                        <a:t>New </a:t>
                      </a:r>
                      <a:r>
                        <a:rPr lang="en-US" sz="1000" b="1" dirty="0">
                          <a:latin typeface="Calibri"/>
                          <a:ea typeface="Times New Roman"/>
                        </a:rPr>
                        <a:t>Doc #</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marR="0" algn="ctr">
                        <a:spcBef>
                          <a:spcPts val="0"/>
                        </a:spcBef>
                        <a:spcAft>
                          <a:spcPts val="0"/>
                        </a:spcAft>
                      </a:pPr>
                      <a:endParaRPr lang="en-US" sz="1000" b="1" dirty="0" smtClean="0">
                        <a:latin typeface="Calibri"/>
                        <a:ea typeface="Times New Roman"/>
                      </a:endParaRPr>
                    </a:p>
                    <a:p>
                      <a:pPr marL="0" marR="0" algn="ctr">
                        <a:spcBef>
                          <a:spcPts val="0"/>
                        </a:spcBef>
                        <a:spcAft>
                          <a:spcPts val="0"/>
                        </a:spcAft>
                      </a:pPr>
                      <a:r>
                        <a:rPr lang="en-US" sz="1000" b="1" dirty="0" smtClean="0">
                          <a:latin typeface="Calibri"/>
                          <a:ea typeface="Times New Roman"/>
                        </a:rPr>
                        <a:t>Old </a:t>
                      </a:r>
                      <a:r>
                        <a:rPr lang="en-US" sz="1000" b="1" dirty="0">
                          <a:latin typeface="Calibri"/>
                          <a:ea typeface="Times New Roman"/>
                        </a:rPr>
                        <a:t>Doc #</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marR="0" algn="ctr">
                        <a:spcBef>
                          <a:spcPts val="0"/>
                        </a:spcBef>
                        <a:spcAft>
                          <a:spcPts val="0"/>
                        </a:spcAft>
                      </a:pPr>
                      <a:endParaRPr lang="en-US" sz="1000" b="1" dirty="0" smtClean="0">
                        <a:latin typeface="Calibri"/>
                        <a:ea typeface="Times New Roman"/>
                      </a:endParaRPr>
                    </a:p>
                    <a:p>
                      <a:pPr marL="0" marR="0" algn="ctr">
                        <a:spcBef>
                          <a:spcPts val="0"/>
                        </a:spcBef>
                        <a:spcAft>
                          <a:spcPts val="0"/>
                        </a:spcAft>
                      </a:pPr>
                      <a:r>
                        <a:rPr lang="en-US" sz="1000" b="1" dirty="0" smtClean="0">
                          <a:latin typeface="Calibri"/>
                          <a:ea typeface="Times New Roman"/>
                        </a:rPr>
                        <a:t>Document </a:t>
                      </a:r>
                      <a:r>
                        <a:rPr lang="en-US" sz="1000" b="1" dirty="0">
                          <a:latin typeface="Calibri"/>
                          <a:ea typeface="Times New Roman"/>
                        </a:rPr>
                        <a:t>Name</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c>
                  <a:txBody>
                    <a:bodyPr/>
                    <a:lstStyle/>
                    <a:p>
                      <a:pPr marL="0" marR="0" algn="ctr">
                        <a:spcBef>
                          <a:spcPts val="0"/>
                        </a:spcBef>
                        <a:spcAft>
                          <a:spcPts val="0"/>
                        </a:spcAft>
                      </a:pPr>
                      <a:endParaRPr lang="en-US" sz="1000" b="1" dirty="0" smtClean="0">
                        <a:latin typeface="Calibri"/>
                        <a:ea typeface="Times New Roman"/>
                      </a:endParaRPr>
                    </a:p>
                    <a:p>
                      <a:pPr marL="0" marR="0" algn="ctr">
                        <a:spcBef>
                          <a:spcPts val="0"/>
                        </a:spcBef>
                        <a:spcAft>
                          <a:spcPts val="0"/>
                        </a:spcAft>
                      </a:pPr>
                      <a:r>
                        <a:rPr lang="en-US" sz="1000" b="1" dirty="0" smtClean="0">
                          <a:latin typeface="Calibri"/>
                          <a:ea typeface="Times New Roman"/>
                        </a:rPr>
                        <a:t>Changes</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9F1"/>
                    </a:solidFill>
                  </a:tcPr>
                </a:tc>
              </a:tr>
              <a:tr h="243447">
                <a:tc>
                  <a:txBody>
                    <a:bodyPr/>
                    <a:lstStyle/>
                    <a:p>
                      <a:pPr marL="0" marR="0">
                        <a:spcBef>
                          <a:spcPts val="0"/>
                        </a:spcBef>
                        <a:spcAft>
                          <a:spcPts val="0"/>
                        </a:spcAft>
                      </a:pPr>
                      <a:r>
                        <a:rPr lang="en-US" sz="1000">
                          <a:latin typeface="Calibri"/>
                          <a:ea typeface="Times New Roman"/>
                        </a:rPr>
                        <a:t>1</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7555-00</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New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Consultant Procurement Checklist</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New Form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447">
                <a:tc>
                  <a:txBody>
                    <a:bodyPr/>
                    <a:lstStyle/>
                    <a:p>
                      <a:pPr marL="0" marR="0">
                        <a:spcBef>
                          <a:spcPts val="0"/>
                        </a:spcBef>
                        <a:spcAft>
                          <a:spcPts val="0"/>
                        </a:spcAft>
                      </a:pPr>
                      <a:r>
                        <a:rPr lang="en-US" sz="1000">
                          <a:latin typeface="Calibri"/>
                          <a:ea typeface="Times New Roman"/>
                        </a:rPr>
                        <a:t>2</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7555-01</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CS-1</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Request for Qualifications</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Comprehensive update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447">
                <a:tc>
                  <a:txBody>
                    <a:bodyPr/>
                    <a:lstStyle/>
                    <a:p>
                      <a:pPr marL="0" marR="0">
                        <a:spcBef>
                          <a:spcPts val="0"/>
                        </a:spcBef>
                        <a:spcAft>
                          <a:spcPts val="0"/>
                        </a:spcAft>
                      </a:pPr>
                      <a:r>
                        <a:rPr lang="en-US" sz="1000">
                          <a:latin typeface="Calibri"/>
                          <a:ea typeface="Times New Roman"/>
                        </a:rPr>
                        <a:t>3</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7555-02</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CS-3</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RFQ Transmittal Letter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Format changes; no substantive changes</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447">
                <a:tc>
                  <a:txBody>
                    <a:bodyPr/>
                    <a:lstStyle/>
                    <a:p>
                      <a:pPr marL="0" marR="0">
                        <a:spcBef>
                          <a:spcPts val="0"/>
                        </a:spcBef>
                        <a:spcAft>
                          <a:spcPts val="0"/>
                        </a:spcAft>
                      </a:pPr>
                      <a:r>
                        <a:rPr lang="en-US" sz="1000">
                          <a:latin typeface="Calibri"/>
                          <a:ea typeface="Times New Roman"/>
                        </a:rPr>
                        <a:t>4</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7555-03</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New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Short List Rating Form</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New Form</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447">
                <a:tc>
                  <a:txBody>
                    <a:bodyPr/>
                    <a:lstStyle/>
                    <a:p>
                      <a:pPr marL="0" marR="0">
                        <a:spcBef>
                          <a:spcPts val="0"/>
                        </a:spcBef>
                        <a:spcAft>
                          <a:spcPts val="0"/>
                        </a:spcAft>
                      </a:pPr>
                      <a:r>
                        <a:rPr lang="en-US" sz="1000">
                          <a:latin typeface="Calibri"/>
                          <a:ea typeface="Times New Roman"/>
                        </a:rPr>
                        <a:t>5</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7555-04</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New</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Short List Summary Form</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New Form</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447">
                <a:tc>
                  <a:txBody>
                    <a:bodyPr/>
                    <a:lstStyle/>
                    <a:p>
                      <a:pPr marL="0" marR="0">
                        <a:spcBef>
                          <a:spcPts val="0"/>
                        </a:spcBef>
                        <a:spcAft>
                          <a:spcPts val="0"/>
                        </a:spcAft>
                      </a:pPr>
                      <a:r>
                        <a:rPr lang="en-US" sz="1000">
                          <a:latin typeface="Calibri"/>
                          <a:ea typeface="Times New Roman"/>
                        </a:rPr>
                        <a:t>6</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7555-05</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New</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Consultant Reference Form</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New Form</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447">
                <a:tc>
                  <a:txBody>
                    <a:bodyPr/>
                    <a:lstStyle/>
                    <a:p>
                      <a:pPr marL="0" marR="0">
                        <a:spcBef>
                          <a:spcPts val="0"/>
                        </a:spcBef>
                        <a:spcAft>
                          <a:spcPts val="0"/>
                        </a:spcAft>
                      </a:pPr>
                      <a:r>
                        <a:rPr lang="en-US" sz="1000">
                          <a:latin typeface="Calibri"/>
                          <a:ea typeface="Times New Roman"/>
                        </a:rPr>
                        <a:t>7</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7555-06</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CS-4</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Consultant Selection Rating Form</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Comprehensive update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447">
                <a:tc>
                  <a:txBody>
                    <a:bodyPr/>
                    <a:lstStyle/>
                    <a:p>
                      <a:pPr marL="0" marR="0">
                        <a:spcBef>
                          <a:spcPts val="0"/>
                        </a:spcBef>
                        <a:spcAft>
                          <a:spcPts val="0"/>
                        </a:spcAft>
                      </a:pPr>
                      <a:r>
                        <a:rPr lang="en-US" sz="1000">
                          <a:latin typeface="Calibri"/>
                          <a:ea typeface="Times New Roman"/>
                        </a:rPr>
                        <a:t>8</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7555-07</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New</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Backdrop Term Mini Selection Form</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New Form</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447">
                <a:tc>
                  <a:txBody>
                    <a:bodyPr/>
                    <a:lstStyle/>
                    <a:p>
                      <a:pPr marL="0" marR="0">
                        <a:spcBef>
                          <a:spcPts val="0"/>
                        </a:spcBef>
                        <a:spcAft>
                          <a:spcPts val="0"/>
                        </a:spcAft>
                      </a:pPr>
                      <a:r>
                        <a:rPr lang="en-US" sz="1000">
                          <a:latin typeface="Calibri"/>
                          <a:ea typeface="Times New Roman"/>
                        </a:rPr>
                        <a:t>9</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7555-08</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CS-13</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Letter of Intent</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Format changes; no substantive changes</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447">
                <a:tc>
                  <a:txBody>
                    <a:bodyPr/>
                    <a:lstStyle/>
                    <a:p>
                      <a:pPr marL="0" marR="0">
                        <a:spcBef>
                          <a:spcPts val="0"/>
                        </a:spcBef>
                        <a:spcAft>
                          <a:spcPts val="0"/>
                        </a:spcAft>
                      </a:pPr>
                      <a:r>
                        <a:rPr lang="en-US" sz="1000">
                          <a:latin typeface="Calibri"/>
                          <a:ea typeface="Times New Roman"/>
                        </a:rPr>
                        <a:t>10</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7555-09</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CS-12</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Insurance Certificate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No change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447">
                <a:tc>
                  <a:txBody>
                    <a:bodyPr/>
                    <a:lstStyle/>
                    <a:p>
                      <a:pPr marL="0" marR="0">
                        <a:spcBef>
                          <a:spcPts val="0"/>
                        </a:spcBef>
                        <a:spcAft>
                          <a:spcPts val="0"/>
                        </a:spcAft>
                      </a:pPr>
                      <a:r>
                        <a:rPr lang="en-US" sz="1000">
                          <a:latin typeface="Calibri"/>
                          <a:ea typeface="Times New Roman"/>
                        </a:rPr>
                        <a:t>11</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7555-10</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CS-11</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Consultant Agreement</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No change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447">
                <a:tc>
                  <a:txBody>
                    <a:bodyPr/>
                    <a:lstStyle/>
                    <a:p>
                      <a:pPr marL="0" marR="0">
                        <a:spcBef>
                          <a:spcPts val="0"/>
                        </a:spcBef>
                        <a:spcAft>
                          <a:spcPts val="0"/>
                        </a:spcAft>
                      </a:pPr>
                      <a:r>
                        <a:rPr lang="en-US" sz="1000">
                          <a:latin typeface="Calibri"/>
                          <a:ea typeface="Times New Roman"/>
                        </a:rPr>
                        <a:t>12</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7555-10A</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New</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Term/Backdrop Consultant Agreement</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New Form</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447">
                <a:tc>
                  <a:txBody>
                    <a:bodyPr/>
                    <a:lstStyle/>
                    <a:p>
                      <a:pPr marL="0" marR="0">
                        <a:spcBef>
                          <a:spcPts val="0"/>
                        </a:spcBef>
                        <a:spcAft>
                          <a:spcPts val="0"/>
                        </a:spcAft>
                      </a:pPr>
                      <a:r>
                        <a:rPr lang="en-US" sz="1000">
                          <a:latin typeface="Calibri"/>
                          <a:ea typeface="Times New Roman"/>
                        </a:rPr>
                        <a:t>13</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7555-11</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CS-14</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Contract Amendment</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Format changes; no substantive changes</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447">
                <a:tc>
                  <a:txBody>
                    <a:bodyPr/>
                    <a:lstStyle/>
                    <a:p>
                      <a:pPr marL="0" marR="0">
                        <a:spcBef>
                          <a:spcPts val="0"/>
                        </a:spcBef>
                        <a:spcAft>
                          <a:spcPts val="0"/>
                        </a:spcAft>
                      </a:pPr>
                      <a:r>
                        <a:rPr lang="en-US" sz="1000">
                          <a:latin typeface="Calibri"/>
                          <a:ea typeface="Times New Roman"/>
                        </a:rPr>
                        <a:t>14</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7555-12</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CS-6</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Consultant Application for Payment</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No change</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447">
                <a:tc>
                  <a:txBody>
                    <a:bodyPr/>
                    <a:lstStyle/>
                    <a:p>
                      <a:pPr marL="0" marR="0">
                        <a:spcBef>
                          <a:spcPts val="0"/>
                        </a:spcBef>
                        <a:spcAft>
                          <a:spcPts val="0"/>
                        </a:spcAft>
                      </a:pPr>
                      <a:r>
                        <a:rPr lang="en-US" sz="1000">
                          <a:latin typeface="Calibri"/>
                          <a:ea typeface="Times New Roman"/>
                        </a:rPr>
                        <a:t>15</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7555-13</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New</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Project Initiation – Term </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New Form</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3447">
                <a:tc>
                  <a:txBody>
                    <a:bodyPr/>
                    <a:lstStyle/>
                    <a:p>
                      <a:pPr marL="0" marR="0">
                        <a:spcBef>
                          <a:spcPts val="0"/>
                        </a:spcBef>
                        <a:spcAft>
                          <a:spcPts val="0"/>
                        </a:spcAft>
                      </a:pPr>
                      <a:r>
                        <a:rPr lang="en-US" sz="1000">
                          <a:latin typeface="Calibri"/>
                          <a:ea typeface="Times New Roman"/>
                        </a:rPr>
                        <a:t>16</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7555-14</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CS-7</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latin typeface="Calibri"/>
                          <a:ea typeface="Times New Roman"/>
                        </a:rPr>
                        <a:t>Authorization to Proceed</a:t>
                      </a:r>
                      <a:endParaRPr lang="en-US" sz="12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latin typeface="Calibri"/>
                          <a:ea typeface="Times New Roman"/>
                        </a:rPr>
                        <a:t>Comprehensive update</a:t>
                      </a:r>
                      <a:endParaRPr lang="en-US" sz="12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1" y="8412"/>
            <a:ext cx="9144000" cy="6858000"/>
          </a:xfrm>
          <a:prstGeom prst="rect">
            <a:avLst/>
          </a:prstGeom>
        </p:spPr>
      </p:pic>
      <p:sp>
        <p:nvSpPr>
          <p:cNvPr id="5" name="TextBox 4"/>
          <p:cNvSpPr txBox="1"/>
          <p:nvPr/>
        </p:nvSpPr>
        <p:spPr>
          <a:xfrm>
            <a:off x="1063230" y="1094243"/>
            <a:ext cx="7699770" cy="5139869"/>
          </a:xfrm>
          <a:prstGeom prst="rect">
            <a:avLst/>
          </a:prstGeom>
          <a:noFill/>
        </p:spPr>
        <p:txBody>
          <a:bodyPr wrap="square" rtlCol="0">
            <a:spAutoFit/>
          </a:bodyPr>
          <a:lstStyle/>
          <a:p>
            <a:r>
              <a:rPr lang="en-US" sz="2800" b="1" dirty="0" smtClean="0">
                <a:solidFill>
                  <a:srgbClr val="1552A6"/>
                </a:solidFill>
                <a:latin typeface="AauxPro OT"/>
              </a:rPr>
              <a:t>Section II.  Consultant Service Agreements</a:t>
            </a:r>
            <a:endParaRPr lang="en-US" sz="2800" dirty="0" smtClean="0">
              <a:solidFill>
                <a:srgbClr val="1552A6"/>
              </a:solidFill>
              <a:latin typeface="AauxPro OT"/>
            </a:endParaRPr>
          </a:p>
          <a:p>
            <a:pPr lvl="0"/>
            <a:endParaRPr lang="en-US" sz="2000" dirty="0" smtClean="0">
              <a:latin typeface="AauxPro OT"/>
            </a:endParaRPr>
          </a:p>
          <a:p>
            <a:pPr lvl="0">
              <a:spcAft>
                <a:spcPts val="600"/>
              </a:spcAft>
            </a:pPr>
            <a:endParaRPr lang="en-US" sz="2000" dirty="0" smtClean="0">
              <a:latin typeface="AauxPro OT"/>
            </a:endParaRPr>
          </a:p>
          <a:p>
            <a:pPr>
              <a:spcAft>
                <a:spcPts val="600"/>
              </a:spcAft>
              <a:buFont typeface="Arial" pitchFamily="34" charset="0"/>
              <a:buChar char="•"/>
            </a:pPr>
            <a:r>
              <a:rPr lang="en-US" sz="2000" dirty="0" smtClean="0">
                <a:latin typeface="AauxPro OT"/>
              </a:rPr>
              <a:t>Lump Sum Agreement with no associated construction cost </a:t>
            </a:r>
            <a:r>
              <a:rPr lang="en-US" sz="2000" i="1" dirty="0" smtClean="0">
                <a:latin typeface="AauxPro OT"/>
              </a:rPr>
              <a:t>(for studies &amp; limited design services)</a:t>
            </a:r>
          </a:p>
          <a:p>
            <a:pPr>
              <a:spcAft>
                <a:spcPts val="600"/>
              </a:spcAft>
              <a:buFont typeface="Arial" pitchFamily="34" charset="0"/>
              <a:buChar char="•"/>
            </a:pPr>
            <a:r>
              <a:rPr lang="en-US" sz="2000" dirty="0" smtClean="0">
                <a:latin typeface="AauxPro OT"/>
              </a:rPr>
              <a:t>Cost Plus Fixed Fee Agreement </a:t>
            </a:r>
            <a:r>
              <a:rPr lang="en-US" sz="2000" i="1" dirty="0" smtClean="0">
                <a:latin typeface="AauxPro OT"/>
              </a:rPr>
              <a:t>(for studies &amp; design with a clearly defined scope)</a:t>
            </a:r>
          </a:p>
          <a:p>
            <a:pPr>
              <a:spcAft>
                <a:spcPts val="600"/>
              </a:spcAft>
              <a:buFont typeface="Arial" pitchFamily="34" charset="0"/>
              <a:buChar char="•"/>
            </a:pPr>
            <a:r>
              <a:rPr lang="en-US" sz="2000" dirty="0" smtClean="0">
                <a:latin typeface="AauxPro OT"/>
              </a:rPr>
              <a:t>Lump Sum Agreement with an associated construction cost </a:t>
            </a:r>
            <a:r>
              <a:rPr lang="en-US" sz="2000" i="1" dirty="0" smtClean="0">
                <a:latin typeface="AauxPro OT"/>
              </a:rPr>
              <a:t>(for studies &amp; design)</a:t>
            </a:r>
          </a:p>
          <a:p>
            <a:pPr lvl="0"/>
            <a:r>
              <a:rPr lang="en-US" sz="2000" dirty="0" smtClean="0">
                <a:latin typeface="AauxPro OT"/>
              </a:rPr>
              <a:t>	</a:t>
            </a:r>
          </a:p>
          <a:p>
            <a:pPr lvl="0"/>
            <a:endParaRPr lang="en-US" sz="2000" dirty="0" smtClean="0">
              <a:latin typeface="AauxPro OT"/>
            </a:endParaRPr>
          </a:p>
          <a:p>
            <a:pPr lvl="1"/>
            <a:endParaRPr lang="en-US" sz="2000" dirty="0" smtClean="0">
              <a:latin typeface="AauxPro OT"/>
            </a:endParaRPr>
          </a:p>
          <a:p>
            <a:pPr lvl="0"/>
            <a:r>
              <a:rPr lang="en-US" sz="2000" dirty="0" smtClean="0">
                <a:latin typeface="AauxPro OT"/>
              </a:rPr>
              <a:t> </a:t>
            </a:r>
          </a:p>
          <a:p>
            <a:endParaRPr lang="en-US" sz="2000" dirty="0" smtClean="0">
              <a:latin typeface="AauxPro OT"/>
            </a:endParaRPr>
          </a:p>
          <a:p>
            <a:endParaRPr lang="en-US" sz="2000" b="1" dirty="0">
              <a:solidFill>
                <a:srgbClr val="1552A6"/>
              </a:solidFill>
              <a:latin typeface="AauxPro OT"/>
            </a:endParaRPr>
          </a:p>
        </p:txBody>
      </p:sp>
      <p:sp>
        <p:nvSpPr>
          <p:cNvPr id="6" name="Rectangle 5"/>
          <p:cNvSpPr/>
          <p:nvPr/>
        </p:nvSpPr>
        <p:spPr>
          <a:xfrm>
            <a:off x="1617957" y="5093387"/>
            <a:ext cx="6352958" cy="923330"/>
          </a:xfrm>
          <a:prstGeom prst="rect">
            <a:avLst/>
          </a:prstGeom>
        </p:spPr>
        <p:txBody>
          <a:bodyPr wrap="none">
            <a:spAutoFit/>
          </a:bodyPr>
          <a:lstStyle/>
          <a:p>
            <a:pPr algn="ctr"/>
            <a:r>
              <a:rPr lang="en-US" b="1" dirty="0" smtClean="0">
                <a:solidFill>
                  <a:srgbClr val="1552A6"/>
                </a:solidFill>
                <a:latin typeface="AauxPro OT"/>
              </a:rPr>
              <a:t>The Fund’s fee schedule is for internal comparison only.</a:t>
            </a:r>
          </a:p>
          <a:p>
            <a:pPr algn="ctr"/>
            <a:r>
              <a:rPr lang="en-US" b="1" dirty="0" smtClean="0">
                <a:solidFill>
                  <a:srgbClr val="1552A6"/>
                </a:solidFill>
                <a:latin typeface="AauxPro OT"/>
              </a:rPr>
              <a:t>Do not provide the fee schedule to consultants.</a:t>
            </a:r>
          </a:p>
          <a:p>
            <a:pPr algn="ctr"/>
            <a:r>
              <a:rPr lang="en-US" b="1" dirty="0" smtClean="0">
                <a:solidFill>
                  <a:srgbClr val="1552A6"/>
                </a:solidFill>
                <a:latin typeface="AauxPro OT"/>
                <a:hlinkClick r:id="rId6"/>
              </a:rPr>
              <a:t>Fund Website </a:t>
            </a:r>
            <a:endParaRPr lang="en-US" b="1" dirty="0" smtClean="0">
              <a:solidFill>
                <a:srgbClr val="1552A6"/>
              </a:solidFill>
              <a:latin typeface="AauxPro OT"/>
            </a:endParaRPr>
          </a:p>
        </p:txBody>
      </p:sp>
      <p:pic>
        <p:nvPicPr>
          <p:cNvPr id="7" name="Picture 6" descr="OCF IMAGE.png"/>
          <p:cNvPicPr>
            <a:picLocks noChangeAspect="1"/>
          </p:cNvPicPr>
          <p:nvPr/>
        </p:nvPicPr>
        <p:blipFill>
          <a:blip r:embed="rId7"/>
          <a:stretch>
            <a:fillRect/>
          </a:stretch>
        </p:blipFill>
        <p:spPr>
          <a:xfrm>
            <a:off x="7922207" y="175070"/>
            <a:ext cx="1046639" cy="77750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0" y="8412"/>
            <a:ext cx="9144000" cy="6858000"/>
          </a:xfrm>
          <a:prstGeom prst="rect">
            <a:avLst/>
          </a:prstGeom>
        </p:spPr>
      </p:pic>
      <p:sp>
        <p:nvSpPr>
          <p:cNvPr id="5" name="TextBox 4"/>
          <p:cNvSpPr txBox="1"/>
          <p:nvPr/>
        </p:nvSpPr>
        <p:spPr>
          <a:xfrm>
            <a:off x="1063230" y="1094243"/>
            <a:ext cx="7292830" cy="6301725"/>
          </a:xfrm>
          <a:prstGeom prst="rect">
            <a:avLst/>
          </a:prstGeom>
          <a:noFill/>
        </p:spPr>
        <p:txBody>
          <a:bodyPr wrap="square" rtlCol="0">
            <a:spAutoFit/>
          </a:bodyPr>
          <a:lstStyle/>
          <a:p>
            <a:r>
              <a:rPr lang="en-US" sz="2900" b="1" dirty="0" smtClean="0">
                <a:solidFill>
                  <a:srgbClr val="1552A6"/>
                </a:solidFill>
                <a:latin typeface="AauxPro OT"/>
              </a:rPr>
              <a:t>Section III.  Agreements &lt;$25,000</a:t>
            </a:r>
          </a:p>
          <a:p>
            <a:pPr lvl="1"/>
            <a:endParaRPr lang="en-US" sz="1000" dirty="0" smtClean="0">
              <a:latin typeface="AauxPro OT"/>
            </a:endParaRPr>
          </a:p>
          <a:p>
            <a:r>
              <a:rPr lang="en-US" sz="2000" dirty="0" smtClean="0">
                <a:latin typeface="AauxPro OT"/>
              </a:rPr>
              <a:t>Documentation requirements</a:t>
            </a:r>
          </a:p>
          <a:p>
            <a:pPr lvl="1">
              <a:buFont typeface="Arial" pitchFamily="34" charset="0"/>
              <a:buChar char="•"/>
            </a:pPr>
            <a:r>
              <a:rPr lang="en-US" sz="2000" dirty="0" smtClean="0">
                <a:latin typeface="AauxPro OT"/>
              </a:rPr>
              <a:t>DOB B-1184 Approval </a:t>
            </a:r>
            <a:r>
              <a:rPr lang="en-US" sz="2000" i="1" dirty="0" smtClean="0">
                <a:latin typeface="AauxPro OT"/>
              </a:rPr>
              <a:t>(applies &gt;$20,000)</a:t>
            </a:r>
            <a:endParaRPr lang="en-US" sz="2000" dirty="0" smtClean="0">
              <a:latin typeface="AauxPro OT"/>
            </a:endParaRPr>
          </a:p>
          <a:p>
            <a:pPr lvl="1">
              <a:buFont typeface="Arial" pitchFamily="34" charset="0"/>
              <a:buChar char="•"/>
            </a:pPr>
            <a:r>
              <a:rPr lang="en-US" sz="2000" dirty="0" smtClean="0">
                <a:latin typeface="AauxPro OT"/>
              </a:rPr>
              <a:t>Procurement Lobbying Forms </a:t>
            </a:r>
            <a:r>
              <a:rPr lang="en-US" sz="2000" i="1" dirty="0" smtClean="0">
                <a:latin typeface="AauxPro OT"/>
              </a:rPr>
              <a:t>(applies &gt;$15,000)</a:t>
            </a:r>
            <a:r>
              <a:rPr lang="en-US" sz="2000" dirty="0" smtClean="0">
                <a:latin typeface="AauxPro OT"/>
              </a:rPr>
              <a:t> </a:t>
            </a:r>
          </a:p>
          <a:p>
            <a:pPr lvl="1">
              <a:buFont typeface="Arial" pitchFamily="34" charset="0"/>
              <a:buChar char="•"/>
            </a:pPr>
            <a:r>
              <a:rPr lang="en-US" sz="2000" dirty="0" smtClean="0">
                <a:latin typeface="AauxPro OT"/>
              </a:rPr>
              <a:t>Certificates of Insurance (Form 7555-09)</a:t>
            </a:r>
          </a:p>
          <a:p>
            <a:pPr lvl="1">
              <a:buFont typeface="Arial" pitchFamily="34" charset="0"/>
              <a:buChar char="•"/>
            </a:pPr>
            <a:r>
              <a:rPr lang="en-US" sz="2000" dirty="0" smtClean="0">
                <a:latin typeface="AauxPro OT"/>
              </a:rPr>
              <a:t>Certificate of Workers Comp and Disability</a:t>
            </a:r>
          </a:p>
          <a:p>
            <a:pPr lvl="1">
              <a:buFont typeface="Arial" pitchFamily="34" charset="0"/>
              <a:buChar char="•"/>
            </a:pPr>
            <a:r>
              <a:rPr lang="en-US" sz="2000" dirty="0" smtClean="0">
                <a:latin typeface="AauxPro OT"/>
              </a:rPr>
              <a:t>OSC Form A - State Consultant Services Contractor’s Planned Employment </a:t>
            </a:r>
            <a:r>
              <a:rPr lang="en-US" sz="2000" i="1" dirty="0" smtClean="0">
                <a:latin typeface="AauxPro OT"/>
              </a:rPr>
              <a:t>(applies &gt;$15,000; applicable to salaries, does not include travel or </a:t>
            </a:r>
            <a:r>
              <a:rPr lang="en-US" sz="2000" i="1" dirty="0" err="1" smtClean="0">
                <a:latin typeface="AauxPro OT"/>
              </a:rPr>
              <a:t>reimburseables</a:t>
            </a:r>
            <a:r>
              <a:rPr lang="en-US" sz="2000" i="1" dirty="0" smtClean="0">
                <a:latin typeface="AauxPro OT"/>
              </a:rPr>
              <a:t>)</a:t>
            </a:r>
            <a:r>
              <a:rPr lang="en-US" sz="2000" dirty="0" smtClean="0">
                <a:latin typeface="AauxPro OT"/>
              </a:rPr>
              <a:t> </a:t>
            </a:r>
          </a:p>
          <a:p>
            <a:pPr lvl="1">
              <a:buFont typeface="Arial" pitchFamily="34" charset="0"/>
              <a:buChar char="•"/>
            </a:pPr>
            <a:r>
              <a:rPr lang="en-US" sz="2000" dirty="0" smtClean="0">
                <a:latin typeface="AauxPro OT"/>
              </a:rPr>
              <a:t>Purchase Order or Agreement</a:t>
            </a:r>
          </a:p>
          <a:p>
            <a:pPr lvl="2">
              <a:buFont typeface="Arial" pitchFamily="34" charset="0"/>
              <a:buChar char="•"/>
            </a:pPr>
            <a:r>
              <a:rPr lang="en-US" sz="2000" dirty="0" smtClean="0">
                <a:latin typeface="AauxPro OT"/>
              </a:rPr>
              <a:t>Exhibit A</a:t>
            </a:r>
          </a:p>
          <a:p>
            <a:pPr lvl="2">
              <a:buFont typeface="Arial" pitchFamily="34" charset="0"/>
              <a:buChar char="•"/>
            </a:pPr>
            <a:r>
              <a:rPr lang="en-US" sz="2000" dirty="0" smtClean="0">
                <a:latin typeface="AauxPro OT"/>
              </a:rPr>
              <a:t>Exhibit A-1 </a:t>
            </a:r>
            <a:r>
              <a:rPr lang="en-US" sz="2000" i="1" dirty="0" smtClean="0">
                <a:latin typeface="AauxPro OT"/>
              </a:rPr>
              <a:t>(applies &gt;$25,000)</a:t>
            </a:r>
            <a:endParaRPr lang="en-US" sz="2000" dirty="0" smtClean="0">
              <a:latin typeface="AauxPro OT"/>
            </a:endParaRPr>
          </a:p>
          <a:p>
            <a:pPr lvl="2">
              <a:buFont typeface="Arial" pitchFamily="34" charset="0"/>
              <a:buChar char="•"/>
            </a:pPr>
            <a:r>
              <a:rPr lang="en-US" sz="2000" dirty="0" smtClean="0">
                <a:latin typeface="AauxPro OT"/>
              </a:rPr>
              <a:t>Project  scope and requirements</a:t>
            </a:r>
          </a:p>
          <a:p>
            <a:pPr lvl="1">
              <a:buFont typeface="Arial" pitchFamily="34" charset="0"/>
              <a:buChar char="•"/>
            </a:pPr>
            <a:r>
              <a:rPr lang="en-US" sz="2000" dirty="0" smtClean="0">
                <a:latin typeface="AauxPro OT"/>
              </a:rPr>
              <a:t>If processed as a Contract - Campus Procurement Certification (Form XV, Procedure 7553)</a:t>
            </a:r>
            <a:r>
              <a:rPr lang="en-US" dirty="0" smtClean="0">
                <a:latin typeface="AauxPro OT"/>
              </a:rPr>
              <a:t/>
            </a:r>
            <a:br>
              <a:rPr lang="en-US" dirty="0" smtClean="0">
                <a:latin typeface="AauxPro OT"/>
              </a:rPr>
            </a:br>
            <a:r>
              <a:rPr lang="en-US" sz="1050" dirty="0" smtClean="0">
                <a:latin typeface="AauxPro OT"/>
              </a:rPr>
              <a:t> </a:t>
            </a:r>
            <a:endParaRPr lang="en-US" sz="2000" dirty="0" smtClean="0">
              <a:latin typeface="AauxPro OT"/>
            </a:endParaRPr>
          </a:p>
          <a:p>
            <a:pPr lvl="1">
              <a:buFont typeface="Arial" pitchFamily="34" charset="0"/>
              <a:buChar char="•"/>
            </a:pPr>
            <a:endParaRPr lang="en-US" sz="2000" dirty="0" smtClean="0">
              <a:latin typeface="AauxPro OT"/>
            </a:endParaRPr>
          </a:p>
          <a:p>
            <a:pPr lvl="1">
              <a:buFont typeface="Arial" pitchFamily="34" charset="0"/>
              <a:buChar char="•"/>
            </a:pPr>
            <a:endParaRPr lang="en-US" sz="2000" dirty="0" smtClean="0">
              <a:latin typeface="AauxPro OT"/>
            </a:endParaRPr>
          </a:p>
          <a:p>
            <a:r>
              <a:rPr lang="en-US" sz="2000" dirty="0" smtClean="0">
                <a:latin typeface="AauxPro OT"/>
              </a:rPr>
              <a:t> </a:t>
            </a: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UNYwhite_trans_blue_bar-01.png"/>
          <p:cNvPicPr>
            <a:picLocks noChangeAspect="1"/>
          </p:cNvPicPr>
          <p:nvPr/>
        </p:nvPicPr>
        <p:blipFill>
          <a:blip r:embed="rId3"/>
          <a:stretch>
            <a:fillRect/>
          </a:stretch>
        </p:blipFill>
        <p:spPr>
          <a:xfrm>
            <a:off x="-1" y="8411"/>
            <a:ext cx="9144001" cy="6858001"/>
          </a:xfrm>
          <a:prstGeom prst="rect">
            <a:avLst/>
          </a:prstGeom>
        </p:spPr>
      </p:pic>
      <p:pic>
        <p:nvPicPr>
          <p:cNvPr id="3" name="Picture 2" descr="SUNYwhite_Power_logo_crop-01.png"/>
          <p:cNvPicPr>
            <a:picLocks noChangeAspect="1"/>
          </p:cNvPicPr>
          <p:nvPr/>
        </p:nvPicPr>
        <p:blipFill>
          <a:blip r:embed="rId4"/>
          <a:stretch>
            <a:fillRect/>
          </a:stretch>
        </p:blipFill>
        <p:spPr>
          <a:xfrm>
            <a:off x="-1" y="8412"/>
            <a:ext cx="9144000" cy="6858000"/>
          </a:xfrm>
          <a:prstGeom prst="rect">
            <a:avLst/>
          </a:prstGeom>
        </p:spPr>
      </p:pic>
      <p:pic>
        <p:nvPicPr>
          <p:cNvPr id="4" name="Picture 3" descr="SUNYwhite_small_logotext-01.png"/>
          <p:cNvPicPr>
            <a:picLocks noChangeAspect="1"/>
          </p:cNvPicPr>
          <p:nvPr/>
        </p:nvPicPr>
        <p:blipFill>
          <a:blip r:embed="rId5"/>
          <a:stretch>
            <a:fillRect/>
          </a:stretch>
        </p:blipFill>
        <p:spPr>
          <a:xfrm>
            <a:off x="-1" y="8412"/>
            <a:ext cx="9144000" cy="6858000"/>
          </a:xfrm>
          <a:prstGeom prst="rect">
            <a:avLst/>
          </a:prstGeom>
        </p:spPr>
      </p:pic>
      <p:sp>
        <p:nvSpPr>
          <p:cNvPr id="5" name="TextBox 4"/>
          <p:cNvSpPr txBox="1"/>
          <p:nvPr/>
        </p:nvSpPr>
        <p:spPr>
          <a:xfrm>
            <a:off x="1063230" y="1094243"/>
            <a:ext cx="7292830" cy="6832640"/>
          </a:xfrm>
          <a:prstGeom prst="rect">
            <a:avLst/>
          </a:prstGeom>
          <a:noFill/>
        </p:spPr>
        <p:txBody>
          <a:bodyPr wrap="square" rtlCol="0">
            <a:spAutoFit/>
          </a:bodyPr>
          <a:lstStyle/>
          <a:p>
            <a:r>
              <a:rPr lang="en-US" sz="2900" b="1" dirty="0" smtClean="0">
                <a:solidFill>
                  <a:srgbClr val="1552A6"/>
                </a:solidFill>
                <a:latin typeface="AauxPro OT"/>
              </a:rPr>
              <a:t>Section IV.  Agreements &gt;$25,000</a:t>
            </a:r>
          </a:p>
          <a:p>
            <a:endParaRPr lang="en-US" sz="2900" dirty="0" smtClean="0">
              <a:solidFill>
                <a:srgbClr val="1552A6"/>
              </a:solidFill>
              <a:latin typeface="AauxPro OT"/>
            </a:endParaRPr>
          </a:p>
          <a:p>
            <a:pPr lvl="0"/>
            <a:r>
              <a:rPr lang="en-US" sz="2000" dirty="0" smtClean="0">
                <a:latin typeface="AauxPro OT"/>
              </a:rPr>
              <a:t>A. Overview</a:t>
            </a:r>
          </a:p>
          <a:p>
            <a:pPr lvl="1">
              <a:buFont typeface="Arial" pitchFamily="34" charset="0"/>
              <a:buChar char="•"/>
            </a:pPr>
            <a:r>
              <a:rPr lang="en-US" sz="2000" dirty="0" smtClean="0">
                <a:latin typeface="AauxPro OT"/>
              </a:rPr>
              <a:t>Solicitation</a:t>
            </a:r>
          </a:p>
          <a:p>
            <a:pPr lvl="1">
              <a:buFont typeface="Arial" pitchFamily="34" charset="0"/>
              <a:buChar char="•"/>
            </a:pPr>
            <a:r>
              <a:rPr lang="en-US" sz="2000" dirty="0" smtClean="0">
                <a:latin typeface="AauxPro OT"/>
              </a:rPr>
              <a:t>Selection</a:t>
            </a:r>
          </a:p>
          <a:p>
            <a:pPr lvl="1">
              <a:buFont typeface="Arial" pitchFamily="34" charset="0"/>
              <a:buChar char="•"/>
            </a:pPr>
            <a:r>
              <a:rPr lang="en-US" sz="2000" dirty="0" smtClean="0">
                <a:latin typeface="AauxPro OT"/>
              </a:rPr>
              <a:t>Award</a:t>
            </a:r>
          </a:p>
          <a:p>
            <a:pPr lvl="1"/>
            <a:endParaRPr lang="en-US" sz="2000" dirty="0" smtClean="0">
              <a:latin typeface="AauxPro OT"/>
            </a:endParaRPr>
          </a:p>
          <a:p>
            <a:r>
              <a:rPr lang="en-US" sz="2000" dirty="0" smtClean="0">
                <a:latin typeface="AauxPro OT"/>
              </a:rPr>
              <a:t>B. Required Documentation </a:t>
            </a:r>
          </a:p>
          <a:p>
            <a:pPr lvl="1">
              <a:buFont typeface="Arial" pitchFamily="34" charset="0"/>
              <a:buChar char="•"/>
            </a:pPr>
            <a:r>
              <a:rPr lang="en-US" sz="2000" dirty="0" smtClean="0">
                <a:latin typeface="AauxPro OT"/>
              </a:rPr>
              <a:t>See Checklist (Form 7555-00)</a:t>
            </a:r>
          </a:p>
          <a:p>
            <a:pPr lvl="1"/>
            <a:endParaRPr lang="en-US" sz="2000" dirty="0" smtClean="0">
              <a:latin typeface="AauxPro OT"/>
            </a:endParaRPr>
          </a:p>
          <a:p>
            <a:r>
              <a:rPr lang="en-US" sz="2000" dirty="0" smtClean="0">
                <a:latin typeface="AauxPro OT"/>
              </a:rPr>
              <a:t>C. Consultant Service Agreement Process</a:t>
            </a:r>
          </a:p>
          <a:p>
            <a:pPr lvl="1">
              <a:buFont typeface="Arial" pitchFamily="34" charset="0"/>
              <a:buChar char="•"/>
            </a:pPr>
            <a:r>
              <a:rPr lang="en-US" sz="2000" b="1" dirty="0" smtClean="0">
                <a:latin typeface="AauxPro OT"/>
              </a:rPr>
              <a:t>*New* </a:t>
            </a:r>
            <a:r>
              <a:rPr lang="en-US" sz="2000" dirty="0" smtClean="0">
                <a:latin typeface="AauxPro OT"/>
              </a:rPr>
              <a:t>Selection process, criteria and form</a:t>
            </a:r>
          </a:p>
          <a:p>
            <a:pPr lvl="1">
              <a:buFont typeface="Arial" pitchFamily="34" charset="0"/>
              <a:buChar char="•"/>
            </a:pPr>
            <a:endParaRPr lang="en-US" sz="2000" dirty="0" smtClean="0">
              <a:latin typeface="AauxPro OT"/>
            </a:endParaRPr>
          </a:p>
          <a:p>
            <a:pPr lvl="1">
              <a:buFont typeface="Arial" pitchFamily="34" charset="0"/>
              <a:buChar char="•"/>
            </a:pPr>
            <a:endParaRPr lang="en-US" sz="2000" dirty="0" smtClean="0">
              <a:latin typeface="AauxPro OT"/>
            </a:endParaRPr>
          </a:p>
          <a:p>
            <a:pPr>
              <a:buFont typeface="Arial" pitchFamily="34" charset="0"/>
              <a:buChar char="•"/>
            </a:pPr>
            <a:endParaRPr lang="en-US" sz="2000" dirty="0" smtClean="0">
              <a:latin typeface="AauxPro OT"/>
            </a:endParaRPr>
          </a:p>
          <a:p>
            <a:pPr lvl="1"/>
            <a:endParaRPr lang="en-US" sz="2000" dirty="0" smtClean="0">
              <a:latin typeface="AauxPro OT"/>
            </a:endParaRPr>
          </a:p>
          <a:p>
            <a:pPr>
              <a:buFont typeface="Arial" pitchFamily="34" charset="0"/>
              <a:buChar char="•"/>
            </a:pPr>
            <a:endParaRPr lang="en-US" sz="2000" dirty="0" smtClean="0">
              <a:latin typeface="AauxPro OT"/>
            </a:endParaRPr>
          </a:p>
          <a:p>
            <a:pPr lvl="1">
              <a:buFont typeface="Arial" pitchFamily="34" charset="0"/>
              <a:buChar char="•"/>
            </a:pPr>
            <a:endParaRPr lang="en-US" sz="2000" dirty="0" smtClean="0">
              <a:latin typeface="AauxPro OT"/>
            </a:endParaRPr>
          </a:p>
          <a:p>
            <a:pPr lvl="1">
              <a:buFont typeface="Arial" pitchFamily="34" charset="0"/>
              <a:buChar char="•"/>
            </a:pPr>
            <a:endParaRPr lang="en-US" sz="2000" dirty="0" smtClean="0">
              <a:latin typeface="AauxPro OT"/>
            </a:endParaRPr>
          </a:p>
          <a:p>
            <a:endParaRPr lang="en-US" sz="2000" dirty="0" smtClean="0">
              <a:latin typeface="AauxPro OT"/>
            </a:endParaRPr>
          </a:p>
          <a:p>
            <a:endParaRPr lang="en-US" sz="2000" b="1" dirty="0">
              <a:solidFill>
                <a:srgbClr val="1552A6"/>
              </a:solidFill>
              <a:latin typeface="AauxPro OT"/>
            </a:endParaRPr>
          </a:p>
        </p:txBody>
      </p:sp>
      <p:pic>
        <p:nvPicPr>
          <p:cNvPr id="6" name="Picture 5" descr="OCF IMAGE.png"/>
          <p:cNvPicPr>
            <a:picLocks noChangeAspect="1"/>
          </p:cNvPicPr>
          <p:nvPr/>
        </p:nvPicPr>
        <p:blipFill>
          <a:blip r:embed="rId6"/>
          <a:stretch>
            <a:fillRect/>
          </a:stretch>
        </p:blipFill>
        <p:spPr>
          <a:xfrm>
            <a:off x="7922207" y="175070"/>
            <a:ext cx="1046639" cy="77750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21452</TotalTime>
  <Words>1116</Words>
  <Application>Microsoft Office PowerPoint</Application>
  <PresentationFormat>On-screen Show (4:3)</PresentationFormat>
  <Paragraphs>362</Paragraphs>
  <Slides>25</Slides>
  <Notes>25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Office Theme</vt:lpstr>
      <vt:lpstr>Acrobat Document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LPK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lpkuser</dc:creator>
  <cp:lastModifiedBy>millerje</cp:lastModifiedBy>
  <cp:revision>1268</cp:revision>
  <dcterms:created xsi:type="dcterms:W3CDTF">2010-08-30T20:00:37Z</dcterms:created>
  <dcterms:modified xsi:type="dcterms:W3CDTF">2013-01-31T16:34:24Z</dcterms:modified>
</cp:coreProperties>
</file>