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5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6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3" r:id="rId3"/>
    <p:sldMasterId id="2147483665" r:id="rId4"/>
    <p:sldMasterId id="2147483668" r:id="rId5"/>
    <p:sldMasterId id="2147483675" r:id="rId6"/>
    <p:sldMasterId id="2147483684" r:id="rId7"/>
  </p:sldMasterIdLst>
  <p:notesMasterIdLst>
    <p:notesMasterId r:id="rId54"/>
  </p:notesMasterIdLst>
  <p:handoutMasterIdLst>
    <p:handoutMasterId r:id="rId55"/>
  </p:handoutMasterIdLst>
  <p:sldIdLst>
    <p:sldId id="285" r:id="rId8"/>
    <p:sldId id="258" r:id="rId9"/>
    <p:sldId id="257" r:id="rId10"/>
    <p:sldId id="286" r:id="rId11"/>
    <p:sldId id="287" r:id="rId12"/>
    <p:sldId id="1266" r:id="rId13"/>
    <p:sldId id="1265" r:id="rId14"/>
    <p:sldId id="304" r:id="rId15"/>
    <p:sldId id="1305" r:id="rId16"/>
    <p:sldId id="1313" r:id="rId17"/>
    <p:sldId id="366" r:id="rId18"/>
    <p:sldId id="372" r:id="rId19"/>
    <p:sldId id="289" r:id="rId20"/>
    <p:sldId id="1304" r:id="rId21"/>
    <p:sldId id="417" r:id="rId22"/>
    <p:sldId id="1306" r:id="rId23"/>
    <p:sldId id="1267" r:id="rId24"/>
    <p:sldId id="1268" r:id="rId25"/>
    <p:sldId id="1269" r:id="rId26"/>
    <p:sldId id="1270" r:id="rId27"/>
    <p:sldId id="1271" r:id="rId28"/>
    <p:sldId id="1298" r:id="rId29"/>
    <p:sldId id="1272" r:id="rId30"/>
    <p:sldId id="1273" r:id="rId31"/>
    <p:sldId id="1274" r:id="rId32"/>
    <p:sldId id="1308" r:id="rId33"/>
    <p:sldId id="1278" r:id="rId34"/>
    <p:sldId id="1279" r:id="rId35"/>
    <p:sldId id="1280" r:id="rId36"/>
    <p:sldId id="1281" r:id="rId37"/>
    <p:sldId id="1282" r:id="rId38"/>
    <p:sldId id="270" r:id="rId39"/>
    <p:sldId id="1283" r:id="rId40"/>
    <p:sldId id="1284" r:id="rId41"/>
    <p:sldId id="1285" r:id="rId42"/>
    <p:sldId id="1287" r:id="rId43"/>
    <p:sldId id="1288" r:id="rId44"/>
    <p:sldId id="1289" r:id="rId45"/>
    <p:sldId id="1290" r:id="rId46"/>
    <p:sldId id="1251" r:id="rId47"/>
    <p:sldId id="280" r:id="rId48"/>
    <p:sldId id="1293" r:id="rId49"/>
    <p:sldId id="1307" r:id="rId50"/>
    <p:sldId id="1311" r:id="rId51"/>
    <p:sldId id="1309" r:id="rId52"/>
    <p:sldId id="374" r:id="rId5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cy Neiman" initials="LN" lastIdx="4" clrIdx="0">
    <p:extLst>
      <p:ext uri="{19B8F6BF-5375-455C-9EA6-DF929625EA0E}">
        <p15:presenceInfo xmlns:p15="http://schemas.microsoft.com/office/powerpoint/2012/main" userId="S-1-5-21-484763869-1177238915-725345543-3962" providerId="AD"/>
      </p:ext>
    </p:extLst>
  </p:cmAuthor>
  <p:cmAuthor id="2" name="Karys  Moreno Arisohn" initials="KMA" lastIdx="30" clrIdx="1">
    <p:extLst>
      <p:ext uri="{19B8F6BF-5375-455C-9EA6-DF929625EA0E}">
        <p15:presenceInfo xmlns:p15="http://schemas.microsoft.com/office/powerpoint/2012/main" userId="S::karisohn@ers-inc.com::22345b5b-9b43-4265-94be-86e4b46fd2c1" providerId="AD"/>
      </p:ext>
    </p:extLst>
  </p:cmAuthor>
  <p:cmAuthor id="3" name="Bryn Samuel" initials="BS" lastIdx="23" clrIdx="2">
    <p:extLst>
      <p:ext uri="{19B8F6BF-5375-455C-9EA6-DF929625EA0E}">
        <p15:presenceInfo xmlns:p15="http://schemas.microsoft.com/office/powerpoint/2012/main" userId="S-1-5-21-484763869-1177238915-725345543-6266" providerId="AD"/>
      </p:ext>
    </p:extLst>
  </p:cmAuthor>
  <p:cmAuthor id="4" name="Lucy Neiman" initials="LN [2]" lastIdx="14" clrIdx="3">
    <p:extLst>
      <p:ext uri="{19B8F6BF-5375-455C-9EA6-DF929625EA0E}">
        <p15:presenceInfo xmlns:p15="http://schemas.microsoft.com/office/powerpoint/2012/main" userId="Lucy Neiman" providerId="None"/>
      </p:ext>
    </p:extLst>
  </p:cmAuthor>
  <p:cmAuthor id="5" name="Holle, Lindsay K (NYSERDA)" initials="HLK(" lastIdx="26" clrIdx="4">
    <p:extLst>
      <p:ext uri="{19B8F6BF-5375-455C-9EA6-DF929625EA0E}">
        <p15:presenceInfo xmlns:p15="http://schemas.microsoft.com/office/powerpoint/2012/main" userId="S::Lindsay.Holle@nyserda.ny.gov::8b818416-114c-4605-a1ac-f8bdd123c19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60767" autoAdjust="0"/>
  </p:normalViewPr>
  <p:slideViewPr>
    <p:cSldViewPr snapToGrid="0">
      <p:cViewPr varScale="1">
        <p:scale>
          <a:sx n="66" d="100"/>
          <a:sy n="66" d="100"/>
        </p:scale>
        <p:origin x="217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804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commentAuthors" Target="commentAuthors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theme" Target="theme/theme1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presProps" Target="presProps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lare.Prickett\Documents\Non%20GSA%20projects\NYSERDA\Application%20analysis_Draft%20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spPr>
            <a:effectLst>
              <a:innerShdw blurRad="114300">
                <a:prstClr val="black"/>
              </a:innerShdw>
            </a:effectLst>
          </c:spPr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1-B6B3-4A5C-9257-266AF5B570C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3-B6B3-4A5C-9257-266AF5B570C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5-B6B3-4A5C-9257-266AF5B570C7}"/>
              </c:ext>
            </c:extLst>
          </c:dPt>
          <c:dLbls>
            <c:dLbl>
              <c:idx val="0"/>
              <c:layout>
                <c:manualLayout>
                  <c:x val="-0.20991859068463892"/>
                  <c:y val="0.1231284462507169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6B3-4A5C-9257-266AF5B570C7}"/>
                </c:ext>
              </c:extLst>
            </c:dLbl>
            <c:dLbl>
              <c:idx val="1"/>
              <c:layout>
                <c:manualLayout>
                  <c:x val="-2.2968285214348256E-2"/>
                  <c:y val="-0.2078495917177019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6B3-4A5C-9257-266AF5B570C7}"/>
                </c:ext>
              </c:extLst>
            </c:dLbl>
            <c:dLbl>
              <c:idx val="2"/>
              <c:layout>
                <c:manualLayout>
                  <c:x val="0.23715048283062898"/>
                  <c:y val="7.312969443203709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6B3-4A5C-9257-266AF5B570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Sheet2!$F$12:$F$14</c:f>
              <c:strCache>
                <c:ptCount val="3"/>
                <c:pt idx="0">
                  <c:v>Participant </c:v>
                </c:pt>
                <c:pt idx="1">
                  <c:v>Leader</c:v>
                </c:pt>
                <c:pt idx="2">
                  <c:v>Achiever</c:v>
                </c:pt>
              </c:strCache>
            </c:strRef>
          </c:cat>
          <c:val>
            <c:numRef>
              <c:f>Sheet2!$G$12:$G$14</c:f>
              <c:numCache>
                <c:formatCode>0%</c:formatCode>
                <c:ptCount val="3"/>
                <c:pt idx="0">
                  <c:v>0.35897435897435898</c:v>
                </c:pt>
                <c:pt idx="1">
                  <c:v>0.25641025641025639</c:v>
                </c:pt>
                <c:pt idx="2">
                  <c:v>0.38461538461538464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6B3-4A5C-9257-266AF5B570C7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Proxima Nova Lt" panose="02000506030000020004"/>
                <a:ea typeface="+mn-ea"/>
                <a:cs typeface="+mn-cs"/>
              </a:defRPr>
            </a:pPr>
            <a:r>
              <a:rPr lang="en-US" sz="1600" dirty="0"/>
              <a:t>Total Value of Projects Supported: </a:t>
            </a:r>
          </a:p>
          <a:p>
            <a:pPr>
              <a:defRPr sz="1600"/>
            </a:pPr>
            <a:r>
              <a:rPr lang="en-US" sz="1600" b="1" dirty="0"/>
              <a:t>$3.7 Million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Proxima Nova Lt" panose="02000506030000020004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3431372549019602E-2"/>
          <c:y val="0.22079420772267278"/>
          <c:w val="0.85934170912459495"/>
          <c:h val="0.7646305489777997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tx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9AD-447D-AD86-43FD434D2894}"/>
              </c:ext>
            </c:extLst>
          </c:dPt>
          <c:dPt>
            <c:idx val="1"/>
            <c:bubble3D val="0"/>
            <c:spPr>
              <a:solidFill>
                <a:srgbClr val="F6A62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9AD-447D-AD86-43FD434D2894}"/>
              </c:ext>
            </c:extLst>
          </c:dPt>
          <c:dLbls>
            <c:dLbl>
              <c:idx val="0"/>
              <c:layout>
                <c:manualLayout>
                  <c:x val="-0.22720742627759774"/>
                  <c:y val="-0.272480773321874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800" b="0" i="0" u="none" strike="noStrike" kern="1200" baseline="0">
                        <a:solidFill>
                          <a:schemeClr val="bg1"/>
                        </a:solidFill>
                        <a:latin typeface="Proxima Nova Lt" panose="02000506030000020004"/>
                        <a:ea typeface="+mn-ea"/>
                        <a:cs typeface="+mn-cs"/>
                      </a:defRPr>
                    </a:pPr>
                    <a:r>
                      <a:rPr lang="en-US" sz="1800" dirty="0"/>
                      <a:t>NYSERDA</a:t>
                    </a:r>
                    <a:r>
                      <a:rPr lang="en-US" sz="1800" baseline="0" dirty="0"/>
                      <a:t> Funding: </a:t>
                    </a:r>
                    <a:r>
                      <a:rPr lang="en-US" sz="1800" b="1" dirty="0"/>
                      <a:t>$2.6M</a:t>
                    </a:r>
                    <a:endParaRPr lang="en-US" sz="1800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0" i="0" u="none" strike="noStrike" kern="1200" baseline="0">
                      <a:solidFill>
                        <a:schemeClr val="bg1"/>
                      </a:solidFill>
                      <a:latin typeface="Proxima Nova Lt" panose="02000506030000020004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442392311255211"/>
                      <c:h val="0.3066813501979791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C9AD-447D-AD86-43FD434D2894}"/>
                </c:ext>
              </c:extLst>
            </c:dLbl>
            <c:dLbl>
              <c:idx val="1"/>
              <c:layout>
                <c:manualLayout>
                  <c:x val="0.22276574803149607"/>
                  <c:y val="9.528547124377473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Applicant Funding:</a:t>
                    </a:r>
                    <a:r>
                      <a:rPr lang="en-US" b="1" dirty="0"/>
                      <a:t> $1.1M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9AD-447D-AD86-43FD434D289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Proxima Nova Lt" panose="02000506030000020004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'Funding levels'!$C$1:$D$1</c:f>
              <c:strCache>
                <c:ptCount val="2"/>
                <c:pt idx="0">
                  <c:v>NYSERDA funded portion: 70%</c:v>
                </c:pt>
                <c:pt idx="1">
                  <c:v>Applicant Institution Funded Portion: 30%</c:v>
                </c:pt>
              </c:strCache>
            </c:strRef>
          </c:cat>
          <c:val>
            <c:numRef>
              <c:f>'Funding levels'!$C$2:$D$2</c:f>
              <c:numCache>
                <c:formatCode>_("$"* #,##0.00_);_("$"* \(#,##0.00\);_("$"* "-"??_);_(@_)</c:formatCode>
                <c:ptCount val="2"/>
                <c:pt idx="0">
                  <c:v>2033785.21</c:v>
                </c:pt>
                <c:pt idx="1">
                  <c:v>884622.87999999989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9AD-447D-AD86-43FD434D289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latin typeface="Proxima Nova Lt" panose="02000506030000020004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rgbClr val="F6A62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BA2-47BA-AAF3-980EA187505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Sheet1!$A$1:$A$13</c:f>
              <c:strCache>
                <c:ptCount val="13"/>
                <c:pt idx="0">
                  <c:v>Determine baseline energy consumption</c:v>
                </c:pt>
                <c:pt idx="1">
                  <c:v>Identify energy conservation measures</c:v>
                </c:pt>
                <c:pt idx="2">
                  <c:v>Develop energy master plan</c:v>
                </c:pt>
                <c:pt idx="3">
                  <c:v>Conduct level 2 or 3 energy audits</c:v>
                </c:pt>
                <c:pt idx="4">
                  <c:v>Utilize student intern</c:v>
                </c:pt>
                <c:pt idx="5">
                  <c:v>Identify funding opportunities</c:v>
                </c:pt>
                <c:pt idx="6">
                  <c:v>Create stakeholder, campus, and student collaboration</c:v>
                </c:pt>
                <c:pt idx="7">
                  <c:v>Complete greenhouse gas (GHG) emission inventory</c:v>
                </c:pt>
                <c:pt idx="8">
                  <c:v>Develop climate action or sustainability plan</c:v>
                </c:pt>
                <c:pt idx="9">
                  <c:v>Conduct feasibility study</c:v>
                </c:pt>
                <c:pt idx="10">
                  <c:v>Report to third-part certification organizations</c:v>
                </c:pt>
                <c:pt idx="11">
                  <c:v>Install permanent meters/sub-meters</c:v>
                </c:pt>
                <c:pt idx="12">
                  <c:v>Develop grant/incentive applications</c:v>
                </c:pt>
              </c:strCache>
            </c:strRef>
          </c:cat>
          <c:val>
            <c:numRef>
              <c:f>Sheet1!$B$1:$B$13</c:f>
              <c:numCache>
                <c:formatCode>General</c:formatCode>
                <c:ptCount val="13"/>
                <c:pt idx="0">
                  <c:v>25</c:v>
                </c:pt>
                <c:pt idx="1">
                  <c:v>24</c:v>
                </c:pt>
                <c:pt idx="2">
                  <c:v>21</c:v>
                </c:pt>
                <c:pt idx="3">
                  <c:v>19</c:v>
                </c:pt>
                <c:pt idx="4">
                  <c:v>18</c:v>
                </c:pt>
                <c:pt idx="5">
                  <c:v>14</c:v>
                </c:pt>
                <c:pt idx="6">
                  <c:v>13</c:v>
                </c:pt>
                <c:pt idx="7">
                  <c:v>10</c:v>
                </c:pt>
                <c:pt idx="8">
                  <c:v>8</c:v>
                </c:pt>
                <c:pt idx="9">
                  <c:v>7</c:v>
                </c:pt>
                <c:pt idx="10">
                  <c:v>6</c:v>
                </c:pt>
                <c:pt idx="11">
                  <c:v>5</c:v>
                </c:pt>
                <c:pt idx="1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A2-47BA-AAF3-980EA18750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8"/>
        <c:axId val="315506232"/>
        <c:axId val="315505904"/>
      </c:barChart>
      <c:catAx>
        <c:axId val="3155062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15505904"/>
        <c:crosses val="autoZero"/>
        <c:auto val="1"/>
        <c:lblAlgn val="ctr"/>
        <c:lblOffset val="100"/>
        <c:noMultiLvlLbl val="0"/>
      </c:catAx>
      <c:valAx>
        <c:axId val="315505904"/>
        <c:scaling>
          <c:orientation val="minMax"/>
          <c:max val="25"/>
        </c:scaling>
        <c:delete val="1"/>
        <c:axPos val="t"/>
        <c:numFmt formatCode="General" sourceLinked="1"/>
        <c:majorTickMark val="none"/>
        <c:minorTickMark val="none"/>
        <c:tickLblPos val="nextTo"/>
        <c:crossAx val="315506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19-06-27T15:14:06.904" idx="5">
    <p:pos x="4863" y="2010"/>
    <p:text>we refer SUNYs to any applicable NYSERDA programs. Is there a reason why only FT, OsEM, and REV CC are highlighted?</p:text>
    <p:extLst>
      <p:ext uri="{C676402C-5697-4E1C-873F-D02D1690AC5C}">
        <p15:threadingInfo xmlns:p15="http://schemas.microsoft.com/office/powerpoint/2012/main" timeZoneBias="240"/>
      </p:ext>
    </p:extLst>
  </p:cm>
  <p:cm authorId="2" dt="2019-07-01T09:33:43.296" idx="6">
    <p:pos x="4863" y="2106"/>
    <p:text>I think those are the most significant programs for the SUNYs right now. I can add more, but there is limited space in the slide.</p:text>
    <p:extLst>
      <p:ext uri="{C676402C-5697-4E1C-873F-D02D1690AC5C}">
        <p15:threadingInfo xmlns:p15="http://schemas.microsoft.com/office/powerpoint/2012/main" timeZoneBias="240">
          <p15:parentCm authorId="3" idx="5"/>
        </p15:threadingInfo>
      </p:ext>
    </p:extLst>
  </p:cm>
  <p:cm authorId="5" dt="2019-07-03T11:02:33.995" idx="4">
    <p:pos x="4863" y="2202"/>
    <p:text>Leave these as is, and i think you can just say we see these as a great starting point for any campus (they are all based in technical assistance and data-driven decision-making).  Then reference the fact that there are a whole portfolio of more specfic programs (which i see you have coming up in a couple slides)</p:text>
    <p:extLst>
      <p:ext uri="{C676402C-5697-4E1C-873F-D02D1690AC5C}">
        <p15:threadingInfo xmlns:p15="http://schemas.microsoft.com/office/powerpoint/2012/main" timeZoneBias="240">
          <p15:parentCm authorId="3" idx="5"/>
        </p15:threadingInfo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5" dt="2019-07-03T11:15:35.531" idx="13">
    <p:pos x="5803" y="3968"/>
    <p:text>we should only be marketing contact to suny concierge</p:text>
    <p:extLst>
      <p:ext uri="{C676402C-5697-4E1C-873F-D02D1690AC5C}">
        <p15:threadingInfo xmlns:p15="http://schemas.microsoft.com/office/powerpoint/2012/main" timeZoneBias="24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45AE32-7178-4BDE-82A4-1370411BFFAE}" type="doc">
      <dgm:prSet loTypeId="urn:microsoft.com/office/officeart/2008/layout/VerticalCurvedList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4E4F5A3-87D6-457D-A956-3B538DA0C5C7}">
      <dgm:prSet phldrT="[Text]"/>
      <dgm:spPr/>
      <dgm:t>
        <a:bodyPr/>
        <a:lstStyle/>
        <a:p>
          <a:r>
            <a:rPr lang="en-US" dirty="0"/>
            <a:t>Marketing Collateral Assistance</a:t>
          </a:r>
        </a:p>
      </dgm:t>
    </dgm:pt>
    <dgm:pt modelId="{FB86BCD4-A74F-4859-93F1-2B612B696291}" type="parTrans" cxnId="{50539AEC-5AF9-44CF-8CDA-DAEBF141D414}">
      <dgm:prSet/>
      <dgm:spPr/>
      <dgm:t>
        <a:bodyPr/>
        <a:lstStyle/>
        <a:p>
          <a:endParaRPr lang="en-US"/>
        </a:p>
      </dgm:t>
    </dgm:pt>
    <dgm:pt modelId="{4706521D-3432-4FE3-9E60-6177A0CFDD84}" type="sibTrans" cxnId="{50539AEC-5AF9-44CF-8CDA-DAEBF141D414}">
      <dgm:prSet/>
      <dgm:spPr/>
      <dgm:t>
        <a:bodyPr/>
        <a:lstStyle/>
        <a:p>
          <a:endParaRPr lang="en-US"/>
        </a:p>
      </dgm:t>
    </dgm:pt>
    <dgm:pt modelId="{FFA2834D-A89B-4ED8-833D-F650A3A20874}">
      <dgm:prSet phldrT="[Text]"/>
      <dgm:spPr/>
      <dgm:t>
        <a:bodyPr/>
        <a:lstStyle/>
        <a:p>
          <a:r>
            <a:rPr lang="en-US" dirty="0"/>
            <a:t>REV Campus Challenge Website</a:t>
          </a:r>
        </a:p>
      </dgm:t>
    </dgm:pt>
    <dgm:pt modelId="{9D4F3B1C-2805-44AD-BB76-6EA01CD3A88B}" type="parTrans" cxnId="{1440CEB5-10F7-4F5F-963B-ECD219FB0FED}">
      <dgm:prSet/>
      <dgm:spPr/>
      <dgm:t>
        <a:bodyPr/>
        <a:lstStyle/>
        <a:p>
          <a:endParaRPr lang="en-US"/>
        </a:p>
      </dgm:t>
    </dgm:pt>
    <dgm:pt modelId="{04E44D93-D363-40BD-8B73-622837B7A1EE}" type="sibTrans" cxnId="{1440CEB5-10F7-4F5F-963B-ECD219FB0FED}">
      <dgm:prSet/>
      <dgm:spPr/>
      <dgm:t>
        <a:bodyPr/>
        <a:lstStyle/>
        <a:p>
          <a:endParaRPr lang="en-US"/>
        </a:p>
      </dgm:t>
    </dgm:pt>
    <dgm:pt modelId="{5F0BAE13-AD18-452D-8EF8-964C6C5F377D}">
      <dgm:prSet phldrT="[Text]"/>
      <dgm:spPr/>
      <dgm:t>
        <a:bodyPr/>
        <a:lstStyle/>
        <a:p>
          <a:r>
            <a:rPr lang="en-US" dirty="0"/>
            <a:t>Social Media</a:t>
          </a:r>
        </a:p>
      </dgm:t>
    </dgm:pt>
    <dgm:pt modelId="{A5AA6985-833C-43CB-9520-1948FD02B7A7}" type="parTrans" cxnId="{9EAF961D-B0DF-4778-B50E-FAFA206B64C1}">
      <dgm:prSet/>
      <dgm:spPr/>
      <dgm:t>
        <a:bodyPr/>
        <a:lstStyle/>
        <a:p>
          <a:endParaRPr lang="en-US"/>
        </a:p>
      </dgm:t>
    </dgm:pt>
    <dgm:pt modelId="{04C1FB81-52E4-4B2D-8768-01C26734F747}" type="sibTrans" cxnId="{9EAF961D-B0DF-4778-B50E-FAFA206B64C1}">
      <dgm:prSet/>
      <dgm:spPr/>
      <dgm:t>
        <a:bodyPr/>
        <a:lstStyle/>
        <a:p>
          <a:endParaRPr lang="en-US"/>
        </a:p>
      </dgm:t>
    </dgm:pt>
    <dgm:pt modelId="{29CC8AFC-E6C1-4DEE-B601-46A316FD18AF}">
      <dgm:prSet/>
      <dgm:spPr/>
      <dgm:t>
        <a:bodyPr/>
        <a:lstStyle/>
        <a:p>
          <a:r>
            <a:rPr lang="en-US" dirty="0"/>
            <a:t>Email Marketing</a:t>
          </a:r>
        </a:p>
      </dgm:t>
    </dgm:pt>
    <dgm:pt modelId="{FF01770F-CCC0-4AFC-9550-079870CF4042}" type="parTrans" cxnId="{23157561-E260-48F5-9C13-C3F23ED78FC6}">
      <dgm:prSet/>
      <dgm:spPr/>
      <dgm:t>
        <a:bodyPr/>
        <a:lstStyle/>
        <a:p>
          <a:endParaRPr lang="en-US"/>
        </a:p>
      </dgm:t>
    </dgm:pt>
    <dgm:pt modelId="{E535F560-B576-4EAE-A221-CF8C2E2A24F0}" type="sibTrans" cxnId="{23157561-E260-48F5-9C13-C3F23ED78FC6}">
      <dgm:prSet/>
      <dgm:spPr/>
      <dgm:t>
        <a:bodyPr/>
        <a:lstStyle/>
        <a:p>
          <a:endParaRPr lang="en-US"/>
        </a:p>
      </dgm:t>
    </dgm:pt>
    <dgm:pt modelId="{58E9D523-5398-4D2E-98C1-4DC390B0BB26}">
      <dgm:prSet/>
      <dgm:spPr/>
      <dgm:t>
        <a:bodyPr/>
        <a:lstStyle/>
        <a:p>
          <a:r>
            <a:rPr lang="en-US" dirty="0"/>
            <a:t>Conferences &amp; Events</a:t>
          </a:r>
        </a:p>
      </dgm:t>
    </dgm:pt>
    <dgm:pt modelId="{D3374753-1955-4EC7-9D2F-22819A8A3185}" type="parTrans" cxnId="{3BEF2114-C96D-4278-9237-22D006AD9766}">
      <dgm:prSet/>
      <dgm:spPr/>
      <dgm:t>
        <a:bodyPr/>
        <a:lstStyle/>
        <a:p>
          <a:endParaRPr lang="en-US"/>
        </a:p>
      </dgm:t>
    </dgm:pt>
    <dgm:pt modelId="{5EE422A4-CE42-4261-8A5F-3A480D64135B}" type="sibTrans" cxnId="{3BEF2114-C96D-4278-9237-22D006AD9766}">
      <dgm:prSet/>
      <dgm:spPr/>
      <dgm:t>
        <a:bodyPr/>
        <a:lstStyle/>
        <a:p>
          <a:endParaRPr lang="en-US"/>
        </a:p>
      </dgm:t>
    </dgm:pt>
    <dgm:pt modelId="{D04DE09E-931B-4554-9677-A48AEA2A0325}">
      <dgm:prSet/>
      <dgm:spPr/>
      <dgm:t>
        <a:bodyPr/>
        <a:lstStyle/>
        <a:p>
          <a:r>
            <a:rPr lang="en-US" dirty="0"/>
            <a:t>Personalized Certificates</a:t>
          </a:r>
        </a:p>
      </dgm:t>
    </dgm:pt>
    <dgm:pt modelId="{963546B2-1114-4D95-BB39-F1013E3F593B}" type="parTrans" cxnId="{A1FCD0D3-69BB-4A72-9316-F21643E03299}">
      <dgm:prSet/>
      <dgm:spPr/>
      <dgm:t>
        <a:bodyPr/>
        <a:lstStyle/>
        <a:p>
          <a:endParaRPr lang="en-US"/>
        </a:p>
      </dgm:t>
    </dgm:pt>
    <dgm:pt modelId="{3A983ED4-0316-4336-BFA0-B6C8A857B758}" type="sibTrans" cxnId="{A1FCD0D3-69BB-4A72-9316-F21643E03299}">
      <dgm:prSet/>
      <dgm:spPr/>
      <dgm:t>
        <a:bodyPr/>
        <a:lstStyle/>
        <a:p>
          <a:endParaRPr lang="en-US"/>
        </a:p>
      </dgm:t>
    </dgm:pt>
    <dgm:pt modelId="{CE84A41F-86AA-4E52-AFFF-9BC203567782}" type="pres">
      <dgm:prSet presAssocID="{3045AE32-7178-4BDE-82A4-1370411BFFAE}" presName="Name0" presStyleCnt="0">
        <dgm:presLayoutVars>
          <dgm:chMax val="7"/>
          <dgm:chPref val="7"/>
          <dgm:dir/>
        </dgm:presLayoutVars>
      </dgm:prSet>
      <dgm:spPr/>
    </dgm:pt>
    <dgm:pt modelId="{4BD3D2EF-86F4-4D81-98FF-76F0EF463BEC}" type="pres">
      <dgm:prSet presAssocID="{3045AE32-7178-4BDE-82A4-1370411BFFAE}" presName="Name1" presStyleCnt="0"/>
      <dgm:spPr/>
    </dgm:pt>
    <dgm:pt modelId="{DC5AC8C8-D2A7-4ACA-9D8A-2E17AEE4BDEF}" type="pres">
      <dgm:prSet presAssocID="{3045AE32-7178-4BDE-82A4-1370411BFFAE}" presName="cycle" presStyleCnt="0"/>
      <dgm:spPr/>
    </dgm:pt>
    <dgm:pt modelId="{34F98AA0-6E84-4EF5-B6F5-6045A8D1A7B0}" type="pres">
      <dgm:prSet presAssocID="{3045AE32-7178-4BDE-82A4-1370411BFFAE}" presName="srcNode" presStyleLbl="node1" presStyleIdx="0" presStyleCnt="6"/>
      <dgm:spPr/>
    </dgm:pt>
    <dgm:pt modelId="{DAD4C7C8-894C-46E9-890B-3280B4C01132}" type="pres">
      <dgm:prSet presAssocID="{3045AE32-7178-4BDE-82A4-1370411BFFAE}" presName="conn" presStyleLbl="parChTrans1D2" presStyleIdx="0" presStyleCnt="1"/>
      <dgm:spPr/>
    </dgm:pt>
    <dgm:pt modelId="{47CCE4BA-53D6-4FA2-B8EB-CEFB9E76F0AE}" type="pres">
      <dgm:prSet presAssocID="{3045AE32-7178-4BDE-82A4-1370411BFFAE}" presName="extraNode" presStyleLbl="node1" presStyleIdx="0" presStyleCnt="6"/>
      <dgm:spPr/>
    </dgm:pt>
    <dgm:pt modelId="{AAFF6B2E-7F61-4901-B124-8EC661F8008F}" type="pres">
      <dgm:prSet presAssocID="{3045AE32-7178-4BDE-82A4-1370411BFFAE}" presName="dstNode" presStyleLbl="node1" presStyleIdx="0" presStyleCnt="6"/>
      <dgm:spPr/>
    </dgm:pt>
    <dgm:pt modelId="{96A6230A-4824-4BC7-89EB-17F7F8C1B226}" type="pres">
      <dgm:prSet presAssocID="{C4E4F5A3-87D6-457D-A956-3B538DA0C5C7}" presName="text_1" presStyleLbl="node1" presStyleIdx="0" presStyleCnt="6">
        <dgm:presLayoutVars>
          <dgm:bulletEnabled val="1"/>
        </dgm:presLayoutVars>
      </dgm:prSet>
      <dgm:spPr/>
    </dgm:pt>
    <dgm:pt modelId="{8FBBF13E-0820-4E51-8AA6-6110E93F4980}" type="pres">
      <dgm:prSet presAssocID="{C4E4F5A3-87D6-457D-A956-3B538DA0C5C7}" presName="accent_1" presStyleCnt="0"/>
      <dgm:spPr/>
    </dgm:pt>
    <dgm:pt modelId="{BA0F07ED-1069-4345-BEB1-B37488E677E4}" type="pres">
      <dgm:prSet presAssocID="{C4E4F5A3-87D6-457D-A956-3B538DA0C5C7}" presName="accentRepeatNode" presStyleLbl="solidFgAcc1" presStyleIdx="0" presStyleCnt="6"/>
      <dgm:spPr/>
    </dgm:pt>
    <dgm:pt modelId="{60A21983-2245-41E0-9F7B-17F72A9CEFA5}" type="pres">
      <dgm:prSet presAssocID="{FFA2834D-A89B-4ED8-833D-F650A3A20874}" presName="text_2" presStyleLbl="node1" presStyleIdx="1" presStyleCnt="6">
        <dgm:presLayoutVars>
          <dgm:bulletEnabled val="1"/>
        </dgm:presLayoutVars>
      </dgm:prSet>
      <dgm:spPr/>
    </dgm:pt>
    <dgm:pt modelId="{E978FF61-A421-441F-9260-E1DC67B707B8}" type="pres">
      <dgm:prSet presAssocID="{FFA2834D-A89B-4ED8-833D-F650A3A20874}" presName="accent_2" presStyleCnt="0"/>
      <dgm:spPr/>
    </dgm:pt>
    <dgm:pt modelId="{18CA79EC-9191-4A1E-844D-3C25D8828EE9}" type="pres">
      <dgm:prSet presAssocID="{FFA2834D-A89B-4ED8-833D-F650A3A20874}" presName="accentRepeatNode" presStyleLbl="solidFgAcc1" presStyleIdx="1" presStyleCnt="6"/>
      <dgm:spPr/>
    </dgm:pt>
    <dgm:pt modelId="{9AA083F3-977F-4A7B-9C5E-D35E35BF00AC}" type="pres">
      <dgm:prSet presAssocID="{5F0BAE13-AD18-452D-8EF8-964C6C5F377D}" presName="text_3" presStyleLbl="node1" presStyleIdx="2" presStyleCnt="6">
        <dgm:presLayoutVars>
          <dgm:bulletEnabled val="1"/>
        </dgm:presLayoutVars>
      </dgm:prSet>
      <dgm:spPr/>
    </dgm:pt>
    <dgm:pt modelId="{038C9D86-5D52-4232-9765-B80BBE346342}" type="pres">
      <dgm:prSet presAssocID="{5F0BAE13-AD18-452D-8EF8-964C6C5F377D}" presName="accent_3" presStyleCnt="0"/>
      <dgm:spPr/>
    </dgm:pt>
    <dgm:pt modelId="{8F56D75D-41EA-48B8-85AA-C50BAB218E5D}" type="pres">
      <dgm:prSet presAssocID="{5F0BAE13-AD18-452D-8EF8-964C6C5F377D}" presName="accentRepeatNode" presStyleLbl="solidFgAcc1" presStyleIdx="2" presStyleCnt="6"/>
      <dgm:spPr/>
    </dgm:pt>
    <dgm:pt modelId="{AA54784D-D64F-4912-8D33-CFA65480EE28}" type="pres">
      <dgm:prSet presAssocID="{29CC8AFC-E6C1-4DEE-B601-46A316FD18AF}" presName="text_4" presStyleLbl="node1" presStyleIdx="3" presStyleCnt="6">
        <dgm:presLayoutVars>
          <dgm:bulletEnabled val="1"/>
        </dgm:presLayoutVars>
      </dgm:prSet>
      <dgm:spPr/>
    </dgm:pt>
    <dgm:pt modelId="{5E352A40-E04D-42E0-A2A1-F54B6B54891E}" type="pres">
      <dgm:prSet presAssocID="{29CC8AFC-E6C1-4DEE-B601-46A316FD18AF}" presName="accent_4" presStyleCnt="0"/>
      <dgm:spPr/>
    </dgm:pt>
    <dgm:pt modelId="{E37B2A2C-A2A8-4EC0-AF49-D48690171A13}" type="pres">
      <dgm:prSet presAssocID="{29CC8AFC-E6C1-4DEE-B601-46A316FD18AF}" presName="accentRepeatNode" presStyleLbl="solidFgAcc1" presStyleIdx="3" presStyleCnt="6"/>
      <dgm:spPr/>
    </dgm:pt>
    <dgm:pt modelId="{E840DA68-236E-4BD5-BCC0-A2552AA2ADD3}" type="pres">
      <dgm:prSet presAssocID="{58E9D523-5398-4D2E-98C1-4DC390B0BB26}" presName="text_5" presStyleLbl="node1" presStyleIdx="4" presStyleCnt="6">
        <dgm:presLayoutVars>
          <dgm:bulletEnabled val="1"/>
        </dgm:presLayoutVars>
      </dgm:prSet>
      <dgm:spPr/>
    </dgm:pt>
    <dgm:pt modelId="{CF92921A-7AA6-4F21-BB83-1E92CBC89D32}" type="pres">
      <dgm:prSet presAssocID="{58E9D523-5398-4D2E-98C1-4DC390B0BB26}" presName="accent_5" presStyleCnt="0"/>
      <dgm:spPr/>
    </dgm:pt>
    <dgm:pt modelId="{EDAA0F7A-7D5C-494E-A1C2-47B28AEAA2DB}" type="pres">
      <dgm:prSet presAssocID="{58E9D523-5398-4D2E-98C1-4DC390B0BB26}" presName="accentRepeatNode" presStyleLbl="solidFgAcc1" presStyleIdx="4" presStyleCnt="6"/>
      <dgm:spPr/>
    </dgm:pt>
    <dgm:pt modelId="{2F5C00B6-D676-465A-B07B-532DD4628BC5}" type="pres">
      <dgm:prSet presAssocID="{D04DE09E-931B-4554-9677-A48AEA2A0325}" presName="text_6" presStyleLbl="node1" presStyleIdx="5" presStyleCnt="6">
        <dgm:presLayoutVars>
          <dgm:bulletEnabled val="1"/>
        </dgm:presLayoutVars>
      </dgm:prSet>
      <dgm:spPr/>
    </dgm:pt>
    <dgm:pt modelId="{41B61CBF-4C23-4D62-8337-BA09A694534C}" type="pres">
      <dgm:prSet presAssocID="{D04DE09E-931B-4554-9677-A48AEA2A0325}" presName="accent_6" presStyleCnt="0"/>
      <dgm:spPr/>
    </dgm:pt>
    <dgm:pt modelId="{BBB0F1ED-8E66-4051-8AE5-5E8A9CCF371D}" type="pres">
      <dgm:prSet presAssocID="{D04DE09E-931B-4554-9677-A48AEA2A0325}" presName="accentRepeatNode" presStyleLbl="solidFgAcc1" presStyleIdx="5" presStyleCnt="6"/>
      <dgm:spPr/>
    </dgm:pt>
  </dgm:ptLst>
  <dgm:cxnLst>
    <dgm:cxn modelId="{CD31F002-6C5A-4D1D-AC04-96C636E5F888}" type="presOf" srcId="{FFA2834D-A89B-4ED8-833D-F650A3A20874}" destId="{60A21983-2245-41E0-9F7B-17F72A9CEFA5}" srcOrd="0" destOrd="0" presId="urn:microsoft.com/office/officeart/2008/layout/VerticalCurvedList"/>
    <dgm:cxn modelId="{3BEF2114-C96D-4278-9237-22D006AD9766}" srcId="{3045AE32-7178-4BDE-82A4-1370411BFFAE}" destId="{58E9D523-5398-4D2E-98C1-4DC390B0BB26}" srcOrd="4" destOrd="0" parTransId="{D3374753-1955-4EC7-9D2F-22819A8A3185}" sibTransId="{5EE422A4-CE42-4261-8A5F-3A480D64135B}"/>
    <dgm:cxn modelId="{9EAF961D-B0DF-4778-B50E-FAFA206B64C1}" srcId="{3045AE32-7178-4BDE-82A4-1370411BFFAE}" destId="{5F0BAE13-AD18-452D-8EF8-964C6C5F377D}" srcOrd="2" destOrd="0" parTransId="{A5AA6985-833C-43CB-9520-1948FD02B7A7}" sibTransId="{04C1FB81-52E4-4B2D-8768-01C26734F747}"/>
    <dgm:cxn modelId="{C0E41C1E-12A1-46A9-A274-19B5A0DD2662}" type="presOf" srcId="{29CC8AFC-E6C1-4DEE-B601-46A316FD18AF}" destId="{AA54784D-D64F-4912-8D33-CFA65480EE28}" srcOrd="0" destOrd="0" presId="urn:microsoft.com/office/officeart/2008/layout/VerticalCurvedList"/>
    <dgm:cxn modelId="{6F0D333F-5A52-4FF6-81BB-DFB13CA75690}" type="presOf" srcId="{58E9D523-5398-4D2E-98C1-4DC390B0BB26}" destId="{E840DA68-236E-4BD5-BCC0-A2552AA2ADD3}" srcOrd="0" destOrd="0" presId="urn:microsoft.com/office/officeart/2008/layout/VerticalCurvedList"/>
    <dgm:cxn modelId="{23157561-E260-48F5-9C13-C3F23ED78FC6}" srcId="{3045AE32-7178-4BDE-82A4-1370411BFFAE}" destId="{29CC8AFC-E6C1-4DEE-B601-46A316FD18AF}" srcOrd="3" destOrd="0" parTransId="{FF01770F-CCC0-4AFC-9550-079870CF4042}" sibTransId="{E535F560-B576-4EAE-A221-CF8C2E2A24F0}"/>
    <dgm:cxn modelId="{D34C8243-17D7-4A47-93B9-6C2E0BB7ECEB}" type="presOf" srcId="{C4E4F5A3-87D6-457D-A956-3B538DA0C5C7}" destId="{96A6230A-4824-4BC7-89EB-17F7F8C1B226}" srcOrd="0" destOrd="0" presId="urn:microsoft.com/office/officeart/2008/layout/VerticalCurvedList"/>
    <dgm:cxn modelId="{AFBA6885-4EF0-4CB2-932A-6BE3EED793F8}" type="presOf" srcId="{D04DE09E-931B-4554-9677-A48AEA2A0325}" destId="{2F5C00B6-D676-465A-B07B-532DD4628BC5}" srcOrd="0" destOrd="0" presId="urn:microsoft.com/office/officeart/2008/layout/VerticalCurvedList"/>
    <dgm:cxn modelId="{C0E73EA1-BC82-4B2E-B03B-9632A83FB648}" type="presOf" srcId="{5F0BAE13-AD18-452D-8EF8-964C6C5F377D}" destId="{9AA083F3-977F-4A7B-9C5E-D35E35BF00AC}" srcOrd="0" destOrd="0" presId="urn:microsoft.com/office/officeart/2008/layout/VerticalCurvedList"/>
    <dgm:cxn modelId="{1440CEB5-10F7-4F5F-963B-ECD219FB0FED}" srcId="{3045AE32-7178-4BDE-82A4-1370411BFFAE}" destId="{FFA2834D-A89B-4ED8-833D-F650A3A20874}" srcOrd="1" destOrd="0" parTransId="{9D4F3B1C-2805-44AD-BB76-6EA01CD3A88B}" sibTransId="{04E44D93-D363-40BD-8B73-622837B7A1EE}"/>
    <dgm:cxn modelId="{A1FCD0D3-69BB-4A72-9316-F21643E03299}" srcId="{3045AE32-7178-4BDE-82A4-1370411BFFAE}" destId="{D04DE09E-931B-4554-9677-A48AEA2A0325}" srcOrd="5" destOrd="0" parTransId="{963546B2-1114-4D95-BB39-F1013E3F593B}" sibTransId="{3A983ED4-0316-4336-BFA0-B6C8A857B758}"/>
    <dgm:cxn modelId="{B91CD2DC-0409-480E-BE60-083A882258E2}" type="presOf" srcId="{4706521D-3432-4FE3-9E60-6177A0CFDD84}" destId="{DAD4C7C8-894C-46E9-890B-3280B4C01132}" srcOrd="0" destOrd="0" presId="urn:microsoft.com/office/officeart/2008/layout/VerticalCurvedList"/>
    <dgm:cxn modelId="{7800BEE5-E244-48EB-A04A-A75978F6A1F2}" type="presOf" srcId="{3045AE32-7178-4BDE-82A4-1370411BFFAE}" destId="{CE84A41F-86AA-4E52-AFFF-9BC203567782}" srcOrd="0" destOrd="0" presId="urn:microsoft.com/office/officeart/2008/layout/VerticalCurvedList"/>
    <dgm:cxn modelId="{50539AEC-5AF9-44CF-8CDA-DAEBF141D414}" srcId="{3045AE32-7178-4BDE-82A4-1370411BFFAE}" destId="{C4E4F5A3-87D6-457D-A956-3B538DA0C5C7}" srcOrd="0" destOrd="0" parTransId="{FB86BCD4-A74F-4859-93F1-2B612B696291}" sibTransId="{4706521D-3432-4FE3-9E60-6177A0CFDD84}"/>
    <dgm:cxn modelId="{94DAB569-76F9-445A-B157-2EC9CDC4F9E8}" type="presParOf" srcId="{CE84A41F-86AA-4E52-AFFF-9BC203567782}" destId="{4BD3D2EF-86F4-4D81-98FF-76F0EF463BEC}" srcOrd="0" destOrd="0" presId="urn:microsoft.com/office/officeart/2008/layout/VerticalCurvedList"/>
    <dgm:cxn modelId="{A05BA82D-4732-4FBB-900D-F88B12208BB2}" type="presParOf" srcId="{4BD3D2EF-86F4-4D81-98FF-76F0EF463BEC}" destId="{DC5AC8C8-D2A7-4ACA-9D8A-2E17AEE4BDEF}" srcOrd="0" destOrd="0" presId="urn:microsoft.com/office/officeart/2008/layout/VerticalCurvedList"/>
    <dgm:cxn modelId="{DF1F6615-22D7-43BB-A434-FB6325FCB040}" type="presParOf" srcId="{DC5AC8C8-D2A7-4ACA-9D8A-2E17AEE4BDEF}" destId="{34F98AA0-6E84-4EF5-B6F5-6045A8D1A7B0}" srcOrd="0" destOrd="0" presId="urn:microsoft.com/office/officeart/2008/layout/VerticalCurvedList"/>
    <dgm:cxn modelId="{0D6E9631-6072-448C-B201-6C166D4D30AD}" type="presParOf" srcId="{DC5AC8C8-D2A7-4ACA-9D8A-2E17AEE4BDEF}" destId="{DAD4C7C8-894C-46E9-890B-3280B4C01132}" srcOrd="1" destOrd="0" presId="urn:microsoft.com/office/officeart/2008/layout/VerticalCurvedList"/>
    <dgm:cxn modelId="{3674309C-14C7-4A83-82F0-3635A9B13804}" type="presParOf" srcId="{DC5AC8C8-D2A7-4ACA-9D8A-2E17AEE4BDEF}" destId="{47CCE4BA-53D6-4FA2-B8EB-CEFB9E76F0AE}" srcOrd="2" destOrd="0" presId="urn:microsoft.com/office/officeart/2008/layout/VerticalCurvedList"/>
    <dgm:cxn modelId="{1FD67224-A68A-446E-B888-76C92D605B36}" type="presParOf" srcId="{DC5AC8C8-D2A7-4ACA-9D8A-2E17AEE4BDEF}" destId="{AAFF6B2E-7F61-4901-B124-8EC661F8008F}" srcOrd="3" destOrd="0" presId="urn:microsoft.com/office/officeart/2008/layout/VerticalCurvedList"/>
    <dgm:cxn modelId="{786578A4-B895-41C6-9F04-6441B9A25271}" type="presParOf" srcId="{4BD3D2EF-86F4-4D81-98FF-76F0EF463BEC}" destId="{96A6230A-4824-4BC7-89EB-17F7F8C1B226}" srcOrd="1" destOrd="0" presId="urn:microsoft.com/office/officeart/2008/layout/VerticalCurvedList"/>
    <dgm:cxn modelId="{29510563-24E6-4592-96F3-A5E08927B1D8}" type="presParOf" srcId="{4BD3D2EF-86F4-4D81-98FF-76F0EF463BEC}" destId="{8FBBF13E-0820-4E51-8AA6-6110E93F4980}" srcOrd="2" destOrd="0" presId="urn:microsoft.com/office/officeart/2008/layout/VerticalCurvedList"/>
    <dgm:cxn modelId="{F9333CDE-DBBD-439C-8198-77DD8AAF5EB8}" type="presParOf" srcId="{8FBBF13E-0820-4E51-8AA6-6110E93F4980}" destId="{BA0F07ED-1069-4345-BEB1-B37488E677E4}" srcOrd="0" destOrd="0" presId="urn:microsoft.com/office/officeart/2008/layout/VerticalCurvedList"/>
    <dgm:cxn modelId="{C8645EEF-D0A5-4463-A9F8-1A495393DC3F}" type="presParOf" srcId="{4BD3D2EF-86F4-4D81-98FF-76F0EF463BEC}" destId="{60A21983-2245-41E0-9F7B-17F72A9CEFA5}" srcOrd="3" destOrd="0" presId="urn:microsoft.com/office/officeart/2008/layout/VerticalCurvedList"/>
    <dgm:cxn modelId="{F8E6A8BC-3F03-408B-9FEA-F11D82A7D62C}" type="presParOf" srcId="{4BD3D2EF-86F4-4D81-98FF-76F0EF463BEC}" destId="{E978FF61-A421-441F-9260-E1DC67B707B8}" srcOrd="4" destOrd="0" presId="urn:microsoft.com/office/officeart/2008/layout/VerticalCurvedList"/>
    <dgm:cxn modelId="{48CBAAF9-D2BA-4284-A968-9FADAD8A1225}" type="presParOf" srcId="{E978FF61-A421-441F-9260-E1DC67B707B8}" destId="{18CA79EC-9191-4A1E-844D-3C25D8828EE9}" srcOrd="0" destOrd="0" presId="urn:microsoft.com/office/officeart/2008/layout/VerticalCurvedList"/>
    <dgm:cxn modelId="{A3BAAC42-7F7E-4AF6-A84A-51C7C68C0427}" type="presParOf" srcId="{4BD3D2EF-86F4-4D81-98FF-76F0EF463BEC}" destId="{9AA083F3-977F-4A7B-9C5E-D35E35BF00AC}" srcOrd="5" destOrd="0" presId="urn:microsoft.com/office/officeart/2008/layout/VerticalCurvedList"/>
    <dgm:cxn modelId="{DA302943-BB4E-47CF-B6D3-E52344117842}" type="presParOf" srcId="{4BD3D2EF-86F4-4D81-98FF-76F0EF463BEC}" destId="{038C9D86-5D52-4232-9765-B80BBE346342}" srcOrd="6" destOrd="0" presId="urn:microsoft.com/office/officeart/2008/layout/VerticalCurvedList"/>
    <dgm:cxn modelId="{A45512C0-B79B-4940-8115-BCCDEB65067B}" type="presParOf" srcId="{038C9D86-5D52-4232-9765-B80BBE346342}" destId="{8F56D75D-41EA-48B8-85AA-C50BAB218E5D}" srcOrd="0" destOrd="0" presId="urn:microsoft.com/office/officeart/2008/layout/VerticalCurvedList"/>
    <dgm:cxn modelId="{72AA59C0-0C85-40A7-8CEE-2CF6626DF1EC}" type="presParOf" srcId="{4BD3D2EF-86F4-4D81-98FF-76F0EF463BEC}" destId="{AA54784D-D64F-4912-8D33-CFA65480EE28}" srcOrd="7" destOrd="0" presId="urn:microsoft.com/office/officeart/2008/layout/VerticalCurvedList"/>
    <dgm:cxn modelId="{71687EFA-64E1-4A7B-A2C6-BF56450C8D12}" type="presParOf" srcId="{4BD3D2EF-86F4-4D81-98FF-76F0EF463BEC}" destId="{5E352A40-E04D-42E0-A2A1-F54B6B54891E}" srcOrd="8" destOrd="0" presId="urn:microsoft.com/office/officeart/2008/layout/VerticalCurvedList"/>
    <dgm:cxn modelId="{0DB8D658-A408-491E-B9EE-2FA3F6F96D11}" type="presParOf" srcId="{5E352A40-E04D-42E0-A2A1-F54B6B54891E}" destId="{E37B2A2C-A2A8-4EC0-AF49-D48690171A13}" srcOrd="0" destOrd="0" presId="urn:microsoft.com/office/officeart/2008/layout/VerticalCurvedList"/>
    <dgm:cxn modelId="{A9E28759-B737-455F-9370-C78FF2220411}" type="presParOf" srcId="{4BD3D2EF-86F4-4D81-98FF-76F0EF463BEC}" destId="{E840DA68-236E-4BD5-BCC0-A2552AA2ADD3}" srcOrd="9" destOrd="0" presId="urn:microsoft.com/office/officeart/2008/layout/VerticalCurvedList"/>
    <dgm:cxn modelId="{1392703D-58C6-4978-9F96-F438F03C51F1}" type="presParOf" srcId="{4BD3D2EF-86F4-4D81-98FF-76F0EF463BEC}" destId="{CF92921A-7AA6-4F21-BB83-1E92CBC89D32}" srcOrd="10" destOrd="0" presId="urn:microsoft.com/office/officeart/2008/layout/VerticalCurvedList"/>
    <dgm:cxn modelId="{61012CC6-3227-4D5F-832F-FC93828AF457}" type="presParOf" srcId="{CF92921A-7AA6-4F21-BB83-1E92CBC89D32}" destId="{EDAA0F7A-7D5C-494E-A1C2-47B28AEAA2DB}" srcOrd="0" destOrd="0" presId="urn:microsoft.com/office/officeart/2008/layout/VerticalCurvedList"/>
    <dgm:cxn modelId="{3D084B5F-4530-459D-8619-A4B228CF931B}" type="presParOf" srcId="{4BD3D2EF-86F4-4D81-98FF-76F0EF463BEC}" destId="{2F5C00B6-D676-465A-B07B-532DD4628BC5}" srcOrd="11" destOrd="0" presId="urn:microsoft.com/office/officeart/2008/layout/VerticalCurvedList"/>
    <dgm:cxn modelId="{F47ECA2A-10D0-4D79-8823-3488F768D0A0}" type="presParOf" srcId="{4BD3D2EF-86F4-4D81-98FF-76F0EF463BEC}" destId="{41B61CBF-4C23-4D62-8337-BA09A694534C}" srcOrd="12" destOrd="0" presId="urn:microsoft.com/office/officeart/2008/layout/VerticalCurvedList"/>
    <dgm:cxn modelId="{D6A5E171-CDC7-44AE-A1BD-327AEBAC302E}" type="presParOf" srcId="{41B61CBF-4C23-4D62-8337-BA09A694534C}" destId="{BBB0F1ED-8E66-4051-8AE5-5E8A9CCF371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D4C7C8-894C-46E9-890B-3280B4C01132}">
      <dsp:nvSpPr>
        <dsp:cNvPr id="0" name=""/>
        <dsp:cNvSpPr/>
      </dsp:nvSpPr>
      <dsp:spPr>
        <a:xfrm>
          <a:off x="-5414430" y="-829084"/>
          <a:ext cx="6447029" cy="6447029"/>
        </a:xfrm>
        <a:prstGeom prst="blockArc">
          <a:avLst>
            <a:gd name="adj1" fmla="val 18900000"/>
            <a:gd name="adj2" fmla="val 2700000"/>
            <a:gd name="adj3" fmla="val 335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A6230A-4824-4BC7-89EB-17F7F8C1B226}">
      <dsp:nvSpPr>
        <dsp:cNvPr id="0" name=""/>
        <dsp:cNvSpPr/>
      </dsp:nvSpPr>
      <dsp:spPr>
        <a:xfrm>
          <a:off x="384954" y="252181"/>
          <a:ext cx="7066810" cy="5041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0186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Marketing Collateral Assistance</a:t>
          </a:r>
        </a:p>
      </dsp:txBody>
      <dsp:txXfrm>
        <a:off x="384954" y="252181"/>
        <a:ext cx="7066810" cy="504171"/>
      </dsp:txXfrm>
    </dsp:sp>
    <dsp:sp modelId="{BA0F07ED-1069-4345-BEB1-B37488E677E4}">
      <dsp:nvSpPr>
        <dsp:cNvPr id="0" name=""/>
        <dsp:cNvSpPr/>
      </dsp:nvSpPr>
      <dsp:spPr>
        <a:xfrm>
          <a:off x="69847" y="189160"/>
          <a:ext cx="630214" cy="6302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A21983-2245-41E0-9F7B-17F72A9CEFA5}">
      <dsp:nvSpPr>
        <dsp:cNvPr id="0" name=""/>
        <dsp:cNvSpPr/>
      </dsp:nvSpPr>
      <dsp:spPr>
        <a:xfrm>
          <a:off x="799669" y="1008342"/>
          <a:ext cx="6652095" cy="5041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0186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REV Campus Challenge Website</a:t>
          </a:r>
        </a:p>
      </dsp:txBody>
      <dsp:txXfrm>
        <a:off x="799669" y="1008342"/>
        <a:ext cx="6652095" cy="504171"/>
      </dsp:txXfrm>
    </dsp:sp>
    <dsp:sp modelId="{18CA79EC-9191-4A1E-844D-3C25D8828EE9}">
      <dsp:nvSpPr>
        <dsp:cNvPr id="0" name=""/>
        <dsp:cNvSpPr/>
      </dsp:nvSpPr>
      <dsp:spPr>
        <a:xfrm>
          <a:off x="484562" y="945321"/>
          <a:ext cx="630214" cy="6302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A083F3-977F-4A7B-9C5E-D35E35BF00AC}">
      <dsp:nvSpPr>
        <dsp:cNvPr id="0" name=""/>
        <dsp:cNvSpPr/>
      </dsp:nvSpPr>
      <dsp:spPr>
        <a:xfrm>
          <a:off x="989308" y="1764503"/>
          <a:ext cx="6462456" cy="5041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0186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Social Media</a:t>
          </a:r>
        </a:p>
      </dsp:txBody>
      <dsp:txXfrm>
        <a:off x="989308" y="1764503"/>
        <a:ext cx="6462456" cy="504171"/>
      </dsp:txXfrm>
    </dsp:sp>
    <dsp:sp modelId="{8F56D75D-41EA-48B8-85AA-C50BAB218E5D}">
      <dsp:nvSpPr>
        <dsp:cNvPr id="0" name=""/>
        <dsp:cNvSpPr/>
      </dsp:nvSpPr>
      <dsp:spPr>
        <a:xfrm>
          <a:off x="674201" y="1701482"/>
          <a:ext cx="630214" cy="6302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54784D-D64F-4912-8D33-CFA65480EE28}">
      <dsp:nvSpPr>
        <dsp:cNvPr id="0" name=""/>
        <dsp:cNvSpPr/>
      </dsp:nvSpPr>
      <dsp:spPr>
        <a:xfrm>
          <a:off x="989308" y="2520185"/>
          <a:ext cx="6462456" cy="5041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0186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Email Marketing</a:t>
          </a:r>
        </a:p>
      </dsp:txBody>
      <dsp:txXfrm>
        <a:off x="989308" y="2520185"/>
        <a:ext cx="6462456" cy="504171"/>
      </dsp:txXfrm>
    </dsp:sp>
    <dsp:sp modelId="{E37B2A2C-A2A8-4EC0-AF49-D48690171A13}">
      <dsp:nvSpPr>
        <dsp:cNvPr id="0" name=""/>
        <dsp:cNvSpPr/>
      </dsp:nvSpPr>
      <dsp:spPr>
        <a:xfrm>
          <a:off x="674201" y="2457164"/>
          <a:ext cx="630214" cy="6302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40DA68-236E-4BD5-BCC0-A2552AA2ADD3}">
      <dsp:nvSpPr>
        <dsp:cNvPr id="0" name=""/>
        <dsp:cNvSpPr/>
      </dsp:nvSpPr>
      <dsp:spPr>
        <a:xfrm>
          <a:off x="799669" y="3276347"/>
          <a:ext cx="6652095" cy="5041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0186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Conferences &amp; Events</a:t>
          </a:r>
        </a:p>
      </dsp:txBody>
      <dsp:txXfrm>
        <a:off x="799669" y="3276347"/>
        <a:ext cx="6652095" cy="504171"/>
      </dsp:txXfrm>
    </dsp:sp>
    <dsp:sp modelId="{EDAA0F7A-7D5C-494E-A1C2-47B28AEAA2DB}">
      <dsp:nvSpPr>
        <dsp:cNvPr id="0" name=""/>
        <dsp:cNvSpPr/>
      </dsp:nvSpPr>
      <dsp:spPr>
        <a:xfrm>
          <a:off x="484562" y="3213325"/>
          <a:ext cx="630214" cy="6302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5C00B6-D676-465A-B07B-532DD4628BC5}">
      <dsp:nvSpPr>
        <dsp:cNvPr id="0" name=""/>
        <dsp:cNvSpPr/>
      </dsp:nvSpPr>
      <dsp:spPr>
        <a:xfrm>
          <a:off x="384954" y="4032508"/>
          <a:ext cx="7066810" cy="5041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0186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Personalized Certificates</a:t>
          </a:r>
        </a:p>
      </dsp:txBody>
      <dsp:txXfrm>
        <a:off x="384954" y="4032508"/>
        <a:ext cx="7066810" cy="504171"/>
      </dsp:txXfrm>
    </dsp:sp>
    <dsp:sp modelId="{BBB0F1ED-8E66-4051-8AE5-5E8A9CCF371D}">
      <dsp:nvSpPr>
        <dsp:cNvPr id="0" name=""/>
        <dsp:cNvSpPr/>
      </dsp:nvSpPr>
      <dsp:spPr>
        <a:xfrm>
          <a:off x="69847" y="3969486"/>
          <a:ext cx="630214" cy="6302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4CC6009-01F2-4D9B-92DC-3EA27A8B93D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6F64C2-AFCB-4718-BEEC-50F06ED3372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A919B3-A9B1-4972-BA46-E528053319B8}" type="datetimeFigureOut">
              <a:rPr lang="en-US" smtClean="0"/>
              <a:t>7/25/2019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6D30FC-EC94-4D58-B8D2-306775888A8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250BE3-9734-457F-A6EF-5813124AC7F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006B31-DB40-4BAB-A84A-7D44960F5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592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855ADB-E52D-4286-AFD9-7476B43AF2CE}" type="datetimeFigureOut">
              <a:rPr lang="en-US" smtClean="0"/>
              <a:t>7/25/2019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0117FF-54A0-45CD-90CF-862ADEF23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861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DA9C80-B631-4EC4-8253-F63CFD0157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11936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lIns="96661" tIns="48331" rIns="96661" bIns="48331"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DA9C80-B631-4EC4-8253-F63CFD0157DF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42433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DA9C80-B631-4EC4-8253-F63CFD0157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815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lIns="93324" tIns="46662" rIns="93324" bIns="4666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DA9C80-B631-4EC4-8253-F63CFD0157D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5534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DA9C80-B631-4EC4-8253-F63CFD0157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5319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DA9C80-B631-4EC4-8253-F63CFD0157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99254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117FF-54A0-45CD-90CF-862ADEF2375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9275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49131" y="4704004"/>
            <a:ext cx="5993045" cy="3848731"/>
          </a:xfrm>
          <a:prstGeom prst="rect">
            <a:avLst/>
          </a:prstGeom>
        </p:spPr>
        <p:txBody>
          <a:bodyPr lIns="98653" tIns="49326" rIns="98653" bIns="4932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666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DA9C80-B631-4EC4-8253-F63CFD0157DF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666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48672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49131" y="4704004"/>
            <a:ext cx="5993045" cy="3848731"/>
          </a:xfrm>
          <a:prstGeom prst="rect">
            <a:avLst/>
          </a:prstGeom>
        </p:spPr>
        <p:txBody>
          <a:bodyPr lIns="98653" tIns="49326" rIns="98653" bIns="4932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666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DA9C80-B631-4EC4-8253-F63CFD0157DF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666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65190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49131" y="4704004"/>
            <a:ext cx="5993045" cy="3848731"/>
          </a:xfrm>
          <a:prstGeom prst="rect">
            <a:avLst/>
          </a:prstGeom>
        </p:spPr>
        <p:txBody>
          <a:bodyPr lIns="98653" tIns="49326" rIns="98653" bIns="4932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666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DA9C80-B631-4EC4-8253-F63CFD0157DF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666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08967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49131" y="4704004"/>
            <a:ext cx="5993045" cy="3848731"/>
          </a:xfrm>
          <a:prstGeom prst="rect">
            <a:avLst/>
          </a:prstGeom>
        </p:spPr>
        <p:txBody>
          <a:bodyPr lIns="98653" tIns="49326" rIns="98653" bIns="4932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666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DA9C80-B631-4EC4-8253-F63CFD0157DF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666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7834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DA9C80-B631-4EC4-8253-F63CFD0157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73234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49131" y="4704004"/>
            <a:ext cx="5993045" cy="3848731"/>
          </a:xfrm>
          <a:prstGeom prst="rect">
            <a:avLst/>
          </a:prstGeom>
        </p:spPr>
        <p:txBody>
          <a:bodyPr lIns="98653" tIns="49326" rIns="98653" bIns="49326"/>
          <a:lstStyle/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666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DA9C80-B631-4EC4-8253-F63CFD0157DF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666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21461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49131" y="4704004"/>
            <a:ext cx="5993045" cy="3848731"/>
          </a:xfrm>
          <a:prstGeom prst="rect">
            <a:avLst/>
          </a:prstGeom>
        </p:spPr>
        <p:txBody>
          <a:bodyPr lIns="98653" tIns="49326" rIns="98653" bIns="49326"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666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DA9C80-B631-4EC4-8253-F63CFD0157DF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666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05439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73088" y="769938"/>
            <a:ext cx="6843712" cy="3849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86755" y="4708269"/>
            <a:ext cx="7330261" cy="5249833"/>
          </a:xfrm>
          <a:prstGeom prst="rect">
            <a:avLst/>
          </a:prstGeom>
        </p:spPr>
        <p:txBody>
          <a:bodyPr lIns="104266" tIns="52133" rIns="104266" bIns="52133">
            <a:noAutofit/>
          </a:bodyPr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27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DA9C80-B631-4EC4-8253-F63CFD0157DF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0270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96803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49131" y="4704004"/>
            <a:ext cx="5993045" cy="3848731"/>
          </a:xfrm>
          <a:prstGeom prst="rect">
            <a:avLst/>
          </a:prstGeom>
        </p:spPr>
        <p:txBody>
          <a:bodyPr lIns="98653" tIns="49326" rIns="98653" bIns="4932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86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DA9C80-B631-4EC4-8253-F63CFD0157DF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865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2037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49131" y="4704004"/>
            <a:ext cx="5993045" cy="3848731"/>
          </a:xfrm>
          <a:prstGeom prst="rect">
            <a:avLst/>
          </a:prstGeom>
        </p:spPr>
        <p:txBody>
          <a:bodyPr lIns="98653" tIns="49326" rIns="98653" bIns="49326"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666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DA9C80-B631-4EC4-8253-F63CFD0157DF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666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73093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49131" y="4704004"/>
            <a:ext cx="5993045" cy="3848731"/>
          </a:xfrm>
          <a:prstGeom prst="rect">
            <a:avLst/>
          </a:prstGeom>
        </p:spPr>
        <p:txBody>
          <a:bodyPr lIns="98653" tIns="49326" rIns="98653" bIns="4932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666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DA9C80-B631-4EC4-8253-F63CFD0157DF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666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72294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49131" y="4704004"/>
            <a:ext cx="5993045" cy="3848731"/>
          </a:xfrm>
          <a:prstGeom prst="rect">
            <a:avLst/>
          </a:prstGeom>
        </p:spPr>
        <p:txBody>
          <a:bodyPr lIns="98653" tIns="49326" rIns="98653" bIns="49326"/>
          <a:lstStyle/>
          <a:p>
            <a:endParaRPr lang="en-US" dirty="0"/>
          </a:p>
          <a:p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666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DA9C80-B631-4EC4-8253-F63CFD0157DF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666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294762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49131" y="4704004"/>
            <a:ext cx="5993045" cy="3848731"/>
          </a:xfrm>
          <a:prstGeom prst="rect">
            <a:avLst/>
          </a:prstGeom>
        </p:spPr>
        <p:txBody>
          <a:bodyPr lIns="98653" tIns="49326" rIns="98653" bIns="4932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666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DA9C80-B631-4EC4-8253-F63CFD0157DF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666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3930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54497" y="4780105"/>
            <a:ext cx="6029136" cy="3911149"/>
          </a:xfrm>
          <a:prstGeom prst="rect">
            <a:avLst/>
          </a:prstGeom>
        </p:spPr>
        <p:txBody>
          <a:bodyPr lIns="98653" tIns="49326" rIns="98653" bIns="4932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666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DA9C80-B631-4EC4-8253-F63CFD0157DF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666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681715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65086" y="4751288"/>
            <a:ext cx="6127610" cy="3887570"/>
          </a:xfrm>
          <a:prstGeom prst="rect">
            <a:avLst/>
          </a:prstGeom>
        </p:spPr>
        <p:txBody>
          <a:bodyPr lIns="98115" tIns="49059" rIns="98115" bIns="49059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666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DA9C80-B631-4EC4-8253-F63CFD0157DF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666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61134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DA9C80-B631-4EC4-8253-F63CFD0157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878895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49131" y="4704004"/>
            <a:ext cx="5993045" cy="3848731"/>
          </a:xfrm>
          <a:prstGeom prst="rect">
            <a:avLst/>
          </a:prstGeom>
        </p:spPr>
        <p:txBody>
          <a:bodyPr lIns="98653" tIns="49326" rIns="98653" bIns="4932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86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DA9C80-B631-4EC4-8253-F63CFD0157DF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865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054999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49131" y="4704004"/>
            <a:ext cx="5993045" cy="3848731"/>
          </a:xfrm>
          <a:prstGeom prst="rect">
            <a:avLst/>
          </a:prstGeom>
        </p:spPr>
        <p:txBody>
          <a:bodyPr lIns="98653" tIns="49326" rIns="98653" bIns="4932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86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DA9C80-B631-4EC4-8253-F63CFD0157DF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865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135971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117FF-54A0-45CD-90CF-862ADEF2375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05474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54497" y="4780105"/>
            <a:ext cx="6029136" cy="3911149"/>
          </a:xfrm>
          <a:prstGeom prst="rect">
            <a:avLst/>
          </a:prstGeom>
        </p:spPr>
        <p:txBody>
          <a:bodyPr lIns="98653" tIns="49326" rIns="98653" bIns="4932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865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DA9C80-B631-4EC4-8253-F63CFD0157DF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865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550836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65779" y="4782403"/>
            <a:ext cx="6126224" cy="3912878"/>
          </a:xfrm>
          <a:prstGeom prst="rect">
            <a:avLst/>
          </a:prstGeom>
        </p:spPr>
        <p:txBody>
          <a:bodyPr lIns="100526" tIns="50264" rIns="100526" bIns="5026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666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DA9C80-B631-4EC4-8253-F63CFD0157DF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666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484576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65779" y="4782403"/>
            <a:ext cx="6126224" cy="3912878"/>
          </a:xfrm>
          <a:prstGeom prst="rect">
            <a:avLst/>
          </a:prstGeom>
        </p:spPr>
        <p:txBody>
          <a:bodyPr lIns="100526" tIns="50264" rIns="100526" bIns="5026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666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DA9C80-B631-4EC4-8253-F63CFD0157DF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666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47823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15938" y="744538"/>
            <a:ext cx="6638925" cy="37338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67165" y="4788939"/>
            <a:ext cx="6137323" cy="3918223"/>
          </a:xfrm>
          <a:prstGeom prst="rect">
            <a:avLst/>
          </a:prstGeom>
        </p:spPr>
        <p:txBody>
          <a:bodyPr lIns="98653" tIns="49326" rIns="98653" bIns="49326"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010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DA9C80-B631-4EC4-8253-F63CFD0157DF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00102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894210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15938" y="744538"/>
            <a:ext cx="6638925" cy="37338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84924" y="4819876"/>
            <a:ext cx="6272287" cy="3944156"/>
          </a:xfrm>
          <a:prstGeom prst="rect">
            <a:avLst/>
          </a:prstGeom>
        </p:spPr>
        <p:txBody>
          <a:bodyPr lIns="98653" tIns="49326" rIns="98653" bIns="49326"/>
          <a:lstStyle/>
          <a:p>
            <a:pPr defTabSz="986525">
              <a:defRPr/>
            </a:pPr>
            <a:endParaRPr lang="en-US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010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DA9C80-B631-4EC4-8253-F63CFD0157DF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00102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811194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15938" y="744538"/>
            <a:ext cx="6638925" cy="37338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67169" y="4741200"/>
            <a:ext cx="6137324" cy="3879160"/>
          </a:xfrm>
          <a:prstGeom prst="rect">
            <a:avLst/>
          </a:prstGeom>
        </p:spPr>
        <p:txBody>
          <a:bodyPr lIns="100075" tIns="50038" rIns="100075" bIns="50038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010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DA9C80-B631-4EC4-8253-F63CFD0157DF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00102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189141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49131" y="4704004"/>
            <a:ext cx="5993045" cy="3848731"/>
          </a:xfrm>
          <a:prstGeom prst="rect">
            <a:avLst/>
          </a:prstGeom>
        </p:spPr>
        <p:txBody>
          <a:bodyPr lIns="98653" tIns="49326" rIns="98653" bIns="4932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666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DA9C80-B631-4EC4-8253-F63CFD0157DF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666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12682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117FF-54A0-45CD-90CF-862ADEF2375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47061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117FF-54A0-45CD-90CF-862ADEF23752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37153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117FF-54A0-45CD-90CF-862ADEF23752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83156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49131" y="4704004"/>
            <a:ext cx="5993045" cy="3848731"/>
          </a:xfrm>
          <a:prstGeom prst="rect">
            <a:avLst/>
          </a:prstGeom>
        </p:spPr>
        <p:txBody>
          <a:bodyPr lIns="98653" tIns="49326" rIns="98653" bIns="49326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666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DA9C80-B631-4EC4-8253-F63CFD0157DF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666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229231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49131" y="4704004"/>
            <a:ext cx="5993045" cy="3848731"/>
          </a:xfrm>
          <a:prstGeom prst="rect">
            <a:avLst/>
          </a:prstGeom>
        </p:spPr>
        <p:txBody>
          <a:bodyPr lIns="98653" tIns="49326" rIns="98653" bIns="49326"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666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DA9C80-B631-4EC4-8253-F63CFD0157D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666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657879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49131" y="4704004"/>
            <a:ext cx="5993045" cy="3848731"/>
          </a:xfrm>
          <a:prstGeom prst="rect">
            <a:avLst/>
          </a:prstGeom>
        </p:spPr>
        <p:txBody>
          <a:bodyPr lIns="98653" tIns="49326" rIns="98653" bIns="49326"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666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DA9C80-B631-4EC4-8253-F63CFD0157D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666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104329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DA9C80-B631-4EC4-8253-F63CFD0157DF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44194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675" y="4479925"/>
            <a:ext cx="5619750" cy="3665538"/>
          </a:xfrm>
          <a:prstGeom prst="rect">
            <a:avLst/>
          </a:prstGeom>
        </p:spPr>
        <p:txBody>
          <a:bodyPr lIns="91428" tIns="45714" rIns="91428" bIns="45714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DA9C80-B631-4EC4-8253-F63CFD0157DF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8443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DA9C80-B631-4EC4-8253-F63CFD0157D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1053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lIns="96661" tIns="48331" rIns="96661" bIns="4833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DA9C80-B631-4EC4-8253-F63CFD0157DF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7862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49131" y="4704004"/>
            <a:ext cx="5993045" cy="3848731"/>
          </a:xfrm>
          <a:prstGeom prst="rect">
            <a:avLst/>
          </a:prstGeom>
        </p:spPr>
        <p:txBody>
          <a:bodyPr lIns="98653" tIns="49326" rIns="98653" bIns="49326"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66612"/>
            <a:fld id="{F6DA9C80-B631-4EC4-8253-F63CFD0157DF}" type="slidenum">
              <a:rPr lang="en-US">
                <a:solidFill>
                  <a:prstClr val="black"/>
                </a:solidFill>
                <a:latin typeface="Calibri"/>
              </a:rPr>
              <a:pPr defTabSz="966612"/>
              <a:t>7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114871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DA9C80-B631-4EC4-8253-F63CFD0157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17750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lIns="96661" tIns="48331" rIns="96661" bIns="48331"/>
          <a:lstStyle/>
          <a:p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DA9C80-B631-4EC4-8253-F63CFD0157DF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531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F0012-D84D-49E6-8571-78040DC0BB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6F3C06-C12E-45A1-A9DF-2F9CE4427E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9F2B6E-AA6D-47B4-BC76-6CE94DDF5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E1C0-B435-460F-BE57-85E7956A41A4}" type="datetimeFigureOut">
              <a:rPr lang="en-US" smtClean="0"/>
              <a:t>7/25/2019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ADE41F-A0A1-4D44-B79D-EF9EE4041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3B7F31-4DF7-42ED-A762-C20C70123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F06F-7A6E-43B4-BB8A-9B38623FE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378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40408-8424-4447-A7E6-515BC6A4C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34AAC9-089E-4B53-9946-D755E0BDB6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73787B-3CC9-4C1A-90BF-BB5467CE9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E1C0-B435-460F-BE57-85E7956A41A4}" type="datetimeFigureOut">
              <a:rPr lang="en-US" smtClean="0"/>
              <a:t>7/25/2019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0A7764-0F36-4F5F-8AE2-1076DC26B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984AB9-E8C1-429E-96CA-1C5A53776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F06F-7A6E-43B4-BB8A-9B38623FE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129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E9CE2B-A89A-4F82-A332-156B78A7E0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1870F3-F90F-4377-AF54-44ADEA17B3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80BE36-16D3-4114-BC82-1790E3A90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E1C0-B435-460F-BE57-85E7956A41A4}" type="datetimeFigureOut">
              <a:rPr lang="en-US" smtClean="0"/>
              <a:t>7/25/2019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733C90-0F64-45D9-9180-71CB81967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EADD9E-A94D-4C3B-A4C0-084B27A3F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F06F-7A6E-43B4-BB8A-9B38623FE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7405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462831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95681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14477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7124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24933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49967"/>
            <a:ext cx="10972800" cy="42206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597695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66490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24933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49967"/>
            <a:ext cx="10972800" cy="42206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17702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1485"/>
            <a:ext cx="10363200" cy="146896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1005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6797F-F1EA-43DC-8BE2-531303A08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F8D233-1845-4BDE-9731-15883D68E6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8FAEE7-629F-4FDF-B5F4-D65B47066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E1C0-B435-460F-BE57-85E7956A41A4}" type="datetimeFigureOut">
              <a:rPr lang="en-US" smtClean="0"/>
              <a:t>7/25/2019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293FE-09F8-4906-B623-44F7025AE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2EE3B3-96A5-410F-B0B8-2351D4E8A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F06F-7A6E-43B4-BB8A-9B38623FE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2467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24933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49967"/>
            <a:ext cx="10972800" cy="42206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853534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24933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849967"/>
            <a:ext cx="5384800" cy="422063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49967"/>
            <a:ext cx="5384800" cy="422063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7619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24933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089151"/>
            <a:ext cx="5386917" cy="6413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730501"/>
            <a:ext cx="5386917" cy="3340100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2089151"/>
            <a:ext cx="5389033" cy="6413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730501"/>
            <a:ext cx="5389033" cy="3340100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92526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58800"/>
            <a:ext cx="10972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866299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47604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522818"/>
            <a:ext cx="4011084" cy="116204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522818"/>
            <a:ext cx="6815667" cy="554778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684867"/>
            <a:ext cx="4011084" cy="438573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447215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7267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3833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867"/>
            <a:ext cx="7315200" cy="80433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52960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1486"/>
            <a:ext cx="10363200" cy="146896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82711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24933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49967"/>
            <a:ext cx="10972800" cy="42206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70069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24933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849967"/>
            <a:ext cx="5384800" cy="422063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49967"/>
            <a:ext cx="5384800" cy="422063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3809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47A27-A13D-4A35-8ECD-456E407D9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950818-5BD8-4AF9-83AF-53231C7F5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3376A1-1D47-40EA-8483-DCFD8E2E0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E1C0-B435-460F-BE57-85E7956A41A4}" type="datetimeFigureOut">
              <a:rPr lang="en-US" smtClean="0"/>
              <a:t>7/25/2019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518DF-14FD-4D84-9647-BF54619E5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C49134-ACF0-473D-AA2C-AB6019B6B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F06F-7A6E-43B4-BB8A-9B38623FE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3431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24933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089152"/>
            <a:ext cx="5386917" cy="6413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730502"/>
            <a:ext cx="5386917" cy="3340100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2089152"/>
            <a:ext cx="5389033" cy="6413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730502"/>
            <a:ext cx="5389033" cy="3340100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50237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58800"/>
            <a:ext cx="10972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718370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71867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522820"/>
            <a:ext cx="4011084" cy="116204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522819"/>
            <a:ext cx="6815667" cy="554778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684868"/>
            <a:ext cx="4011084" cy="438573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103930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7267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3833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868"/>
            <a:ext cx="7315200" cy="80433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91470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B7FD15-BA33-47E4-A909-BC7AD8BEBAFB}"/>
              </a:ext>
            </a:extLst>
          </p:cNvPr>
          <p:cNvSpPr/>
          <p:nvPr userDrawn="1"/>
        </p:nvSpPr>
        <p:spPr>
          <a:xfrm>
            <a:off x="11561121" y="6330611"/>
            <a:ext cx="880263" cy="244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b="1" dirty="0">
                <a:solidFill>
                  <a:srgbClr val="2051A3"/>
                </a:solidFill>
                <a:latin typeface="Proxima Nova" panose="02000506030000020004" pitchFamily="50" charset="0"/>
              </a:rPr>
              <a:t>—</a:t>
            </a:r>
            <a:fld id="{A8B14155-B685-474C-BCE3-6B784A8CC6F1}" type="slidenum">
              <a:rPr lang="en-US" sz="1100" b="1" smtClean="0">
                <a:solidFill>
                  <a:srgbClr val="2051A3"/>
                </a:solidFill>
                <a:latin typeface="Proxima Nova" panose="02000506030000020004" pitchFamily="50" charset="0"/>
              </a:rPr>
              <a:t>‹#›</a:t>
            </a:fld>
            <a:endParaRPr lang="en-US" sz="1100" b="1" dirty="0">
              <a:solidFill>
                <a:srgbClr val="2051A3"/>
              </a:solidFill>
              <a:latin typeface="Proxima Nova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836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2CC87-7042-43C3-9127-39F438BC3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69ECA8-8369-4C65-9256-1FFF4E7F0E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0FA3BC-408D-4F56-BB32-5F3A06F1E7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4A30DB-7E72-4B9E-8135-E26A0827B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E1C0-B435-460F-BE57-85E7956A41A4}" type="datetimeFigureOut">
              <a:rPr lang="en-US" smtClean="0"/>
              <a:t>7/25/2019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CEB303-DDC1-4205-826C-23AF587D6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F2D7A9-41C6-4980-8FA0-A92A4521F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F06F-7A6E-43B4-BB8A-9B38623FE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327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E4215-3001-4562-BF0D-4FB9B5E27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EB3D5B-0C94-4547-BDE4-677385A2FD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FAA037-F613-42CD-BB00-A4E1467245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12A70A-5BB0-472B-BDC9-E93574ACE0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DDFD9F-D2F6-4B81-B145-6D5E6281F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A29120-1A7C-43E1-B97F-B66057769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E1C0-B435-460F-BE57-85E7956A41A4}" type="datetimeFigureOut">
              <a:rPr lang="en-US" smtClean="0"/>
              <a:t>7/25/2019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583265-2167-4BC3-97BC-ABF5DAD94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D04884-1D73-42AC-97BF-A6EB9D2A0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F06F-7A6E-43B4-BB8A-9B38623FE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787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11CC-115D-4F6F-B640-F0C63D63A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39D816-FE72-4533-8BDE-021E32E89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E1C0-B435-460F-BE57-85E7956A41A4}" type="datetimeFigureOut">
              <a:rPr lang="en-US" smtClean="0"/>
              <a:t>7/25/2019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659332-0B54-4D18-AEEA-81ACFA83F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6503AC-C392-411E-B783-2C9767208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F06F-7A6E-43B4-BB8A-9B38623FE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475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196EA2-B3BF-48E4-8530-E81837A3E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E1C0-B435-460F-BE57-85E7956A41A4}" type="datetimeFigureOut">
              <a:rPr lang="en-US" smtClean="0"/>
              <a:t>7/25/2019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04ECB1-CCAE-4912-8F06-AB4E4DCC8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E5F53C-38AC-47FB-BDD3-1D8E84F74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F06F-7A6E-43B4-BB8A-9B38623FE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123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04C30-F7BA-44AE-82D7-8FD471E64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5F04EA-D92C-4903-AF15-8EDB6DFF7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468D7A-C6DB-42E0-AE77-6B922B5F24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45BB0A-DDC6-44E1-A585-308A35829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E1C0-B435-460F-BE57-85E7956A41A4}" type="datetimeFigureOut">
              <a:rPr lang="en-US" smtClean="0"/>
              <a:t>7/25/2019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4D6DC1-F5AD-4D6B-9554-3EE749945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DF2837-615C-409C-AF33-ACE13177D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F06F-7A6E-43B4-BB8A-9B38623FE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843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B18A0-AAFA-4F96-AB81-9EAF363CA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B4FA7D-47E0-4BCA-A962-609A0E1744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438E49-954A-49BD-909C-514F4DCD74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8F09BF-B62D-48BB-9323-5C9A9C0F6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5E1C0-B435-460F-BE57-85E7956A41A4}" type="datetimeFigureOut">
              <a:rPr lang="en-US" smtClean="0"/>
              <a:t>7/25/2019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25E3D1-9898-4CB0-B3D1-818716D34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51A20C-F9BE-46EF-A27D-D83132351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8F06F-7A6E-43B4-BB8A-9B38623FE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975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22.xml"/><Relationship Id="rId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31.xml"/><Relationship Id="rId10" Type="http://schemas.openxmlformats.org/officeDocument/2006/relationships/theme" Target="../theme/theme7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8D27994-C19C-485C-AF2C-23E8000B3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EFE973-8714-4765-A7B1-2878744498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A87DB9-EC44-44BD-80A0-8F7AA052CB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D5E1C0-B435-460F-BE57-85E7956A41A4}" type="datetimeFigureOut">
              <a:rPr lang="en-US" smtClean="0"/>
              <a:t>7/25/2019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C5996D-A46B-4CF6-A20A-B9CFF4898B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003996-4942-455B-A908-FA4CA180F9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08F06F-7A6E-43B4-BB8A-9B38623FE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574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5E22D-F131-4D0D-8179-386C8885B195}" type="datetime1">
              <a:rPr lang="en-US" smtClean="0"/>
              <a:t>7/25/2019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ACAC6D-BD82-4571-9E34-C1EFF11A94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4953000"/>
            <a:ext cx="12192000" cy="1981200"/>
          </a:xfrm>
          <a:prstGeom prst="rect">
            <a:avLst/>
          </a:prstGeom>
          <a:solidFill>
            <a:srgbClr val="002D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" name="Rectangle 7"/>
          <p:cNvSpPr/>
          <p:nvPr userDrawn="1"/>
        </p:nvSpPr>
        <p:spPr>
          <a:xfrm>
            <a:off x="0" y="4953000"/>
            <a:ext cx="12192000" cy="101600"/>
          </a:xfrm>
          <a:prstGeom prst="rect">
            <a:avLst/>
          </a:prstGeom>
          <a:solidFill>
            <a:srgbClr val="0069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11" name="Picture 10" descr="NYSERDA 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11200" y="381000"/>
            <a:ext cx="4540720" cy="109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000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ftr="0"/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108200"/>
            <a:ext cx="7112000" cy="3657600"/>
          </a:xfrm>
          <a:prstGeom prst="rect">
            <a:avLst/>
          </a:prstGeom>
          <a:solidFill>
            <a:srgbClr val="002D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1" name="Rectangle 10"/>
          <p:cNvSpPr/>
          <p:nvPr userDrawn="1"/>
        </p:nvSpPr>
        <p:spPr>
          <a:xfrm>
            <a:off x="0" y="2053938"/>
            <a:ext cx="7112000" cy="108525"/>
          </a:xfrm>
          <a:prstGeom prst="rect">
            <a:avLst/>
          </a:prstGeom>
          <a:solidFill>
            <a:srgbClr val="0069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3" name="Slide Number Placeholder 3"/>
          <p:cNvSpPr txBox="1">
            <a:spLocks/>
          </p:cNvSpPr>
          <p:nvPr userDrawn="1"/>
        </p:nvSpPr>
        <p:spPr>
          <a:xfrm>
            <a:off x="11074400" y="117474"/>
            <a:ext cx="914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b="1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52EC2-2C0B-4C03-9888-0B25156ED88D}" type="slidenum">
              <a:rPr lang="en-US" sz="1600" smtClean="0">
                <a:solidFill>
                  <a:srgbClr val="002D73"/>
                </a:solidFill>
              </a:rPr>
              <a:pPr algn="r"/>
              <a:t>‹#›</a:t>
            </a:fld>
            <a:endParaRPr lang="en-US" sz="1600" dirty="0">
              <a:solidFill>
                <a:srgbClr val="002D73"/>
              </a:solidFill>
            </a:endParaRPr>
          </a:p>
        </p:txBody>
      </p:sp>
      <p:pic>
        <p:nvPicPr>
          <p:cNvPr id="8" name="Picture 7" descr="NYSERDA 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855200" y="6070600"/>
            <a:ext cx="2018112" cy="48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931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hf sldNum="0" hdr="0" ftr="0"/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0" y="83126"/>
            <a:ext cx="12192000" cy="399473"/>
          </a:xfrm>
          <a:prstGeom prst="rect">
            <a:avLst/>
          </a:prstGeom>
          <a:solidFill>
            <a:srgbClr val="002D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4" name="Slide Number Placeholder 3"/>
          <p:cNvSpPr txBox="1">
            <a:spLocks/>
          </p:cNvSpPr>
          <p:nvPr userDrawn="1"/>
        </p:nvSpPr>
        <p:spPr>
          <a:xfrm>
            <a:off x="11074400" y="117474"/>
            <a:ext cx="914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b="1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52EC2-2C0B-4C03-9888-0B25156ED88D}" type="slidenum">
              <a:rPr lang="en-US" sz="1600" smtClean="0"/>
              <a:pPr algn="r"/>
              <a:t>‹#›</a:t>
            </a:fld>
            <a:endParaRPr lang="en-US" sz="1600" dirty="0"/>
          </a:p>
        </p:txBody>
      </p:sp>
      <p:sp>
        <p:nvSpPr>
          <p:cNvPr id="25" name="Rectangle 24"/>
          <p:cNvSpPr/>
          <p:nvPr userDrawn="1"/>
        </p:nvSpPr>
        <p:spPr>
          <a:xfrm>
            <a:off x="0" y="-25400"/>
            <a:ext cx="12192000" cy="108525"/>
          </a:xfrm>
          <a:prstGeom prst="rect">
            <a:avLst/>
          </a:prstGeom>
          <a:solidFill>
            <a:srgbClr val="0069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10" name="Picture 9" descr="NYSERDA Logo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9855200" y="6070600"/>
            <a:ext cx="2018112" cy="48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99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71" r:id="rId3"/>
  </p:sldLayoutIdLst>
  <p:hf sldNum="0" hdr="0" ftr="0"/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2108200"/>
            <a:ext cx="7112000" cy="3352800"/>
          </a:xfrm>
          <a:prstGeom prst="rect">
            <a:avLst/>
          </a:prstGeom>
          <a:solidFill>
            <a:srgbClr val="002D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1" name="Rectangle 10"/>
          <p:cNvSpPr/>
          <p:nvPr userDrawn="1"/>
        </p:nvSpPr>
        <p:spPr>
          <a:xfrm>
            <a:off x="0" y="2053938"/>
            <a:ext cx="7112000" cy="108525"/>
          </a:xfrm>
          <a:prstGeom prst="rect">
            <a:avLst/>
          </a:prstGeom>
          <a:solidFill>
            <a:srgbClr val="0069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3" name="Slide Number Placeholder 3"/>
          <p:cNvSpPr txBox="1">
            <a:spLocks/>
          </p:cNvSpPr>
          <p:nvPr userDrawn="1"/>
        </p:nvSpPr>
        <p:spPr>
          <a:xfrm>
            <a:off x="11074400" y="117474"/>
            <a:ext cx="914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b="1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52EC2-2C0B-4C03-9888-0B25156ED88D}" type="slidenum">
              <a:rPr lang="en-US" sz="1600" smtClean="0">
                <a:solidFill>
                  <a:srgbClr val="002D73"/>
                </a:solidFill>
              </a:rPr>
              <a:pPr algn="r"/>
              <a:t>‹#›</a:t>
            </a:fld>
            <a:endParaRPr lang="en-US" sz="1600" dirty="0">
              <a:solidFill>
                <a:srgbClr val="002D73"/>
              </a:solidFill>
            </a:endParaRPr>
          </a:p>
        </p:txBody>
      </p:sp>
      <p:pic>
        <p:nvPicPr>
          <p:cNvPr id="8" name="Picture 7" descr="NYSERDA Logo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855200" y="6070600"/>
            <a:ext cx="2018112" cy="48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558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</p:sldLayoutIdLst>
  <p:hf sldNum="0" hdr="0" ftr="0"/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524933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49967"/>
            <a:ext cx="10972800" cy="42206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83126"/>
            <a:ext cx="12192000" cy="399473"/>
          </a:xfrm>
          <a:prstGeom prst="rect">
            <a:avLst/>
          </a:prstGeom>
          <a:solidFill>
            <a:srgbClr val="002D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9" name="Slide Number Placeholder 3"/>
          <p:cNvSpPr txBox="1">
            <a:spLocks/>
          </p:cNvSpPr>
          <p:nvPr userDrawn="1"/>
        </p:nvSpPr>
        <p:spPr>
          <a:xfrm>
            <a:off x="11074400" y="117474"/>
            <a:ext cx="914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b="1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52EC2-2C0B-4C03-9888-0B25156ED88D}" type="slidenum">
              <a:rPr lang="en-US" sz="1600" smtClean="0"/>
              <a:pPr algn="r"/>
              <a:t>‹#›</a:t>
            </a:fld>
            <a:endParaRPr lang="en-US" sz="1600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-25400"/>
            <a:ext cx="12192000" cy="108525"/>
          </a:xfrm>
          <a:prstGeom prst="rect">
            <a:avLst/>
          </a:prstGeom>
          <a:solidFill>
            <a:srgbClr val="0069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13" name="Picture 12" descr="NYSERDA Logo.png"/>
          <p:cNvPicPr>
            <a:picLocks noChangeAspect="1"/>
          </p:cNvPicPr>
          <p:nvPr userDrawn="1"/>
        </p:nvPicPr>
        <p:blipFill>
          <a:blip r:embed="rId10" cstate="print"/>
          <a:stretch>
            <a:fillRect/>
          </a:stretch>
        </p:blipFill>
        <p:spPr>
          <a:xfrm>
            <a:off x="9855200" y="6070600"/>
            <a:ext cx="2018112" cy="48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894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</p:sldLayoutIdLst>
  <p:hf sldNum="0" hdr="0" ftr="0"/>
  <p:txStyles>
    <p:titleStyle>
      <a:lvl1pPr algn="l" defTabSz="1219170" rtl="0" eaLnBrk="1" latinLnBrk="0" hangingPunct="1">
        <a:spcBef>
          <a:spcPct val="0"/>
        </a:spcBef>
        <a:buNone/>
        <a:defRPr sz="4267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524933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49967"/>
            <a:ext cx="10972800" cy="42206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83128"/>
            <a:ext cx="12192000" cy="399473"/>
          </a:xfrm>
          <a:prstGeom prst="rect">
            <a:avLst/>
          </a:prstGeom>
          <a:solidFill>
            <a:srgbClr val="002D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9" name="Slide Number Placeholder 3"/>
          <p:cNvSpPr txBox="1">
            <a:spLocks/>
          </p:cNvSpPr>
          <p:nvPr userDrawn="1"/>
        </p:nvSpPr>
        <p:spPr>
          <a:xfrm>
            <a:off x="11074400" y="117475"/>
            <a:ext cx="914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b="1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52EC2-2C0B-4C03-9888-0B25156ED88D}" type="slidenum">
              <a:rPr lang="en-US" sz="1600" smtClean="0"/>
              <a:pPr algn="r"/>
              <a:t>‹#›</a:t>
            </a:fld>
            <a:endParaRPr lang="en-US" sz="1600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-25400"/>
            <a:ext cx="12192000" cy="108525"/>
          </a:xfrm>
          <a:prstGeom prst="rect">
            <a:avLst/>
          </a:prstGeom>
          <a:solidFill>
            <a:srgbClr val="0069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13" name="Picture 12" descr="NYSERDA Logo.png"/>
          <p:cNvPicPr>
            <a:picLocks noChangeAspect="1"/>
          </p:cNvPicPr>
          <p:nvPr userDrawn="1"/>
        </p:nvPicPr>
        <p:blipFill>
          <a:blip r:embed="rId11" cstate="print"/>
          <a:stretch>
            <a:fillRect/>
          </a:stretch>
        </p:blipFill>
        <p:spPr>
          <a:xfrm>
            <a:off x="9855200" y="6070600"/>
            <a:ext cx="2018112" cy="48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564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</p:sldLayoutIdLst>
  <p:hf sldNum="0" hdr="0" ftr="0"/>
  <p:txStyles>
    <p:titleStyle>
      <a:lvl1pPr algn="l" defTabSz="1219140" rtl="0" eaLnBrk="1" latinLnBrk="0" hangingPunct="1">
        <a:spcBef>
          <a:spcPct val="0"/>
        </a:spcBef>
        <a:buNone/>
        <a:defRPr sz="4267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457178" indent="-457178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90550" indent="-380981" algn="l" defTabSz="1219140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25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493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06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63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4.png"/><Relationship Id="rId21" Type="http://schemas.openxmlformats.org/officeDocument/2006/relationships/image" Target="../media/image29.jpeg"/><Relationship Id="rId42" Type="http://schemas.openxmlformats.org/officeDocument/2006/relationships/image" Target="../media/image50.png"/><Relationship Id="rId47" Type="http://schemas.openxmlformats.org/officeDocument/2006/relationships/image" Target="../media/image55.png"/><Relationship Id="rId63" Type="http://schemas.openxmlformats.org/officeDocument/2006/relationships/image" Target="../media/image71.gif"/><Relationship Id="rId68" Type="http://schemas.openxmlformats.org/officeDocument/2006/relationships/image" Target="../media/image76.jpeg"/><Relationship Id="rId84" Type="http://schemas.openxmlformats.org/officeDocument/2006/relationships/image" Target="../media/image92.jpeg"/><Relationship Id="rId89" Type="http://schemas.openxmlformats.org/officeDocument/2006/relationships/image" Target="../media/image97.png"/><Relationship Id="rId112" Type="http://schemas.openxmlformats.org/officeDocument/2006/relationships/image" Target="../media/image120.png"/><Relationship Id="rId16" Type="http://schemas.openxmlformats.org/officeDocument/2006/relationships/image" Target="../media/image24.png"/><Relationship Id="rId107" Type="http://schemas.openxmlformats.org/officeDocument/2006/relationships/image" Target="../media/image115.png"/><Relationship Id="rId11" Type="http://schemas.openxmlformats.org/officeDocument/2006/relationships/image" Target="../media/image19.jpeg"/><Relationship Id="rId32" Type="http://schemas.openxmlformats.org/officeDocument/2006/relationships/image" Target="../media/image40.png"/><Relationship Id="rId37" Type="http://schemas.openxmlformats.org/officeDocument/2006/relationships/image" Target="../media/image45.png"/><Relationship Id="rId53" Type="http://schemas.openxmlformats.org/officeDocument/2006/relationships/image" Target="../media/image61.png"/><Relationship Id="rId58" Type="http://schemas.openxmlformats.org/officeDocument/2006/relationships/image" Target="../media/image66.jpeg"/><Relationship Id="rId74" Type="http://schemas.openxmlformats.org/officeDocument/2006/relationships/image" Target="../media/image82.jpeg"/><Relationship Id="rId79" Type="http://schemas.openxmlformats.org/officeDocument/2006/relationships/image" Target="../media/image87.jpeg"/><Relationship Id="rId102" Type="http://schemas.openxmlformats.org/officeDocument/2006/relationships/image" Target="../media/image110.png"/><Relationship Id="rId5" Type="http://schemas.openxmlformats.org/officeDocument/2006/relationships/image" Target="../media/image13.png"/><Relationship Id="rId90" Type="http://schemas.openxmlformats.org/officeDocument/2006/relationships/image" Target="../media/image98.jpeg"/><Relationship Id="rId95" Type="http://schemas.openxmlformats.org/officeDocument/2006/relationships/image" Target="../media/image103.gif"/><Relationship Id="rId22" Type="http://schemas.openxmlformats.org/officeDocument/2006/relationships/image" Target="../media/image30.jpeg"/><Relationship Id="rId27" Type="http://schemas.openxmlformats.org/officeDocument/2006/relationships/image" Target="../media/image35.png"/><Relationship Id="rId43" Type="http://schemas.openxmlformats.org/officeDocument/2006/relationships/image" Target="../media/image51.png"/><Relationship Id="rId48" Type="http://schemas.openxmlformats.org/officeDocument/2006/relationships/image" Target="../media/image56.png"/><Relationship Id="rId64" Type="http://schemas.openxmlformats.org/officeDocument/2006/relationships/image" Target="../media/image72.jpeg"/><Relationship Id="rId69" Type="http://schemas.openxmlformats.org/officeDocument/2006/relationships/image" Target="../media/image77.jpeg"/><Relationship Id="rId113" Type="http://schemas.openxmlformats.org/officeDocument/2006/relationships/image" Target="../media/image121.png"/><Relationship Id="rId80" Type="http://schemas.openxmlformats.org/officeDocument/2006/relationships/image" Target="../media/image88.png"/><Relationship Id="rId85" Type="http://schemas.openxmlformats.org/officeDocument/2006/relationships/image" Target="../media/image93.jpeg"/><Relationship Id="rId12" Type="http://schemas.openxmlformats.org/officeDocument/2006/relationships/image" Target="../media/image20.gif"/><Relationship Id="rId17" Type="http://schemas.openxmlformats.org/officeDocument/2006/relationships/image" Target="../media/image25.png"/><Relationship Id="rId33" Type="http://schemas.openxmlformats.org/officeDocument/2006/relationships/image" Target="../media/image41.png"/><Relationship Id="rId38" Type="http://schemas.openxmlformats.org/officeDocument/2006/relationships/image" Target="../media/image46.jpeg"/><Relationship Id="rId59" Type="http://schemas.openxmlformats.org/officeDocument/2006/relationships/image" Target="../media/image67.jpeg"/><Relationship Id="rId103" Type="http://schemas.openxmlformats.org/officeDocument/2006/relationships/image" Target="../media/image111.jpeg"/><Relationship Id="rId108" Type="http://schemas.openxmlformats.org/officeDocument/2006/relationships/image" Target="../media/image116.png"/><Relationship Id="rId54" Type="http://schemas.openxmlformats.org/officeDocument/2006/relationships/image" Target="../media/image62.gif"/><Relationship Id="rId70" Type="http://schemas.openxmlformats.org/officeDocument/2006/relationships/image" Target="../media/image78.png"/><Relationship Id="rId75" Type="http://schemas.openxmlformats.org/officeDocument/2006/relationships/image" Target="../media/image83.png"/><Relationship Id="rId91" Type="http://schemas.openxmlformats.org/officeDocument/2006/relationships/image" Target="../media/image99.png"/><Relationship Id="rId96" Type="http://schemas.openxmlformats.org/officeDocument/2006/relationships/image" Target="../media/image104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4.png"/><Relationship Id="rId15" Type="http://schemas.openxmlformats.org/officeDocument/2006/relationships/image" Target="../media/image23.gif"/><Relationship Id="rId23" Type="http://schemas.openxmlformats.org/officeDocument/2006/relationships/image" Target="../media/image31.png"/><Relationship Id="rId28" Type="http://schemas.openxmlformats.org/officeDocument/2006/relationships/image" Target="../media/image36.png"/><Relationship Id="rId36" Type="http://schemas.openxmlformats.org/officeDocument/2006/relationships/image" Target="../media/image44.png"/><Relationship Id="rId49" Type="http://schemas.openxmlformats.org/officeDocument/2006/relationships/image" Target="../media/image57.jpeg"/><Relationship Id="rId57" Type="http://schemas.openxmlformats.org/officeDocument/2006/relationships/image" Target="../media/image65.png"/><Relationship Id="rId106" Type="http://schemas.openxmlformats.org/officeDocument/2006/relationships/image" Target="../media/image114.jpeg"/><Relationship Id="rId114" Type="http://schemas.openxmlformats.org/officeDocument/2006/relationships/image" Target="../media/image122.png"/><Relationship Id="rId10" Type="http://schemas.openxmlformats.org/officeDocument/2006/relationships/image" Target="../media/image18.png"/><Relationship Id="rId31" Type="http://schemas.openxmlformats.org/officeDocument/2006/relationships/image" Target="../media/image39.png"/><Relationship Id="rId44" Type="http://schemas.openxmlformats.org/officeDocument/2006/relationships/image" Target="../media/image52.png"/><Relationship Id="rId52" Type="http://schemas.openxmlformats.org/officeDocument/2006/relationships/image" Target="../media/image60.jpeg"/><Relationship Id="rId60" Type="http://schemas.openxmlformats.org/officeDocument/2006/relationships/image" Target="../media/image68.jpeg"/><Relationship Id="rId65" Type="http://schemas.openxmlformats.org/officeDocument/2006/relationships/image" Target="../media/image73.png"/><Relationship Id="rId73" Type="http://schemas.openxmlformats.org/officeDocument/2006/relationships/image" Target="../media/image81.jpeg"/><Relationship Id="rId78" Type="http://schemas.openxmlformats.org/officeDocument/2006/relationships/image" Target="../media/image86.jpeg"/><Relationship Id="rId81" Type="http://schemas.openxmlformats.org/officeDocument/2006/relationships/image" Target="../media/image89.png"/><Relationship Id="rId86" Type="http://schemas.openxmlformats.org/officeDocument/2006/relationships/image" Target="../media/image94.png"/><Relationship Id="rId94" Type="http://schemas.openxmlformats.org/officeDocument/2006/relationships/image" Target="../media/image102.jpeg"/><Relationship Id="rId99" Type="http://schemas.openxmlformats.org/officeDocument/2006/relationships/image" Target="../media/image107.gif"/><Relationship Id="rId101" Type="http://schemas.openxmlformats.org/officeDocument/2006/relationships/image" Target="../media/image109.png"/><Relationship Id="rId4" Type="http://schemas.openxmlformats.org/officeDocument/2006/relationships/image" Target="../media/image12.jpeg"/><Relationship Id="rId9" Type="http://schemas.openxmlformats.org/officeDocument/2006/relationships/image" Target="../media/image17.png"/><Relationship Id="rId13" Type="http://schemas.openxmlformats.org/officeDocument/2006/relationships/image" Target="../media/image21.png"/><Relationship Id="rId18" Type="http://schemas.openxmlformats.org/officeDocument/2006/relationships/image" Target="../media/image26.jpeg"/><Relationship Id="rId39" Type="http://schemas.openxmlformats.org/officeDocument/2006/relationships/image" Target="../media/image47.png"/><Relationship Id="rId109" Type="http://schemas.openxmlformats.org/officeDocument/2006/relationships/image" Target="../media/image117.png"/><Relationship Id="rId34" Type="http://schemas.openxmlformats.org/officeDocument/2006/relationships/image" Target="../media/image42.png"/><Relationship Id="rId50" Type="http://schemas.openxmlformats.org/officeDocument/2006/relationships/image" Target="../media/image58.jpeg"/><Relationship Id="rId55" Type="http://schemas.openxmlformats.org/officeDocument/2006/relationships/image" Target="../media/image63.png"/><Relationship Id="rId76" Type="http://schemas.openxmlformats.org/officeDocument/2006/relationships/image" Target="../media/image84.jpeg"/><Relationship Id="rId97" Type="http://schemas.openxmlformats.org/officeDocument/2006/relationships/image" Target="../media/image105.jpeg"/><Relationship Id="rId104" Type="http://schemas.openxmlformats.org/officeDocument/2006/relationships/image" Target="../media/image112.png"/><Relationship Id="rId7" Type="http://schemas.openxmlformats.org/officeDocument/2006/relationships/image" Target="../media/image15.png"/><Relationship Id="rId71" Type="http://schemas.openxmlformats.org/officeDocument/2006/relationships/image" Target="../media/image79.png"/><Relationship Id="rId92" Type="http://schemas.openxmlformats.org/officeDocument/2006/relationships/image" Target="../media/image100.png"/><Relationship Id="rId2" Type="http://schemas.openxmlformats.org/officeDocument/2006/relationships/notesSlide" Target="../notesSlides/notesSlide10.xml"/><Relationship Id="rId29" Type="http://schemas.openxmlformats.org/officeDocument/2006/relationships/image" Target="../media/image37.png"/><Relationship Id="rId24" Type="http://schemas.openxmlformats.org/officeDocument/2006/relationships/image" Target="../media/image32.png"/><Relationship Id="rId40" Type="http://schemas.openxmlformats.org/officeDocument/2006/relationships/image" Target="../media/image48.png"/><Relationship Id="rId45" Type="http://schemas.openxmlformats.org/officeDocument/2006/relationships/image" Target="../media/image53.png"/><Relationship Id="rId66" Type="http://schemas.openxmlformats.org/officeDocument/2006/relationships/image" Target="../media/image74.jpeg"/><Relationship Id="rId87" Type="http://schemas.openxmlformats.org/officeDocument/2006/relationships/image" Target="../media/image95.png"/><Relationship Id="rId110" Type="http://schemas.openxmlformats.org/officeDocument/2006/relationships/image" Target="../media/image118.jpeg"/><Relationship Id="rId115" Type="http://schemas.openxmlformats.org/officeDocument/2006/relationships/image" Target="../media/image123.png"/><Relationship Id="rId61" Type="http://schemas.openxmlformats.org/officeDocument/2006/relationships/image" Target="../media/image69.png"/><Relationship Id="rId82" Type="http://schemas.openxmlformats.org/officeDocument/2006/relationships/image" Target="../media/image90.jpeg"/><Relationship Id="rId19" Type="http://schemas.openxmlformats.org/officeDocument/2006/relationships/image" Target="../media/image27.png"/><Relationship Id="rId14" Type="http://schemas.openxmlformats.org/officeDocument/2006/relationships/image" Target="../media/image22.png"/><Relationship Id="rId30" Type="http://schemas.openxmlformats.org/officeDocument/2006/relationships/image" Target="../media/image38.png"/><Relationship Id="rId35" Type="http://schemas.openxmlformats.org/officeDocument/2006/relationships/image" Target="../media/image43.png"/><Relationship Id="rId56" Type="http://schemas.openxmlformats.org/officeDocument/2006/relationships/image" Target="../media/image64.jpeg"/><Relationship Id="rId77" Type="http://schemas.openxmlformats.org/officeDocument/2006/relationships/image" Target="../media/image85.jpeg"/><Relationship Id="rId100" Type="http://schemas.openxmlformats.org/officeDocument/2006/relationships/image" Target="../media/image108.png"/><Relationship Id="rId105" Type="http://schemas.openxmlformats.org/officeDocument/2006/relationships/image" Target="../media/image113.png"/><Relationship Id="rId8" Type="http://schemas.openxmlformats.org/officeDocument/2006/relationships/image" Target="../media/image16.png"/><Relationship Id="rId51" Type="http://schemas.openxmlformats.org/officeDocument/2006/relationships/image" Target="../media/image59.jpeg"/><Relationship Id="rId72" Type="http://schemas.openxmlformats.org/officeDocument/2006/relationships/image" Target="../media/image80.jpeg"/><Relationship Id="rId93" Type="http://schemas.openxmlformats.org/officeDocument/2006/relationships/image" Target="../media/image101.png"/><Relationship Id="rId98" Type="http://schemas.openxmlformats.org/officeDocument/2006/relationships/image" Target="../media/image106.jpeg"/><Relationship Id="rId3" Type="http://schemas.openxmlformats.org/officeDocument/2006/relationships/image" Target="../media/image11.jpeg"/><Relationship Id="rId25" Type="http://schemas.openxmlformats.org/officeDocument/2006/relationships/image" Target="../media/image33.png"/><Relationship Id="rId46" Type="http://schemas.openxmlformats.org/officeDocument/2006/relationships/image" Target="../media/image54.png"/><Relationship Id="rId67" Type="http://schemas.openxmlformats.org/officeDocument/2006/relationships/image" Target="../media/image75.png"/><Relationship Id="rId116" Type="http://schemas.openxmlformats.org/officeDocument/2006/relationships/image" Target="../media/image124.jpeg"/><Relationship Id="rId20" Type="http://schemas.openxmlformats.org/officeDocument/2006/relationships/image" Target="../media/image28.jpeg"/><Relationship Id="rId41" Type="http://schemas.openxmlformats.org/officeDocument/2006/relationships/image" Target="../media/image49.png"/><Relationship Id="rId62" Type="http://schemas.openxmlformats.org/officeDocument/2006/relationships/image" Target="../media/image70.png"/><Relationship Id="rId83" Type="http://schemas.openxmlformats.org/officeDocument/2006/relationships/image" Target="../media/image91.gif"/><Relationship Id="rId88" Type="http://schemas.openxmlformats.org/officeDocument/2006/relationships/image" Target="../media/image96.jpeg"/><Relationship Id="rId111" Type="http://schemas.openxmlformats.org/officeDocument/2006/relationships/image" Target="../media/image119.jpe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26" Type="http://schemas.openxmlformats.org/officeDocument/2006/relationships/image" Target="../media/image51.png"/><Relationship Id="rId39" Type="http://schemas.openxmlformats.org/officeDocument/2006/relationships/image" Target="../media/image136.jpeg"/><Relationship Id="rId21" Type="http://schemas.openxmlformats.org/officeDocument/2006/relationships/image" Target="../media/image46.jpeg"/><Relationship Id="rId34" Type="http://schemas.openxmlformats.org/officeDocument/2006/relationships/image" Target="../media/image131.jpeg"/><Relationship Id="rId42" Type="http://schemas.openxmlformats.org/officeDocument/2006/relationships/image" Target="../media/image36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29" Type="http://schemas.openxmlformats.org/officeDocument/2006/relationships/image" Target="../media/image127.jpeg"/><Relationship Id="rId41" Type="http://schemas.openxmlformats.org/officeDocument/2006/relationships/image" Target="../media/image138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0.jpeg"/><Relationship Id="rId11" Type="http://schemas.openxmlformats.org/officeDocument/2006/relationships/image" Target="../media/image35.png"/><Relationship Id="rId24" Type="http://schemas.openxmlformats.org/officeDocument/2006/relationships/image" Target="../media/image49.png"/><Relationship Id="rId32" Type="http://schemas.openxmlformats.org/officeDocument/2006/relationships/image" Target="../media/image129.jpeg"/><Relationship Id="rId37" Type="http://schemas.openxmlformats.org/officeDocument/2006/relationships/image" Target="../media/image134.jpeg"/><Relationship Id="rId40" Type="http://schemas.openxmlformats.org/officeDocument/2006/relationships/image" Target="../media/image137.jpg"/><Relationship Id="rId5" Type="http://schemas.openxmlformats.org/officeDocument/2006/relationships/image" Target="../media/image29.jpeg"/><Relationship Id="rId15" Type="http://schemas.openxmlformats.org/officeDocument/2006/relationships/image" Target="../media/image40.png"/><Relationship Id="rId23" Type="http://schemas.openxmlformats.org/officeDocument/2006/relationships/image" Target="../media/image48.png"/><Relationship Id="rId28" Type="http://schemas.openxmlformats.org/officeDocument/2006/relationships/image" Target="../media/image126.jpeg"/><Relationship Id="rId36" Type="http://schemas.openxmlformats.org/officeDocument/2006/relationships/image" Target="../media/image133.jpeg"/><Relationship Id="rId10" Type="http://schemas.openxmlformats.org/officeDocument/2006/relationships/image" Target="../media/image34.png"/><Relationship Id="rId19" Type="http://schemas.openxmlformats.org/officeDocument/2006/relationships/image" Target="../media/image44.png"/><Relationship Id="rId31" Type="http://schemas.openxmlformats.org/officeDocument/2006/relationships/image" Target="../media/image71.gif"/><Relationship Id="rId4" Type="http://schemas.openxmlformats.org/officeDocument/2006/relationships/image" Target="../media/image28.jpeg"/><Relationship Id="rId9" Type="http://schemas.openxmlformats.org/officeDocument/2006/relationships/image" Target="../media/image33.png"/><Relationship Id="rId14" Type="http://schemas.openxmlformats.org/officeDocument/2006/relationships/image" Target="../media/image39.png"/><Relationship Id="rId22" Type="http://schemas.openxmlformats.org/officeDocument/2006/relationships/image" Target="../media/image47.png"/><Relationship Id="rId27" Type="http://schemas.openxmlformats.org/officeDocument/2006/relationships/image" Target="../media/image52.png"/><Relationship Id="rId30" Type="http://schemas.openxmlformats.org/officeDocument/2006/relationships/image" Target="../media/image128.jpeg"/><Relationship Id="rId35" Type="http://schemas.openxmlformats.org/officeDocument/2006/relationships/image" Target="../media/image132.jpeg"/><Relationship Id="rId8" Type="http://schemas.openxmlformats.org/officeDocument/2006/relationships/image" Target="../media/image32.png"/><Relationship Id="rId3" Type="http://schemas.openxmlformats.org/officeDocument/2006/relationships/image" Target="../media/image125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5" Type="http://schemas.openxmlformats.org/officeDocument/2006/relationships/image" Target="../media/image50.png"/><Relationship Id="rId33" Type="http://schemas.openxmlformats.org/officeDocument/2006/relationships/image" Target="../media/image130.jpeg"/><Relationship Id="rId38" Type="http://schemas.openxmlformats.org/officeDocument/2006/relationships/image" Target="../media/image1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comments" Target="../comments/commen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Relationship Id="rId5" Type="http://schemas.openxmlformats.org/officeDocument/2006/relationships/chart" Target="../charts/chart1.xml"/><Relationship Id="rId4" Type="http://schemas.openxmlformats.org/officeDocument/2006/relationships/image" Target="../media/image141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yserda.ny.gov/All-Programs/Programs/REV-Campus-Challenge/Membership-Information/REV-Members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4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yserda.ny.gov/All-Programs/Programs/REV-Campus-Challenge/Program-Opportunities/Roadmaps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yserda.ny.gov/All-Programs/Programs/REV-Campus-Challenge/Program-Opportunities/Roadmaps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4" Type="http://schemas.openxmlformats.org/officeDocument/2006/relationships/chart" Target="../charts/char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yserda.ny.gov/All-Programs/Programs/REV-Campus-Challenge/Program-Opportunities/Roadmaps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4" Type="http://schemas.openxmlformats.org/officeDocument/2006/relationships/chart" Target="../charts/char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jpeg"/><Relationship Id="rId13" Type="http://schemas.openxmlformats.org/officeDocument/2006/relationships/image" Target="../media/image52.png"/><Relationship Id="rId3" Type="http://schemas.openxmlformats.org/officeDocument/2006/relationships/hyperlink" Target="https://www.nyserda.ny.gov/All-Programs/Programs/REV-Campus-Challenge/Program-Opportunities/Roadmaps" TargetMode="External"/><Relationship Id="rId7" Type="http://schemas.openxmlformats.org/officeDocument/2006/relationships/image" Target="../media/image43.pn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0.png"/><Relationship Id="rId11" Type="http://schemas.openxmlformats.org/officeDocument/2006/relationships/image" Target="../media/image39.png"/><Relationship Id="rId5" Type="http://schemas.openxmlformats.org/officeDocument/2006/relationships/image" Target="../media/image35.png"/><Relationship Id="rId15" Type="http://schemas.openxmlformats.org/officeDocument/2006/relationships/image" Target="../media/image94.png"/><Relationship Id="rId10" Type="http://schemas.openxmlformats.org/officeDocument/2006/relationships/image" Target="../media/image44.png"/><Relationship Id="rId4" Type="http://schemas.openxmlformats.org/officeDocument/2006/relationships/image" Target="../media/image32.png"/><Relationship Id="rId9" Type="http://schemas.openxmlformats.org/officeDocument/2006/relationships/image" Target="../media/image42.png"/><Relationship Id="rId14" Type="http://schemas.openxmlformats.org/officeDocument/2006/relationships/image" Target="../media/image8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nyserda.ny.gov/CORE_Solicitation_Detail_Page?SolicitationId=a0rt0000000QobJAAS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yserda.ny.gov/All-Programs/Programs/New-Construction-Program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yserda.ny.gov/All-Programs/Programs/Clean-Energy-Workforce-Development/Building-Operations-and-Maintenance-Program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yserda.ny.gov/All-Programs/Programs/Clean-Energy-Workforce-Development/Building-Operations-and-Maintenance-Program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nyserda.ny.gov/CORE_Solicitation_Detail_Page?SolicitationId=a0rt000000Bn1EnAAJ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nyserda.ny.gov/CORE_Solicitation_Detail_Page?SolicitationId=a0rt000000Bn1EnAAJ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nyserda.ny.gov/CORE_Solicitation_Detail_Page?SolicitationId=a0rt000000Bn1EnAAJ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3.pn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nyserda.ny.gov/CORE_Solicitation_Detail_Page?SolicitationId=a0rt000000BnBC4AAN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nyserda.ny.gov/CORE_Solicitation_Detail_Page?SolicitationId=a0rt000000BnBC4AAN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nyserda.ny.gov/CORE_Solicitation_Detail_Page?SolicitationId=a0rt000000MdXNJAA3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7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nyserda.ny.gov/CORE_Solicitation_Detail_Page?SolicitationId=a0rt000000MdXNJAA3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www.nyserda.ny.gov/Charge-Ready-NY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yserda.ny.gov/All-Programs/Programs/Energy-Storage/Developers-Contractors-and-Vendors/Retail-Incentive-Offer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www.nyserda.ny.gov/All-Programs/Programs/NY-Sun/Solar-for-Your-Business/Solar-Plus-Energy-Storage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yserda.ny.gov/retailstorage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mailto:energystorage@nyserda.ny.gov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www.nyserda.ny.gov/All-Programs/Programs/Energy-Storage/Connect-with-Us" TargetMode="Externa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comments" Target="../comments/commen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49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nyserda.ny.gov/CORE_Solicitation_Detail_Page?SolicitationId=a0rt0000000QnCJAA0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yserda.ny.gov/All-Programs/Programs/NY-Sun" TargetMode="External"/><Relationship Id="rId13" Type="http://schemas.openxmlformats.org/officeDocument/2006/relationships/hyperlink" Target="https://www.nyserda.ny.gov/All-Programs/Programs/Clean-Energy-Workforce-Development/NYS-Clean-Energy-Internships" TargetMode="External"/><Relationship Id="rId18" Type="http://schemas.openxmlformats.org/officeDocument/2006/relationships/hyperlink" Target="http://www.nyserda.ny.gov/rev-campus-challenge" TargetMode="External"/><Relationship Id="rId3" Type="http://schemas.openxmlformats.org/officeDocument/2006/relationships/hyperlink" Target="https://www.nyserda.ny.gov/All-Programs/Programs/REV-Campus-Challenge/Program-Opportunities/Roadmaps" TargetMode="External"/><Relationship Id="rId7" Type="http://schemas.openxmlformats.org/officeDocument/2006/relationships/hyperlink" Target="https://www.nyserda.ny.gov/All-Programs/Programs/ChargeNY/Charge-Electric/Charging-Station-Programs/Charge-Ready-NY" TargetMode="External"/><Relationship Id="rId12" Type="http://schemas.openxmlformats.org/officeDocument/2006/relationships/hyperlink" Target="https://www.nyserda.ny.gov/All-Programs/Programs/Real-Time-Energy-Management" TargetMode="External"/><Relationship Id="rId17" Type="http://schemas.openxmlformats.org/officeDocument/2006/relationships/hyperlink" Target="https://www.nyserda.ny.gov/All-Programs/Programs/Air-Source-Heat-Pump-Program" TargetMode="External"/><Relationship Id="rId2" Type="http://schemas.openxmlformats.org/officeDocument/2006/relationships/notesSlide" Target="../notesSlides/notesSlide43.xml"/><Relationship Id="rId16" Type="http://schemas.openxmlformats.org/officeDocument/2006/relationships/hyperlink" Target="https://portal.nyserda.ny.gov/CORE_Solicitation_Detail_Page?SolicitationId=a0rt0000006nORtAAM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portal.nyserda.ny.gov/CORE_Solicitation_Detail_Page?SolicitationId=a0rt000000ZmYWWAA3" TargetMode="External"/><Relationship Id="rId11" Type="http://schemas.openxmlformats.org/officeDocument/2006/relationships/hyperlink" Target="https://portal.nyserda.ny.gov/CORE_Solicitation_Detail_Page?SolicitationId=a0rt000000Zn7WNAAZ" TargetMode="External"/><Relationship Id="rId5" Type="http://schemas.openxmlformats.org/officeDocument/2006/relationships/hyperlink" Target="https://www.nyserda.ny.gov/All-Programs/Programs/Clean-Energy-Workforce-Development/On-the-job-training" TargetMode="External"/><Relationship Id="rId15" Type="http://schemas.openxmlformats.org/officeDocument/2006/relationships/hyperlink" Target="https://portal.nyserda.ny.gov/CORE_Solicitation_Detail_Page?SolicitationId=a0rt0000000QnCJAA0" TargetMode="External"/><Relationship Id="rId10" Type="http://schemas.openxmlformats.org/officeDocument/2006/relationships/hyperlink" Target="https://www.nyserda.ny.gov/All-Programs/Programs/New-Construction-Program" TargetMode="External"/><Relationship Id="rId4" Type="http://schemas.openxmlformats.org/officeDocument/2006/relationships/hyperlink" Target="https://www.nyserda.ny.gov/All-Programs/Programs/On-Site-Energy-Manager" TargetMode="External"/><Relationship Id="rId9" Type="http://schemas.openxmlformats.org/officeDocument/2006/relationships/hyperlink" Target="https://www.nyserda.ny.gov/All-Programs/Programs/FlexTech-Program" TargetMode="External"/><Relationship Id="rId14" Type="http://schemas.openxmlformats.org/officeDocument/2006/relationships/hyperlink" Target="https://portal.nyserda.ny.gov/CORE_Solicitation_Detail_Page?SolicitationId=a0rt000000MdOBOAA3" TargetMode="Externa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yserda.ny.gov/All-Programs/Programs/NY-Sun" TargetMode="External"/><Relationship Id="rId13" Type="http://schemas.openxmlformats.org/officeDocument/2006/relationships/hyperlink" Target="https://www.nyserda.ny.gov/All-Programs/Programs/Clean-Energy-Workforce-Development/NYS-Clean-Energy-Internships" TargetMode="External"/><Relationship Id="rId18" Type="http://schemas.openxmlformats.org/officeDocument/2006/relationships/hyperlink" Target="http://www.nyserda.ny.gov/rev-campus-challenge" TargetMode="External"/><Relationship Id="rId3" Type="http://schemas.openxmlformats.org/officeDocument/2006/relationships/hyperlink" Target="https://www.nyserda.ny.gov/All-Programs/Programs/REV-Campus-Challenge/Program-Opportunities/Roadmaps" TargetMode="External"/><Relationship Id="rId7" Type="http://schemas.openxmlformats.org/officeDocument/2006/relationships/hyperlink" Target="https://www.nyserda.ny.gov/All-Programs/Programs/ChargeNY/Charge-Electric/Charging-Station-Programs/Charge-Ready-NY" TargetMode="External"/><Relationship Id="rId12" Type="http://schemas.openxmlformats.org/officeDocument/2006/relationships/hyperlink" Target="https://www.nyserda.ny.gov/All-Programs/Programs/Real-Time-Energy-Management" TargetMode="External"/><Relationship Id="rId17" Type="http://schemas.openxmlformats.org/officeDocument/2006/relationships/hyperlink" Target="https://www.nyserda.ny.gov/All-Programs/Programs/Air-Source-Heat-Pump-Program" TargetMode="External"/><Relationship Id="rId2" Type="http://schemas.openxmlformats.org/officeDocument/2006/relationships/notesSlide" Target="../notesSlides/notesSlide44.xml"/><Relationship Id="rId16" Type="http://schemas.openxmlformats.org/officeDocument/2006/relationships/hyperlink" Target="https://portal.nyserda.ny.gov/CORE_Solicitation_Detail_Page?SolicitationId=a0rt0000006nORtAAM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portal.nyserda.ny.gov/CORE_Solicitation_Detail_Page?SolicitationId=a0rt000000ZmYWWAA3" TargetMode="External"/><Relationship Id="rId11" Type="http://schemas.openxmlformats.org/officeDocument/2006/relationships/hyperlink" Target="https://portal.nyserda.ny.gov/CORE_Solicitation_Detail_Page?SolicitationId=a0rt000000Zn7WNAAZ" TargetMode="External"/><Relationship Id="rId5" Type="http://schemas.openxmlformats.org/officeDocument/2006/relationships/hyperlink" Target="https://www.nyserda.ny.gov/All-Programs/Programs/Clean-Energy-Workforce-Development/On-the-job-training" TargetMode="External"/><Relationship Id="rId15" Type="http://schemas.openxmlformats.org/officeDocument/2006/relationships/hyperlink" Target="https://portal.nyserda.ny.gov/CORE_Solicitation_Detail_Page?SolicitationId=a0rt0000000QnCJAA0" TargetMode="External"/><Relationship Id="rId10" Type="http://schemas.openxmlformats.org/officeDocument/2006/relationships/hyperlink" Target="https://www.nyserda.ny.gov/All-Programs/Programs/New-Construction-Program" TargetMode="External"/><Relationship Id="rId4" Type="http://schemas.openxmlformats.org/officeDocument/2006/relationships/hyperlink" Target="https://www.nyserda.ny.gov/All-Programs/Programs/On-Site-Energy-Manager" TargetMode="External"/><Relationship Id="rId9" Type="http://schemas.openxmlformats.org/officeDocument/2006/relationships/hyperlink" Target="https://www.nyserda.ny.gov/All-Programs/Programs/FlexTech-Program" TargetMode="External"/><Relationship Id="rId14" Type="http://schemas.openxmlformats.org/officeDocument/2006/relationships/hyperlink" Target="https://portal.nyserda.ny.gov/CORE_Solicitation_Detail_Page?SolicitationId=a0rt000000MdOBOAA3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6.xml"/><Relationship Id="rId4" Type="http://schemas.openxmlformats.org/officeDocument/2006/relationships/hyperlink" Target="http://www.edmorrison.com/moving-our-thinking-from-incentives-to-co-investment/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mailto:SUNYconcierge@nyserda.ny.gov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562600"/>
            <a:ext cx="3810853" cy="914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8000" y="5670987"/>
            <a:ext cx="5892800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2133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July 17, 2019</a:t>
            </a:r>
          </a:p>
          <a:p>
            <a:pPr defTabSz="1219170"/>
            <a:r>
              <a:rPr lang="en-US" sz="2133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SUNY PPAA Summer Conference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FEC083-1FD5-4E5E-8621-50319EB0603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500" t="25619" r="27500" b="38825"/>
          <a:stretch/>
        </p:blipFill>
        <p:spPr>
          <a:xfrm>
            <a:off x="6019800" y="0"/>
            <a:ext cx="6172200" cy="2743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6AE1B33-F9E9-44D9-9F59-BA083CC0DA4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334" t="63334" r="30409" b="23333"/>
          <a:stretch/>
        </p:blipFill>
        <p:spPr>
          <a:xfrm>
            <a:off x="6908800" y="3291436"/>
            <a:ext cx="4673600" cy="114955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FBF65D7-8BC0-40E3-8F5D-AA9C47F75C05}"/>
              </a:ext>
            </a:extLst>
          </p:cNvPr>
          <p:cNvSpPr/>
          <p:nvPr/>
        </p:nvSpPr>
        <p:spPr>
          <a:xfrm>
            <a:off x="317500" y="2204894"/>
            <a:ext cx="7620000" cy="1815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/>
            <a:r>
              <a:rPr lang="en-US" sz="3733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Achieving Your Energy </a:t>
            </a:r>
          </a:p>
          <a:p>
            <a:pPr defTabSz="1219170"/>
            <a:r>
              <a:rPr lang="en-US" sz="3733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Goals through NYSERDA's </a:t>
            </a:r>
            <a:r>
              <a:rPr lang="en-US" sz="3733" b="1" i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SUNY Concierge</a:t>
            </a:r>
            <a:endParaRPr lang="en-US" sz="2400" b="1" i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155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Rectangle 123">
            <a:extLst>
              <a:ext uri="{FF2B5EF4-FFF2-40B4-BE49-F238E27FC236}">
                <a16:creationId xmlns:a16="http://schemas.microsoft.com/office/drawing/2014/main" id="{432CA60A-214C-44BC-9881-DE3E1EE8B9F5}"/>
              </a:ext>
            </a:extLst>
          </p:cNvPr>
          <p:cNvSpPr/>
          <p:nvPr/>
        </p:nvSpPr>
        <p:spPr>
          <a:xfrm>
            <a:off x="5384801" y="1161108"/>
            <a:ext cx="6052655" cy="29616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87072A8D-FC31-40E5-AA5C-BF917295CCDA}"/>
              </a:ext>
            </a:extLst>
          </p:cNvPr>
          <p:cNvSpPr/>
          <p:nvPr/>
        </p:nvSpPr>
        <p:spPr>
          <a:xfrm>
            <a:off x="0" y="3284473"/>
            <a:ext cx="10307173" cy="29616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9652000" y="5715504"/>
            <a:ext cx="2510403" cy="11424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2" name="Picture 6" descr="https://www.baruch.cuny.edu/toolkit/assets/stacked.jpg">
            <a:extLst>
              <a:ext uri="{FF2B5EF4-FFF2-40B4-BE49-F238E27FC236}">
                <a16:creationId xmlns:a16="http://schemas.microsoft.com/office/drawing/2014/main" id="{332502BF-2562-4DC3-AECC-40855A7741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83" t="22123" r="19608" b="28417"/>
          <a:stretch/>
        </p:blipFill>
        <p:spPr bwMode="auto">
          <a:xfrm>
            <a:off x="9445862" y="5749299"/>
            <a:ext cx="1044991" cy="515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4" descr="North Country Community College">
            <a:extLst>
              <a:ext uri="{FF2B5EF4-FFF2-40B4-BE49-F238E27FC236}">
                <a16:creationId xmlns:a16="http://schemas.microsoft.com/office/drawing/2014/main" id="{62A0F29B-6F46-4D45-9402-2F7EA3E4CC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95" b="15096"/>
          <a:stretch/>
        </p:blipFill>
        <p:spPr bwMode="auto">
          <a:xfrm>
            <a:off x="7977224" y="5849718"/>
            <a:ext cx="1418944" cy="450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0" name="Rectangle 99">
            <a:extLst>
              <a:ext uri="{FF2B5EF4-FFF2-40B4-BE49-F238E27FC236}">
                <a16:creationId xmlns:a16="http://schemas.microsoft.com/office/drawing/2014/main" id="{47EC51ED-066A-4655-A412-6442824672D3}"/>
              </a:ext>
            </a:extLst>
          </p:cNvPr>
          <p:cNvSpPr/>
          <p:nvPr/>
        </p:nvSpPr>
        <p:spPr>
          <a:xfrm>
            <a:off x="-1" y="3290565"/>
            <a:ext cx="6052655" cy="20735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5382186" y="2042578"/>
            <a:ext cx="1804719" cy="30008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0" y="4858181"/>
            <a:ext cx="7186904" cy="6791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2071" y="2344501"/>
            <a:ext cx="58928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1219170"/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114 Members!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201" y="279400"/>
            <a:ext cx="1239889" cy="23318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63299" y="177801"/>
            <a:ext cx="642301" cy="405425"/>
          </a:xfrm>
          <a:prstGeom prst="rect">
            <a:avLst/>
          </a:prstGeom>
        </p:spPr>
      </p:pic>
      <p:pic>
        <p:nvPicPr>
          <p:cNvPr id="1026" name="Picture 2" descr="http://letstalknation.com/wp-content/uploads/2015/09/clarkson-lg-logo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7601" y="177801"/>
            <a:ext cx="820521" cy="336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colgate.edu/public/img/logo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01" y="286738"/>
            <a:ext cx="1245697" cy="195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upload.wikimedia.org/wikipedia/en/thumb/6/66/ColumbiaU_Wordmarklogo.svg/1280px-ColumbiaU_Wordmarklogo.svg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1" y="221936"/>
            <a:ext cx="1407799" cy="26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logonoid.com/images/cornell-university-logo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7801"/>
            <a:ext cx="1321405" cy="330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academicworks.cuny.edu/assets/md5images/fa95aef8c5bfc849518d2d7fb7c6bbba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1" y="584200"/>
            <a:ext cx="801540" cy="438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www.laguardia.edu/home/images/laguardia-community-college-logo.gif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201" y="620956"/>
            <a:ext cx="465871" cy="499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23608" y="1688075"/>
            <a:ext cx="1168441" cy="2753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417307" y="258970"/>
            <a:ext cx="886207" cy="224220"/>
          </a:xfrm>
          <a:prstGeom prst="rect">
            <a:avLst/>
          </a:prstGeom>
        </p:spPr>
      </p:pic>
      <p:pic>
        <p:nvPicPr>
          <p:cNvPr id="1042" name="Picture 18" descr="https://upload.wikimedia.org/wikipedia/en/8/86/Fordham_University_logo.gif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0" y="1139772"/>
            <a:ext cx="1498016" cy="393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://ithaca.myfavoritestudent.com/skin/frontend/redstage/default/images/ithaca_logo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4410" y="755448"/>
            <a:ext cx="948921" cy="40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181601" y="741091"/>
            <a:ext cx="1504852" cy="275664"/>
          </a:xfrm>
          <a:prstGeom prst="rect">
            <a:avLst/>
          </a:prstGeom>
        </p:spPr>
      </p:pic>
      <p:pic>
        <p:nvPicPr>
          <p:cNvPr id="1046" name="Picture 22" descr="http://www.niagara.edu/assets/pr/_resampled/ResizedImage600250-NULogoblack268Tag.jpg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800"/>
          <a:stretch/>
        </p:blipFill>
        <p:spPr bwMode="auto">
          <a:xfrm>
            <a:off x="8839201" y="704862"/>
            <a:ext cx="1044233" cy="344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956800" y="634940"/>
            <a:ext cx="1073080" cy="452152"/>
          </a:xfrm>
          <a:prstGeom prst="rect">
            <a:avLst/>
          </a:prstGeom>
        </p:spPr>
      </p:pic>
      <p:pic>
        <p:nvPicPr>
          <p:cNvPr id="1050" name="Picture 26" descr="http://www.ustudy.eu/eng/wp-content/uploads/2016/02/AlfredStateLogo750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1599" y="1095846"/>
            <a:ext cx="1101596" cy="370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https://www.suny.edu/media/suny/content-assets/images/campus-profiles/logos/binghamton.jpg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35" b="17652"/>
          <a:stretch/>
        </p:blipFill>
        <p:spPr bwMode="auto">
          <a:xfrm>
            <a:off x="14271389" y="8543344"/>
            <a:ext cx="797267" cy="28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https://www.sunybroome.edu/image/image_gallery?uuid=9ccc1ad2-d31c-4150-b8a4-5463efd8f039&amp;groupId=1649185&amp;t=1378754182680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1" b="13481"/>
          <a:stretch/>
        </p:blipFill>
        <p:spPr bwMode="auto">
          <a:xfrm>
            <a:off x="7480387" y="2151509"/>
            <a:ext cx="1358813" cy="261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518400" y="692762"/>
            <a:ext cx="1117587" cy="31025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1601" y="1207539"/>
            <a:ext cx="1410004" cy="31333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670017" y="1700946"/>
            <a:ext cx="824216" cy="24934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844800" y="1211571"/>
            <a:ext cx="1313915" cy="25221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1224911" y="1652738"/>
            <a:ext cx="912772" cy="30058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38958" y="1654924"/>
            <a:ext cx="1368373" cy="31006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5588000" y="2611649"/>
            <a:ext cx="1250987" cy="2285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710077" y="2023834"/>
            <a:ext cx="1151423" cy="32946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639099" y="2849064"/>
            <a:ext cx="603403" cy="579937"/>
          </a:xfrm>
          <a:prstGeom prst="rect">
            <a:avLst/>
          </a:prstGeom>
        </p:spPr>
      </p:pic>
      <p:pic>
        <p:nvPicPr>
          <p:cNvPr id="1056" name="Picture 32" descr="http://www.sunyjefferson.edu/sites/default/files/logo.png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3306" y="1067527"/>
            <a:ext cx="927495" cy="473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5588001" y="2097627"/>
            <a:ext cx="1108769" cy="321383"/>
          </a:xfrm>
          <a:prstGeom prst="rect">
            <a:avLst/>
          </a:prstGeom>
        </p:spPr>
      </p:pic>
      <p:pic>
        <p:nvPicPr>
          <p:cNvPr id="1058" name="Picture 34" descr="http://www.oneonta.edu/styleguide/images/logo.png"/>
          <p:cNvPicPr>
            <a:picLocks noChangeAspect="1" noChangeArrowheads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8086" y="1979820"/>
            <a:ext cx="878377" cy="439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652000" y="120749"/>
            <a:ext cx="612981" cy="48261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3759200" y="652306"/>
            <a:ext cx="1126203" cy="40706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6908800" y="214635"/>
            <a:ext cx="1533539" cy="267965"/>
          </a:xfrm>
          <a:prstGeom prst="rect">
            <a:avLst/>
          </a:prstGeom>
        </p:spPr>
      </p:pic>
      <p:pic>
        <p:nvPicPr>
          <p:cNvPr id="1060" name="Picture 36" descr="http://www.potsdam.edu/toolbox/design/logo/images/potsdam_maroon.jpg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861" y="1549985"/>
            <a:ext cx="1179503" cy="404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9552419" y="1636222"/>
            <a:ext cx="1672492" cy="291876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1004447" y="1988673"/>
            <a:ext cx="1091379" cy="37904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1558871" y="30215"/>
            <a:ext cx="474460" cy="685773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625600" y="971728"/>
            <a:ext cx="984011" cy="730073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5791200" y="1507022"/>
            <a:ext cx="1333648" cy="48900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7186905" y="1529650"/>
            <a:ext cx="1061900" cy="428541"/>
          </a:xfrm>
          <a:prstGeom prst="rect">
            <a:avLst/>
          </a:prstGeom>
        </p:spPr>
      </p:pic>
      <p:pic>
        <p:nvPicPr>
          <p:cNvPr id="1062" name="Picture 38" descr="http://www.upstate.edu/marketing/images/logos/MU-4c.png"/>
          <p:cNvPicPr>
            <a:picLocks noChangeAspect="1" noChangeArrowheads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201" y="1183157"/>
            <a:ext cx="1010559" cy="280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4127843" y="1740129"/>
            <a:ext cx="1497915" cy="162503"/>
          </a:xfrm>
          <a:prstGeom prst="rect">
            <a:avLst/>
          </a:prstGeom>
        </p:spPr>
      </p:pic>
      <p:pic>
        <p:nvPicPr>
          <p:cNvPr id="1064" name="Picture 40" descr="https://upload.wikimedia.org/wikipedia/commons/c/cd/Vassar_College_logotype.png"/>
          <p:cNvPicPr>
            <a:picLocks noChangeAspect="1" noChangeArrowheads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601" y="800790"/>
            <a:ext cx="949321" cy="17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" name="Picture 42" descr="https://www.wells.edu/sites/all/themes/wells/i/logo/WellsLogoRed.png"/>
          <p:cNvPicPr>
            <a:picLocks noChangeAspect="1" noChangeArrowheads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7106" y="1099794"/>
            <a:ext cx="649695" cy="580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Group 36"/>
          <p:cNvGrpSpPr/>
          <p:nvPr/>
        </p:nvGrpSpPr>
        <p:grpSpPr>
          <a:xfrm>
            <a:off x="10323994" y="1125897"/>
            <a:ext cx="1495996" cy="500640"/>
            <a:chOff x="7305093" y="4528867"/>
            <a:chExt cx="1715306" cy="574032"/>
          </a:xfrm>
        </p:grpSpPr>
        <p:sp>
          <p:nvSpPr>
            <p:cNvPr id="36" name="Rectangle 35"/>
            <p:cNvSpPr/>
            <p:nvPr/>
          </p:nvSpPr>
          <p:spPr>
            <a:xfrm>
              <a:off x="7305093" y="4528867"/>
              <a:ext cx="1715306" cy="5740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 dirty="0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1068" name="Picture 44" descr="https://www.binghamton.edu/communications-and-marketing/brand-guide/images/bu_logo_342.jpg"/>
            <p:cNvPicPr>
              <a:picLocks noChangeAspect="1" noChangeArrowheads="1"/>
            </p:cNvPicPr>
            <p:nvPr/>
          </p:nvPicPr>
          <p:blipFill>
            <a:blip r:embed="rId4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9777" y="4558195"/>
              <a:ext cx="1412288" cy="4690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Picture 2" descr="http://www.canton.edu/public_relations/toolbox/images/wordmark.jpg"/>
          <p:cNvPicPr>
            <a:picLocks noChangeAspect="1" noChangeArrowheads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708531"/>
            <a:ext cx="1176893" cy="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mountsaintvincent.afford.com/Shared/GetImageForSchool?schoolId=176&amp;imageLocation=SCHOOL_BANNER_IMAGE"/>
          <p:cNvPicPr>
            <a:picLocks noChangeAspect="1" noChangeArrowheads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2365" y="3937000"/>
            <a:ext cx="1558563" cy="30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http://www.cumc.columbia.edu/dept/gc/images/government_community.jpg"/>
          <p:cNvPicPr>
            <a:picLocks noChangeAspect="1" noChangeArrowheads="1"/>
          </p:cNvPicPr>
          <p:nvPr/>
        </p:nvPicPr>
        <p:blipFill rotWithShape="1"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785"/>
          <a:stretch/>
        </p:blipFill>
        <p:spPr bwMode="auto">
          <a:xfrm>
            <a:off x="8940801" y="3477991"/>
            <a:ext cx="1603623" cy="287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http://www.lehman.cuny.edu/2014-redesign-images/template-assets/lehman-logo.png"/>
          <p:cNvPicPr>
            <a:picLocks noChangeAspect="1" noChangeArrowheads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759" y="3482777"/>
            <a:ext cx="1057951" cy="30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https://www.higheredjobs.com/images/AccountImages/394_1.gif"/>
          <p:cNvPicPr>
            <a:picLocks noChangeAspect="1" noChangeArrowheads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5252" y="3496489"/>
            <a:ext cx="1659440" cy="286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2" descr="http://www.stlawu.edu/sites/all/themes/stlawrence/logo.png"/>
          <p:cNvPicPr>
            <a:picLocks noChangeAspect="1" noChangeArrowheads="1"/>
          </p:cNvPicPr>
          <p:nvPr/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037" y="3434434"/>
            <a:ext cx="1085049" cy="387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www.suny.edu/media/suny/content-assets/images/campus-profiles/logos/brockport.jpg"/>
          <p:cNvPicPr>
            <a:picLocks noChangeAspect="1" noChangeArrowheads="1"/>
          </p:cNvPicPr>
          <p:nvPr/>
        </p:nvPicPr>
        <p:blipFill rotWithShape="1"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31" b="24038"/>
          <a:stretch/>
        </p:blipFill>
        <p:spPr bwMode="auto">
          <a:xfrm>
            <a:off x="5474098" y="3835401"/>
            <a:ext cx="1500145" cy="412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8" descr="https://login.newschool.edu/idp/images/dummylogo.png"/>
          <p:cNvPicPr>
            <a:picLocks noChangeAspect="1" noChangeArrowheads="1"/>
          </p:cNvPicPr>
          <p:nvPr/>
        </p:nvPicPr>
        <p:blipFill>
          <a:blip r:embed="rId5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7906" y="2991589"/>
            <a:ext cx="1564895" cy="47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0" descr="https://www.ucollege.edu/files/users/publicrelations/images/UCLogos/UC-RGB_Large_2-color.jpg"/>
          <p:cNvPicPr>
            <a:picLocks noChangeAspect="1" noChangeArrowheads="1"/>
          </p:cNvPicPr>
          <p:nvPr/>
        </p:nvPicPr>
        <p:blipFill>
          <a:blip r:embed="rId5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1724" y="3903187"/>
            <a:ext cx="888976" cy="338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2" descr="http://thebarnardstore.com/wp-content/uploads/2011/11/Decal1.jpg"/>
          <p:cNvPicPr>
            <a:picLocks noChangeAspect="1" noChangeArrowheads="1"/>
          </p:cNvPicPr>
          <p:nvPr/>
        </p:nvPicPr>
        <p:blipFill rotWithShape="1">
          <a:blip r:embed="rId5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05" b="34624"/>
          <a:stretch/>
        </p:blipFill>
        <p:spPr bwMode="auto">
          <a:xfrm>
            <a:off x="8293784" y="4402185"/>
            <a:ext cx="1134417" cy="220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8" descr="http://images.collegexpress.com/wg_school/1100206_logo.jpg"/>
          <p:cNvPicPr>
            <a:picLocks noChangeAspect="1" noChangeArrowheads="1"/>
          </p:cNvPicPr>
          <p:nvPr/>
        </p:nvPicPr>
        <p:blipFill rotWithShape="1">
          <a:blip r:embed="rId6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06" b="21621"/>
          <a:stretch/>
        </p:blipFill>
        <p:spPr bwMode="auto">
          <a:xfrm>
            <a:off x="9493350" y="4343401"/>
            <a:ext cx="1328849" cy="353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30" descr="http://www.skidmore.edu/images/template/logo-green.png"/>
          <p:cNvPicPr>
            <a:picLocks noChangeAspect="1" noChangeArrowheads="1"/>
          </p:cNvPicPr>
          <p:nvPr/>
        </p:nvPicPr>
        <p:blipFill>
          <a:blip r:embed="rId6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7827" y="2616718"/>
            <a:ext cx="1273876" cy="301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32" descr="http://www.stjohns.edu/sites/default/files/news/photos/stjohns_h_rgb_rb_motto.png"/>
          <p:cNvPicPr>
            <a:picLocks noChangeAspect="1" noChangeArrowheads="1"/>
          </p:cNvPicPr>
          <p:nvPr/>
        </p:nvPicPr>
        <p:blipFill>
          <a:blip r:embed="rId6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585" y="3451920"/>
            <a:ext cx="1080223" cy="405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34" descr="https://www.fitnyc.edu/images/content/FITlogo2_(1).gif"/>
          <p:cNvPicPr>
            <a:picLocks noChangeAspect="1" noChangeArrowheads="1"/>
          </p:cNvPicPr>
          <p:nvPr/>
        </p:nvPicPr>
        <p:blipFill>
          <a:blip r:embed="rId6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79" y="3690874"/>
            <a:ext cx="1293236" cy="457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36" descr="Image result for cuny new york city college of technology logo"/>
          <p:cNvPicPr>
            <a:picLocks noChangeAspect="1" noChangeArrowheads="1"/>
          </p:cNvPicPr>
          <p:nvPr/>
        </p:nvPicPr>
        <p:blipFill>
          <a:blip r:embed="rId6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9379" y="4311685"/>
            <a:ext cx="1196079" cy="283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38" descr="https://archives.york.cuny.edu/static/img/yc-logo_01r.png"/>
          <p:cNvPicPr>
            <a:picLocks noChangeAspect="1" noChangeArrowheads="1"/>
          </p:cNvPicPr>
          <p:nvPr/>
        </p:nvPicPr>
        <p:blipFill>
          <a:blip r:embed="rId6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66" y="3284473"/>
            <a:ext cx="1589045" cy="444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2" descr="https://s3.amazonaws.com/mediacdn.hamilton.edu/images/base/hamiltonlogocolorjpg.jpg"/>
          <p:cNvPicPr>
            <a:picLocks noChangeAspect="1" noChangeArrowheads="1"/>
          </p:cNvPicPr>
          <p:nvPr/>
        </p:nvPicPr>
        <p:blipFill rotWithShape="1">
          <a:blip r:embed="rId6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76" b="24814"/>
          <a:stretch/>
        </p:blipFill>
        <p:spPr bwMode="auto">
          <a:xfrm>
            <a:off x="1576096" y="3386073"/>
            <a:ext cx="1170117" cy="26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44" descr="https://upload.wikimedia.org/wikipedia/commons/c/c6/Hilbert_College_logo.png"/>
          <p:cNvPicPr>
            <a:picLocks noChangeAspect="1" noChangeArrowheads="1"/>
          </p:cNvPicPr>
          <p:nvPr/>
        </p:nvPicPr>
        <p:blipFill>
          <a:blip r:embed="rId6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731" y="3386074"/>
            <a:ext cx="1452639" cy="31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0" name="Picture 46" descr="http://www.houghton.edu/am-site/media/houghton-logo-purple-full.jpg"/>
          <p:cNvPicPr>
            <a:picLocks noChangeAspect="1" noChangeArrowheads="1"/>
          </p:cNvPicPr>
          <p:nvPr/>
        </p:nvPicPr>
        <p:blipFill>
          <a:blip r:embed="rId6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2264" y="3873173"/>
            <a:ext cx="1027440" cy="607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2" name="Picture 48" descr="http://www.mariacollege.edu/sites/default/files/logo.jpg"/>
          <p:cNvPicPr>
            <a:picLocks noChangeAspect="1" noChangeArrowheads="1"/>
          </p:cNvPicPr>
          <p:nvPr/>
        </p:nvPicPr>
        <p:blipFill>
          <a:blip r:embed="rId6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687" y="3386074"/>
            <a:ext cx="883380" cy="33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50" descr="Image result for munson williams proctor logo"/>
          <p:cNvPicPr>
            <a:picLocks noChangeAspect="1" noChangeArrowheads="1"/>
          </p:cNvPicPr>
          <p:nvPr/>
        </p:nvPicPr>
        <p:blipFill>
          <a:blip r:embed="rId7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756" y="3690874"/>
            <a:ext cx="502281" cy="548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0" name="Picture 56" descr="https://www.siena.edu/assets/css_img/siena-logo.png"/>
          <p:cNvPicPr>
            <a:picLocks noChangeAspect="1" noChangeArrowheads="1"/>
          </p:cNvPicPr>
          <p:nvPr/>
        </p:nvPicPr>
        <p:blipFill>
          <a:blip r:embed="rId7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0142" y="4479394"/>
            <a:ext cx="1237828" cy="371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4" name="Picture 60" descr="SUNY Adirondack"/>
          <p:cNvPicPr>
            <a:picLocks noChangeAspect="1" noChangeArrowheads="1"/>
          </p:cNvPicPr>
          <p:nvPr/>
        </p:nvPicPr>
        <p:blipFill rotWithShape="1">
          <a:blip r:embed="rId7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66" b="22345"/>
          <a:stretch/>
        </p:blipFill>
        <p:spPr bwMode="auto">
          <a:xfrm>
            <a:off x="203200" y="4232463"/>
            <a:ext cx="1175797" cy="347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8" name="Picture 64" descr="http://www.delhi.edu/administration/advancement/identity/logos/graphics/logos_color/official_logo_color.jpg"/>
          <p:cNvPicPr>
            <a:picLocks noChangeAspect="1" noChangeArrowheads="1"/>
          </p:cNvPicPr>
          <p:nvPr/>
        </p:nvPicPr>
        <p:blipFill>
          <a:blip r:embed="rId7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7349" y="4241801"/>
            <a:ext cx="1089393" cy="617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2" name="Picture 68" descr="https://www.suny.edu/media/suny/content-assets/images/campus-profiles/logos/ulster.jpg"/>
          <p:cNvPicPr>
            <a:picLocks noChangeAspect="1" noChangeArrowheads="1"/>
          </p:cNvPicPr>
          <p:nvPr/>
        </p:nvPicPr>
        <p:blipFill rotWithShape="1">
          <a:blip r:embed="rId7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28" b="15870"/>
          <a:stretch/>
        </p:blipFill>
        <p:spPr bwMode="auto">
          <a:xfrm>
            <a:off x="10698134" y="2381812"/>
            <a:ext cx="1366559" cy="483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4" name="Picture 70" descr="http://www.cnr.edu/image/company_logo?img_id=160226&amp;t=1486061587844"/>
          <p:cNvPicPr>
            <a:picLocks noChangeAspect="1" noChangeArrowheads="1"/>
          </p:cNvPicPr>
          <p:nvPr/>
        </p:nvPicPr>
        <p:blipFill>
          <a:blip r:embed="rId7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080863"/>
            <a:ext cx="3020243" cy="253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6" name="Picture 72" descr="http://photos.prnewswire.com/prn/20161004/415218LOGO/The-College-of-Saint-Rose-Logo"/>
          <p:cNvPicPr>
            <a:picLocks noChangeAspect="1" noChangeArrowheads="1"/>
          </p:cNvPicPr>
          <p:nvPr/>
        </p:nvPicPr>
        <p:blipFill>
          <a:blip r:embed="rId7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2496" y="2882995"/>
            <a:ext cx="564499" cy="640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8" name="Picture 74" descr="http://wagner.wpengine.netdna-cdn.com/communications/files/2009/11/WAGNER_logo_Green_Large.jpg"/>
          <p:cNvPicPr>
            <a:picLocks noChangeAspect="1" noChangeArrowheads="1"/>
          </p:cNvPicPr>
          <p:nvPr/>
        </p:nvPicPr>
        <p:blipFill>
          <a:blip r:embed="rId7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802" y="2583671"/>
            <a:ext cx="1575781" cy="220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Image result for cuny medgar evers college logo">
            <a:extLst>
              <a:ext uri="{FF2B5EF4-FFF2-40B4-BE49-F238E27FC236}">
                <a16:creationId xmlns:a16="http://schemas.microsoft.com/office/drawing/2014/main" id="{1779274C-08AA-4781-BB9F-9CAAC7B726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2" t="12001" r="13445" b="13049"/>
          <a:stretch/>
        </p:blipFill>
        <p:spPr bwMode="auto">
          <a:xfrm>
            <a:off x="4382782" y="4280139"/>
            <a:ext cx="984044" cy="604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2" descr="Image result for d'youville college logo">
            <a:extLst>
              <a:ext uri="{FF2B5EF4-FFF2-40B4-BE49-F238E27FC236}">
                <a16:creationId xmlns:a16="http://schemas.microsoft.com/office/drawing/2014/main" id="{67F274FA-B737-4236-A901-93C0343E3B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3" b="26146"/>
          <a:stretch/>
        </p:blipFill>
        <p:spPr bwMode="auto">
          <a:xfrm>
            <a:off x="5484963" y="4712972"/>
            <a:ext cx="1314843" cy="332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5FDFDFF5-3E39-4818-BDD6-79FA84F09EAC}"/>
              </a:ext>
            </a:extLst>
      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6803679" y="5247318"/>
            <a:ext cx="895539" cy="554621"/>
          </a:xfrm>
          <a:prstGeom prst="rect">
            <a:avLst/>
          </a:prstGeom>
        </p:spPr>
      </p:pic>
      <p:pic>
        <p:nvPicPr>
          <p:cNvPr id="49" name="Picture 4" descr="Image result for manhattan school of music logo">
            <a:extLst>
              <a:ext uri="{FF2B5EF4-FFF2-40B4-BE49-F238E27FC236}">
                <a16:creationId xmlns:a16="http://schemas.microsoft.com/office/drawing/2014/main" id="{8B2D455D-3711-4243-91A7-B90F147DC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8563" y="5359401"/>
            <a:ext cx="1503204" cy="390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8" descr="Image result for pratt institute logo">
            <a:extLst>
              <a:ext uri="{FF2B5EF4-FFF2-40B4-BE49-F238E27FC236}">
                <a16:creationId xmlns:a16="http://schemas.microsoft.com/office/drawing/2014/main" id="{36CECCFD-BC02-4E74-B69B-7153740732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0" t="20152" r="6079" b="19989"/>
          <a:stretch/>
        </p:blipFill>
        <p:spPr bwMode="auto">
          <a:xfrm>
            <a:off x="1622170" y="5619122"/>
            <a:ext cx="1152295" cy="395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2" descr="https://www.rpi.edu/dept/NewsComm/graphics/img/ls_lgp_2c.gif">
            <a:extLst>
              <a:ext uri="{FF2B5EF4-FFF2-40B4-BE49-F238E27FC236}">
                <a16:creationId xmlns:a16="http://schemas.microsoft.com/office/drawing/2014/main" id="{5ED74B0F-934C-4DC4-A919-3A95C3184F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35" y="5181691"/>
            <a:ext cx="1643931" cy="339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10" descr="Image result for st john fisher college logo">
            <a:extLst>
              <a:ext uri="{FF2B5EF4-FFF2-40B4-BE49-F238E27FC236}">
                <a16:creationId xmlns:a16="http://schemas.microsoft.com/office/drawing/2014/main" id="{CF82F2D5-229E-4C7D-8505-2D808DBBA6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13" b="14291"/>
          <a:stretch/>
        </p:blipFill>
        <p:spPr bwMode="auto">
          <a:xfrm>
            <a:off x="10606806" y="5043191"/>
            <a:ext cx="1281719" cy="935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12" descr="Image result for SUNY farmingdale state college">
            <a:extLst>
              <a:ext uri="{FF2B5EF4-FFF2-40B4-BE49-F238E27FC236}">
                <a16:creationId xmlns:a16="http://schemas.microsoft.com/office/drawing/2014/main" id="{9B1F61AF-F355-45C5-B5D4-4732A81AD2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4248" y="5124470"/>
            <a:ext cx="1015753" cy="516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6" descr="Mohawk Valley Community College Logo">
            <a:extLst>
              <a:ext uri="{FF2B5EF4-FFF2-40B4-BE49-F238E27FC236}">
                <a16:creationId xmlns:a16="http://schemas.microsoft.com/office/drawing/2014/main" id="{2371530D-CFED-4566-9DE2-F9B89A224D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079" y="5143232"/>
            <a:ext cx="1331995" cy="41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14" descr="Image result for monroe community college logo">
            <a:extLst>
              <a:ext uri="{FF2B5EF4-FFF2-40B4-BE49-F238E27FC236}">
                <a16:creationId xmlns:a16="http://schemas.microsoft.com/office/drawing/2014/main" id="{532B7C03-9495-46D9-B605-0AEBD294C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133" y="5622978"/>
            <a:ext cx="2194755" cy="435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16" descr="Image result for orange community college logo">
            <a:extLst>
              <a:ext uri="{FF2B5EF4-FFF2-40B4-BE49-F238E27FC236}">
                <a16:creationId xmlns:a16="http://schemas.microsoft.com/office/drawing/2014/main" id="{99740C0B-E0B4-464D-9BAC-75ECD4AA9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047" y="5526910"/>
            <a:ext cx="1518973" cy="51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18" descr="Image result for culinary institute of america logo">
            <a:extLst>
              <a:ext uri="{FF2B5EF4-FFF2-40B4-BE49-F238E27FC236}">
                <a16:creationId xmlns:a16="http://schemas.microsoft.com/office/drawing/2014/main" id="{9BFFABE8-CF74-4AAF-8631-3B27D5A7F3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611" y="5088700"/>
            <a:ext cx="786795" cy="786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32" descr="Image result for SUNY morrisville state logo">
            <a:extLst>
              <a:ext uri="{FF2B5EF4-FFF2-40B4-BE49-F238E27FC236}">
                <a16:creationId xmlns:a16="http://schemas.microsoft.com/office/drawing/2014/main" id="{A44B5915-8521-4E9C-BD0D-3A6164A9DC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91" b="13644"/>
          <a:stretch/>
        </p:blipFill>
        <p:spPr bwMode="auto">
          <a:xfrm>
            <a:off x="2757725" y="4124985"/>
            <a:ext cx="1617353" cy="619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https://upload.wikimedia.org/wikipedia/commons/thumb/d/d4/Rochester_Institute_of_Technology_seal.svg/2000px-Rochester_Institute_of_Technology_seal.svg.png"/>
          <p:cNvPicPr>
            <a:picLocks noChangeAspect="1" noChangeArrowheads="1"/>
          </p:cNvPicPr>
          <p:nvPr/>
        </p:nvPicPr>
        <p:blipFill>
          <a:blip r:embed="rId9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6120" y="1933920"/>
            <a:ext cx="580680" cy="58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" name="Picture 20" descr="Image result for university of rochester logo">
            <a:extLst>
              <a:ext uri="{FF2B5EF4-FFF2-40B4-BE49-F238E27FC236}">
                <a16:creationId xmlns:a16="http://schemas.microsoft.com/office/drawing/2014/main" id="{77C3123E-8537-4B1A-909D-10E8F1E50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986" y="4740956"/>
            <a:ext cx="1705009" cy="35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" name="Picture 24" descr="Image result for webb institute logo">
            <a:extLst>
              <a:ext uri="{FF2B5EF4-FFF2-40B4-BE49-F238E27FC236}">
                <a16:creationId xmlns:a16="http://schemas.microsoft.com/office/drawing/2014/main" id="{AD5F04A5-B1D7-4C56-85A5-93C2A29955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92"/>
          <a:stretch/>
        </p:blipFill>
        <p:spPr bwMode="auto">
          <a:xfrm>
            <a:off x="4431914" y="4894044"/>
            <a:ext cx="2323900" cy="643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Picture 4" descr="https://www.yu.edu/sites/default/files/Primary%20YU%20Shield%20C.JPG">
            <a:extLst>
              <a:ext uri="{FF2B5EF4-FFF2-40B4-BE49-F238E27FC236}">
                <a16:creationId xmlns:a16="http://schemas.microsoft.com/office/drawing/2014/main" id="{8E0B79A9-438E-4E85-990C-4EBF5E0BAD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7962" y="4896172"/>
            <a:ext cx="1877169" cy="343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" name="Picture 26" descr="Image result for columbia lamont doherty logo">
            <a:extLst>
              <a:ext uri="{FF2B5EF4-FFF2-40B4-BE49-F238E27FC236}">
                <a16:creationId xmlns:a16="http://schemas.microsoft.com/office/drawing/2014/main" id="{CFD417F3-90F1-447E-A025-BB5675C03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30" y="4694382"/>
            <a:ext cx="2092909" cy="48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Picture 28" descr="City College Logo">
            <a:extLst>
              <a:ext uri="{FF2B5EF4-FFF2-40B4-BE49-F238E27FC236}">
                <a16:creationId xmlns:a16="http://schemas.microsoft.com/office/drawing/2014/main" id="{FE56B839-D099-4423-909F-0BBFAC9258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5" b="14077"/>
          <a:stretch/>
        </p:blipFill>
        <p:spPr bwMode="auto">
          <a:xfrm>
            <a:off x="10871201" y="4858038"/>
            <a:ext cx="1229708" cy="46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30" descr="HUNTER CUNY Logo">
            <a:extLst>
              <a:ext uri="{FF2B5EF4-FFF2-40B4-BE49-F238E27FC236}">
                <a16:creationId xmlns:a16="http://schemas.microsoft.com/office/drawing/2014/main" id="{25CC903E-186D-4665-A529-F19C57D145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9441" y="4678902"/>
            <a:ext cx="1465268" cy="409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SUNY Erie Color Horizontal Logo">
            <a:extLst>
              <a:ext uri="{FF2B5EF4-FFF2-40B4-BE49-F238E27FC236}">
                <a16:creationId xmlns:a16="http://schemas.microsoft.com/office/drawing/2014/main" id="{2A7AB9D4-575B-4F16-9798-1ABB9A45EE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9449" y="3733801"/>
            <a:ext cx="945243" cy="602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6" descr="Bronx Community College logo">
            <a:extLst>
              <a:ext uri="{FF2B5EF4-FFF2-40B4-BE49-F238E27FC236}">
                <a16:creationId xmlns:a16="http://schemas.microsoft.com/office/drawing/2014/main" id="{69966846-0EAD-421C-963D-62E28DB7F3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976" y="5508022"/>
            <a:ext cx="1035845" cy="433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10" descr="http://www.kbcc.cuny.edu/PublishingImages/Logos/No_Dream_logo1.png">
            <a:extLst>
              <a:ext uri="{FF2B5EF4-FFF2-40B4-BE49-F238E27FC236}">
                <a16:creationId xmlns:a16="http://schemas.microsoft.com/office/drawing/2014/main" id="{D01322E7-97D6-4272-9439-F730FC387E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328" y="5333421"/>
            <a:ext cx="1343077" cy="34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A9B2395B-E53C-4078-951E-9EEA6CCB3252}"/>
              </a:ext>
            </a:extLst>
      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643049" y="4074082"/>
            <a:ext cx="758041" cy="644689"/>
          </a:xfrm>
          <a:prstGeom prst="rect">
            <a:avLst/>
          </a:prstGeom>
        </p:spPr>
      </p:pic>
      <p:pic>
        <p:nvPicPr>
          <p:cNvPr id="16" name="Picture 2" descr="Image result for cazenovia college logo">
            <a:extLst>
              <a:ext uri="{FF2B5EF4-FFF2-40B4-BE49-F238E27FC236}">
                <a16:creationId xmlns:a16="http://schemas.microsoft.com/office/drawing/2014/main" id="{0BDE4A7F-1DC9-406E-A91F-4CEECD98C5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1" y="6442797"/>
            <a:ext cx="1581100" cy="339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4" descr="https://specials-images.forbesimg.com/imageserve/5978b6dd31358e6bda346ca4/300x300.jpg?fit=scale&amp;background=000000">
            <a:extLst>
              <a:ext uri="{FF2B5EF4-FFF2-40B4-BE49-F238E27FC236}">
                <a16:creationId xmlns:a16="http://schemas.microsoft.com/office/drawing/2014/main" id="{0F9AAF2D-B42A-4CD9-8052-C61D249813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49" b="28935"/>
          <a:stretch/>
        </p:blipFill>
        <p:spPr bwMode="auto">
          <a:xfrm>
            <a:off x="1727201" y="6333949"/>
            <a:ext cx="1256228" cy="524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6" descr="Albany Law School">
            <a:extLst>
              <a:ext uri="{FF2B5EF4-FFF2-40B4-BE49-F238E27FC236}">
                <a16:creationId xmlns:a16="http://schemas.microsoft.com/office/drawing/2014/main" id="{EB04B18E-F64C-41F0-BF4B-60DBABF1CC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1" y="6380722"/>
            <a:ext cx="1924052" cy="398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8" descr="College of Staten Island Logo">
            <a:extLst>
              <a:ext uri="{FF2B5EF4-FFF2-40B4-BE49-F238E27FC236}">
                <a16:creationId xmlns:a16="http://schemas.microsoft.com/office/drawing/2014/main" id="{6C6253B6-5210-49CE-AF47-07ADA0219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6991" y="6441404"/>
            <a:ext cx="2196516" cy="309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10" descr="https://academicworks.cuny.edu/assets/md5images/7f2c1efeaf5c8fe2b87dba22e55ba89f.jpg">
            <a:extLst>
              <a:ext uri="{FF2B5EF4-FFF2-40B4-BE49-F238E27FC236}">
                <a16:creationId xmlns:a16="http://schemas.microsoft.com/office/drawing/2014/main" id="{49ECC5FD-1CDC-49F2-9048-42FCE23C6A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1" y="6359619"/>
            <a:ext cx="2038847" cy="438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8CE01910-A858-470D-A332-A9EED1E934BE}"/>
              </a:ext>
            </a:extLst>
      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1353935" y="5950243"/>
            <a:ext cx="808468" cy="849404"/>
          </a:xfrm>
          <a:prstGeom prst="rect">
            <a:avLst/>
          </a:prstGeom>
        </p:spPr>
      </p:pic>
      <p:pic>
        <p:nvPicPr>
          <p:cNvPr id="1076" name="Picture 52" descr="https://upload.wikimedia.org/wikipedia/commons/4/48/Pace_University_logo.png"/>
          <p:cNvPicPr>
            <a:picLocks noChangeAspect="1" noChangeArrowheads="1"/>
          </p:cNvPicPr>
          <p:nvPr/>
        </p:nvPicPr>
        <p:blipFill>
          <a:blip r:embed="rId10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305" y="3792474"/>
            <a:ext cx="888976" cy="372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18" descr="Keuka College">
            <a:extLst>
              <a:ext uri="{FF2B5EF4-FFF2-40B4-BE49-F238E27FC236}">
                <a16:creationId xmlns:a16="http://schemas.microsoft.com/office/drawing/2014/main" id="{18ECA5E7-1C0A-409A-84EA-DB7AD857B0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56" y="6091816"/>
            <a:ext cx="1589045" cy="283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20" descr="Image result for SUNY Nassau community college">
            <a:extLst>
              <a:ext uri="{FF2B5EF4-FFF2-40B4-BE49-F238E27FC236}">
                <a16:creationId xmlns:a16="http://schemas.microsoft.com/office/drawing/2014/main" id="{708FA2DA-1344-44B1-887F-5B3B323DA2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65" r="19744"/>
          <a:stretch/>
        </p:blipFill>
        <p:spPr bwMode="auto">
          <a:xfrm>
            <a:off x="9566655" y="6246124"/>
            <a:ext cx="692596" cy="591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22" descr="TSC logo green stacked">
            <a:extLst>
              <a:ext uri="{FF2B5EF4-FFF2-40B4-BE49-F238E27FC236}">
                <a16:creationId xmlns:a16="http://schemas.microsoft.com/office/drawing/2014/main" id="{FA58FA0B-19EA-4523-A8F1-77F16F1C34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4664" y="6007082"/>
            <a:ext cx="884032" cy="734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4" descr="Hobart and William Smith Colleges">
            <a:extLst>
              <a:ext uri="{FF2B5EF4-FFF2-40B4-BE49-F238E27FC236}">
                <a16:creationId xmlns:a16="http://schemas.microsoft.com/office/drawing/2014/main" id="{70884901-EDB0-4E92-9110-7E682796E0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685" y="6052697"/>
            <a:ext cx="3200400" cy="282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21BABF78-1EC1-4DBA-8C7C-5EDF10964A22}"/>
              </a:ext>
            </a:extLst>
      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6877783" y="5871096"/>
            <a:ext cx="981175" cy="435521"/>
          </a:xfrm>
          <a:prstGeom prst="rect">
            <a:avLst/>
          </a:prstGeom>
        </p:spPr>
      </p:pic>
      <p:pic>
        <p:nvPicPr>
          <p:cNvPr id="77" name="Picture 8" descr="https://macaulay.cuny.edu/wp-content/uploads/2018/05/Screenshot-2018-05-18-15.03.54.png">
            <a:extLst>
              <a:ext uri="{FF2B5EF4-FFF2-40B4-BE49-F238E27FC236}">
                <a16:creationId xmlns:a16="http://schemas.microsoft.com/office/drawing/2014/main" id="{C64630F6-3AC3-492B-949B-8CEEF2087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2341" y="6025545"/>
            <a:ext cx="1248040" cy="40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8" name="Picture 54" descr="http://www.paulsmiths.edu/news/files/2016/06/Horizontal_FullColor-1cd85oa.png"/>
          <p:cNvPicPr>
            <a:picLocks noChangeAspect="1" noChangeArrowheads="1"/>
          </p:cNvPicPr>
          <p:nvPr/>
        </p:nvPicPr>
        <p:blipFill>
          <a:blip r:embed="rId1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907" y="3848382"/>
            <a:ext cx="1234224" cy="306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www.cappex.com/assets/c-190372/logos/cooper-union-for-the-advancement-of-science-and-art_2014-05-14_09-31-05.276.png"/>
          <p:cNvPicPr>
            <a:picLocks noChangeAspect="1" noChangeArrowheads="1"/>
          </p:cNvPicPr>
          <p:nvPr/>
        </p:nvPicPr>
        <p:blipFill>
          <a:blip r:embed="rId1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6849" y="3749831"/>
            <a:ext cx="388292" cy="556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408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1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1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1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1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1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1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1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3"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5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4" dur="500"/>
                                        <p:tgtEl>
                                          <p:spTgt spid="1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5" dur="500"/>
                                        <p:tgtEl>
                                          <p:spTgt spid="1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8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100" grpId="0" animBg="1"/>
      <p:bldP spid="87" grpId="0" animBg="1"/>
      <p:bldP spid="5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Rectangle 86"/>
          <p:cNvSpPr/>
          <p:nvPr/>
        </p:nvSpPr>
        <p:spPr>
          <a:xfrm>
            <a:off x="5994400" y="2013413"/>
            <a:ext cx="1191677" cy="31427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en-US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9681597" y="5765801"/>
            <a:ext cx="2510403" cy="1071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en-US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0" y="5126363"/>
            <a:ext cx="7274557" cy="537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en-US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6255" y="2413000"/>
            <a:ext cx="5892800" cy="17338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4267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Join Your Peers!</a:t>
            </a:r>
          </a:p>
          <a:p>
            <a:pPr defTabSz="1219170">
              <a:defRPr/>
            </a:pP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 SUNY Members and Growing</a:t>
            </a:r>
            <a:endParaRPr lang="en-US" sz="426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2" name="Picture 8" descr="http://logonoid.com/images/cornell-university-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303" y="261712"/>
            <a:ext cx="1343791" cy="335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://www.ustudy.eu/eng/wp-content/uploads/2016/02/AlfredStateLogo7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094" y="1327168"/>
            <a:ext cx="1101596" cy="370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https://www.suny.edu/media/suny/content-assets/images/campus-profiles/logos/binghamton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35" b="17652"/>
          <a:stretch/>
        </p:blipFill>
        <p:spPr bwMode="auto">
          <a:xfrm>
            <a:off x="14271389" y="8543344"/>
            <a:ext cx="797267" cy="28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https://www.sunybroome.edu/image/image_gallery?uuid=9ccc1ad2-d31c-4150-b8a4-5463efd8f039&amp;groupId=1649185&amp;t=1378754182680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1" b="13481"/>
          <a:stretch/>
        </p:blipFill>
        <p:spPr bwMode="auto">
          <a:xfrm>
            <a:off x="8657300" y="2587712"/>
            <a:ext cx="1358813" cy="261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0118" y="290233"/>
            <a:ext cx="1136519" cy="31551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5231" y="526239"/>
            <a:ext cx="1227141" cy="36394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30623" y="1885678"/>
            <a:ext cx="824216" cy="24934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86314" y="1470277"/>
            <a:ext cx="1336173" cy="25648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34781" y="4105133"/>
            <a:ext cx="975944" cy="32138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0355" y="1721368"/>
            <a:ext cx="830595" cy="15171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31909" y="567574"/>
            <a:ext cx="935968" cy="26781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52873" y="300889"/>
            <a:ext cx="603403" cy="579937"/>
          </a:xfrm>
          <a:prstGeom prst="rect">
            <a:avLst/>
          </a:prstGeom>
        </p:spPr>
      </p:pic>
      <p:pic>
        <p:nvPicPr>
          <p:cNvPr id="1056" name="Picture 32" descr="http://www.sunyjefferson.edu/sites/default/files/logo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8673" y="1500905"/>
            <a:ext cx="943207" cy="481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37852" y="3924155"/>
            <a:ext cx="1108769" cy="321383"/>
          </a:xfrm>
          <a:prstGeom prst="rect">
            <a:avLst/>
          </a:prstGeom>
        </p:spPr>
      </p:pic>
      <p:pic>
        <p:nvPicPr>
          <p:cNvPr id="1058" name="Picture 34" descr="http://www.oneonta.edu/styleguide/images/logo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1168" y="3292840"/>
            <a:ext cx="878377" cy="439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760302" y="139523"/>
            <a:ext cx="623365" cy="49079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663016" y="718235"/>
            <a:ext cx="1145281" cy="41395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79091" y="2576116"/>
            <a:ext cx="1559517" cy="272505"/>
          </a:xfrm>
          <a:prstGeom prst="rect">
            <a:avLst/>
          </a:prstGeom>
        </p:spPr>
      </p:pic>
      <p:pic>
        <p:nvPicPr>
          <p:cNvPr id="1060" name="Picture 36" descr="http://www.potsdam.edu/toolbox/design/logo/images/potsdam_maroon.jp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2841" y="4070844"/>
            <a:ext cx="1179503" cy="404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322605" y="3235638"/>
            <a:ext cx="1672492" cy="291876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558792" y="4905788"/>
            <a:ext cx="1091379" cy="37904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380379" y="936529"/>
            <a:ext cx="540533" cy="78127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314892" y="1281284"/>
            <a:ext cx="984011" cy="69624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619965" y="1911695"/>
            <a:ext cx="1333648" cy="48900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289813" y="2327851"/>
            <a:ext cx="1061900" cy="428541"/>
          </a:xfrm>
          <a:prstGeom prst="rect">
            <a:avLst/>
          </a:prstGeom>
        </p:spPr>
      </p:pic>
      <p:grpSp>
        <p:nvGrpSpPr>
          <p:cNvPr id="37" name="Group 36"/>
          <p:cNvGrpSpPr/>
          <p:nvPr/>
        </p:nvGrpSpPr>
        <p:grpSpPr>
          <a:xfrm>
            <a:off x="6008666" y="1479149"/>
            <a:ext cx="1537476" cy="514521"/>
            <a:chOff x="7305093" y="4528867"/>
            <a:chExt cx="1715306" cy="574032"/>
          </a:xfrm>
        </p:grpSpPr>
        <p:sp>
          <p:nvSpPr>
            <p:cNvPr id="36" name="Rectangle 35"/>
            <p:cNvSpPr/>
            <p:nvPr/>
          </p:nvSpPr>
          <p:spPr>
            <a:xfrm>
              <a:off x="7305093" y="4528867"/>
              <a:ext cx="1715306" cy="5740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defRPr/>
              </a:pPr>
              <a:endParaRPr lang="en-US" sz="2400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1068" name="Picture 44" descr="https://www.binghamton.edu/communications-and-marketing/brand-guide/images/bu_logo_342.jpg"/>
            <p:cNvPicPr>
              <a:picLocks noChangeAspect="1" noChangeArrowheads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9777" y="4558195"/>
              <a:ext cx="1412288" cy="4690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Picture 2" descr="http://www.canton.edu/public_relations/toolbox/images/wordmark.jpg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827" y="447987"/>
            <a:ext cx="1196831" cy="36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www.suny.edu/media/suny/content-assets/images/campus-profiles/logos/brockport.jpg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31" b="24038"/>
          <a:stretch/>
        </p:blipFill>
        <p:spPr bwMode="auto">
          <a:xfrm>
            <a:off x="5034774" y="5643902"/>
            <a:ext cx="1555465" cy="427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34" descr="https://www.fitnyc.edu/images/content/FITlogo2_(1).gif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643" y="5447023"/>
            <a:ext cx="1340927" cy="474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4" name="Picture 60" descr="SUNY Adirondack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66" b="22345"/>
          <a:stretch/>
        </p:blipFill>
        <p:spPr bwMode="auto">
          <a:xfrm>
            <a:off x="2844822" y="5628926"/>
            <a:ext cx="1219157" cy="360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8" name="Picture 64" descr="http://www.delhi.edu/administration/advancement/identity/logos/graphics/logos_color/official_logo_color.jpg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779" y="4909959"/>
            <a:ext cx="1037999" cy="58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0" name="Picture 66" descr="https://www.suny.edu/media/suny/content-assets/images/campus-profiles/logos/erie.jpg"/>
          <p:cNvPicPr>
            <a:picLocks noChangeAspect="1" noChangeArrowheads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4653" y="5713924"/>
            <a:ext cx="968548" cy="49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2" name="Picture 68" descr="https://www.suny.edu/media/suny/content-assets/images/campus-profiles/logos/ulster.jpg"/>
          <p:cNvPicPr>
            <a:picLocks noChangeAspect="1" noChangeArrowheads="1"/>
          </p:cNvPicPr>
          <p:nvPr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28" b="15870"/>
          <a:stretch/>
        </p:blipFill>
        <p:spPr bwMode="auto">
          <a:xfrm>
            <a:off x="8821189" y="3236267"/>
            <a:ext cx="1132425" cy="400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Image result for suny farmingdale logo">
            <a:extLst>
              <a:ext uri="{FF2B5EF4-FFF2-40B4-BE49-F238E27FC236}">
                <a16:creationId xmlns:a16="http://schemas.microsoft.com/office/drawing/2014/main" id="{75871DAE-49D1-4427-BC32-E9B8DA0FA4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5057" y="4774577"/>
            <a:ext cx="945281" cy="350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Image result for suny mohawk valley community college">
            <a:extLst>
              <a:ext uri="{FF2B5EF4-FFF2-40B4-BE49-F238E27FC236}">
                <a16:creationId xmlns:a16="http://schemas.microsoft.com/office/drawing/2014/main" id="{4815ED26-1871-4F0C-9557-390FEB249A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077" y="6138448"/>
            <a:ext cx="1111432" cy="565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Image result for monroe community college logo">
            <a:extLst>
              <a:ext uri="{FF2B5EF4-FFF2-40B4-BE49-F238E27FC236}">
                <a16:creationId xmlns:a16="http://schemas.microsoft.com/office/drawing/2014/main" id="{A84E47DF-CF86-43FA-9CF2-22867163CB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502" y="6131547"/>
            <a:ext cx="864097" cy="44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 descr="Image result for orange county community college suny">
            <a:extLst>
              <a:ext uri="{FF2B5EF4-FFF2-40B4-BE49-F238E27FC236}">
                <a16:creationId xmlns:a16="http://schemas.microsoft.com/office/drawing/2014/main" id="{E9605258-2A61-4A63-8443-8BEB92DD4E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5" y="6131548"/>
            <a:ext cx="1111431" cy="565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6E68B5D0-9ABC-462C-A729-5736DC09BCBF}"/>
              </a:ext>
            </a:extLst>
          </p:cNvPr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3466" y="5869743"/>
            <a:ext cx="885396" cy="634812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87B1A3D7-4B3D-4812-9707-14BCEC7AE533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4086" y="5975587"/>
            <a:ext cx="554601" cy="51194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8390118" y="960734"/>
            <a:ext cx="1368373" cy="31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054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1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1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1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1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6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20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012D7007-5E9C-411B-BEAE-BA7969BA1202}"/>
              </a:ext>
            </a:extLst>
          </p:cNvPr>
          <p:cNvSpPr/>
          <p:nvPr/>
        </p:nvSpPr>
        <p:spPr>
          <a:xfrm>
            <a:off x="-1001385" y="1363900"/>
            <a:ext cx="4064000" cy="4788861"/>
          </a:xfrm>
          <a:prstGeom prst="ellipse">
            <a:avLst/>
          </a:prstGeom>
          <a:solidFill>
            <a:srgbClr val="00768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EBFDFB-BAC5-43C5-B1A6-EC972A04DD9E}"/>
              </a:ext>
            </a:extLst>
          </p:cNvPr>
          <p:cNvSpPr txBox="1"/>
          <p:nvPr/>
        </p:nvSpPr>
        <p:spPr>
          <a:xfrm>
            <a:off x="203200" y="584200"/>
            <a:ext cx="11582400" cy="748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2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SBC Agnostic Member Benefits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7492070C-1299-4278-ADEA-5B6F8986D4E6}"/>
              </a:ext>
            </a:extLst>
          </p:cNvPr>
          <p:cNvGraphicFramePr/>
          <p:nvPr/>
        </p:nvGraphicFramePr>
        <p:xfrm>
          <a:off x="2649181" y="1363900"/>
          <a:ext cx="7518400" cy="47888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68BA5BD-D1C7-4F33-B782-C1771CCCB326}"/>
              </a:ext>
            </a:extLst>
          </p:cNvPr>
          <p:cNvSpPr txBox="1"/>
          <p:nvPr/>
        </p:nvSpPr>
        <p:spPr>
          <a:xfrm>
            <a:off x="0" y="3022601"/>
            <a:ext cx="2543004" cy="12412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733" b="1" dirty="0">
                <a:solidFill>
                  <a:schemeClr val="bg1"/>
                </a:solidFill>
              </a:rPr>
              <a:t>Targeted </a:t>
            </a:r>
          </a:p>
          <a:p>
            <a:r>
              <a:rPr lang="en-US" sz="3733" b="1" dirty="0">
                <a:solidFill>
                  <a:schemeClr val="bg1"/>
                </a:solidFill>
              </a:rPr>
              <a:t>Recognition</a:t>
            </a:r>
            <a:endParaRPr lang="en-US" sz="3733" b="1" dirty="0">
              <a:solidFill>
                <a:srgbClr val="00768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15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3200" y="584200"/>
            <a:ext cx="11582400" cy="14056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1219170"/>
            <a:r>
              <a:rPr lang="en-US" sz="42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 Campus Challenge – </a:t>
            </a:r>
          </a:p>
          <a:p>
            <a:pPr defTabSz="1219170"/>
            <a:r>
              <a:rPr lang="en-US" sz="42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YOUR Network for Success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3200" y="2108200"/>
            <a:ext cx="11684000" cy="458587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1219170">
              <a:spcAft>
                <a:spcPts val="1600"/>
              </a:spcAft>
            </a:pP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NYS colleges and universities</a:t>
            </a:r>
          </a:p>
          <a:p>
            <a:pPr defTabSz="1219170">
              <a:spcAft>
                <a:spcPts val="1600"/>
              </a:spcAft>
            </a:pP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levels of clean energy expertise</a:t>
            </a:r>
          </a:p>
          <a:p>
            <a:pPr defTabSz="1219170">
              <a:spcAft>
                <a:spcPts val="1600"/>
              </a:spcAft>
            </a:pP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Integrates with existing goals, commitments</a:t>
            </a:r>
          </a:p>
          <a:p>
            <a:pPr defTabSz="1219170">
              <a:spcAft>
                <a:spcPts val="1600"/>
              </a:spcAft>
            </a:pP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fees  </a:t>
            </a:r>
          </a:p>
          <a:p>
            <a:pPr defTabSz="1219170">
              <a:spcAft>
                <a:spcPts val="1600"/>
              </a:spcAft>
            </a:pP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carbon or energy commitment </a:t>
            </a:r>
          </a:p>
          <a:p>
            <a:pPr defTabSz="1219170">
              <a:spcAft>
                <a:spcPts val="1600"/>
              </a:spcAft>
            </a:pP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arduous application process or reporting requirements</a:t>
            </a:r>
          </a:p>
          <a:p>
            <a:pPr algn="ctr" defTabSz="1219170">
              <a:spcAft>
                <a:spcPts val="1600"/>
              </a:spcAft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endParaRPr lang="en-US" sz="2000" u="sng" strike="sngStrike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35B6F20C-F8D3-4E27-8328-64AC214A79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2717800"/>
            <a:ext cx="2959224" cy="237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066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FCD6E7A-63AC-4272-8E75-D33A1C0A3D4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2947" y="877585"/>
            <a:ext cx="10261047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 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SUNY REV Campus Challenge </a:t>
            </a:r>
            <a:r>
              <a:rPr lang="en-US" sz="3200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Membership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2617B79-4ABB-4314-9A4D-A12E025152F0}"/>
              </a:ext>
            </a:extLst>
          </p:cNvPr>
          <p:cNvGrpSpPr/>
          <p:nvPr/>
        </p:nvGrpSpPr>
        <p:grpSpPr>
          <a:xfrm>
            <a:off x="8814937" y="2263946"/>
            <a:ext cx="3048000" cy="2946400"/>
            <a:chOff x="5410200" y="2402604"/>
            <a:chExt cx="2514600" cy="25146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5684E41-E436-4461-A861-FC29DECDB5D2}"/>
                </a:ext>
              </a:extLst>
            </p:cNvPr>
            <p:cNvSpPr/>
            <p:nvPr/>
          </p:nvSpPr>
          <p:spPr>
            <a:xfrm>
              <a:off x="5410200" y="2402604"/>
              <a:ext cx="2514600" cy="2514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5" name="Graphic 4" descr="Schoolhouse">
              <a:extLst>
                <a:ext uri="{FF2B5EF4-FFF2-40B4-BE49-F238E27FC236}">
                  <a16:creationId xmlns:a16="http://schemas.microsoft.com/office/drawing/2014/main" id="{6ABBA60B-ABBF-40C5-AE25-818CC1BCF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096000" y="2610955"/>
              <a:ext cx="1028700" cy="102870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96897C2-15E7-4DFB-991C-41A81A938A00}"/>
                </a:ext>
              </a:extLst>
            </p:cNvPr>
            <p:cNvSpPr txBox="1"/>
            <p:nvPr/>
          </p:nvSpPr>
          <p:spPr>
            <a:xfrm>
              <a:off x="5753100" y="3564702"/>
              <a:ext cx="1801072" cy="8668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/>
              <a:r>
                <a:rPr lang="en-US" sz="2000" b="1" dirty="0">
                  <a:solidFill>
                    <a:prstClr val="white"/>
                  </a:solidFill>
                  <a:latin typeface="Calibri"/>
                  <a:ea typeface="ＭＳ Ｐゴシック" charset="-128"/>
                </a:rPr>
                <a:t>36% are Community Colleges</a:t>
              </a:r>
              <a:r>
                <a:rPr lang="en-US" sz="1600" b="1" dirty="0">
                  <a:solidFill>
                    <a:prstClr val="white"/>
                  </a:solidFill>
                  <a:latin typeface="Calibri"/>
                  <a:ea typeface="ＭＳ Ｐゴシック" charset="-128"/>
                </a:rPr>
                <a:t> </a:t>
              </a:r>
            </a:p>
          </p:txBody>
        </p:sp>
      </p:grp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88E235C0-864F-4EB9-9C96-A50504FFF40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259429"/>
              </p:ext>
            </p:extLst>
          </p:nvPr>
        </p:nvGraphicFramePr>
        <p:xfrm>
          <a:off x="2926824" y="1753774"/>
          <a:ext cx="6338351" cy="40141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15" name="Group 14">
            <a:extLst>
              <a:ext uri="{FF2B5EF4-FFF2-40B4-BE49-F238E27FC236}">
                <a16:creationId xmlns:a16="http://schemas.microsoft.com/office/drawing/2014/main" id="{0DACD5E8-F38B-4B86-823A-E4DDA11D9273}"/>
              </a:ext>
            </a:extLst>
          </p:cNvPr>
          <p:cNvGrpSpPr/>
          <p:nvPr/>
        </p:nvGrpSpPr>
        <p:grpSpPr>
          <a:xfrm>
            <a:off x="561627" y="2287673"/>
            <a:ext cx="3048000" cy="2946400"/>
            <a:chOff x="5410200" y="2402604"/>
            <a:chExt cx="2514600" cy="25146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32A5A71-3D58-49E4-A51B-14499E5BFB97}"/>
                </a:ext>
              </a:extLst>
            </p:cNvPr>
            <p:cNvSpPr/>
            <p:nvPr/>
          </p:nvSpPr>
          <p:spPr>
            <a:xfrm>
              <a:off x="5410200" y="2402604"/>
              <a:ext cx="2514600" cy="2514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17" name="Graphic 16" descr="Schoolhouse">
              <a:extLst>
                <a:ext uri="{FF2B5EF4-FFF2-40B4-BE49-F238E27FC236}">
                  <a16:creationId xmlns:a16="http://schemas.microsoft.com/office/drawing/2014/main" id="{DBB319E0-3954-4AC0-8AD1-6C9F325E91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096000" y="2610955"/>
              <a:ext cx="1028700" cy="1028700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54146B3-EFF9-474D-8BDA-CA5A6CD474B1}"/>
                </a:ext>
              </a:extLst>
            </p:cNvPr>
            <p:cNvSpPr txBox="1"/>
            <p:nvPr/>
          </p:nvSpPr>
          <p:spPr>
            <a:xfrm>
              <a:off x="5753100" y="3564702"/>
              <a:ext cx="1801072" cy="604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/>
              <a:r>
                <a:rPr lang="en-US" sz="2000" b="1" dirty="0">
                  <a:solidFill>
                    <a:prstClr val="white"/>
                  </a:solidFill>
                  <a:latin typeface="Calibri"/>
                  <a:ea typeface="ＭＳ Ｐゴシック" charset="-128"/>
                </a:rPr>
                <a:t>65% SUNYs</a:t>
              </a:r>
            </a:p>
            <a:p>
              <a:pPr algn="ctr" defTabSz="914377"/>
              <a:r>
                <a:rPr lang="en-US" sz="2000" b="1" dirty="0">
                  <a:solidFill>
                    <a:prstClr val="white"/>
                  </a:solidFill>
                  <a:latin typeface="Calibri"/>
                  <a:ea typeface="ＭＳ Ｐゴシック" charset="-128"/>
                </a:rPr>
                <a:t>are members</a:t>
              </a:r>
              <a:r>
                <a:rPr lang="en-US" sz="1600" b="1" dirty="0">
                  <a:solidFill>
                    <a:prstClr val="white"/>
                  </a:solidFill>
                  <a:latin typeface="Calibri"/>
                  <a:ea typeface="ＭＳ Ｐゴシック" charset="-128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52190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491DA-B4BB-4C0E-B699-B0896A852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Referral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135983-272A-4CBC-B6A2-3882D7B31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739" y="1905001"/>
            <a:ext cx="6400800" cy="4220633"/>
          </a:xfrm>
        </p:spPr>
        <p:txBody>
          <a:bodyPr/>
          <a:lstStyle/>
          <a:p>
            <a:pPr marL="0" indent="0">
              <a:buNone/>
            </a:pPr>
            <a:r>
              <a:rPr lang="en-US" u="sng" dirty="0"/>
              <a:t>Easy as 1-2-3</a:t>
            </a:r>
          </a:p>
          <a:p>
            <a:pPr marL="0" indent="0">
              <a:buNone/>
            </a:pPr>
            <a:endParaRPr lang="en-US" sz="1333" dirty="0"/>
          </a:p>
          <a:p>
            <a:pPr marL="685783" indent="-685783">
              <a:buFont typeface="+mj-lt"/>
              <a:buAutoNum type="arabicPeriod"/>
            </a:pPr>
            <a:r>
              <a:rPr lang="en-US" dirty="0"/>
              <a:t>Refer non-member friend</a:t>
            </a:r>
          </a:p>
          <a:p>
            <a:pPr marL="685783" indent="-685783">
              <a:buFont typeface="+mj-lt"/>
              <a:buAutoNum type="arabicPeriod"/>
            </a:pPr>
            <a:r>
              <a:rPr lang="en-US" dirty="0"/>
              <a:t>Friend becomes member</a:t>
            </a:r>
          </a:p>
          <a:p>
            <a:pPr marL="685783" indent="-685783">
              <a:buFont typeface="+mj-lt"/>
              <a:buAutoNum type="arabicPeriod"/>
            </a:pPr>
            <a:r>
              <a:rPr lang="en-US" dirty="0"/>
              <a:t>Win </a:t>
            </a:r>
            <a:r>
              <a:rPr lang="en-US" dirty="0" err="1"/>
              <a:t>SoNY</a:t>
            </a:r>
            <a:r>
              <a:rPr lang="en-US" dirty="0"/>
              <a:t> Sustainability Conference tickets!</a:t>
            </a:r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en-US" sz="1600" b="1" dirty="0"/>
              <a:t>Member list</a:t>
            </a:r>
            <a:r>
              <a:rPr lang="en-US" sz="1467" dirty="0"/>
              <a:t>: </a:t>
            </a:r>
            <a:r>
              <a:rPr lang="en-US" sz="1467" dirty="0">
                <a:hlinkClick r:id="rId3"/>
              </a:rPr>
              <a:t>https://www.nyserda.ny.gov/All-Programs/Programs/REV-Campus-Challenge/Membership-Information/REV-Members</a:t>
            </a:r>
            <a:r>
              <a:rPr lang="en-US" sz="1467" dirty="0"/>
              <a:t> </a:t>
            </a:r>
          </a:p>
        </p:txBody>
      </p:sp>
      <p:pic>
        <p:nvPicPr>
          <p:cNvPr id="1026" name="Picture 1" descr="image001">
            <a:extLst>
              <a:ext uri="{FF2B5EF4-FFF2-40B4-BE49-F238E27FC236}">
                <a16:creationId xmlns:a16="http://schemas.microsoft.com/office/drawing/2014/main" id="{99EE173C-2FC2-4A93-A27E-9E01399B3E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539" y="717877"/>
            <a:ext cx="5589677" cy="596232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36353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AC9D347-9544-402A-94F6-2577AB805573}"/>
              </a:ext>
            </a:extLst>
          </p:cNvPr>
          <p:cNvSpPr txBox="1"/>
          <p:nvPr/>
        </p:nvSpPr>
        <p:spPr>
          <a:xfrm>
            <a:off x="406400" y="3327401"/>
            <a:ext cx="6502400" cy="124123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defTabSz="1219170">
              <a:defRPr/>
            </a:pPr>
            <a:r>
              <a:rPr lang="en-US" sz="3733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Driven </a:t>
            </a:r>
          </a:p>
          <a:p>
            <a:pPr algn="r" defTabSz="1219170">
              <a:defRPr/>
            </a:pPr>
            <a:r>
              <a:rPr lang="en-US" sz="3733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Decision Making</a:t>
            </a:r>
          </a:p>
        </p:txBody>
      </p:sp>
    </p:spTree>
    <p:extLst>
      <p:ext uri="{BB962C8B-B14F-4D97-AF65-F5344CB8AC3E}">
        <p14:creationId xmlns:p14="http://schemas.microsoft.com/office/powerpoint/2010/main" val="10465268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3200" y="584200"/>
            <a:ext cx="11582400" cy="6258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34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Roadmaps Technical Assistance Program (</a:t>
            </a:r>
            <a:r>
              <a:rPr lang="en-US" sz="34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PON 3438</a:t>
            </a:r>
            <a:r>
              <a:rPr lang="en-US" sz="34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3200" y="1498600"/>
            <a:ext cx="11480800" cy="53857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933" b="1" u="sng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Member-exclusive</a:t>
            </a:r>
            <a:r>
              <a:rPr lang="en-US" sz="2933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program available through end of 2019</a:t>
            </a:r>
            <a:endParaRPr lang="en-US" sz="2933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933" b="1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$1.3 million in funding still available</a:t>
            </a: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933" b="1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50-100% cost share</a:t>
            </a:r>
            <a:r>
              <a:rPr lang="en-US" sz="2933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work with consultant of your choice</a:t>
            </a: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933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Evaluate existing campus energy conditions, identify energy saving opportunities, and establish an action plan for managing campus energy needs</a:t>
            </a: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Funding capped at $150,000 per member</a:t>
            </a:r>
          </a:p>
          <a:p>
            <a:pPr marL="1066773" lvl="1" indent="-457189" defTabSz="1219170">
              <a:spcAft>
                <a:spcPts val="1600"/>
              </a:spcAft>
              <a:buFont typeface="Arial" panose="020B0604020202020204" pitchFamily="34" charset="0"/>
              <a:buChar char="–"/>
              <a:defRPr/>
            </a:pPr>
            <a:r>
              <a:rPr lang="en-US" sz="2667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$4,000 bonus for student intern</a:t>
            </a: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endParaRPr lang="en-US" sz="2933" dirty="0">
              <a:solidFill>
                <a:srgbClr val="6465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32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3200" y="584200"/>
            <a:ext cx="11582400" cy="6258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34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Roadmaps Technical Assistance Program (</a:t>
            </a:r>
            <a:r>
              <a:rPr lang="en-US" sz="34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PON 3438</a:t>
            </a:r>
            <a:r>
              <a:rPr lang="en-US" sz="34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graphicFrame>
        <p:nvGraphicFramePr>
          <p:cNvPr id="5" name="Chart 4"/>
          <p:cNvGraphicFramePr/>
          <p:nvPr/>
        </p:nvGraphicFramePr>
        <p:xfrm>
          <a:off x="304800" y="1823212"/>
          <a:ext cx="6908800" cy="43997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Rectangle 1"/>
          <p:cNvSpPr/>
          <p:nvPr/>
        </p:nvSpPr>
        <p:spPr>
          <a:xfrm>
            <a:off x="7213600" y="2178812"/>
            <a:ext cx="4235296" cy="3688589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en-US" sz="2400" dirty="0">
                <a:solidFill>
                  <a:prstClr val="white"/>
                </a:solidFill>
                <a:latin typeface="Proxima Nova Lt" panose="02000506030000020004"/>
              </a:rPr>
              <a:t>Typical project cost: </a:t>
            </a:r>
            <a:r>
              <a:rPr lang="en-US" sz="2400" b="1" dirty="0">
                <a:solidFill>
                  <a:prstClr val="white"/>
                </a:solidFill>
                <a:latin typeface="Proxima Nova Lt" panose="02000506030000020004"/>
              </a:rPr>
              <a:t>$150,000</a:t>
            </a:r>
          </a:p>
          <a:p>
            <a:pPr algn="ctr" defTabSz="1219170">
              <a:defRPr/>
            </a:pPr>
            <a:endParaRPr lang="en-US" sz="2400" b="1" dirty="0">
              <a:solidFill>
                <a:prstClr val="white"/>
              </a:solidFill>
              <a:latin typeface="Proxima Nova Lt" panose="02000506030000020004"/>
            </a:endParaRPr>
          </a:p>
          <a:p>
            <a:pPr algn="ctr" defTabSz="1219170">
              <a:defRPr/>
            </a:pPr>
            <a:r>
              <a:rPr lang="en-US" sz="2400" dirty="0">
                <a:solidFill>
                  <a:prstClr val="white"/>
                </a:solidFill>
                <a:latin typeface="Proxima Nova Lt" panose="02000506030000020004"/>
              </a:rPr>
              <a:t>Typical incentive:</a:t>
            </a:r>
          </a:p>
          <a:p>
            <a:pPr algn="ctr" defTabSz="1219170">
              <a:defRPr/>
            </a:pPr>
            <a:r>
              <a:rPr lang="en-US" sz="2400" b="1" dirty="0">
                <a:solidFill>
                  <a:prstClr val="white"/>
                </a:solidFill>
                <a:latin typeface="Proxima Nova Lt" panose="02000506030000020004"/>
              </a:rPr>
              <a:t>$112,000</a:t>
            </a:r>
          </a:p>
          <a:p>
            <a:pPr algn="ctr" defTabSz="1219170">
              <a:defRPr/>
            </a:pPr>
            <a:endParaRPr lang="en-US" sz="2400" b="1" dirty="0">
              <a:solidFill>
                <a:prstClr val="white"/>
              </a:solidFill>
              <a:latin typeface="Proxima Nova Lt" panose="02000506030000020004"/>
            </a:endParaRPr>
          </a:p>
          <a:p>
            <a:pPr algn="ctr" defTabSz="1219170">
              <a:defRPr/>
            </a:pPr>
            <a:r>
              <a:rPr lang="en-US" sz="2933" b="1" dirty="0">
                <a:solidFill>
                  <a:prstClr val="white"/>
                </a:solidFill>
                <a:latin typeface="Proxima Nova Lt" panose="02000506030000020004"/>
              </a:rPr>
              <a:t>75% </a:t>
            </a:r>
            <a:r>
              <a:rPr lang="en-US" sz="2933" dirty="0">
                <a:solidFill>
                  <a:prstClr val="white"/>
                </a:solidFill>
                <a:latin typeface="Proxima Nova Lt" panose="02000506030000020004"/>
              </a:rPr>
              <a:t>of project funding provided by NYSERDA</a:t>
            </a:r>
          </a:p>
        </p:txBody>
      </p:sp>
    </p:spTree>
    <p:extLst>
      <p:ext uri="{BB962C8B-B14F-4D97-AF65-F5344CB8AC3E}">
        <p14:creationId xmlns:p14="http://schemas.microsoft.com/office/powerpoint/2010/main" val="2139191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3200" y="584200"/>
            <a:ext cx="11582400" cy="6258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34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Roadmaps Technical Assistance Program (</a:t>
            </a:r>
            <a:r>
              <a:rPr lang="en-US" sz="34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PON 3438</a:t>
            </a:r>
            <a:r>
              <a:rPr lang="en-US" sz="34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CA776030-05F7-4BE5-9C69-1FB9398D73D6}"/>
              </a:ext>
            </a:extLst>
          </p:cNvPr>
          <p:cNvGraphicFramePr>
            <a:graphicFrameLocks/>
          </p:cNvGraphicFramePr>
          <p:nvPr/>
        </p:nvGraphicFramePr>
        <p:xfrm>
          <a:off x="609600" y="2046008"/>
          <a:ext cx="10414000" cy="4430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181F2CE6-4C56-4EA7-BCDC-0F14A7EAAA2F}"/>
              </a:ext>
            </a:extLst>
          </p:cNvPr>
          <p:cNvSpPr txBox="1"/>
          <p:nvPr/>
        </p:nvSpPr>
        <p:spPr>
          <a:xfrm>
            <a:off x="2946400" y="1703215"/>
            <a:ext cx="1727200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2133" b="1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670EC6-53E5-4B2A-855F-2010E0A09726}"/>
              </a:ext>
            </a:extLst>
          </p:cNvPr>
          <p:cNvSpPr txBox="1"/>
          <p:nvPr/>
        </p:nvSpPr>
        <p:spPr>
          <a:xfrm>
            <a:off x="6705600" y="1703216"/>
            <a:ext cx="3403600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2133" b="1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# of REV CC Members</a:t>
            </a:r>
          </a:p>
        </p:txBody>
      </p:sp>
    </p:spTree>
    <p:extLst>
      <p:ext uri="{BB962C8B-B14F-4D97-AF65-F5344CB8AC3E}">
        <p14:creationId xmlns:p14="http://schemas.microsoft.com/office/powerpoint/2010/main" val="2595966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599" y="2413000"/>
            <a:ext cx="6405349" cy="25543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1219170"/>
            <a:r>
              <a:rPr lang="en-US" sz="5333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SUNY – NYSERDA Partnership</a:t>
            </a:r>
          </a:p>
          <a:p>
            <a:pPr defTabSz="1219170"/>
            <a:endParaRPr lang="en-US" sz="5333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6CB223-0656-4FC4-B351-CC5506981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57" r="29427"/>
          <a:stretch/>
        </p:blipFill>
        <p:spPr>
          <a:xfrm>
            <a:off x="9283520" y="3300413"/>
            <a:ext cx="2574892" cy="25093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7D0A83-AF22-44D5-AD26-A93C4B6224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9385" y="166028"/>
            <a:ext cx="2864751" cy="28801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575209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3200" y="584200"/>
            <a:ext cx="11582400" cy="6258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34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Roadmaps Technical Assistance Program (</a:t>
            </a:r>
            <a:r>
              <a:rPr lang="en-US" sz="34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PON 3438</a:t>
            </a:r>
            <a:r>
              <a:rPr lang="en-US" sz="34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3200" y="1498601"/>
            <a:ext cx="11480800" cy="23496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667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has participated in Roadmaps so far?</a:t>
            </a:r>
          </a:p>
          <a:p>
            <a:pPr marL="1066773" lvl="1" indent="-457189" defTabSz="1219170">
              <a:spcAft>
                <a:spcPts val="1600"/>
              </a:spcAft>
              <a:buFont typeface="Arial" panose="020B0604020202020204" pitchFamily="34" charset="0"/>
              <a:buChar char="–"/>
              <a:defRPr/>
            </a:pPr>
            <a:r>
              <a:rPr lang="en-US" sz="2667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projects</a:t>
            </a:r>
          </a:p>
          <a:p>
            <a:pPr marL="1066773" lvl="1" indent="-457189" defTabSz="1219170">
              <a:spcAft>
                <a:spcPts val="1600"/>
              </a:spcAft>
              <a:buFont typeface="Arial" panose="020B0604020202020204" pitchFamily="34" charset="0"/>
              <a:buChar char="–"/>
              <a:defRPr/>
            </a:pPr>
            <a:r>
              <a:rPr lang="en-US" sz="2667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Participants, Achievers, and Leaders</a:t>
            </a:r>
          </a:p>
          <a:p>
            <a:pPr marL="1066773" lvl="1" indent="-457189" defTabSz="1219170">
              <a:spcAft>
                <a:spcPts val="1600"/>
              </a:spcAft>
              <a:buFont typeface="Arial" panose="020B0604020202020204" pitchFamily="34" charset="0"/>
              <a:buChar char="–"/>
              <a:defRPr/>
            </a:pPr>
            <a:r>
              <a:rPr lang="en-US" sz="2667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community colleges, </a:t>
            </a:r>
            <a:r>
              <a:rPr lang="en-US" sz="2667" b="1" dirty="0">
                <a:latin typeface="Arial" panose="020B0604020202020204" pitchFamily="34" charset="0"/>
                <a:cs typeface="Arial" panose="020B0604020202020204" pitchFamily="34" charset="0"/>
              </a:rPr>
              <a:t>12 SUNYs, </a:t>
            </a:r>
            <a:r>
              <a:rPr lang="en-US" sz="2667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13 private institutions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7554" y="5779824"/>
            <a:ext cx="2222877" cy="4939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3868" y="4033865"/>
            <a:ext cx="1452997" cy="478478"/>
          </a:xfrm>
          <a:prstGeom prst="rect">
            <a:avLst/>
          </a:prstGeom>
        </p:spPr>
      </p:pic>
      <p:pic>
        <p:nvPicPr>
          <p:cNvPr id="8" name="Picture 32" descr="http://www.sunyjefferson.edu/sites/default/files/logo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067" y="4808382"/>
            <a:ext cx="1429721" cy="730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75676" y="4105025"/>
            <a:ext cx="1296338" cy="1020646"/>
          </a:xfrm>
          <a:prstGeom prst="rect">
            <a:avLst/>
          </a:prstGeom>
        </p:spPr>
      </p:pic>
      <p:pic>
        <p:nvPicPr>
          <p:cNvPr id="15" name="Picture 14" descr="https://www.suny.edu/media/suny/content-assets/images/campus-profiles/logos/brockport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31" b="24038"/>
          <a:stretch/>
        </p:blipFill>
        <p:spPr bwMode="auto">
          <a:xfrm>
            <a:off x="421788" y="5145478"/>
            <a:ext cx="1828800" cy="502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4" descr="http://www.oneonta.edu/styleguide/images/logo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2336" y="5192613"/>
            <a:ext cx="1383363" cy="69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0338" y="4048815"/>
            <a:ext cx="1331700" cy="48133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896B761-0079-430F-89CE-782B2B73FF4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93110" y="4048815"/>
            <a:ext cx="1021322" cy="98160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7038B27-C655-4476-A5A6-A43488EAFC7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07571" y="3929088"/>
            <a:ext cx="984011" cy="73007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2C851D2-3DD9-4E36-A10B-C4F5363FE68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55710" y="4900530"/>
            <a:ext cx="1508111" cy="608614"/>
          </a:xfrm>
          <a:prstGeom prst="rect">
            <a:avLst/>
          </a:prstGeom>
        </p:spPr>
      </p:pic>
      <p:pic>
        <p:nvPicPr>
          <p:cNvPr id="26" name="Picture 60" descr="SUNY Adirondack">
            <a:extLst>
              <a:ext uri="{FF2B5EF4-FFF2-40B4-BE49-F238E27FC236}">
                <a16:creationId xmlns:a16="http://schemas.microsoft.com/office/drawing/2014/main" id="{83AF2D1D-AE57-4E8B-98A1-3F6748D582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66" b="22345"/>
          <a:stretch/>
        </p:blipFill>
        <p:spPr bwMode="auto">
          <a:xfrm>
            <a:off x="6437187" y="5590847"/>
            <a:ext cx="1986658" cy="586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Mohawk Valley Community College Logo">
            <a:extLst>
              <a:ext uri="{FF2B5EF4-FFF2-40B4-BE49-F238E27FC236}">
                <a16:creationId xmlns:a16="http://schemas.microsoft.com/office/drawing/2014/main" id="{6DD02261-1B30-4D95-96F4-35C29BF30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2336" y="4139356"/>
            <a:ext cx="2027741" cy="633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7656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3200" y="584200"/>
            <a:ext cx="11582400" cy="6258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34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Flexible Technical Assistance Program (</a:t>
            </a:r>
            <a:r>
              <a:rPr lang="en-US" sz="34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PON 1746</a:t>
            </a:r>
            <a:r>
              <a:rPr lang="en-US" sz="34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8511" y="1397001"/>
            <a:ext cx="11480800" cy="52223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667" b="1" dirty="0">
                <a:solidFill>
                  <a:srgbClr val="4F7C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Targeted energy studies</a:t>
            </a:r>
            <a:r>
              <a:rPr lang="en-US" sz="2667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such as</a:t>
            </a:r>
          </a:p>
          <a:p>
            <a:pPr marL="1066773" lvl="1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667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ASHRAE Level 2 or 3 energy audits</a:t>
            </a:r>
          </a:p>
          <a:p>
            <a:pPr marL="1066773" lvl="1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667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Feasibility studies with financial assessment</a:t>
            </a:r>
          </a:p>
          <a:p>
            <a:pPr marL="1676358" lvl="2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1867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CHP, Energy Storage, Clean Heating &amp; Cooling, Net Zero, </a:t>
            </a:r>
            <a:r>
              <a:rPr lang="en-US" sz="1867" dirty="0" err="1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Retrocommissioning</a:t>
            </a:r>
            <a:endParaRPr lang="en-US" sz="1867" dirty="0">
              <a:solidFill>
                <a:srgbClr val="6465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667" b="1" dirty="0">
                <a:solidFill>
                  <a:srgbClr val="4F7C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50% cost share</a:t>
            </a:r>
            <a:r>
              <a:rPr lang="en-US" sz="2667" b="1" baseline="30000" dirty="0">
                <a:solidFill>
                  <a:srgbClr val="4F7C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r>
              <a:rPr lang="en-US" sz="2667" b="1" dirty="0">
                <a:solidFill>
                  <a:srgbClr val="4F7C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work with a consultant of your choice</a:t>
            </a: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Funding capped at lesser of $500,000 per project</a:t>
            </a:r>
            <a:r>
              <a:rPr lang="en-US" sz="2400" baseline="30000" dirty="0">
                <a:solidFill>
                  <a:srgbClr val="4F7C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***</a:t>
            </a:r>
            <a:r>
              <a:rPr lang="en-US" sz="2400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 10% of annual utility spend</a:t>
            </a: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Available through end of 2019</a:t>
            </a:r>
          </a:p>
          <a:p>
            <a:pPr marL="385224" defTabSz="1219170">
              <a:spcAft>
                <a:spcPts val="1600"/>
              </a:spcAft>
              <a:defRPr/>
            </a:pPr>
            <a:endParaRPr lang="en-US" sz="1467" dirty="0">
              <a:solidFill>
                <a:srgbClr val="4F7C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5224" defTabSz="1219170">
              <a:spcAft>
                <a:spcPts val="1600"/>
              </a:spcAft>
              <a:defRPr/>
            </a:pPr>
            <a:r>
              <a:rPr lang="en-US" sz="1467" dirty="0">
                <a:solidFill>
                  <a:srgbClr val="4F7C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 75% cost share in some instances   *** $100,000 cap in some instances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8ECC34-8362-410A-9485-67899108E4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625" y="1397000"/>
            <a:ext cx="3274493" cy="1460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194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3200" y="584205"/>
            <a:ext cx="11582400" cy="748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1219140">
              <a:defRPr/>
            </a:pPr>
            <a:r>
              <a:rPr lang="en-US" sz="42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Commercial New Construction (</a:t>
            </a:r>
            <a:r>
              <a:rPr lang="en-US" sz="42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PON 3609</a:t>
            </a:r>
            <a:r>
              <a:rPr lang="en-US" sz="42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406400" y="1404621"/>
            <a:ext cx="11379200" cy="537718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defTabSz="158743">
              <a:lnSpc>
                <a:spcPct val="110000"/>
              </a:lnSpc>
              <a:spcAft>
                <a:spcPts val="1067"/>
              </a:spcAft>
              <a:tabLst>
                <a:tab pos="914354" algn="l"/>
              </a:tabLst>
              <a:defRPr/>
            </a:pPr>
            <a:r>
              <a:rPr lang="en-US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itchFamily="34" charset="0"/>
                <a:cs typeface="Arial" pitchFamily="34" charset="0"/>
              </a:rPr>
              <a:t>Tiered Levels of Support: Open Enrollment</a:t>
            </a:r>
          </a:p>
          <a:p>
            <a:pPr marL="609570" indent="-609570" defTabSz="158743">
              <a:lnSpc>
                <a:spcPct val="110000"/>
              </a:lnSpc>
              <a:spcAft>
                <a:spcPts val="1067"/>
              </a:spcAft>
              <a:buFont typeface="Arial" pitchFamily="34" charset="0"/>
              <a:buChar char="•"/>
              <a:tabLst>
                <a:tab pos="914354" algn="l"/>
              </a:tabLst>
              <a:defRPr/>
            </a:pPr>
            <a:r>
              <a:rPr lang="en-US" sz="2400" u="sng" dirty="0">
                <a:solidFill>
                  <a:prstClr val="black">
                    <a:lumMod val="65000"/>
                    <a:lumOff val="35000"/>
                  </a:prstClr>
                </a:solidFill>
                <a:latin typeface="Arial" pitchFamily="34" charset="0"/>
                <a:cs typeface="Arial" pitchFamily="34" charset="0"/>
              </a:rPr>
              <a:t>1- Technical Assistance</a:t>
            </a:r>
            <a:r>
              <a:rPr lang="en-US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itchFamily="34" charset="0"/>
                <a:cs typeface="Arial" pitchFamily="34" charset="0"/>
              </a:rPr>
              <a:t>: Design Review – no cost</a:t>
            </a:r>
          </a:p>
          <a:p>
            <a:pPr marL="609570" indent="-609570" defTabSz="158743">
              <a:lnSpc>
                <a:spcPct val="110000"/>
              </a:lnSpc>
              <a:spcAft>
                <a:spcPts val="1067"/>
              </a:spcAft>
              <a:buFont typeface="Arial" pitchFamily="34" charset="0"/>
              <a:buChar char="•"/>
              <a:tabLst>
                <a:tab pos="914354" algn="l"/>
              </a:tabLst>
              <a:defRPr/>
            </a:pPr>
            <a:r>
              <a:rPr lang="en-US" sz="2400" u="sng" dirty="0">
                <a:solidFill>
                  <a:prstClr val="black">
                    <a:lumMod val="65000"/>
                    <a:lumOff val="35000"/>
                  </a:prstClr>
                </a:solidFill>
                <a:latin typeface="Arial" pitchFamily="34" charset="0"/>
                <a:cs typeface="Arial" pitchFamily="34" charset="0"/>
              </a:rPr>
              <a:t>2- Tech Assistance:</a:t>
            </a:r>
            <a:r>
              <a:rPr lang="en-US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itchFamily="34" charset="0"/>
                <a:cs typeface="Arial" pitchFamily="34" charset="0"/>
              </a:rPr>
              <a:t> Energy Model – cost shared</a:t>
            </a:r>
          </a:p>
          <a:p>
            <a:pPr marL="609555" indent="-609570" defTabSz="158743">
              <a:lnSpc>
                <a:spcPct val="110000"/>
              </a:lnSpc>
              <a:spcAft>
                <a:spcPts val="1067"/>
              </a:spcAft>
              <a:buFont typeface="Arial" pitchFamily="34" charset="0"/>
              <a:buChar char="•"/>
              <a:tabLst>
                <a:tab pos="914354" algn="l"/>
              </a:tabLst>
              <a:defRPr/>
            </a:pPr>
            <a:r>
              <a:rPr lang="en-US" sz="2400" u="sng" dirty="0">
                <a:solidFill>
                  <a:prstClr val="black">
                    <a:lumMod val="65000"/>
                    <a:lumOff val="35000"/>
                  </a:prstClr>
                </a:solidFill>
                <a:latin typeface="Arial" pitchFamily="34" charset="0"/>
                <a:cs typeface="Arial" pitchFamily="34" charset="0"/>
              </a:rPr>
              <a:t>3- Technical Assistance &amp; Incentives</a:t>
            </a:r>
            <a:r>
              <a:rPr lang="en-US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itchFamily="34" charset="0"/>
                <a:cs typeface="Arial" pitchFamily="34" charset="0"/>
              </a:rPr>
              <a:t>: Deep Energy Savings, Smart Buildings &amp; Net Zero Energy projects – cost shared + incentives</a:t>
            </a:r>
          </a:p>
          <a:p>
            <a:pPr defTabSz="158743">
              <a:lnSpc>
                <a:spcPct val="110000"/>
              </a:lnSpc>
              <a:spcAft>
                <a:spcPts val="1067"/>
              </a:spcAft>
              <a:tabLst>
                <a:tab pos="914354" algn="l"/>
              </a:tabLst>
              <a:defRPr/>
            </a:pPr>
            <a:endParaRPr lang="en-US" sz="1333" dirty="0">
              <a:solidFill>
                <a:prstClr val="black">
                  <a:lumMod val="65000"/>
                  <a:lumOff val="35000"/>
                </a:prstClr>
              </a:solidFill>
              <a:latin typeface="Arial" pitchFamily="34" charset="0"/>
              <a:cs typeface="Arial" pitchFamily="34" charset="0"/>
            </a:endParaRPr>
          </a:p>
          <a:p>
            <a:pPr defTabSz="158743">
              <a:lnSpc>
                <a:spcPct val="110000"/>
              </a:lnSpc>
              <a:spcAft>
                <a:spcPts val="1067"/>
              </a:spcAft>
              <a:tabLst>
                <a:tab pos="914354" algn="l"/>
              </a:tabLst>
              <a:defRPr/>
            </a:pPr>
            <a:r>
              <a:rPr lang="en-US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itchFamily="34" charset="0"/>
                <a:cs typeface="Arial" pitchFamily="34" charset="0"/>
              </a:rPr>
              <a:t>Increased Incentive Cap Opportunities</a:t>
            </a:r>
          </a:p>
          <a:p>
            <a:pPr marL="609570" indent="-609570" defTabSz="158743">
              <a:lnSpc>
                <a:spcPct val="110000"/>
              </a:lnSpc>
              <a:spcAft>
                <a:spcPts val="1067"/>
              </a:spcAft>
              <a:buFont typeface="Arial" pitchFamily="34" charset="0"/>
              <a:buChar char="•"/>
              <a:tabLst>
                <a:tab pos="914354" algn="l"/>
              </a:tabLst>
              <a:defRPr/>
            </a:pPr>
            <a:r>
              <a:rPr lang="en-US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itchFamily="34" charset="0"/>
                <a:cs typeface="Arial" pitchFamily="34" charset="0"/>
              </a:rPr>
              <a:t>Natural Gas Utility Moratorium Areas</a:t>
            </a:r>
          </a:p>
          <a:p>
            <a:pPr defTabSz="158743">
              <a:lnSpc>
                <a:spcPct val="110000"/>
              </a:lnSpc>
              <a:spcAft>
                <a:spcPts val="1067"/>
              </a:spcAft>
              <a:tabLst>
                <a:tab pos="914354" algn="l"/>
              </a:tabLst>
              <a:defRPr/>
            </a:pPr>
            <a:endParaRPr lang="en-US" sz="1400" dirty="0">
              <a:solidFill>
                <a:prstClr val="black">
                  <a:lumMod val="65000"/>
                  <a:lumOff val="35000"/>
                </a:prstClr>
              </a:solidFill>
              <a:latin typeface="Arial" pitchFamily="34" charset="0"/>
              <a:cs typeface="Arial" pitchFamily="34" charset="0"/>
            </a:endParaRPr>
          </a:p>
          <a:p>
            <a:pPr defTabSz="158743">
              <a:lnSpc>
                <a:spcPct val="110000"/>
              </a:lnSpc>
              <a:spcAft>
                <a:spcPts val="1067"/>
              </a:spcAft>
              <a:tabLst>
                <a:tab pos="914354" algn="l"/>
              </a:tabLst>
              <a:defRPr/>
            </a:pPr>
            <a:r>
              <a:rPr lang="en-US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itchFamily="34" charset="0"/>
                <a:cs typeface="Arial" pitchFamily="34" charset="0"/>
              </a:rPr>
              <a:t>Primary Energy Consultants </a:t>
            </a:r>
          </a:p>
          <a:p>
            <a:pPr marL="609570" indent="-609570" defTabSz="158743">
              <a:lnSpc>
                <a:spcPct val="110000"/>
              </a:lnSpc>
              <a:spcAft>
                <a:spcPts val="1067"/>
              </a:spcAft>
              <a:buFont typeface="Arial" pitchFamily="34" charset="0"/>
              <a:buChar char="•"/>
              <a:tabLst>
                <a:tab pos="914354" algn="l"/>
              </a:tabLst>
              <a:defRPr/>
            </a:pPr>
            <a:r>
              <a:rPr lang="en-US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itchFamily="34" charset="0"/>
                <a:cs typeface="Arial" pitchFamily="34" charset="0"/>
              </a:rPr>
              <a:t>Provide project-specific technical assistance</a:t>
            </a:r>
          </a:p>
          <a:p>
            <a:pPr defTabSz="158743">
              <a:lnSpc>
                <a:spcPct val="110000"/>
              </a:lnSpc>
              <a:spcAft>
                <a:spcPts val="1067"/>
              </a:spcAft>
              <a:tabLst>
                <a:tab pos="914354" algn="l"/>
              </a:tabLst>
              <a:defRPr/>
            </a:pPr>
            <a:endParaRPr lang="en-US" sz="2400" dirty="0">
              <a:solidFill>
                <a:prstClr val="black">
                  <a:lumMod val="65000"/>
                  <a:lumOff val="35000"/>
                </a:prstClr>
              </a:solidFill>
              <a:latin typeface="Arial" pitchFamily="34" charset="0"/>
              <a:cs typeface="Arial" pitchFamily="34" charset="0"/>
            </a:endParaRPr>
          </a:p>
          <a:p>
            <a:pPr marL="609570" indent="-609570" defTabSz="158743">
              <a:lnSpc>
                <a:spcPct val="110000"/>
              </a:lnSpc>
              <a:spcAft>
                <a:spcPts val="1067"/>
              </a:spcAft>
              <a:buFont typeface="Arial" pitchFamily="34" charset="0"/>
              <a:buChar char="•"/>
              <a:tabLst>
                <a:tab pos="914354" algn="l"/>
              </a:tabLst>
              <a:defRPr/>
            </a:pPr>
            <a:endParaRPr lang="en-US" sz="2400" dirty="0">
              <a:solidFill>
                <a:prstClr val="black">
                  <a:lumMod val="65000"/>
                  <a:lumOff val="3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83103B-4343-44B2-BFD0-94E9F3A92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4093211"/>
            <a:ext cx="3989904" cy="177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2419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8AC65C-3A3E-499F-BC19-D9D75FF59A1F}"/>
              </a:ext>
            </a:extLst>
          </p:cNvPr>
          <p:cNvSpPr txBox="1"/>
          <p:nvPr/>
        </p:nvSpPr>
        <p:spPr>
          <a:xfrm>
            <a:off x="508000" y="3022600"/>
            <a:ext cx="6502400" cy="18156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defTabSz="1219170">
              <a:defRPr/>
            </a:pPr>
            <a:r>
              <a:rPr lang="en-US" sz="3733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Staff Training, </a:t>
            </a:r>
          </a:p>
          <a:p>
            <a:pPr algn="r" defTabSz="1219170">
              <a:defRPr/>
            </a:pPr>
            <a:r>
              <a:rPr lang="en-US" sz="3733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Capacity Building, </a:t>
            </a:r>
          </a:p>
          <a:p>
            <a:pPr algn="r" defTabSz="1219170">
              <a:defRPr/>
            </a:pPr>
            <a:r>
              <a:rPr lang="en-US" sz="3733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Career Development</a:t>
            </a:r>
          </a:p>
        </p:txBody>
      </p:sp>
    </p:spTree>
    <p:extLst>
      <p:ext uri="{BB962C8B-B14F-4D97-AF65-F5344CB8AC3E}">
        <p14:creationId xmlns:p14="http://schemas.microsoft.com/office/powerpoint/2010/main" val="4216895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3200" y="584200"/>
            <a:ext cx="11582400" cy="6258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34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Workforce Training – Building O&amp;M (</a:t>
            </a:r>
            <a:r>
              <a:rPr lang="en-US" sz="34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PON 3715</a:t>
            </a:r>
            <a:r>
              <a:rPr lang="en-US" sz="34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3200" y="1498600"/>
            <a:ext cx="11684000" cy="366273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933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Goal: reduce building energy use and operations by </a:t>
            </a:r>
            <a:r>
              <a:rPr lang="en-US" sz="2933" b="1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improving skills of workers in building O&amp;M </a:t>
            </a:r>
            <a:r>
              <a:rPr lang="en-US" sz="2933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across New York State</a:t>
            </a:r>
          </a:p>
          <a:p>
            <a:pPr marL="1066773" lvl="1" indent="-457189" defTabSz="1219170">
              <a:spcAft>
                <a:spcPts val="1600"/>
              </a:spcAft>
              <a:buFont typeface="Calibri" panose="020F0502020204030204" pitchFamily="34" charset="0"/>
              <a:buChar char="‒"/>
              <a:defRPr/>
            </a:pPr>
            <a:r>
              <a:rPr lang="en-US" sz="2667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Applicants propose a training curriculum to improve energy management and O&amp;M skills among buildings staff</a:t>
            </a:r>
          </a:p>
          <a:p>
            <a:pPr marL="1066773" lvl="1" indent="-457189" defTabSz="1219170">
              <a:spcAft>
                <a:spcPts val="1600"/>
              </a:spcAft>
              <a:buFont typeface="Calibri" panose="020F0502020204030204" pitchFamily="34" charset="0"/>
              <a:buChar char="‒"/>
              <a:defRPr/>
            </a:pPr>
            <a:r>
              <a:rPr lang="en-US" sz="2667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Funding capped at $400,000 per proposal and requires minimum cost-share of 50%</a:t>
            </a:r>
          </a:p>
          <a:p>
            <a:pPr marL="1066773" lvl="1" indent="-457189" defTabSz="1219170">
              <a:spcAft>
                <a:spcPts val="1600"/>
              </a:spcAft>
              <a:buFont typeface="Calibri" panose="020F0502020204030204" pitchFamily="34" charset="0"/>
              <a:buChar char="‒"/>
              <a:defRPr/>
            </a:pPr>
            <a:endParaRPr lang="en-US" sz="2667" dirty="0">
              <a:solidFill>
                <a:srgbClr val="6465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996006-74E2-4A3C-AC88-6DEF58F8F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62" y="4731503"/>
            <a:ext cx="3881437" cy="173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605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3200" y="584200"/>
            <a:ext cx="11582400" cy="6258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34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Workforce Training – Building O&amp;M (</a:t>
            </a:r>
            <a:r>
              <a:rPr lang="en-US" sz="34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PON 3715</a:t>
            </a:r>
            <a:r>
              <a:rPr lang="en-US" sz="34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9600" y="1498601"/>
            <a:ext cx="11277600" cy="36629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Eligibility requirements</a:t>
            </a:r>
          </a:p>
          <a:p>
            <a:pPr marL="1066773" lvl="1" indent="-457189" defTabSz="1219170">
              <a:spcAft>
                <a:spcPts val="1600"/>
              </a:spcAft>
              <a:buFont typeface="Calibri" panose="020F0502020204030204" pitchFamily="34" charset="0"/>
              <a:buChar char="‒"/>
              <a:defRPr/>
            </a:pPr>
            <a:r>
              <a:rPr lang="en-US" sz="2667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Applications accepted until </a:t>
            </a:r>
            <a:r>
              <a:rPr lang="en-US" sz="2667" b="1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 26, 2021 </a:t>
            </a:r>
            <a:r>
              <a:rPr lang="en-US" sz="2667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(or until funding is exhausted)</a:t>
            </a:r>
          </a:p>
          <a:p>
            <a:pPr marL="1066773" lvl="1" indent="-457189" defTabSz="1219170">
              <a:spcAft>
                <a:spcPts val="1600"/>
              </a:spcAft>
              <a:buFont typeface="Calibri" panose="020F0502020204030204" pitchFamily="34" charset="0"/>
              <a:buChar char="‒"/>
              <a:defRPr/>
            </a:pPr>
            <a:r>
              <a:rPr lang="en-US" sz="2667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Proposals must involve buildings or groups of buildings with total annual energy expenditures of $1 million or more</a:t>
            </a:r>
          </a:p>
          <a:p>
            <a:pPr marL="1066773" lvl="1" indent="-457189" defTabSz="1219170">
              <a:spcAft>
                <a:spcPts val="1600"/>
              </a:spcAft>
              <a:buFont typeface="Calibri" panose="020F0502020204030204" pitchFamily="34" charset="0"/>
              <a:buChar char="‒"/>
              <a:defRPr/>
            </a:pPr>
            <a:r>
              <a:rPr lang="en-US" sz="2667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College/university can be the lead proposer (or a training provider can submit proposal)</a:t>
            </a:r>
          </a:p>
        </p:txBody>
      </p:sp>
    </p:spTree>
    <p:extLst>
      <p:ext uri="{BB962C8B-B14F-4D97-AF65-F5344CB8AC3E}">
        <p14:creationId xmlns:p14="http://schemas.microsoft.com/office/powerpoint/2010/main" val="2835643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3200" y="584200"/>
            <a:ext cx="11582400" cy="6258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34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Workforce Training – Other opportunities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8000" y="1210077"/>
            <a:ext cx="11277600" cy="57554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 Efficiency and Clean Technology Training </a:t>
            </a:r>
          </a:p>
          <a:p>
            <a:pPr defTabSz="1219170">
              <a:defRPr/>
            </a:pPr>
            <a:r>
              <a:rPr lang="en-US" sz="2400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PON 3981 - $7 million available</a:t>
            </a:r>
          </a:p>
          <a:p>
            <a:pPr defTabSz="1219170">
              <a:defRPr/>
            </a:pPr>
            <a:r>
              <a:rPr lang="en-US" sz="2400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Training for future and existing clean energy workers </a:t>
            </a:r>
          </a:p>
          <a:p>
            <a:pPr defTabSz="1219170">
              <a:defRPr/>
            </a:pPr>
            <a:endParaRPr lang="en-US" sz="2400" dirty="0">
              <a:solidFill>
                <a:srgbClr val="6465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 Efficiency &amp; Clean Technology On-the-Job Training </a:t>
            </a:r>
          </a:p>
          <a:p>
            <a:pPr defTabSz="1219170">
              <a:defRPr/>
            </a:pPr>
            <a:r>
              <a:rPr lang="en-US" sz="2800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PON 3982 - $10 million available </a:t>
            </a:r>
          </a:p>
          <a:p>
            <a:pPr defTabSz="1219170">
              <a:defRPr/>
            </a:pPr>
            <a:r>
              <a:rPr lang="en-US" sz="2400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Only for clean energy business workers</a:t>
            </a:r>
          </a:p>
          <a:p>
            <a:pPr defTabSz="1219170">
              <a:defRPr/>
            </a:pPr>
            <a:endParaRPr lang="en-US" sz="2400" dirty="0">
              <a:solidFill>
                <a:srgbClr val="6465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Clean Energy Internship Program </a:t>
            </a:r>
          </a:p>
          <a:p>
            <a:pPr defTabSz="1219170">
              <a:defRPr/>
            </a:pPr>
            <a:r>
              <a:rPr lang="en-US" sz="3200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PON 4000 - $10.5+ million available</a:t>
            </a:r>
          </a:p>
          <a:p>
            <a:pPr defTabSz="1219170">
              <a:defRPr/>
            </a:pPr>
            <a:r>
              <a:rPr lang="en-US" sz="2400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Only for clean energy business interns</a:t>
            </a:r>
          </a:p>
          <a:p>
            <a:pPr defTabSz="1219170">
              <a:spcAft>
                <a:spcPts val="1600"/>
              </a:spcAft>
              <a:defRPr/>
            </a:pPr>
            <a:endParaRPr lang="en-US" sz="2800" dirty="0">
              <a:solidFill>
                <a:srgbClr val="6465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75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7ABD1-C483-4152-A9E3-A10DECE63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51" y="592667"/>
            <a:ext cx="11905416" cy="1143000"/>
          </a:xfrm>
        </p:spPr>
        <p:txBody>
          <a:bodyPr/>
          <a:lstStyle/>
          <a:p>
            <a:r>
              <a:rPr lang="en-US" sz="4267" b="1" dirty="0">
                <a:solidFill>
                  <a:srgbClr val="0035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On-Site Energy Manager (</a:t>
            </a:r>
            <a:r>
              <a:rPr lang="en-US" sz="4267" b="1" dirty="0" err="1">
                <a:solidFill>
                  <a:srgbClr val="0035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OsEM</a:t>
            </a:r>
            <a:r>
              <a:rPr lang="en-US" sz="4267" b="1" dirty="0">
                <a:solidFill>
                  <a:srgbClr val="0035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267" b="1" dirty="0">
                <a:solidFill>
                  <a:srgbClr val="003577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PON 3701</a:t>
            </a:r>
            <a:r>
              <a:rPr lang="en-US" sz="4267" b="1" dirty="0">
                <a:solidFill>
                  <a:srgbClr val="0035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330EE67-9A61-6748-8CC0-E4EF2F3BCF8A}"/>
              </a:ext>
            </a:extLst>
          </p:cNvPr>
          <p:cNvGrpSpPr/>
          <p:nvPr/>
        </p:nvGrpSpPr>
        <p:grpSpPr>
          <a:xfrm>
            <a:off x="304801" y="1611283"/>
            <a:ext cx="3244628" cy="3886753"/>
            <a:chOff x="685800" y="1389496"/>
            <a:chExt cx="2433471" cy="2919713"/>
          </a:xfrm>
        </p:grpSpPr>
        <p:sp>
          <p:nvSpPr>
            <p:cNvPr id="4" name="Freeform 2244">
              <a:extLst>
                <a:ext uri="{FF2B5EF4-FFF2-40B4-BE49-F238E27FC236}">
                  <a16:creationId xmlns:a16="http://schemas.microsoft.com/office/drawing/2014/main" id="{EFF3D708-F87F-1E42-BDF0-9FD2E036D8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2793" y="1389496"/>
              <a:ext cx="799484" cy="810638"/>
            </a:xfrm>
            <a:custGeom>
              <a:avLst/>
              <a:gdLst>
                <a:gd name="T0" fmla="*/ 958 w 959"/>
                <a:gd name="T1" fmla="*/ 483 h 968"/>
                <a:gd name="T2" fmla="*/ 958 w 959"/>
                <a:gd name="T3" fmla="*/ 483 h 968"/>
                <a:gd name="T4" fmla="*/ 484 w 959"/>
                <a:gd name="T5" fmla="*/ 967 h 968"/>
                <a:gd name="T6" fmla="*/ 0 w 959"/>
                <a:gd name="T7" fmla="*/ 483 h 968"/>
                <a:gd name="T8" fmla="*/ 484 w 959"/>
                <a:gd name="T9" fmla="*/ 0 h 968"/>
                <a:gd name="T10" fmla="*/ 958 w 959"/>
                <a:gd name="T11" fmla="*/ 483 h 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59" h="968">
                  <a:moveTo>
                    <a:pt x="958" y="483"/>
                  </a:moveTo>
                  <a:lnTo>
                    <a:pt x="958" y="483"/>
                  </a:lnTo>
                  <a:cubicBezTo>
                    <a:pt x="958" y="746"/>
                    <a:pt x="746" y="967"/>
                    <a:pt x="484" y="967"/>
                  </a:cubicBezTo>
                  <a:cubicBezTo>
                    <a:pt x="212" y="967"/>
                    <a:pt x="0" y="746"/>
                    <a:pt x="0" y="483"/>
                  </a:cubicBezTo>
                  <a:cubicBezTo>
                    <a:pt x="0" y="221"/>
                    <a:pt x="212" y="0"/>
                    <a:pt x="484" y="0"/>
                  </a:cubicBezTo>
                  <a:cubicBezTo>
                    <a:pt x="746" y="0"/>
                    <a:pt x="958" y="221"/>
                    <a:pt x="958" y="483"/>
                  </a:cubicBezTo>
                </a:path>
              </a:pathLst>
            </a:custGeom>
            <a:solidFill>
              <a:srgbClr val="003577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1219170">
                <a:defRPr/>
              </a:pPr>
              <a:endParaRPr lang="en-US" sz="66132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" name="Freeform 165">
              <a:extLst>
                <a:ext uri="{FF2B5EF4-FFF2-40B4-BE49-F238E27FC236}">
                  <a16:creationId xmlns:a16="http://schemas.microsoft.com/office/drawing/2014/main" id="{1FDF3709-BA6D-564F-89DA-A36FEAF6F8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5800" y="2090807"/>
              <a:ext cx="2433471" cy="2218402"/>
            </a:xfrm>
            <a:custGeom>
              <a:avLst/>
              <a:gdLst>
                <a:gd name="T0" fmla="*/ 1665 w 1666"/>
                <a:gd name="T1" fmla="*/ 3493 h 3494"/>
                <a:gd name="T2" fmla="*/ 0 w 1666"/>
                <a:gd name="T3" fmla="*/ 3493 h 3494"/>
                <a:gd name="T4" fmla="*/ 0 w 1666"/>
                <a:gd name="T5" fmla="*/ 0 h 3494"/>
                <a:gd name="T6" fmla="*/ 1665 w 1666"/>
                <a:gd name="T7" fmla="*/ 0 h 3494"/>
                <a:gd name="T8" fmla="*/ 1665 w 1666"/>
                <a:gd name="T9" fmla="*/ 3493 h 3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6" h="3494">
                  <a:moveTo>
                    <a:pt x="1665" y="3493"/>
                  </a:moveTo>
                  <a:lnTo>
                    <a:pt x="0" y="3493"/>
                  </a:lnTo>
                  <a:lnTo>
                    <a:pt x="0" y="0"/>
                  </a:lnTo>
                  <a:lnTo>
                    <a:pt x="1665" y="0"/>
                  </a:lnTo>
                  <a:lnTo>
                    <a:pt x="1665" y="3493"/>
                  </a:lnTo>
                </a:path>
              </a:pathLst>
            </a:custGeom>
            <a:solidFill>
              <a:srgbClr val="00629F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1219170">
                <a:defRPr/>
              </a:pPr>
              <a:endParaRPr lang="en-US" sz="22133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Freeform 171">
              <a:extLst>
                <a:ext uri="{FF2B5EF4-FFF2-40B4-BE49-F238E27FC236}">
                  <a16:creationId xmlns:a16="http://schemas.microsoft.com/office/drawing/2014/main" id="{93442F3E-B273-BF44-A876-167F2DD4A6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5800" y="1774581"/>
              <a:ext cx="2433471" cy="331974"/>
            </a:xfrm>
            <a:custGeom>
              <a:avLst/>
              <a:gdLst>
                <a:gd name="T0" fmla="*/ 1665 w 1666"/>
                <a:gd name="T1" fmla="*/ 0 h 502"/>
                <a:gd name="T2" fmla="*/ 0 w 1666"/>
                <a:gd name="T3" fmla="*/ 0 h 502"/>
                <a:gd name="T4" fmla="*/ 0 w 1666"/>
                <a:gd name="T5" fmla="*/ 501 h 502"/>
                <a:gd name="T6" fmla="*/ 1665 w 1666"/>
                <a:gd name="T7" fmla="*/ 501 h 502"/>
                <a:gd name="T8" fmla="*/ 1665 w 1666"/>
                <a:gd name="T9" fmla="*/ 0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6" h="502">
                  <a:moveTo>
                    <a:pt x="1665" y="0"/>
                  </a:moveTo>
                  <a:lnTo>
                    <a:pt x="0" y="0"/>
                  </a:lnTo>
                  <a:lnTo>
                    <a:pt x="0" y="501"/>
                  </a:lnTo>
                  <a:lnTo>
                    <a:pt x="1665" y="501"/>
                  </a:lnTo>
                  <a:lnTo>
                    <a:pt x="1665" y="0"/>
                  </a:lnTo>
                </a:path>
              </a:pathLst>
            </a:custGeom>
            <a:solidFill>
              <a:srgbClr val="003577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1219170">
                <a:defRPr/>
              </a:pPr>
              <a:endParaRPr lang="en-US" sz="22133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7" name="Freeform 102">
            <a:extLst>
              <a:ext uri="{FF2B5EF4-FFF2-40B4-BE49-F238E27FC236}">
                <a16:creationId xmlns:a16="http://schemas.microsoft.com/office/drawing/2014/main" id="{23D898FF-D42E-F243-9BCC-B4332639C99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746680" y="3766314"/>
            <a:ext cx="324609" cy="723345"/>
          </a:xfrm>
          <a:custGeom>
            <a:avLst/>
            <a:gdLst>
              <a:gd name="T0" fmla="*/ 739 w 740"/>
              <a:gd name="T1" fmla="*/ 1662 h 1663"/>
              <a:gd name="T2" fmla="*/ 0 w 740"/>
              <a:gd name="T3" fmla="*/ 830 h 1663"/>
              <a:gd name="T4" fmla="*/ 739 w 740"/>
              <a:gd name="T5" fmla="*/ 0 h 1663"/>
              <a:gd name="T6" fmla="*/ 739 w 740"/>
              <a:gd name="T7" fmla="*/ 1662 h 16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40" h="1663">
                <a:moveTo>
                  <a:pt x="739" y="1662"/>
                </a:moveTo>
                <a:lnTo>
                  <a:pt x="0" y="830"/>
                </a:lnTo>
                <a:lnTo>
                  <a:pt x="739" y="0"/>
                </a:lnTo>
                <a:lnTo>
                  <a:pt x="739" y="1662"/>
                </a:lnTo>
              </a:path>
            </a:pathLst>
          </a:custGeom>
          <a:solidFill>
            <a:srgbClr val="003577"/>
          </a:solidFill>
          <a:ln>
            <a:noFill/>
          </a:ln>
          <a:effectLst/>
        </p:spPr>
        <p:txBody>
          <a:bodyPr wrap="none" anchor="ctr"/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Proxima Nova Lt" panose="02000506030000020004"/>
            </a:endParaRPr>
          </a:p>
        </p:txBody>
      </p:sp>
      <p:sp>
        <p:nvSpPr>
          <p:cNvPr id="11" name="Freeform 102">
            <a:extLst>
              <a:ext uri="{FF2B5EF4-FFF2-40B4-BE49-F238E27FC236}">
                <a16:creationId xmlns:a16="http://schemas.microsoft.com/office/drawing/2014/main" id="{6C9A33B6-FB7C-0048-8098-B60392B25E4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620001" y="3759977"/>
            <a:ext cx="324609" cy="723345"/>
          </a:xfrm>
          <a:custGeom>
            <a:avLst/>
            <a:gdLst>
              <a:gd name="T0" fmla="*/ 739 w 740"/>
              <a:gd name="T1" fmla="*/ 1662 h 1663"/>
              <a:gd name="T2" fmla="*/ 0 w 740"/>
              <a:gd name="T3" fmla="*/ 830 h 1663"/>
              <a:gd name="T4" fmla="*/ 739 w 740"/>
              <a:gd name="T5" fmla="*/ 0 h 1663"/>
              <a:gd name="T6" fmla="*/ 739 w 740"/>
              <a:gd name="T7" fmla="*/ 1662 h 16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40" h="1663">
                <a:moveTo>
                  <a:pt x="739" y="1662"/>
                </a:moveTo>
                <a:lnTo>
                  <a:pt x="0" y="830"/>
                </a:lnTo>
                <a:lnTo>
                  <a:pt x="739" y="0"/>
                </a:lnTo>
                <a:lnTo>
                  <a:pt x="739" y="1662"/>
                </a:lnTo>
              </a:path>
            </a:pathLst>
          </a:custGeom>
          <a:solidFill>
            <a:srgbClr val="003577"/>
          </a:solidFill>
          <a:ln>
            <a:noFill/>
          </a:ln>
          <a:effectLst/>
        </p:spPr>
        <p:txBody>
          <a:bodyPr wrap="none" anchor="ctr"/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Proxima Nova Lt" panose="02000506030000020004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AFEFDB2-2C39-1A47-B70E-B972469AC5F5}"/>
              </a:ext>
            </a:extLst>
          </p:cNvPr>
          <p:cNvGrpSpPr/>
          <p:nvPr/>
        </p:nvGrpSpPr>
        <p:grpSpPr>
          <a:xfrm>
            <a:off x="4165601" y="1591139"/>
            <a:ext cx="3244628" cy="3906897"/>
            <a:chOff x="5966434" y="1389496"/>
            <a:chExt cx="2433471" cy="2904133"/>
          </a:xfrm>
        </p:grpSpPr>
        <p:sp>
          <p:nvSpPr>
            <p:cNvPr id="12" name="Freeform 2244">
              <a:extLst>
                <a:ext uri="{FF2B5EF4-FFF2-40B4-BE49-F238E27FC236}">
                  <a16:creationId xmlns:a16="http://schemas.microsoft.com/office/drawing/2014/main" id="{BBD1D403-39F3-2040-8650-99D8CDB9A4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83427" y="1389496"/>
              <a:ext cx="799484" cy="810638"/>
            </a:xfrm>
            <a:custGeom>
              <a:avLst/>
              <a:gdLst>
                <a:gd name="T0" fmla="*/ 958 w 959"/>
                <a:gd name="T1" fmla="*/ 483 h 968"/>
                <a:gd name="T2" fmla="*/ 958 w 959"/>
                <a:gd name="T3" fmla="*/ 483 h 968"/>
                <a:gd name="T4" fmla="*/ 484 w 959"/>
                <a:gd name="T5" fmla="*/ 967 h 968"/>
                <a:gd name="T6" fmla="*/ 0 w 959"/>
                <a:gd name="T7" fmla="*/ 483 h 968"/>
                <a:gd name="T8" fmla="*/ 484 w 959"/>
                <a:gd name="T9" fmla="*/ 0 h 968"/>
                <a:gd name="T10" fmla="*/ 958 w 959"/>
                <a:gd name="T11" fmla="*/ 483 h 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59" h="968">
                  <a:moveTo>
                    <a:pt x="958" y="483"/>
                  </a:moveTo>
                  <a:lnTo>
                    <a:pt x="958" y="483"/>
                  </a:lnTo>
                  <a:cubicBezTo>
                    <a:pt x="958" y="746"/>
                    <a:pt x="746" y="967"/>
                    <a:pt x="484" y="967"/>
                  </a:cubicBezTo>
                  <a:cubicBezTo>
                    <a:pt x="212" y="967"/>
                    <a:pt x="0" y="746"/>
                    <a:pt x="0" y="483"/>
                  </a:cubicBezTo>
                  <a:cubicBezTo>
                    <a:pt x="0" y="221"/>
                    <a:pt x="212" y="0"/>
                    <a:pt x="484" y="0"/>
                  </a:cubicBezTo>
                  <a:cubicBezTo>
                    <a:pt x="746" y="0"/>
                    <a:pt x="958" y="221"/>
                    <a:pt x="958" y="483"/>
                  </a:cubicBezTo>
                </a:path>
              </a:pathLst>
            </a:custGeom>
            <a:solidFill>
              <a:srgbClr val="003577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1219170">
                <a:defRPr/>
              </a:pPr>
              <a:endParaRPr lang="en-US" sz="66132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" name="Freeform 165">
              <a:extLst>
                <a:ext uri="{FF2B5EF4-FFF2-40B4-BE49-F238E27FC236}">
                  <a16:creationId xmlns:a16="http://schemas.microsoft.com/office/drawing/2014/main" id="{82BB3BAC-9F83-AA43-8FC9-12F30AC8AF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66434" y="2075227"/>
              <a:ext cx="2433471" cy="2218402"/>
            </a:xfrm>
            <a:custGeom>
              <a:avLst/>
              <a:gdLst>
                <a:gd name="T0" fmla="*/ 1665 w 1666"/>
                <a:gd name="T1" fmla="*/ 3493 h 3494"/>
                <a:gd name="T2" fmla="*/ 0 w 1666"/>
                <a:gd name="T3" fmla="*/ 3493 h 3494"/>
                <a:gd name="T4" fmla="*/ 0 w 1666"/>
                <a:gd name="T5" fmla="*/ 0 h 3494"/>
                <a:gd name="T6" fmla="*/ 1665 w 1666"/>
                <a:gd name="T7" fmla="*/ 0 h 3494"/>
                <a:gd name="T8" fmla="*/ 1665 w 1666"/>
                <a:gd name="T9" fmla="*/ 3493 h 3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6" h="3494">
                  <a:moveTo>
                    <a:pt x="1665" y="3493"/>
                  </a:moveTo>
                  <a:lnTo>
                    <a:pt x="0" y="3493"/>
                  </a:lnTo>
                  <a:lnTo>
                    <a:pt x="0" y="0"/>
                  </a:lnTo>
                  <a:lnTo>
                    <a:pt x="1665" y="0"/>
                  </a:lnTo>
                  <a:lnTo>
                    <a:pt x="1665" y="3493"/>
                  </a:lnTo>
                </a:path>
              </a:pathLst>
            </a:custGeom>
            <a:solidFill>
              <a:srgbClr val="3A93BB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1219170">
                <a:defRPr/>
              </a:pPr>
              <a:endParaRPr lang="en-US" sz="22133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Freeform 171">
              <a:extLst>
                <a:ext uri="{FF2B5EF4-FFF2-40B4-BE49-F238E27FC236}">
                  <a16:creationId xmlns:a16="http://schemas.microsoft.com/office/drawing/2014/main" id="{9F6BB0F1-9BDC-454A-963E-358596AF2C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66434" y="1759001"/>
              <a:ext cx="2433471" cy="331974"/>
            </a:xfrm>
            <a:custGeom>
              <a:avLst/>
              <a:gdLst>
                <a:gd name="T0" fmla="*/ 1665 w 1666"/>
                <a:gd name="T1" fmla="*/ 0 h 502"/>
                <a:gd name="T2" fmla="*/ 0 w 1666"/>
                <a:gd name="T3" fmla="*/ 0 h 502"/>
                <a:gd name="T4" fmla="*/ 0 w 1666"/>
                <a:gd name="T5" fmla="*/ 501 h 502"/>
                <a:gd name="T6" fmla="*/ 1665 w 1666"/>
                <a:gd name="T7" fmla="*/ 501 h 502"/>
                <a:gd name="T8" fmla="*/ 1665 w 1666"/>
                <a:gd name="T9" fmla="*/ 0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6" h="502">
                  <a:moveTo>
                    <a:pt x="1665" y="0"/>
                  </a:moveTo>
                  <a:lnTo>
                    <a:pt x="0" y="0"/>
                  </a:lnTo>
                  <a:lnTo>
                    <a:pt x="0" y="501"/>
                  </a:lnTo>
                  <a:lnTo>
                    <a:pt x="1665" y="501"/>
                  </a:lnTo>
                  <a:lnTo>
                    <a:pt x="1665" y="0"/>
                  </a:lnTo>
                </a:path>
              </a:pathLst>
            </a:custGeom>
            <a:solidFill>
              <a:srgbClr val="003577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1219170">
                <a:defRPr/>
              </a:pPr>
              <a:endParaRPr lang="en-US" sz="22133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B937817A-5975-864D-9673-6A5E11191823}"/>
              </a:ext>
            </a:extLst>
          </p:cNvPr>
          <p:cNvSpPr/>
          <p:nvPr/>
        </p:nvSpPr>
        <p:spPr>
          <a:xfrm>
            <a:off x="406400" y="2796616"/>
            <a:ext cx="314101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defRPr/>
            </a:pPr>
            <a:r>
              <a:rPr lang="en-US" sz="2400" dirty="0">
                <a:solidFill>
                  <a:prstClr val="white"/>
                </a:solidFill>
                <a:latin typeface="Proxima Nova Lt" panose="02000506030000020004"/>
                <a:cs typeface="Arial" panose="020B0604020202020204" pitchFamily="34" charset="0"/>
              </a:rPr>
              <a:t>Applicant college/ university lacks existing full-time energy manager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6687DBC-1826-B14D-8617-AB5315868CBE}"/>
              </a:ext>
            </a:extLst>
          </p:cNvPr>
          <p:cNvSpPr txBox="1"/>
          <p:nvPr/>
        </p:nvSpPr>
        <p:spPr>
          <a:xfrm>
            <a:off x="4363957" y="2645161"/>
            <a:ext cx="2844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2400" dirty="0">
                <a:solidFill>
                  <a:prstClr val="white"/>
                </a:solidFill>
                <a:latin typeface="Proxima Nova Lt" panose="02000506030000020004"/>
              </a:rPr>
              <a:t>NYSERDA funds up to 75% of an on-site energy manager (min 20 </a:t>
            </a:r>
            <a:r>
              <a:rPr lang="en-US" sz="2400" dirty="0" err="1">
                <a:solidFill>
                  <a:prstClr val="white"/>
                </a:solidFill>
                <a:latin typeface="Proxima Nova Lt" panose="02000506030000020004"/>
              </a:rPr>
              <a:t>hrs</a:t>
            </a:r>
            <a:r>
              <a:rPr lang="en-US" sz="2400" dirty="0">
                <a:solidFill>
                  <a:prstClr val="white"/>
                </a:solidFill>
                <a:latin typeface="Proxima Nova Lt" panose="02000506030000020004"/>
              </a:rPr>
              <a:t>/week), with potential for bonus payments</a:t>
            </a:r>
          </a:p>
        </p:txBody>
      </p:sp>
      <p:sp>
        <p:nvSpPr>
          <p:cNvPr id="22" name="Freeform 84">
            <a:extLst>
              <a:ext uri="{FF2B5EF4-FFF2-40B4-BE49-F238E27FC236}">
                <a16:creationId xmlns:a16="http://schemas.microsoft.com/office/drawing/2014/main" id="{34B7D41B-65CF-DA4A-9481-22C26CE40CE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544073" y="1766972"/>
            <a:ext cx="487680" cy="487680"/>
          </a:xfrm>
          <a:custGeom>
            <a:avLst/>
            <a:gdLst>
              <a:gd name="T0" fmla="*/ 2147483646 w 602"/>
              <a:gd name="T1" fmla="*/ 2147483646 h 602"/>
              <a:gd name="T2" fmla="*/ 2147483646 w 602"/>
              <a:gd name="T3" fmla="*/ 2147483646 h 602"/>
              <a:gd name="T4" fmla="*/ 2147483646 w 602"/>
              <a:gd name="T5" fmla="*/ 0 h 602"/>
              <a:gd name="T6" fmla="*/ 2147483646 w 602"/>
              <a:gd name="T7" fmla="*/ 2147483646 h 602"/>
              <a:gd name="T8" fmla="*/ 2147483646 w 602"/>
              <a:gd name="T9" fmla="*/ 2147483646 h 602"/>
              <a:gd name="T10" fmla="*/ 2147483646 w 602"/>
              <a:gd name="T11" fmla="*/ 2147483646 h 602"/>
              <a:gd name="T12" fmla="*/ 2147483646 w 602"/>
              <a:gd name="T13" fmla="*/ 2147483646 h 602"/>
              <a:gd name="T14" fmla="*/ 0 w 602"/>
              <a:gd name="T15" fmla="*/ 2147483646 h 602"/>
              <a:gd name="T16" fmla="*/ 2147483646 w 602"/>
              <a:gd name="T17" fmla="*/ 2147483646 h 602"/>
              <a:gd name="T18" fmla="*/ 2147483646 w 602"/>
              <a:gd name="T19" fmla="*/ 2147483646 h 602"/>
              <a:gd name="T20" fmla="*/ 2147483646 w 602"/>
              <a:gd name="T21" fmla="*/ 2147483646 h 602"/>
              <a:gd name="T22" fmla="*/ 2147483646 w 602"/>
              <a:gd name="T23" fmla="*/ 2147483646 h 60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02" h="602">
                <a:moveTo>
                  <a:pt x="332" y="268"/>
                </a:moveTo>
                <a:lnTo>
                  <a:pt x="332" y="268"/>
                </a:lnTo>
                <a:cubicBezTo>
                  <a:pt x="332" y="0"/>
                  <a:pt x="332" y="0"/>
                  <a:pt x="332" y="0"/>
                </a:cubicBezTo>
                <a:cubicBezTo>
                  <a:pt x="481" y="0"/>
                  <a:pt x="601" y="120"/>
                  <a:pt x="601" y="268"/>
                </a:cubicBezTo>
                <a:lnTo>
                  <a:pt x="332" y="268"/>
                </a:lnTo>
                <a:close/>
                <a:moveTo>
                  <a:pt x="276" y="601"/>
                </a:moveTo>
                <a:lnTo>
                  <a:pt x="276" y="601"/>
                </a:lnTo>
                <a:cubicBezTo>
                  <a:pt x="120" y="601"/>
                  <a:pt x="0" y="480"/>
                  <a:pt x="0" y="325"/>
                </a:cubicBezTo>
                <a:cubicBezTo>
                  <a:pt x="0" y="176"/>
                  <a:pt x="120" y="56"/>
                  <a:pt x="276" y="56"/>
                </a:cubicBezTo>
                <a:cubicBezTo>
                  <a:pt x="276" y="325"/>
                  <a:pt x="276" y="325"/>
                  <a:pt x="276" y="325"/>
                </a:cubicBezTo>
                <a:cubicBezTo>
                  <a:pt x="544" y="325"/>
                  <a:pt x="544" y="325"/>
                  <a:pt x="544" y="325"/>
                </a:cubicBezTo>
                <a:cubicBezTo>
                  <a:pt x="544" y="480"/>
                  <a:pt x="424" y="601"/>
                  <a:pt x="276" y="6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Freeform 88">
            <a:extLst>
              <a:ext uri="{FF2B5EF4-FFF2-40B4-BE49-F238E27FC236}">
                <a16:creationId xmlns:a16="http://schemas.microsoft.com/office/drawing/2014/main" id="{D3AE8F81-811D-0247-A910-45EE5F30DA9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52792" y="1762826"/>
            <a:ext cx="548640" cy="556708"/>
          </a:xfrm>
          <a:custGeom>
            <a:avLst/>
            <a:gdLst>
              <a:gd name="T0" fmla="*/ 2147483646 w 601"/>
              <a:gd name="T1" fmla="*/ 2147483646 h 609"/>
              <a:gd name="T2" fmla="*/ 2147483646 w 601"/>
              <a:gd name="T3" fmla="*/ 2147483646 h 609"/>
              <a:gd name="T4" fmla="*/ 0 w 601"/>
              <a:gd name="T5" fmla="*/ 2147483646 h 609"/>
              <a:gd name="T6" fmla="*/ 2147483646 w 601"/>
              <a:gd name="T7" fmla="*/ 0 h 609"/>
              <a:gd name="T8" fmla="*/ 2147483646 w 601"/>
              <a:gd name="T9" fmla="*/ 2147483646 h 609"/>
              <a:gd name="T10" fmla="*/ 2147483646 w 601"/>
              <a:gd name="T11" fmla="*/ 2147483646 h 609"/>
              <a:gd name="T12" fmla="*/ 2147483646 w 601"/>
              <a:gd name="T13" fmla="*/ 2147483646 h 609"/>
              <a:gd name="T14" fmla="*/ 2147483646 w 601"/>
              <a:gd name="T15" fmla="*/ 2147483646 h 609"/>
              <a:gd name="T16" fmla="*/ 2147483646 w 601"/>
              <a:gd name="T17" fmla="*/ 2147483646 h 609"/>
              <a:gd name="T18" fmla="*/ 2147483646 w 601"/>
              <a:gd name="T19" fmla="*/ 2147483646 h 609"/>
              <a:gd name="T20" fmla="*/ 2147483646 w 601"/>
              <a:gd name="T21" fmla="*/ 2147483646 h 609"/>
              <a:gd name="T22" fmla="*/ 2147483646 w 601"/>
              <a:gd name="T23" fmla="*/ 2147483646 h 609"/>
              <a:gd name="T24" fmla="*/ 2147483646 w 601"/>
              <a:gd name="T25" fmla="*/ 2147483646 h 609"/>
              <a:gd name="T26" fmla="*/ 2147483646 w 601"/>
              <a:gd name="T27" fmla="*/ 2147483646 h 609"/>
              <a:gd name="T28" fmla="*/ 2147483646 w 601"/>
              <a:gd name="T29" fmla="*/ 2147483646 h 609"/>
              <a:gd name="T30" fmla="*/ 2147483646 w 601"/>
              <a:gd name="T31" fmla="*/ 2147483646 h 609"/>
              <a:gd name="T32" fmla="*/ 2147483646 w 601"/>
              <a:gd name="T33" fmla="*/ 2147483646 h 609"/>
              <a:gd name="T34" fmla="*/ 2147483646 w 601"/>
              <a:gd name="T35" fmla="*/ 2147483646 h 609"/>
              <a:gd name="T36" fmla="*/ 2147483646 w 601"/>
              <a:gd name="T37" fmla="*/ 2147483646 h 609"/>
              <a:gd name="T38" fmla="*/ 2147483646 w 601"/>
              <a:gd name="T39" fmla="*/ 2147483646 h 609"/>
              <a:gd name="T40" fmla="*/ 2147483646 w 601"/>
              <a:gd name="T41" fmla="*/ 2147483646 h 609"/>
              <a:gd name="T42" fmla="*/ 2147483646 w 601"/>
              <a:gd name="T43" fmla="*/ 2147483646 h 609"/>
              <a:gd name="T44" fmla="*/ 2147483646 w 601"/>
              <a:gd name="T45" fmla="*/ 2147483646 h 609"/>
              <a:gd name="T46" fmla="*/ 2147483646 w 601"/>
              <a:gd name="T47" fmla="*/ 2147483646 h 609"/>
              <a:gd name="T48" fmla="*/ 2147483646 w 601"/>
              <a:gd name="T49" fmla="*/ 2147483646 h 609"/>
              <a:gd name="T50" fmla="*/ 2147483646 w 601"/>
              <a:gd name="T51" fmla="*/ 2147483646 h 609"/>
              <a:gd name="T52" fmla="*/ 2147483646 w 601"/>
              <a:gd name="T53" fmla="*/ 2147483646 h 609"/>
              <a:gd name="T54" fmla="*/ 2147483646 w 601"/>
              <a:gd name="T55" fmla="*/ 2147483646 h 60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601" h="609">
                <a:moveTo>
                  <a:pt x="297" y="608"/>
                </a:moveTo>
                <a:lnTo>
                  <a:pt x="297" y="608"/>
                </a:lnTo>
                <a:cubicBezTo>
                  <a:pt x="134" y="608"/>
                  <a:pt x="0" y="474"/>
                  <a:pt x="0" y="304"/>
                </a:cubicBezTo>
                <a:cubicBezTo>
                  <a:pt x="0" y="135"/>
                  <a:pt x="134" y="0"/>
                  <a:pt x="297" y="0"/>
                </a:cubicBezTo>
                <a:cubicBezTo>
                  <a:pt x="466" y="0"/>
                  <a:pt x="600" y="135"/>
                  <a:pt x="600" y="304"/>
                </a:cubicBezTo>
                <a:cubicBezTo>
                  <a:pt x="600" y="474"/>
                  <a:pt x="466" y="608"/>
                  <a:pt x="297" y="608"/>
                </a:cubicBezTo>
                <a:close/>
                <a:moveTo>
                  <a:pt x="297" y="57"/>
                </a:moveTo>
                <a:lnTo>
                  <a:pt x="297" y="57"/>
                </a:lnTo>
                <a:cubicBezTo>
                  <a:pt x="162" y="57"/>
                  <a:pt x="56" y="170"/>
                  <a:pt x="56" y="304"/>
                </a:cubicBezTo>
                <a:cubicBezTo>
                  <a:pt x="56" y="368"/>
                  <a:pt x="78" y="425"/>
                  <a:pt x="120" y="467"/>
                </a:cubicBezTo>
                <a:cubicBezTo>
                  <a:pt x="155" y="453"/>
                  <a:pt x="141" y="467"/>
                  <a:pt x="183" y="446"/>
                </a:cubicBezTo>
                <a:cubicBezTo>
                  <a:pt x="233" y="425"/>
                  <a:pt x="247" y="418"/>
                  <a:pt x="247" y="418"/>
                </a:cubicBezTo>
                <a:cubicBezTo>
                  <a:pt x="247" y="375"/>
                  <a:pt x="247" y="375"/>
                  <a:pt x="247" y="375"/>
                </a:cubicBezTo>
                <a:cubicBezTo>
                  <a:pt x="247" y="375"/>
                  <a:pt x="226" y="361"/>
                  <a:pt x="219" y="319"/>
                </a:cubicBezTo>
                <a:cubicBezTo>
                  <a:pt x="212" y="326"/>
                  <a:pt x="205" y="304"/>
                  <a:pt x="205" y="297"/>
                </a:cubicBezTo>
                <a:cubicBezTo>
                  <a:pt x="205" y="283"/>
                  <a:pt x="198" y="255"/>
                  <a:pt x="212" y="255"/>
                </a:cubicBezTo>
                <a:cubicBezTo>
                  <a:pt x="212" y="234"/>
                  <a:pt x="212" y="220"/>
                  <a:pt x="212" y="205"/>
                </a:cubicBezTo>
                <a:cubicBezTo>
                  <a:pt x="212" y="177"/>
                  <a:pt x="247" y="135"/>
                  <a:pt x="297" y="135"/>
                </a:cubicBezTo>
                <a:cubicBezTo>
                  <a:pt x="360" y="135"/>
                  <a:pt x="381" y="177"/>
                  <a:pt x="389" y="205"/>
                </a:cubicBezTo>
                <a:cubicBezTo>
                  <a:pt x="389" y="220"/>
                  <a:pt x="389" y="234"/>
                  <a:pt x="381" y="255"/>
                </a:cubicBezTo>
                <a:cubicBezTo>
                  <a:pt x="396" y="255"/>
                  <a:pt x="389" y="283"/>
                  <a:pt x="389" y="297"/>
                </a:cubicBezTo>
                <a:cubicBezTo>
                  <a:pt x="389" y="304"/>
                  <a:pt x="389" y="326"/>
                  <a:pt x="374" y="319"/>
                </a:cubicBezTo>
                <a:cubicBezTo>
                  <a:pt x="367" y="361"/>
                  <a:pt x="353" y="375"/>
                  <a:pt x="353" y="375"/>
                </a:cubicBezTo>
                <a:cubicBezTo>
                  <a:pt x="353" y="418"/>
                  <a:pt x="353" y="418"/>
                  <a:pt x="353" y="418"/>
                </a:cubicBezTo>
                <a:cubicBezTo>
                  <a:pt x="353" y="418"/>
                  <a:pt x="367" y="425"/>
                  <a:pt x="410" y="446"/>
                </a:cubicBezTo>
                <a:cubicBezTo>
                  <a:pt x="459" y="467"/>
                  <a:pt x="445" y="453"/>
                  <a:pt x="480" y="467"/>
                </a:cubicBezTo>
                <a:cubicBezTo>
                  <a:pt x="523" y="425"/>
                  <a:pt x="544" y="368"/>
                  <a:pt x="544" y="304"/>
                </a:cubicBezTo>
                <a:cubicBezTo>
                  <a:pt x="544" y="170"/>
                  <a:pt x="431" y="57"/>
                  <a:pt x="297" y="5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Freeform 2244">
            <a:extLst>
              <a:ext uri="{FF2B5EF4-FFF2-40B4-BE49-F238E27FC236}">
                <a16:creationId xmlns:a16="http://schemas.microsoft.com/office/drawing/2014/main" id="{123FB720-561D-4482-A128-07AC1B1BE3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24279" y="1581084"/>
            <a:ext cx="1065979" cy="1209889"/>
          </a:xfrm>
          <a:custGeom>
            <a:avLst/>
            <a:gdLst>
              <a:gd name="T0" fmla="*/ 958 w 959"/>
              <a:gd name="T1" fmla="*/ 483 h 968"/>
              <a:gd name="T2" fmla="*/ 958 w 959"/>
              <a:gd name="T3" fmla="*/ 483 h 968"/>
              <a:gd name="T4" fmla="*/ 484 w 959"/>
              <a:gd name="T5" fmla="*/ 967 h 968"/>
              <a:gd name="T6" fmla="*/ 0 w 959"/>
              <a:gd name="T7" fmla="*/ 483 h 968"/>
              <a:gd name="T8" fmla="*/ 484 w 959"/>
              <a:gd name="T9" fmla="*/ 0 h 968"/>
              <a:gd name="T10" fmla="*/ 958 w 959"/>
              <a:gd name="T11" fmla="*/ 483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9" h="968">
                <a:moveTo>
                  <a:pt x="958" y="483"/>
                </a:moveTo>
                <a:lnTo>
                  <a:pt x="958" y="483"/>
                </a:lnTo>
                <a:cubicBezTo>
                  <a:pt x="958" y="746"/>
                  <a:pt x="746" y="967"/>
                  <a:pt x="484" y="967"/>
                </a:cubicBezTo>
                <a:cubicBezTo>
                  <a:pt x="212" y="967"/>
                  <a:pt x="0" y="746"/>
                  <a:pt x="0" y="483"/>
                </a:cubicBezTo>
                <a:cubicBezTo>
                  <a:pt x="0" y="221"/>
                  <a:pt x="212" y="0"/>
                  <a:pt x="484" y="0"/>
                </a:cubicBezTo>
                <a:cubicBezTo>
                  <a:pt x="746" y="0"/>
                  <a:pt x="958" y="221"/>
                  <a:pt x="958" y="483"/>
                </a:cubicBezTo>
              </a:path>
            </a:pathLst>
          </a:custGeom>
          <a:solidFill>
            <a:srgbClr val="003577"/>
          </a:solidFill>
          <a:ln>
            <a:noFill/>
          </a:ln>
          <a:effectLst/>
        </p:spPr>
        <p:txBody>
          <a:bodyPr wrap="none" anchor="ctr"/>
          <a:lstStyle/>
          <a:p>
            <a:pPr defTabSz="1219170">
              <a:defRPr/>
            </a:pPr>
            <a:endParaRPr lang="en-US" sz="66132" dirty="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3EE2803-19CC-42A2-BB0D-A0417261C3D4}"/>
              </a:ext>
            </a:extLst>
          </p:cNvPr>
          <p:cNvGrpSpPr/>
          <p:nvPr/>
        </p:nvGrpSpPr>
        <p:grpSpPr>
          <a:xfrm>
            <a:off x="8051472" y="2149685"/>
            <a:ext cx="3853945" cy="3348351"/>
            <a:chOff x="3326117" y="1774581"/>
            <a:chExt cx="2433471" cy="2534628"/>
          </a:xfrm>
        </p:grpSpPr>
        <p:sp>
          <p:nvSpPr>
            <p:cNvPr id="27" name="Freeform 165">
              <a:extLst>
                <a:ext uri="{FF2B5EF4-FFF2-40B4-BE49-F238E27FC236}">
                  <a16:creationId xmlns:a16="http://schemas.microsoft.com/office/drawing/2014/main" id="{6E8E3A07-3219-45D5-B959-0D1750E647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26117" y="2090807"/>
              <a:ext cx="2433471" cy="2218402"/>
            </a:xfrm>
            <a:custGeom>
              <a:avLst/>
              <a:gdLst>
                <a:gd name="T0" fmla="*/ 1665 w 1666"/>
                <a:gd name="T1" fmla="*/ 3493 h 3494"/>
                <a:gd name="T2" fmla="*/ 0 w 1666"/>
                <a:gd name="T3" fmla="*/ 3493 h 3494"/>
                <a:gd name="T4" fmla="*/ 0 w 1666"/>
                <a:gd name="T5" fmla="*/ 0 h 3494"/>
                <a:gd name="T6" fmla="*/ 1665 w 1666"/>
                <a:gd name="T7" fmla="*/ 0 h 3494"/>
                <a:gd name="T8" fmla="*/ 1665 w 1666"/>
                <a:gd name="T9" fmla="*/ 3493 h 3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6" h="3494">
                  <a:moveTo>
                    <a:pt x="1665" y="3493"/>
                  </a:moveTo>
                  <a:lnTo>
                    <a:pt x="0" y="3493"/>
                  </a:lnTo>
                  <a:lnTo>
                    <a:pt x="0" y="0"/>
                  </a:lnTo>
                  <a:lnTo>
                    <a:pt x="1665" y="0"/>
                  </a:lnTo>
                  <a:lnTo>
                    <a:pt x="1665" y="3493"/>
                  </a:lnTo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1219170">
                <a:defRPr/>
              </a:pPr>
              <a:endParaRPr lang="en-US" sz="22133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" name="Freeform 171">
              <a:extLst>
                <a:ext uri="{FF2B5EF4-FFF2-40B4-BE49-F238E27FC236}">
                  <a16:creationId xmlns:a16="http://schemas.microsoft.com/office/drawing/2014/main" id="{055CC21C-AFB1-44FB-BAC5-60D0C99643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26117" y="1774581"/>
              <a:ext cx="2433471" cy="331974"/>
            </a:xfrm>
            <a:custGeom>
              <a:avLst/>
              <a:gdLst>
                <a:gd name="T0" fmla="*/ 1665 w 1666"/>
                <a:gd name="T1" fmla="*/ 0 h 502"/>
                <a:gd name="T2" fmla="*/ 0 w 1666"/>
                <a:gd name="T3" fmla="*/ 0 h 502"/>
                <a:gd name="T4" fmla="*/ 0 w 1666"/>
                <a:gd name="T5" fmla="*/ 501 h 502"/>
                <a:gd name="T6" fmla="*/ 1665 w 1666"/>
                <a:gd name="T7" fmla="*/ 501 h 502"/>
                <a:gd name="T8" fmla="*/ 1665 w 1666"/>
                <a:gd name="T9" fmla="*/ 0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6" h="502">
                  <a:moveTo>
                    <a:pt x="1665" y="0"/>
                  </a:moveTo>
                  <a:lnTo>
                    <a:pt x="0" y="0"/>
                  </a:lnTo>
                  <a:lnTo>
                    <a:pt x="0" y="501"/>
                  </a:lnTo>
                  <a:lnTo>
                    <a:pt x="1665" y="501"/>
                  </a:lnTo>
                  <a:lnTo>
                    <a:pt x="1665" y="0"/>
                  </a:lnTo>
                </a:path>
              </a:pathLst>
            </a:custGeom>
            <a:solidFill>
              <a:srgbClr val="003577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1219170">
                <a:defRPr/>
              </a:pPr>
              <a:endParaRPr lang="en-US" sz="22133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F0EA10AF-B9FE-4D13-9E05-E50311CC656C}"/>
              </a:ext>
            </a:extLst>
          </p:cNvPr>
          <p:cNvSpPr txBox="1"/>
          <p:nvPr/>
        </p:nvSpPr>
        <p:spPr>
          <a:xfrm>
            <a:off x="8220331" y="2621657"/>
            <a:ext cx="35162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2400" dirty="0">
                <a:solidFill>
                  <a:prstClr val="white"/>
                </a:solidFill>
                <a:latin typeface="Proxima Nova Lt" panose="02000506030000020004"/>
              </a:rPr>
              <a:t>On-site energy manager suggests facility improvements, engages in strategic planning, conducts feasibility studies, and drives behavioral changes</a:t>
            </a:r>
          </a:p>
        </p:txBody>
      </p:sp>
      <p:sp>
        <p:nvSpPr>
          <p:cNvPr id="30" name="Freeform 57">
            <a:extLst>
              <a:ext uri="{FF2B5EF4-FFF2-40B4-BE49-F238E27FC236}">
                <a16:creationId xmlns:a16="http://schemas.microsoft.com/office/drawing/2014/main" id="{C01DC340-02F1-49CD-84D3-9A93713D927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748739" y="1782436"/>
            <a:ext cx="459408" cy="487680"/>
          </a:xfrm>
          <a:custGeom>
            <a:avLst/>
            <a:gdLst>
              <a:gd name="T0" fmla="*/ 2147483646 w 573"/>
              <a:gd name="T1" fmla="*/ 2147483646 h 609"/>
              <a:gd name="T2" fmla="*/ 2147483646 w 573"/>
              <a:gd name="T3" fmla="*/ 2147483646 h 609"/>
              <a:gd name="T4" fmla="*/ 2147483646 w 573"/>
              <a:gd name="T5" fmla="*/ 2147483646 h 609"/>
              <a:gd name="T6" fmla="*/ 2147483646 w 573"/>
              <a:gd name="T7" fmla="*/ 2147483646 h 609"/>
              <a:gd name="T8" fmla="*/ 2147483646 w 573"/>
              <a:gd name="T9" fmla="*/ 2147483646 h 609"/>
              <a:gd name="T10" fmla="*/ 2147483646 w 573"/>
              <a:gd name="T11" fmla="*/ 2147483646 h 609"/>
              <a:gd name="T12" fmla="*/ 2147483646 w 573"/>
              <a:gd name="T13" fmla="*/ 2147483646 h 609"/>
              <a:gd name="T14" fmla="*/ 2147483646 w 573"/>
              <a:gd name="T15" fmla="*/ 2147483646 h 609"/>
              <a:gd name="T16" fmla="*/ 2147483646 w 573"/>
              <a:gd name="T17" fmla="*/ 2147483646 h 609"/>
              <a:gd name="T18" fmla="*/ 2147483646 w 573"/>
              <a:gd name="T19" fmla="*/ 2147483646 h 609"/>
              <a:gd name="T20" fmla="*/ 2147483646 w 573"/>
              <a:gd name="T21" fmla="*/ 2147483646 h 609"/>
              <a:gd name="T22" fmla="*/ 2147483646 w 573"/>
              <a:gd name="T23" fmla="*/ 2147483646 h 609"/>
              <a:gd name="T24" fmla="*/ 0 w 573"/>
              <a:gd name="T25" fmla="*/ 2147483646 h 609"/>
              <a:gd name="T26" fmla="*/ 2147483646 w 573"/>
              <a:gd name="T27" fmla="*/ 2147483646 h 609"/>
              <a:gd name="T28" fmla="*/ 2147483646 w 573"/>
              <a:gd name="T29" fmla="*/ 2147483646 h 609"/>
              <a:gd name="T30" fmla="*/ 2147483646 w 573"/>
              <a:gd name="T31" fmla="*/ 2147483646 h 609"/>
              <a:gd name="T32" fmla="*/ 2147483646 w 573"/>
              <a:gd name="T33" fmla="*/ 2147483646 h 609"/>
              <a:gd name="T34" fmla="*/ 2147483646 w 573"/>
              <a:gd name="T35" fmla="*/ 2147483646 h 609"/>
              <a:gd name="T36" fmla="*/ 2147483646 w 573"/>
              <a:gd name="T37" fmla="*/ 2147483646 h 609"/>
              <a:gd name="T38" fmla="*/ 2147483646 w 573"/>
              <a:gd name="T39" fmla="*/ 2147483646 h 609"/>
              <a:gd name="T40" fmla="*/ 2147483646 w 573"/>
              <a:gd name="T41" fmla="*/ 2147483646 h 609"/>
              <a:gd name="T42" fmla="*/ 2147483646 w 573"/>
              <a:gd name="T43" fmla="*/ 2147483646 h 609"/>
              <a:gd name="T44" fmla="*/ 2147483646 w 573"/>
              <a:gd name="T45" fmla="*/ 2147483646 h 609"/>
              <a:gd name="T46" fmla="*/ 2147483646 w 573"/>
              <a:gd name="T47" fmla="*/ 2147483646 h 609"/>
              <a:gd name="T48" fmla="*/ 2147483646 w 573"/>
              <a:gd name="T49" fmla="*/ 2147483646 h 609"/>
              <a:gd name="T50" fmla="*/ 2147483646 w 573"/>
              <a:gd name="T51" fmla="*/ 2147483646 h 609"/>
              <a:gd name="T52" fmla="*/ 2147483646 w 573"/>
              <a:gd name="T53" fmla="*/ 2147483646 h 609"/>
              <a:gd name="T54" fmla="*/ 2147483646 w 573"/>
              <a:gd name="T55" fmla="*/ 2147483646 h 609"/>
              <a:gd name="T56" fmla="*/ 2147483646 w 573"/>
              <a:gd name="T57" fmla="*/ 2147483646 h 609"/>
              <a:gd name="T58" fmla="*/ 2147483646 w 573"/>
              <a:gd name="T59" fmla="*/ 2147483646 h 609"/>
              <a:gd name="T60" fmla="*/ 2147483646 w 573"/>
              <a:gd name="T61" fmla="*/ 2147483646 h 609"/>
              <a:gd name="T62" fmla="*/ 2147483646 w 573"/>
              <a:gd name="T63" fmla="*/ 2147483646 h 609"/>
              <a:gd name="T64" fmla="*/ 2147483646 w 573"/>
              <a:gd name="T65" fmla="*/ 2147483646 h 609"/>
              <a:gd name="T66" fmla="*/ 2147483646 w 573"/>
              <a:gd name="T67" fmla="*/ 2147483646 h 609"/>
              <a:gd name="T68" fmla="*/ 2147483646 w 573"/>
              <a:gd name="T69" fmla="*/ 2147483646 h 609"/>
              <a:gd name="T70" fmla="*/ 2147483646 w 573"/>
              <a:gd name="T71" fmla="*/ 2147483646 h 609"/>
              <a:gd name="T72" fmla="*/ 2147483646 w 573"/>
              <a:gd name="T73" fmla="*/ 2147483646 h 609"/>
              <a:gd name="T74" fmla="*/ 2147483646 w 573"/>
              <a:gd name="T75" fmla="*/ 2147483646 h 609"/>
              <a:gd name="T76" fmla="*/ 2147483646 w 573"/>
              <a:gd name="T77" fmla="*/ 2147483646 h 609"/>
              <a:gd name="T78" fmla="*/ 2147483646 w 573"/>
              <a:gd name="T79" fmla="*/ 2147483646 h 609"/>
              <a:gd name="T80" fmla="*/ 2147483646 w 573"/>
              <a:gd name="T81" fmla="*/ 2147483646 h 609"/>
              <a:gd name="T82" fmla="*/ 2147483646 w 573"/>
              <a:gd name="T83" fmla="*/ 2147483646 h 609"/>
              <a:gd name="T84" fmla="*/ 2147483646 w 573"/>
              <a:gd name="T85" fmla="*/ 2147483646 h 609"/>
              <a:gd name="T86" fmla="*/ 2147483646 w 573"/>
              <a:gd name="T87" fmla="*/ 0 h 609"/>
              <a:gd name="T88" fmla="*/ 2147483646 w 573"/>
              <a:gd name="T89" fmla="*/ 2147483646 h 609"/>
              <a:gd name="T90" fmla="*/ 2147483646 w 573"/>
              <a:gd name="T91" fmla="*/ 2147483646 h 609"/>
              <a:gd name="T92" fmla="*/ 2147483646 w 573"/>
              <a:gd name="T93" fmla="*/ 2147483646 h 609"/>
              <a:gd name="T94" fmla="*/ 2147483646 w 573"/>
              <a:gd name="T95" fmla="*/ 0 h 609"/>
              <a:gd name="T96" fmla="*/ 2147483646 w 573"/>
              <a:gd name="T97" fmla="*/ 2147483646 h 609"/>
              <a:gd name="T98" fmla="*/ 2147483646 w 573"/>
              <a:gd name="T99" fmla="*/ 2147483646 h 609"/>
              <a:gd name="T100" fmla="*/ 2147483646 w 573"/>
              <a:gd name="T101" fmla="*/ 2147483646 h 609"/>
              <a:gd name="T102" fmla="*/ 2147483646 w 573"/>
              <a:gd name="T103" fmla="*/ 0 h 609"/>
              <a:gd name="T104" fmla="*/ 2147483646 w 573"/>
              <a:gd name="T105" fmla="*/ 2147483646 h 60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573" h="609">
                <a:moveTo>
                  <a:pt x="544" y="551"/>
                </a:moveTo>
                <a:lnTo>
                  <a:pt x="544" y="551"/>
                </a:lnTo>
                <a:cubicBezTo>
                  <a:pt x="515" y="551"/>
                  <a:pt x="515" y="551"/>
                  <a:pt x="515" y="551"/>
                </a:cubicBezTo>
                <a:cubicBezTo>
                  <a:pt x="515" y="580"/>
                  <a:pt x="515" y="580"/>
                  <a:pt x="515" y="580"/>
                </a:cubicBezTo>
                <a:cubicBezTo>
                  <a:pt x="515" y="594"/>
                  <a:pt x="508" y="608"/>
                  <a:pt x="487" y="608"/>
                </a:cubicBezTo>
                <a:cubicBezTo>
                  <a:pt x="473" y="608"/>
                  <a:pt x="459" y="594"/>
                  <a:pt x="459" y="580"/>
                </a:cubicBezTo>
                <a:cubicBezTo>
                  <a:pt x="459" y="551"/>
                  <a:pt x="459" y="551"/>
                  <a:pt x="459" y="551"/>
                </a:cubicBezTo>
                <a:cubicBezTo>
                  <a:pt x="431" y="551"/>
                  <a:pt x="431" y="551"/>
                  <a:pt x="431" y="551"/>
                </a:cubicBezTo>
                <a:cubicBezTo>
                  <a:pt x="417" y="551"/>
                  <a:pt x="402" y="537"/>
                  <a:pt x="402" y="523"/>
                </a:cubicBezTo>
                <a:cubicBezTo>
                  <a:pt x="402" y="502"/>
                  <a:pt x="417" y="495"/>
                  <a:pt x="431" y="495"/>
                </a:cubicBezTo>
                <a:cubicBezTo>
                  <a:pt x="459" y="495"/>
                  <a:pt x="459" y="495"/>
                  <a:pt x="459" y="495"/>
                </a:cubicBezTo>
                <a:cubicBezTo>
                  <a:pt x="459" y="467"/>
                  <a:pt x="459" y="467"/>
                  <a:pt x="459" y="467"/>
                </a:cubicBezTo>
                <a:cubicBezTo>
                  <a:pt x="459" y="445"/>
                  <a:pt x="473" y="438"/>
                  <a:pt x="487" y="438"/>
                </a:cubicBezTo>
                <a:cubicBezTo>
                  <a:pt x="508" y="438"/>
                  <a:pt x="515" y="445"/>
                  <a:pt x="515" y="467"/>
                </a:cubicBezTo>
                <a:cubicBezTo>
                  <a:pt x="515" y="495"/>
                  <a:pt x="515" y="495"/>
                  <a:pt x="515" y="495"/>
                </a:cubicBezTo>
                <a:cubicBezTo>
                  <a:pt x="544" y="495"/>
                  <a:pt x="544" y="495"/>
                  <a:pt x="544" y="495"/>
                </a:cubicBezTo>
                <a:cubicBezTo>
                  <a:pt x="565" y="495"/>
                  <a:pt x="572" y="502"/>
                  <a:pt x="572" y="523"/>
                </a:cubicBezTo>
                <a:cubicBezTo>
                  <a:pt x="572" y="537"/>
                  <a:pt x="565" y="551"/>
                  <a:pt x="544" y="551"/>
                </a:cubicBezTo>
                <a:close/>
                <a:moveTo>
                  <a:pt x="487" y="410"/>
                </a:moveTo>
                <a:lnTo>
                  <a:pt x="487" y="410"/>
                </a:lnTo>
                <a:cubicBezTo>
                  <a:pt x="459" y="410"/>
                  <a:pt x="431" y="431"/>
                  <a:pt x="431" y="467"/>
                </a:cubicBezTo>
                <a:cubicBezTo>
                  <a:pt x="402" y="467"/>
                  <a:pt x="374" y="488"/>
                  <a:pt x="374" y="523"/>
                </a:cubicBezTo>
                <a:cubicBezTo>
                  <a:pt x="374" y="551"/>
                  <a:pt x="402" y="580"/>
                  <a:pt x="431" y="580"/>
                </a:cubicBezTo>
                <a:cubicBezTo>
                  <a:pt x="431" y="608"/>
                  <a:pt x="431" y="608"/>
                  <a:pt x="431" y="608"/>
                </a:cubicBezTo>
                <a:cubicBezTo>
                  <a:pt x="28" y="608"/>
                  <a:pt x="28" y="608"/>
                  <a:pt x="28" y="608"/>
                </a:cubicBezTo>
                <a:cubicBezTo>
                  <a:pt x="14" y="608"/>
                  <a:pt x="0" y="594"/>
                  <a:pt x="0" y="580"/>
                </a:cubicBezTo>
                <a:cubicBezTo>
                  <a:pt x="0" y="85"/>
                  <a:pt x="0" y="85"/>
                  <a:pt x="0" y="85"/>
                </a:cubicBezTo>
                <a:cubicBezTo>
                  <a:pt x="0" y="71"/>
                  <a:pt x="14" y="56"/>
                  <a:pt x="28" y="56"/>
                </a:cubicBezTo>
                <a:cubicBezTo>
                  <a:pt x="77" y="56"/>
                  <a:pt x="77" y="56"/>
                  <a:pt x="77" y="56"/>
                </a:cubicBezTo>
                <a:cubicBezTo>
                  <a:pt x="77" y="85"/>
                  <a:pt x="77" y="85"/>
                  <a:pt x="77" y="85"/>
                </a:cubicBezTo>
                <a:cubicBezTo>
                  <a:pt x="77" y="120"/>
                  <a:pt x="99" y="141"/>
                  <a:pt x="134" y="141"/>
                </a:cubicBezTo>
                <a:cubicBezTo>
                  <a:pt x="162" y="141"/>
                  <a:pt x="190" y="120"/>
                  <a:pt x="190" y="85"/>
                </a:cubicBezTo>
                <a:cubicBezTo>
                  <a:pt x="190" y="56"/>
                  <a:pt x="190" y="56"/>
                  <a:pt x="190" y="56"/>
                </a:cubicBezTo>
                <a:cubicBezTo>
                  <a:pt x="219" y="56"/>
                  <a:pt x="219" y="56"/>
                  <a:pt x="219" y="56"/>
                </a:cubicBezTo>
                <a:cubicBezTo>
                  <a:pt x="219" y="85"/>
                  <a:pt x="219" y="85"/>
                  <a:pt x="219" y="85"/>
                </a:cubicBezTo>
                <a:cubicBezTo>
                  <a:pt x="219" y="120"/>
                  <a:pt x="240" y="141"/>
                  <a:pt x="275" y="141"/>
                </a:cubicBezTo>
                <a:cubicBezTo>
                  <a:pt x="304" y="141"/>
                  <a:pt x="332" y="120"/>
                  <a:pt x="332" y="85"/>
                </a:cubicBezTo>
                <a:cubicBezTo>
                  <a:pt x="332" y="56"/>
                  <a:pt x="332" y="56"/>
                  <a:pt x="332" y="56"/>
                </a:cubicBezTo>
                <a:cubicBezTo>
                  <a:pt x="360" y="56"/>
                  <a:pt x="360" y="56"/>
                  <a:pt x="360" y="56"/>
                </a:cubicBezTo>
                <a:cubicBezTo>
                  <a:pt x="360" y="85"/>
                  <a:pt x="360" y="85"/>
                  <a:pt x="360" y="85"/>
                </a:cubicBezTo>
                <a:cubicBezTo>
                  <a:pt x="360" y="120"/>
                  <a:pt x="381" y="141"/>
                  <a:pt x="417" y="141"/>
                </a:cubicBezTo>
                <a:cubicBezTo>
                  <a:pt x="445" y="141"/>
                  <a:pt x="473" y="120"/>
                  <a:pt x="473" y="85"/>
                </a:cubicBezTo>
                <a:cubicBezTo>
                  <a:pt x="473" y="56"/>
                  <a:pt x="473" y="56"/>
                  <a:pt x="473" y="56"/>
                </a:cubicBezTo>
                <a:cubicBezTo>
                  <a:pt x="515" y="56"/>
                  <a:pt x="515" y="56"/>
                  <a:pt x="515" y="56"/>
                </a:cubicBezTo>
                <a:cubicBezTo>
                  <a:pt x="537" y="56"/>
                  <a:pt x="544" y="71"/>
                  <a:pt x="544" y="85"/>
                </a:cubicBezTo>
                <a:cubicBezTo>
                  <a:pt x="544" y="467"/>
                  <a:pt x="544" y="467"/>
                  <a:pt x="544" y="467"/>
                </a:cubicBezTo>
                <a:cubicBezTo>
                  <a:pt x="544" y="431"/>
                  <a:pt x="523" y="410"/>
                  <a:pt x="487" y="410"/>
                </a:cubicBezTo>
                <a:close/>
                <a:moveTo>
                  <a:pt x="77" y="488"/>
                </a:moveTo>
                <a:lnTo>
                  <a:pt x="77" y="488"/>
                </a:lnTo>
                <a:cubicBezTo>
                  <a:pt x="77" y="502"/>
                  <a:pt x="84" y="509"/>
                  <a:pt x="99" y="509"/>
                </a:cubicBezTo>
                <a:cubicBezTo>
                  <a:pt x="275" y="509"/>
                  <a:pt x="275" y="509"/>
                  <a:pt x="275" y="509"/>
                </a:cubicBezTo>
                <a:cubicBezTo>
                  <a:pt x="289" y="509"/>
                  <a:pt x="304" y="502"/>
                  <a:pt x="304" y="488"/>
                </a:cubicBezTo>
                <a:cubicBezTo>
                  <a:pt x="304" y="474"/>
                  <a:pt x="289" y="467"/>
                  <a:pt x="275" y="467"/>
                </a:cubicBezTo>
                <a:cubicBezTo>
                  <a:pt x="99" y="467"/>
                  <a:pt x="99" y="467"/>
                  <a:pt x="99" y="467"/>
                </a:cubicBezTo>
                <a:cubicBezTo>
                  <a:pt x="84" y="467"/>
                  <a:pt x="77" y="474"/>
                  <a:pt x="77" y="488"/>
                </a:cubicBezTo>
                <a:close/>
                <a:moveTo>
                  <a:pt x="106" y="396"/>
                </a:moveTo>
                <a:lnTo>
                  <a:pt x="106" y="396"/>
                </a:lnTo>
                <a:cubicBezTo>
                  <a:pt x="226" y="396"/>
                  <a:pt x="226" y="396"/>
                  <a:pt x="226" y="396"/>
                </a:cubicBezTo>
                <a:cubicBezTo>
                  <a:pt x="275" y="396"/>
                  <a:pt x="275" y="396"/>
                  <a:pt x="275" y="396"/>
                </a:cubicBezTo>
                <a:cubicBezTo>
                  <a:pt x="282" y="396"/>
                  <a:pt x="282" y="396"/>
                  <a:pt x="282" y="396"/>
                </a:cubicBezTo>
                <a:cubicBezTo>
                  <a:pt x="318" y="396"/>
                  <a:pt x="318" y="396"/>
                  <a:pt x="318" y="396"/>
                </a:cubicBezTo>
                <a:cubicBezTo>
                  <a:pt x="346" y="396"/>
                  <a:pt x="346" y="396"/>
                  <a:pt x="346" y="396"/>
                </a:cubicBezTo>
                <a:cubicBezTo>
                  <a:pt x="367" y="396"/>
                  <a:pt x="374" y="389"/>
                  <a:pt x="374" y="367"/>
                </a:cubicBezTo>
                <a:cubicBezTo>
                  <a:pt x="374" y="353"/>
                  <a:pt x="367" y="339"/>
                  <a:pt x="346" y="339"/>
                </a:cubicBezTo>
                <a:cubicBezTo>
                  <a:pt x="282" y="339"/>
                  <a:pt x="282" y="339"/>
                  <a:pt x="282" y="339"/>
                </a:cubicBezTo>
                <a:cubicBezTo>
                  <a:pt x="275" y="339"/>
                  <a:pt x="275" y="339"/>
                  <a:pt x="275" y="339"/>
                </a:cubicBezTo>
                <a:cubicBezTo>
                  <a:pt x="226" y="339"/>
                  <a:pt x="226" y="339"/>
                  <a:pt x="226" y="339"/>
                </a:cubicBezTo>
                <a:cubicBezTo>
                  <a:pt x="106" y="339"/>
                  <a:pt x="106" y="339"/>
                  <a:pt x="106" y="339"/>
                </a:cubicBezTo>
                <a:cubicBezTo>
                  <a:pt x="84" y="339"/>
                  <a:pt x="77" y="353"/>
                  <a:pt x="77" y="367"/>
                </a:cubicBezTo>
                <a:cubicBezTo>
                  <a:pt x="77" y="389"/>
                  <a:pt x="84" y="396"/>
                  <a:pt x="106" y="396"/>
                </a:cubicBezTo>
                <a:close/>
                <a:moveTo>
                  <a:pt x="445" y="219"/>
                </a:moveTo>
                <a:lnTo>
                  <a:pt x="445" y="219"/>
                </a:lnTo>
                <a:cubicBezTo>
                  <a:pt x="106" y="219"/>
                  <a:pt x="106" y="219"/>
                  <a:pt x="106" y="219"/>
                </a:cubicBezTo>
                <a:cubicBezTo>
                  <a:pt x="84" y="219"/>
                  <a:pt x="77" y="233"/>
                  <a:pt x="77" y="247"/>
                </a:cubicBezTo>
                <a:cubicBezTo>
                  <a:pt x="77" y="262"/>
                  <a:pt x="84" y="276"/>
                  <a:pt x="106" y="276"/>
                </a:cubicBezTo>
                <a:cubicBezTo>
                  <a:pt x="445" y="276"/>
                  <a:pt x="445" y="276"/>
                  <a:pt x="445" y="276"/>
                </a:cubicBezTo>
                <a:cubicBezTo>
                  <a:pt x="459" y="276"/>
                  <a:pt x="473" y="262"/>
                  <a:pt x="473" y="247"/>
                </a:cubicBezTo>
                <a:cubicBezTo>
                  <a:pt x="473" y="233"/>
                  <a:pt x="459" y="219"/>
                  <a:pt x="445" y="219"/>
                </a:cubicBezTo>
                <a:close/>
                <a:moveTo>
                  <a:pt x="417" y="113"/>
                </a:moveTo>
                <a:lnTo>
                  <a:pt x="417" y="113"/>
                </a:lnTo>
                <a:cubicBezTo>
                  <a:pt x="395" y="113"/>
                  <a:pt x="388" y="106"/>
                  <a:pt x="388" y="85"/>
                </a:cubicBezTo>
                <a:cubicBezTo>
                  <a:pt x="388" y="28"/>
                  <a:pt x="388" y="28"/>
                  <a:pt x="388" y="28"/>
                </a:cubicBezTo>
                <a:cubicBezTo>
                  <a:pt x="388" y="14"/>
                  <a:pt x="395" y="0"/>
                  <a:pt x="417" y="0"/>
                </a:cubicBezTo>
                <a:cubicBezTo>
                  <a:pt x="431" y="0"/>
                  <a:pt x="445" y="14"/>
                  <a:pt x="445" y="28"/>
                </a:cubicBezTo>
                <a:cubicBezTo>
                  <a:pt x="445" y="85"/>
                  <a:pt x="445" y="85"/>
                  <a:pt x="445" y="85"/>
                </a:cubicBezTo>
                <a:cubicBezTo>
                  <a:pt x="445" y="106"/>
                  <a:pt x="431" y="113"/>
                  <a:pt x="417" y="113"/>
                </a:cubicBezTo>
                <a:close/>
                <a:moveTo>
                  <a:pt x="275" y="113"/>
                </a:moveTo>
                <a:lnTo>
                  <a:pt x="275" y="113"/>
                </a:lnTo>
                <a:cubicBezTo>
                  <a:pt x="254" y="113"/>
                  <a:pt x="247" y="106"/>
                  <a:pt x="247" y="85"/>
                </a:cubicBezTo>
                <a:cubicBezTo>
                  <a:pt x="247" y="28"/>
                  <a:pt x="247" y="28"/>
                  <a:pt x="247" y="28"/>
                </a:cubicBezTo>
                <a:cubicBezTo>
                  <a:pt x="247" y="14"/>
                  <a:pt x="254" y="0"/>
                  <a:pt x="275" y="0"/>
                </a:cubicBezTo>
                <a:cubicBezTo>
                  <a:pt x="289" y="0"/>
                  <a:pt x="304" y="14"/>
                  <a:pt x="304" y="28"/>
                </a:cubicBezTo>
                <a:cubicBezTo>
                  <a:pt x="304" y="85"/>
                  <a:pt x="304" y="85"/>
                  <a:pt x="304" y="85"/>
                </a:cubicBezTo>
                <a:cubicBezTo>
                  <a:pt x="304" y="106"/>
                  <a:pt x="289" y="113"/>
                  <a:pt x="275" y="113"/>
                </a:cubicBezTo>
                <a:close/>
                <a:moveTo>
                  <a:pt x="134" y="113"/>
                </a:moveTo>
                <a:lnTo>
                  <a:pt x="134" y="113"/>
                </a:lnTo>
                <a:cubicBezTo>
                  <a:pt x="113" y="113"/>
                  <a:pt x="106" y="106"/>
                  <a:pt x="106" y="85"/>
                </a:cubicBezTo>
                <a:cubicBezTo>
                  <a:pt x="106" y="28"/>
                  <a:pt x="106" y="28"/>
                  <a:pt x="106" y="28"/>
                </a:cubicBezTo>
                <a:cubicBezTo>
                  <a:pt x="106" y="14"/>
                  <a:pt x="113" y="0"/>
                  <a:pt x="134" y="0"/>
                </a:cubicBezTo>
                <a:cubicBezTo>
                  <a:pt x="148" y="0"/>
                  <a:pt x="162" y="14"/>
                  <a:pt x="162" y="28"/>
                </a:cubicBezTo>
                <a:cubicBezTo>
                  <a:pt x="162" y="85"/>
                  <a:pt x="162" y="85"/>
                  <a:pt x="162" y="85"/>
                </a:cubicBezTo>
                <a:cubicBezTo>
                  <a:pt x="162" y="106"/>
                  <a:pt x="148" y="113"/>
                  <a:pt x="134" y="11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99407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21" grpId="0"/>
      <p:bldP spid="22" grpId="0" animBg="1"/>
      <p:bldP spid="25" grpId="0" animBg="1"/>
      <p:bldP spid="29" grpId="0"/>
      <p:bldP spid="3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8"/>
          <p:cNvSpPr txBox="1">
            <a:spLocks/>
          </p:cNvSpPr>
          <p:nvPr/>
        </p:nvSpPr>
        <p:spPr>
          <a:xfrm>
            <a:off x="711200" y="1689617"/>
            <a:ext cx="10972800" cy="437596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189" indent="-457189" defTabSz="1219170">
              <a:lnSpc>
                <a:spcPct val="114000"/>
              </a:lnSpc>
              <a:spcBef>
                <a:spcPct val="20000"/>
              </a:spcBef>
              <a:buClr>
                <a:srgbClr val="00629F"/>
              </a:buClr>
              <a:buFont typeface="Wingdings" panose="05000000000000000000" pitchFamily="2" charset="2"/>
              <a:buChar char="§"/>
              <a:defRPr/>
            </a:pPr>
            <a:endParaRPr lang="en-US" sz="2133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7C4A08E-1AFC-40E0-A8E8-627ABACF35FA}"/>
              </a:ext>
            </a:extLst>
          </p:cNvPr>
          <p:cNvSpPr txBox="1">
            <a:spLocks/>
          </p:cNvSpPr>
          <p:nvPr/>
        </p:nvSpPr>
        <p:spPr>
          <a:xfrm>
            <a:off x="50800" y="584200"/>
            <a:ext cx="11938000" cy="97366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219170">
              <a:defRPr/>
            </a:pPr>
            <a:r>
              <a:rPr lang="en-US" sz="4267" b="1" dirty="0">
                <a:solidFill>
                  <a:srgbClr val="0035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On-Site Energy Manager (</a:t>
            </a:r>
            <a:r>
              <a:rPr lang="en-US" sz="4267" b="1" dirty="0" err="1">
                <a:solidFill>
                  <a:srgbClr val="0035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OsEM</a:t>
            </a:r>
            <a:r>
              <a:rPr lang="en-US" sz="4267" b="1" dirty="0">
                <a:solidFill>
                  <a:srgbClr val="0035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267" b="1" dirty="0">
                <a:solidFill>
                  <a:srgbClr val="003577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PON 3701</a:t>
            </a:r>
            <a:r>
              <a:rPr lang="en-US" sz="4267" b="1" dirty="0">
                <a:solidFill>
                  <a:srgbClr val="0035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B62CE3-F67D-4C7C-9A5F-DF662272AB1F}"/>
              </a:ext>
            </a:extLst>
          </p:cNvPr>
          <p:cNvSpPr txBox="1"/>
          <p:nvPr/>
        </p:nvSpPr>
        <p:spPr>
          <a:xfrm>
            <a:off x="254000" y="1397001"/>
            <a:ext cx="11684000" cy="522258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1219170">
              <a:spcAft>
                <a:spcPts val="1600"/>
              </a:spcAft>
              <a:defRPr/>
            </a:pPr>
            <a:r>
              <a:rPr lang="en-US" sz="2667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Previously open only to industrial facilities, opened up to commercial buildings (including colleges and universities) in late 2017</a:t>
            </a: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667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 enrollment solicitation through December 2019</a:t>
            </a: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667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Applicants can opt for full or part time On-Site Energy Manager</a:t>
            </a:r>
          </a:p>
          <a:p>
            <a:pPr marL="1066773" lvl="1" indent="-457189" defTabSz="1219170">
              <a:spcAft>
                <a:spcPts val="1600"/>
              </a:spcAft>
              <a:buFont typeface="Arial" panose="020B0604020202020204" pitchFamily="34" charset="0"/>
              <a:buChar char="–"/>
              <a:defRPr/>
            </a:pPr>
            <a:r>
              <a:rPr lang="en-US" sz="2667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≥0.5 Full Time Equivalent (20 hours per week)</a:t>
            </a: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667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Applicant cannot have an existing dedicated full time energy manager on-site (determined by responsibilities, not title)</a:t>
            </a:r>
            <a:endParaRPr lang="en-US" sz="2667" dirty="0">
              <a:solidFill>
                <a:srgbClr val="4F7C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667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Applicants can seek support for their On-Site Energy Manager via new hire, contracted staff, or hybrid of supplementing permanent staff with contract staff</a:t>
            </a:r>
          </a:p>
        </p:txBody>
      </p:sp>
    </p:spTree>
    <p:extLst>
      <p:ext uri="{BB962C8B-B14F-4D97-AF65-F5344CB8AC3E}">
        <p14:creationId xmlns:p14="http://schemas.microsoft.com/office/powerpoint/2010/main" val="119874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09601" y="1498600"/>
          <a:ext cx="10972800" cy="338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3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03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9221">
                  <a:extLst>
                    <a:ext uri="{9D8B030D-6E8A-4147-A177-3AD203B41FA5}">
                      <a16:colId xmlns:a16="http://schemas.microsoft.com/office/drawing/2014/main" val="4062202789"/>
                    </a:ext>
                  </a:extLst>
                </a:gridCol>
                <a:gridCol w="1989221">
                  <a:extLst>
                    <a:ext uri="{9D8B030D-6E8A-4147-A177-3AD203B41FA5}">
                      <a16:colId xmlns:a16="http://schemas.microsoft.com/office/drawing/2014/main" val="1297395905"/>
                    </a:ext>
                  </a:extLst>
                </a:gridCol>
              </a:tblGrid>
              <a:tr h="1422400">
                <a:tc>
                  <a:txBody>
                    <a:bodyPr/>
                    <a:lstStyle/>
                    <a:p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Facility</a:t>
                      </a:r>
                      <a:r>
                        <a:rPr lang="en-US" sz="2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Consumption (aggregated)</a:t>
                      </a:r>
                      <a:endParaRPr lang="en-US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1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OsEM</a:t>
                      </a:r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Cost</a:t>
                      </a:r>
                      <a:r>
                        <a:rPr lang="en-US" sz="2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-share* </a:t>
                      </a:r>
                    </a:p>
                    <a:p>
                      <a:r>
                        <a:rPr lang="en-US" sz="2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(initial 12 to 24** month term)</a:t>
                      </a:r>
                      <a:endParaRPr lang="en-US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sz="210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 </a:t>
                      </a:r>
                      <a:r>
                        <a:rPr lang="en-US" sz="2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Bonus: </a:t>
                      </a:r>
                    </a:p>
                    <a:p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months after initial term</a:t>
                      </a:r>
                    </a:p>
                  </a:txBody>
                  <a:tcPr marL="107696" marR="107696" marT="60960" marB="60960"/>
                </a:tc>
                <a:tc>
                  <a:txBody>
                    <a:bodyPr/>
                    <a:lstStyle/>
                    <a:p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2100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nd</a:t>
                      </a:r>
                      <a:r>
                        <a:rPr lang="en-US" sz="2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Bonus: </a:t>
                      </a:r>
                    </a:p>
                    <a:p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months after initial term</a:t>
                      </a:r>
                    </a:p>
                  </a:txBody>
                  <a:tcPr marL="107696" marR="107696"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4608">
                <a:tc>
                  <a:txBody>
                    <a:bodyPr/>
                    <a:lstStyle/>
                    <a:p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&gt;$1 million</a:t>
                      </a:r>
                      <a:r>
                        <a:rPr lang="en-US" sz="2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annual energy spend</a:t>
                      </a:r>
                      <a:endParaRPr lang="en-US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Up to 75%,</a:t>
                      </a:r>
                      <a:r>
                        <a:rPr lang="en-US" sz="2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not to exceed $200,000</a:t>
                      </a:r>
                      <a:endParaRPr lang="en-US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$7,000</a:t>
                      </a:r>
                    </a:p>
                  </a:txBody>
                  <a:tcPr marL="107696" marR="107696" marT="60960" marB="60960"/>
                </a:tc>
                <a:tc>
                  <a:txBody>
                    <a:bodyPr/>
                    <a:lstStyle/>
                    <a:p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$7,000</a:t>
                      </a:r>
                    </a:p>
                  </a:txBody>
                  <a:tcPr marL="107696" marR="107696"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3712">
                <a:tc>
                  <a:txBody>
                    <a:bodyPr/>
                    <a:lstStyle/>
                    <a:p>
                      <a:r>
                        <a:rPr lang="en-US" sz="21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&lt;$1 million annual energy spend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Up to 75%,</a:t>
                      </a:r>
                      <a:r>
                        <a:rPr lang="en-US" sz="2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not to exceed $100,000</a:t>
                      </a:r>
                      <a:endParaRPr lang="en-US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$5,000</a:t>
                      </a:r>
                    </a:p>
                  </a:txBody>
                  <a:tcPr marL="107696" marR="107696" marT="60960" marB="60960"/>
                </a:tc>
                <a:tc>
                  <a:txBody>
                    <a:bodyPr/>
                    <a:lstStyle/>
                    <a:p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$5,000</a:t>
                      </a:r>
                    </a:p>
                  </a:txBody>
                  <a:tcPr marL="107696" marR="107696" marT="60960" marB="609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17600" y="4953001"/>
            <a:ext cx="10261600" cy="1836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defRPr/>
            </a:pPr>
            <a:r>
              <a:rPr lang="en-US" sz="16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funds for services only; not for implementation or equipment purchases</a:t>
            </a:r>
          </a:p>
          <a:p>
            <a:pPr algn="ctr" defTabSz="1219170">
              <a:defRPr/>
            </a:pPr>
            <a:endParaRPr lang="en-US" sz="1600" b="1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219170">
              <a:defRPr/>
            </a:pPr>
            <a:endParaRPr lang="en-US" sz="1600" b="1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219170">
              <a:defRPr/>
            </a:pPr>
            <a:endParaRPr lang="en-US" sz="1600" b="1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219170">
              <a:defRPr/>
            </a:pPr>
            <a:endParaRPr lang="en-US" sz="1600" b="1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219170">
              <a:defRPr/>
            </a:pPr>
            <a:endParaRPr lang="en-US" sz="667" b="1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219170">
              <a:defRPr/>
            </a:pPr>
            <a:r>
              <a:rPr lang="en-US" sz="1333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Must include minimum 25% cost-sharing in form of cash support from customer</a:t>
            </a:r>
          </a:p>
          <a:p>
            <a:pPr defTabSz="1219170">
              <a:defRPr/>
            </a:pPr>
            <a:r>
              <a:rPr lang="en-US" sz="133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r>
              <a:rPr lang="en-US" sz="1333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Minimum 12 month </a:t>
            </a:r>
            <a:r>
              <a:rPr lang="en-US" sz="1333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OsEM</a:t>
            </a:r>
            <a:r>
              <a:rPr lang="en-US" sz="1333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initial term (at minimum 20 hours/week)</a:t>
            </a:r>
            <a:endParaRPr lang="en-US" sz="1333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1B8838-1D26-4472-90B0-1758D4573D58}"/>
              </a:ext>
            </a:extLst>
          </p:cNvPr>
          <p:cNvSpPr txBox="1">
            <a:spLocks/>
          </p:cNvSpPr>
          <p:nvPr/>
        </p:nvSpPr>
        <p:spPr>
          <a:xfrm>
            <a:off x="50800" y="584200"/>
            <a:ext cx="11938000" cy="97366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219170">
              <a:defRPr/>
            </a:pPr>
            <a:r>
              <a:rPr lang="en-US" sz="4267" b="1" dirty="0">
                <a:solidFill>
                  <a:srgbClr val="0035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On-Site Energy Manager (</a:t>
            </a:r>
            <a:r>
              <a:rPr lang="en-US" sz="4267" b="1" dirty="0" err="1">
                <a:solidFill>
                  <a:srgbClr val="0035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OsEM</a:t>
            </a:r>
            <a:r>
              <a:rPr lang="en-US" sz="4267" b="1" dirty="0">
                <a:solidFill>
                  <a:srgbClr val="0035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267" b="1" dirty="0">
                <a:solidFill>
                  <a:srgbClr val="003577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PON 3701</a:t>
            </a:r>
            <a:r>
              <a:rPr lang="en-US" sz="4267" b="1" dirty="0">
                <a:solidFill>
                  <a:srgbClr val="0035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6" name="Picture 32" descr="http://www.sunyjefferson.edu/sites/default/files/logo.png">
            <a:extLst>
              <a:ext uri="{FF2B5EF4-FFF2-40B4-BE49-F238E27FC236}">
                <a16:creationId xmlns:a16="http://schemas.microsoft.com/office/drawing/2014/main" id="{2FCC9A95-9E68-4BCA-A634-9FA5B413B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487" y="5329514"/>
            <a:ext cx="1711102" cy="873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541D9F3-7E80-4622-A816-771A2F546C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8682" y="5336520"/>
            <a:ext cx="1161393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969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3200" y="584200"/>
            <a:ext cx="11582400" cy="748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1219170"/>
            <a:r>
              <a:rPr lang="en-US" sz="42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Partnership Objectives</a:t>
            </a:r>
          </a:p>
        </p:txBody>
      </p:sp>
      <p:sp>
        <p:nvSpPr>
          <p:cNvPr id="6" name="Rectangle">
            <a:extLst>
              <a:ext uri="{FF2B5EF4-FFF2-40B4-BE49-F238E27FC236}">
                <a16:creationId xmlns:a16="http://schemas.microsoft.com/office/drawing/2014/main" id="{3C6A4588-7CF6-924D-BA84-400DD4DE9DF4}"/>
              </a:ext>
            </a:extLst>
          </p:cNvPr>
          <p:cNvSpPr/>
          <p:nvPr/>
        </p:nvSpPr>
        <p:spPr>
          <a:xfrm>
            <a:off x="1" y="1881868"/>
            <a:ext cx="12192000" cy="3604325"/>
          </a:xfrm>
          <a:prstGeom prst="rect">
            <a:avLst/>
          </a:prstGeom>
          <a:solidFill>
            <a:srgbClr val="E5E5E5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46" name="Group">
            <a:extLst>
              <a:ext uri="{FF2B5EF4-FFF2-40B4-BE49-F238E27FC236}">
                <a16:creationId xmlns:a16="http://schemas.microsoft.com/office/drawing/2014/main" id="{DAFA34F4-9C8E-CE4F-88BA-322348A5BA10}"/>
              </a:ext>
            </a:extLst>
          </p:cNvPr>
          <p:cNvGrpSpPr/>
          <p:nvPr/>
        </p:nvGrpSpPr>
        <p:grpSpPr>
          <a:xfrm>
            <a:off x="9140988" y="1498600"/>
            <a:ext cx="2786080" cy="4333520"/>
            <a:chOff x="-68915" y="-16414"/>
            <a:chExt cx="2971815" cy="3810000"/>
          </a:xfrm>
        </p:grpSpPr>
        <p:sp>
          <p:nvSpPr>
            <p:cNvPr id="51" name="Rectangle">
              <a:extLst>
                <a:ext uri="{FF2B5EF4-FFF2-40B4-BE49-F238E27FC236}">
                  <a16:creationId xmlns:a16="http://schemas.microsoft.com/office/drawing/2014/main" id="{DB05A9FA-5115-604D-823F-21B5ED97C76F}"/>
                </a:ext>
              </a:extLst>
            </p:cNvPr>
            <p:cNvSpPr/>
            <p:nvPr/>
          </p:nvSpPr>
          <p:spPr>
            <a:xfrm>
              <a:off x="251636" y="-16414"/>
              <a:ext cx="2340860" cy="3810000"/>
            </a:xfrm>
            <a:prstGeom prst="rect">
              <a:avLst/>
            </a:prstGeom>
            <a:solidFill>
              <a:srgbClr val="72B1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defTabSz="1219170"/>
              <a:endParaRPr sz="2400">
                <a:solidFill>
                  <a:prstClr val="black"/>
                </a:solidFill>
                <a:latin typeface="Calibri"/>
              </a:endParaRPr>
            </a:p>
          </p:txBody>
        </p:sp>
        <p:grpSp>
          <p:nvGrpSpPr>
            <p:cNvPr id="52" name="Group">
              <a:extLst>
                <a:ext uri="{FF2B5EF4-FFF2-40B4-BE49-F238E27FC236}">
                  <a16:creationId xmlns:a16="http://schemas.microsoft.com/office/drawing/2014/main" id="{CCC087D4-C502-6A46-90CF-694F8348B213}"/>
                </a:ext>
              </a:extLst>
            </p:cNvPr>
            <p:cNvGrpSpPr/>
            <p:nvPr/>
          </p:nvGrpSpPr>
          <p:grpSpPr>
            <a:xfrm>
              <a:off x="-68915" y="-894"/>
              <a:ext cx="2971815" cy="3794480"/>
              <a:chOff x="-68915" y="-894"/>
              <a:chExt cx="2971814" cy="3794479"/>
            </a:xfrm>
          </p:grpSpPr>
          <p:sp>
            <p:nvSpPr>
              <p:cNvPr id="53" name="Triangle">
                <a:extLst>
                  <a:ext uri="{FF2B5EF4-FFF2-40B4-BE49-F238E27FC236}">
                    <a16:creationId xmlns:a16="http://schemas.microsoft.com/office/drawing/2014/main" id="{44A44943-089B-2442-94F8-FAC0835107EA}"/>
                  </a:ext>
                </a:extLst>
              </p:cNvPr>
              <p:cNvSpPr/>
              <p:nvPr/>
            </p:nvSpPr>
            <p:spPr>
              <a:xfrm>
                <a:off x="-68914" y="-894"/>
                <a:ext cx="320551" cy="3205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649ABC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67733" tIns="67733" rIns="67733" bIns="67733" numCol="1" anchor="ctr">
                <a:noAutofit/>
              </a:bodyPr>
              <a:lstStyle/>
              <a:p>
                <a:pPr defTabSz="1219170"/>
                <a:endParaRPr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54" name="Triangle">
                <a:extLst>
                  <a:ext uri="{FF2B5EF4-FFF2-40B4-BE49-F238E27FC236}">
                    <a16:creationId xmlns:a16="http://schemas.microsoft.com/office/drawing/2014/main" id="{C522D6F8-8AC5-6E43-8F66-CA3C8DD4A4E2}"/>
                  </a:ext>
                </a:extLst>
              </p:cNvPr>
              <p:cNvSpPr/>
              <p:nvPr/>
            </p:nvSpPr>
            <p:spPr>
              <a:xfrm>
                <a:off x="2582342" y="-894"/>
                <a:ext cx="320553" cy="3205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649ABC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67733" tIns="67733" rIns="67733" bIns="67733" numCol="1" anchor="ctr">
                <a:noAutofit/>
              </a:bodyPr>
              <a:lstStyle/>
              <a:p>
                <a:pPr defTabSz="1219170"/>
                <a:endParaRPr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55" name="Triangle">
                <a:extLst>
                  <a:ext uri="{FF2B5EF4-FFF2-40B4-BE49-F238E27FC236}">
                    <a16:creationId xmlns:a16="http://schemas.microsoft.com/office/drawing/2014/main" id="{8351BE3E-AD1A-9948-A1E3-0619A7E693D0}"/>
                  </a:ext>
                </a:extLst>
              </p:cNvPr>
              <p:cNvSpPr/>
              <p:nvPr/>
            </p:nvSpPr>
            <p:spPr>
              <a:xfrm>
                <a:off x="-68915" y="3473034"/>
                <a:ext cx="320551" cy="3205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49ABC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67733" tIns="67733" rIns="67733" bIns="67733" numCol="1" anchor="ctr">
                <a:noAutofit/>
              </a:bodyPr>
              <a:lstStyle/>
              <a:p>
                <a:pPr defTabSz="1219170"/>
                <a:endParaRPr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56" name="Triangle">
                <a:extLst>
                  <a:ext uri="{FF2B5EF4-FFF2-40B4-BE49-F238E27FC236}">
                    <a16:creationId xmlns:a16="http://schemas.microsoft.com/office/drawing/2014/main" id="{05DE4DBB-825D-4849-9B1E-384DFC6878BE}"/>
                  </a:ext>
                </a:extLst>
              </p:cNvPr>
              <p:cNvSpPr/>
              <p:nvPr/>
            </p:nvSpPr>
            <p:spPr>
              <a:xfrm>
                <a:off x="2582346" y="3473034"/>
                <a:ext cx="320553" cy="3205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0" y="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649ABC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67733" tIns="67733" rIns="67733" bIns="67733" numCol="1" anchor="ctr">
                <a:noAutofit/>
              </a:bodyPr>
              <a:lstStyle/>
              <a:p>
                <a:pPr defTabSz="1219170"/>
                <a:endParaRPr sz="24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</p:grpSp>
      <p:grpSp>
        <p:nvGrpSpPr>
          <p:cNvPr id="35" name="Group">
            <a:extLst>
              <a:ext uri="{FF2B5EF4-FFF2-40B4-BE49-F238E27FC236}">
                <a16:creationId xmlns:a16="http://schemas.microsoft.com/office/drawing/2014/main" id="{B8BBC7A9-ACC6-4945-9E41-6034DF53EF1E}"/>
              </a:ext>
            </a:extLst>
          </p:cNvPr>
          <p:cNvGrpSpPr/>
          <p:nvPr/>
        </p:nvGrpSpPr>
        <p:grpSpPr>
          <a:xfrm>
            <a:off x="6197601" y="1511172"/>
            <a:ext cx="2787151" cy="4333520"/>
            <a:chOff x="311452" y="-16414"/>
            <a:chExt cx="2972957" cy="3810000"/>
          </a:xfrm>
        </p:grpSpPr>
        <p:sp>
          <p:nvSpPr>
            <p:cNvPr id="40" name="Rectangle">
              <a:extLst>
                <a:ext uri="{FF2B5EF4-FFF2-40B4-BE49-F238E27FC236}">
                  <a16:creationId xmlns:a16="http://schemas.microsoft.com/office/drawing/2014/main" id="{6335ADC4-4AF5-D547-BD80-A8682283FBE4}"/>
                </a:ext>
              </a:extLst>
            </p:cNvPr>
            <p:cNvSpPr/>
            <p:nvPr/>
          </p:nvSpPr>
          <p:spPr>
            <a:xfrm>
              <a:off x="627501" y="-16414"/>
              <a:ext cx="2340861" cy="3810000"/>
            </a:xfrm>
            <a:prstGeom prst="rect">
              <a:avLst/>
            </a:prstGeom>
            <a:solidFill>
              <a:srgbClr val="3197E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defTabSz="1219170"/>
              <a:endParaRPr sz="2400">
                <a:solidFill>
                  <a:prstClr val="black"/>
                </a:solidFill>
                <a:latin typeface="Calibri"/>
              </a:endParaRPr>
            </a:p>
          </p:txBody>
        </p:sp>
        <p:grpSp>
          <p:nvGrpSpPr>
            <p:cNvPr id="41" name="Group">
              <a:extLst>
                <a:ext uri="{FF2B5EF4-FFF2-40B4-BE49-F238E27FC236}">
                  <a16:creationId xmlns:a16="http://schemas.microsoft.com/office/drawing/2014/main" id="{00E6376B-E3F8-424C-8C67-66CB959FC44C}"/>
                </a:ext>
              </a:extLst>
            </p:cNvPr>
            <p:cNvGrpSpPr/>
            <p:nvPr/>
          </p:nvGrpSpPr>
          <p:grpSpPr>
            <a:xfrm>
              <a:off x="311452" y="-894"/>
              <a:ext cx="2972957" cy="3794480"/>
              <a:chOff x="311452" y="-894"/>
              <a:chExt cx="2972956" cy="3794479"/>
            </a:xfrm>
          </p:grpSpPr>
          <p:sp>
            <p:nvSpPr>
              <p:cNvPr id="42" name="Triangle">
                <a:extLst>
                  <a:ext uri="{FF2B5EF4-FFF2-40B4-BE49-F238E27FC236}">
                    <a16:creationId xmlns:a16="http://schemas.microsoft.com/office/drawing/2014/main" id="{813D033B-DC74-7040-908D-A4E046570A0E}"/>
                  </a:ext>
                </a:extLst>
              </p:cNvPr>
              <p:cNvSpPr/>
              <p:nvPr/>
            </p:nvSpPr>
            <p:spPr>
              <a:xfrm>
                <a:off x="311453" y="-894"/>
                <a:ext cx="320551" cy="3205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3484C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defTabSz="1219170"/>
                <a:endParaRPr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3" name="Triangle">
                <a:extLst>
                  <a:ext uri="{FF2B5EF4-FFF2-40B4-BE49-F238E27FC236}">
                    <a16:creationId xmlns:a16="http://schemas.microsoft.com/office/drawing/2014/main" id="{02C14468-65E8-3741-BCF8-C895BF24808F}"/>
                  </a:ext>
                </a:extLst>
              </p:cNvPr>
              <p:cNvSpPr/>
              <p:nvPr/>
            </p:nvSpPr>
            <p:spPr>
              <a:xfrm>
                <a:off x="2963855" y="-894"/>
                <a:ext cx="320553" cy="3205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3484C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defTabSz="1219170"/>
                <a:endParaRPr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4" name="Triangle">
                <a:extLst>
                  <a:ext uri="{FF2B5EF4-FFF2-40B4-BE49-F238E27FC236}">
                    <a16:creationId xmlns:a16="http://schemas.microsoft.com/office/drawing/2014/main" id="{17C2CDC3-4B50-C845-83AC-58A495A4F6FE}"/>
                  </a:ext>
                </a:extLst>
              </p:cNvPr>
              <p:cNvSpPr/>
              <p:nvPr/>
            </p:nvSpPr>
            <p:spPr>
              <a:xfrm>
                <a:off x="311452" y="3473034"/>
                <a:ext cx="320551" cy="3205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484C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defTabSz="1219170"/>
                <a:endParaRPr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5" name="Triangle">
                <a:extLst>
                  <a:ext uri="{FF2B5EF4-FFF2-40B4-BE49-F238E27FC236}">
                    <a16:creationId xmlns:a16="http://schemas.microsoft.com/office/drawing/2014/main" id="{71926117-8188-9D46-BA5D-FFB8B13FA11C}"/>
                  </a:ext>
                </a:extLst>
              </p:cNvPr>
              <p:cNvSpPr/>
              <p:nvPr/>
            </p:nvSpPr>
            <p:spPr>
              <a:xfrm>
                <a:off x="2963855" y="3473034"/>
                <a:ext cx="320553" cy="3205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0" y="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3484C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defTabSz="1219170"/>
                <a:endParaRPr sz="24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</p:grpSp>
      <p:grpSp>
        <p:nvGrpSpPr>
          <p:cNvPr id="24" name="Group">
            <a:extLst>
              <a:ext uri="{FF2B5EF4-FFF2-40B4-BE49-F238E27FC236}">
                <a16:creationId xmlns:a16="http://schemas.microsoft.com/office/drawing/2014/main" id="{1B92AE69-6561-2844-A53A-CD90CEBBD1A2}"/>
              </a:ext>
            </a:extLst>
          </p:cNvPr>
          <p:cNvGrpSpPr/>
          <p:nvPr/>
        </p:nvGrpSpPr>
        <p:grpSpPr>
          <a:xfrm>
            <a:off x="275641" y="1498601"/>
            <a:ext cx="2794959" cy="4346092"/>
            <a:chOff x="-763804" y="-16414"/>
            <a:chExt cx="2981284" cy="3821053"/>
          </a:xfrm>
        </p:grpSpPr>
        <p:sp>
          <p:nvSpPr>
            <p:cNvPr id="29" name="Rectangle">
              <a:extLst>
                <a:ext uri="{FF2B5EF4-FFF2-40B4-BE49-F238E27FC236}">
                  <a16:creationId xmlns:a16="http://schemas.microsoft.com/office/drawing/2014/main" id="{A9872364-2A24-1344-A133-34DD6CB4029D}"/>
                </a:ext>
              </a:extLst>
            </p:cNvPr>
            <p:cNvSpPr/>
            <p:nvPr/>
          </p:nvSpPr>
          <p:spPr>
            <a:xfrm>
              <a:off x="-443256" y="-16414"/>
              <a:ext cx="2340859" cy="3810000"/>
            </a:xfrm>
            <a:prstGeom prst="rect">
              <a:avLst/>
            </a:prstGeom>
            <a:solidFill>
              <a:srgbClr val="002D7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defTabSz="1219170"/>
              <a:endParaRPr sz="2400">
                <a:solidFill>
                  <a:prstClr val="black"/>
                </a:solidFill>
                <a:latin typeface="Calibri"/>
              </a:endParaRPr>
            </a:p>
          </p:txBody>
        </p:sp>
        <p:grpSp>
          <p:nvGrpSpPr>
            <p:cNvPr id="30" name="Group">
              <a:extLst>
                <a:ext uri="{FF2B5EF4-FFF2-40B4-BE49-F238E27FC236}">
                  <a16:creationId xmlns:a16="http://schemas.microsoft.com/office/drawing/2014/main" id="{5F7CA5A4-5F26-BD4B-BBE5-AF3184B4BA79}"/>
                </a:ext>
              </a:extLst>
            </p:cNvPr>
            <p:cNvGrpSpPr/>
            <p:nvPr/>
          </p:nvGrpSpPr>
          <p:grpSpPr>
            <a:xfrm>
              <a:off x="-763804" y="-894"/>
              <a:ext cx="2981284" cy="3805533"/>
              <a:chOff x="-763804" y="-894"/>
              <a:chExt cx="2981283" cy="3805532"/>
            </a:xfrm>
          </p:grpSpPr>
          <p:sp>
            <p:nvSpPr>
              <p:cNvPr id="31" name="Triangle">
                <a:extLst>
                  <a:ext uri="{FF2B5EF4-FFF2-40B4-BE49-F238E27FC236}">
                    <a16:creationId xmlns:a16="http://schemas.microsoft.com/office/drawing/2014/main" id="{F7E92469-B981-9F41-AC51-6BD2BAF000BE}"/>
                  </a:ext>
                </a:extLst>
              </p:cNvPr>
              <p:cNvSpPr/>
              <p:nvPr/>
            </p:nvSpPr>
            <p:spPr>
              <a:xfrm>
                <a:off x="-763804" y="-894"/>
                <a:ext cx="320551" cy="3205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01195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defTabSz="1219170"/>
                <a:endParaRPr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" name="Triangle">
                <a:extLst>
                  <a:ext uri="{FF2B5EF4-FFF2-40B4-BE49-F238E27FC236}">
                    <a16:creationId xmlns:a16="http://schemas.microsoft.com/office/drawing/2014/main" id="{326DC50F-7508-AC46-B097-345066B02D1B}"/>
                  </a:ext>
                </a:extLst>
              </p:cNvPr>
              <p:cNvSpPr/>
              <p:nvPr/>
            </p:nvSpPr>
            <p:spPr>
              <a:xfrm>
                <a:off x="1896926" y="-894"/>
                <a:ext cx="320553" cy="3205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01195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defTabSz="1219170"/>
                <a:endParaRPr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3" name="Triangle">
                <a:extLst>
                  <a:ext uri="{FF2B5EF4-FFF2-40B4-BE49-F238E27FC236}">
                    <a16:creationId xmlns:a16="http://schemas.microsoft.com/office/drawing/2014/main" id="{5E1733F7-F63E-D14F-9AF1-44C91C0A35D9}"/>
                  </a:ext>
                </a:extLst>
              </p:cNvPr>
              <p:cNvSpPr/>
              <p:nvPr/>
            </p:nvSpPr>
            <p:spPr>
              <a:xfrm>
                <a:off x="-760554" y="3473034"/>
                <a:ext cx="320551" cy="3205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1195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defTabSz="1219170"/>
                <a:endParaRPr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" name="Triangle">
                <a:extLst>
                  <a:ext uri="{FF2B5EF4-FFF2-40B4-BE49-F238E27FC236}">
                    <a16:creationId xmlns:a16="http://schemas.microsoft.com/office/drawing/2014/main" id="{9310E7CE-160B-DE44-8F50-0C930098B3E0}"/>
                  </a:ext>
                </a:extLst>
              </p:cNvPr>
              <p:cNvSpPr/>
              <p:nvPr/>
            </p:nvSpPr>
            <p:spPr>
              <a:xfrm>
                <a:off x="1891213" y="3484087"/>
                <a:ext cx="320553" cy="3205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0" y="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01195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defTabSz="1219170"/>
                <a:endParaRPr sz="24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</p:grpSp>
      <p:grpSp>
        <p:nvGrpSpPr>
          <p:cNvPr id="13" name="Group">
            <a:extLst>
              <a:ext uri="{FF2B5EF4-FFF2-40B4-BE49-F238E27FC236}">
                <a16:creationId xmlns:a16="http://schemas.microsoft.com/office/drawing/2014/main" id="{66BBE70B-54E9-3748-BE75-45313E935BF1}"/>
              </a:ext>
            </a:extLst>
          </p:cNvPr>
          <p:cNvGrpSpPr/>
          <p:nvPr/>
        </p:nvGrpSpPr>
        <p:grpSpPr>
          <a:xfrm>
            <a:off x="3255284" y="1511172"/>
            <a:ext cx="2786080" cy="4333520"/>
            <a:chOff x="-377785" y="-5361"/>
            <a:chExt cx="2971813" cy="3810000"/>
          </a:xfrm>
        </p:grpSpPr>
        <p:sp>
          <p:nvSpPr>
            <p:cNvPr id="18" name="Rectangle">
              <a:extLst>
                <a:ext uri="{FF2B5EF4-FFF2-40B4-BE49-F238E27FC236}">
                  <a16:creationId xmlns:a16="http://schemas.microsoft.com/office/drawing/2014/main" id="{8902D52B-30EE-9644-9B33-C653DE3A3B3B}"/>
                </a:ext>
              </a:extLst>
            </p:cNvPr>
            <p:cNvSpPr/>
            <p:nvPr/>
          </p:nvSpPr>
          <p:spPr>
            <a:xfrm>
              <a:off x="-67388" y="-5361"/>
              <a:ext cx="2340858" cy="3810000"/>
            </a:xfrm>
            <a:prstGeom prst="rect">
              <a:avLst/>
            </a:prstGeom>
            <a:solidFill>
              <a:srgbClr val="0069A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defTabSz="1219170"/>
              <a:endParaRPr sz="2400">
                <a:solidFill>
                  <a:prstClr val="black"/>
                </a:solidFill>
                <a:latin typeface="Calibri"/>
              </a:endParaRPr>
            </a:p>
          </p:txBody>
        </p:sp>
        <p:grpSp>
          <p:nvGrpSpPr>
            <p:cNvPr id="19" name="Group">
              <a:extLst>
                <a:ext uri="{FF2B5EF4-FFF2-40B4-BE49-F238E27FC236}">
                  <a16:creationId xmlns:a16="http://schemas.microsoft.com/office/drawing/2014/main" id="{0A2A7EF1-BE70-A840-922D-492FCAA43AE8}"/>
                </a:ext>
              </a:extLst>
            </p:cNvPr>
            <p:cNvGrpSpPr/>
            <p:nvPr/>
          </p:nvGrpSpPr>
          <p:grpSpPr>
            <a:xfrm>
              <a:off x="-377785" y="10158"/>
              <a:ext cx="2971813" cy="3794480"/>
              <a:chOff x="-377785" y="10158"/>
              <a:chExt cx="2971812" cy="3794479"/>
            </a:xfrm>
          </p:grpSpPr>
          <p:sp>
            <p:nvSpPr>
              <p:cNvPr id="20" name="Triangle">
                <a:extLst>
                  <a:ext uri="{FF2B5EF4-FFF2-40B4-BE49-F238E27FC236}">
                    <a16:creationId xmlns:a16="http://schemas.microsoft.com/office/drawing/2014/main" id="{0237CAFA-97A3-5249-8C44-9805FF2B8F74}"/>
                  </a:ext>
                </a:extLst>
              </p:cNvPr>
              <p:cNvSpPr/>
              <p:nvPr/>
            </p:nvSpPr>
            <p:spPr>
              <a:xfrm>
                <a:off x="-377784" y="10158"/>
                <a:ext cx="320551" cy="3205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tx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defTabSz="1219170"/>
                <a:endParaRPr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1" name="Triangle">
                <a:extLst>
                  <a:ext uri="{FF2B5EF4-FFF2-40B4-BE49-F238E27FC236}">
                    <a16:creationId xmlns:a16="http://schemas.microsoft.com/office/drawing/2014/main" id="{63A54FB4-A133-CC44-9139-6756F53F35B5}"/>
                  </a:ext>
                </a:extLst>
              </p:cNvPr>
              <p:cNvSpPr/>
              <p:nvPr/>
            </p:nvSpPr>
            <p:spPr>
              <a:xfrm>
                <a:off x="2273471" y="10158"/>
                <a:ext cx="320553" cy="3205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chemeClr val="tx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defTabSz="1219170"/>
                <a:endParaRPr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2" name="Triangle">
                <a:extLst>
                  <a:ext uri="{FF2B5EF4-FFF2-40B4-BE49-F238E27FC236}">
                    <a16:creationId xmlns:a16="http://schemas.microsoft.com/office/drawing/2014/main" id="{5988D7AC-1780-7C40-A0FF-86D236D0B842}"/>
                  </a:ext>
                </a:extLst>
              </p:cNvPr>
              <p:cNvSpPr/>
              <p:nvPr/>
            </p:nvSpPr>
            <p:spPr>
              <a:xfrm>
                <a:off x="-377785" y="3484086"/>
                <a:ext cx="320551" cy="3205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defTabSz="1219170"/>
                <a:endParaRPr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3" name="Triangle">
                <a:extLst>
                  <a:ext uri="{FF2B5EF4-FFF2-40B4-BE49-F238E27FC236}">
                    <a16:creationId xmlns:a16="http://schemas.microsoft.com/office/drawing/2014/main" id="{79A04790-4E06-FA4F-A95B-3B85967B0892}"/>
                  </a:ext>
                </a:extLst>
              </p:cNvPr>
              <p:cNvSpPr/>
              <p:nvPr/>
            </p:nvSpPr>
            <p:spPr>
              <a:xfrm>
                <a:off x="2273474" y="3484086"/>
                <a:ext cx="320553" cy="3205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0" y="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tx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defTabSz="1219170"/>
                <a:endParaRPr sz="24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C7F614B-F9DD-1A4E-8624-A52CB3C0C11F}"/>
              </a:ext>
            </a:extLst>
          </p:cNvPr>
          <p:cNvSpPr txBox="1"/>
          <p:nvPr/>
        </p:nvSpPr>
        <p:spPr>
          <a:xfrm>
            <a:off x="573162" y="2752567"/>
            <a:ext cx="21885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Encourage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clean energy projects across the campuses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FD6BFBB-B365-C94B-88F2-8D3D01F11B94}"/>
              </a:ext>
            </a:extLst>
          </p:cNvPr>
          <p:cNvSpPr txBox="1"/>
          <p:nvPr/>
        </p:nvSpPr>
        <p:spPr>
          <a:xfrm>
            <a:off x="3549274" y="2752567"/>
            <a:ext cx="21885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NYSERDA programs and other funding mechanisms in state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DA29F09-E1B3-024D-831D-01D3A335B92D}"/>
              </a:ext>
            </a:extLst>
          </p:cNvPr>
          <p:cNvSpPr txBox="1"/>
          <p:nvPr/>
        </p:nvSpPr>
        <p:spPr>
          <a:xfrm>
            <a:off x="6494588" y="2752567"/>
            <a:ext cx="21885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central point of contact for advice and guidance on NYSERDA programs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855F644-6BBC-3E40-AE08-A333644F7248}"/>
              </a:ext>
            </a:extLst>
          </p:cNvPr>
          <p:cNvSpPr txBox="1"/>
          <p:nvPr/>
        </p:nvSpPr>
        <p:spPr>
          <a:xfrm>
            <a:off x="9426122" y="2752567"/>
            <a:ext cx="21885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Connect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SUNY with NYSERDA technical assistance programs</a:t>
            </a:r>
          </a:p>
        </p:txBody>
      </p:sp>
      <p:sp>
        <p:nvSpPr>
          <p:cNvPr id="60" name="Freeform 188">
            <a:extLst>
              <a:ext uri="{FF2B5EF4-FFF2-40B4-BE49-F238E27FC236}">
                <a16:creationId xmlns:a16="http://schemas.microsoft.com/office/drawing/2014/main" id="{3ED91564-8CD2-FE48-9D81-1CB3939A5AC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268259" y="2006601"/>
            <a:ext cx="609600" cy="625575"/>
          </a:xfrm>
          <a:custGeom>
            <a:avLst/>
            <a:gdLst>
              <a:gd name="T0" fmla="*/ 250 w 604"/>
              <a:gd name="T1" fmla="*/ 251 h 619"/>
              <a:gd name="T2" fmla="*/ 250 w 604"/>
              <a:gd name="T3" fmla="*/ 251 h 619"/>
              <a:gd name="T4" fmla="*/ 279 w 604"/>
              <a:gd name="T5" fmla="*/ 221 h 619"/>
              <a:gd name="T6" fmla="*/ 250 w 604"/>
              <a:gd name="T7" fmla="*/ 192 h 619"/>
              <a:gd name="T8" fmla="*/ 220 w 604"/>
              <a:gd name="T9" fmla="*/ 221 h 619"/>
              <a:gd name="T10" fmla="*/ 250 w 604"/>
              <a:gd name="T11" fmla="*/ 251 h 619"/>
              <a:gd name="T12" fmla="*/ 132 w 604"/>
              <a:gd name="T13" fmla="*/ 251 h 619"/>
              <a:gd name="T14" fmla="*/ 132 w 604"/>
              <a:gd name="T15" fmla="*/ 251 h 619"/>
              <a:gd name="T16" fmla="*/ 162 w 604"/>
              <a:gd name="T17" fmla="*/ 221 h 619"/>
              <a:gd name="T18" fmla="*/ 132 w 604"/>
              <a:gd name="T19" fmla="*/ 192 h 619"/>
              <a:gd name="T20" fmla="*/ 103 w 604"/>
              <a:gd name="T21" fmla="*/ 221 h 619"/>
              <a:gd name="T22" fmla="*/ 132 w 604"/>
              <a:gd name="T23" fmla="*/ 251 h 619"/>
              <a:gd name="T24" fmla="*/ 367 w 604"/>
              <a:gd name="T25" fmla="*/ 251 h 619"/>
              <a:gd name="T26" fmla="*/ 367 w 604"/>
              <a:gd name="T27" fmla="*/ 251 h 619"/>
              <a:gd name="T28" fmla="*/ 397 w 604"/>
              <a:gd name="T29" fmla="*/ 221 h 619"/>
              <a:gd name="T30" fmla="*/ 367 w 604"/>
              <a:gd name="T31" fmla="*/ 192 h 619"/>
              <a:gd name="T32" fmla="*/ 338 w 604"/>
              <a:gd name="T33" fmla="*/ 221 h 619"/>
              <a:gd name="T34" fmla="*/ 367 w 604"/>
              <a:gd name="T35" fmla="*/ 251 h 619"/>
              <a:gd name="T36" fmla="*/ 530 w 604"/>
              <a:gd name="T37" fmla="*/ 177 h 619"/>
              <a:gd name="T38" fmla="*/ 530 w 604"/>
              <a:gd name="T39" fmla="*/ 177 h 619"/>
              <a:gd name="T40" fmla="*/ 530 w 604"/>
              <a:gd name="T41" fmla="*/ 192 h 619"/>
              <a:gd name="T42" fmla="*/ 530 w 604"/>
              <a:gd name="T43" fmla="*/ 221 h 619"/>
              <a:gd name="T44" fmla="*/ 574 w 604"/>
              <a:gd name="T45" fmla="*/ 339 h 619"/>
              <a:gd name="T46" fmla="*/ 471 w 604"/>
              <a:gd name="T47" fmla="*/ 501 h 619"/>
              <a:gd name="T48" fmla="*/ 471 w 604"/>
              <a:gd name="T49" fmla="*/ 560 h 619"/>
              <a:gd name="T50" fmla="*/ 397 w 604"/>
              <a:gd name="T51" fmla="*/ 516 h 619"/>
              <a:gd name="T52" fmla="*/ 353 w 604"/>
              <a:gd name="T53" fmla="*/ 530 h 619"/>
              <a:gd name="T54" fmla="*/ 235 w 604"/>
              <a:gd name="T55" fmla="*/ 486 h 619"/>
              <a:gd name="T56" fmla="*/ 206 w 604"/>
              <a:gd name="T57" fmla="*/ 486 h 619"/>
              <a:gd name="T58" fmla="*/ 176 w 604"/>
              <a:gd name="T59" fmla="*/ 486 h 619"/>
              <a:gd name="T60" fmla="*/ 353 w 604"/>
              <a:gd name="T61" fmla="*/ 560 h 619"/>
              <a:gd name="T62" fmla="*/ 397 w 604"/>
              <a:gd name="T63" fmla="*/ 560 h 619"/>
              <a:gd name="T64" fmla="*/ 515 w 604"/>
              <a:gd name="T65" fmla="*/ 618 h 619"/>
              <a:gd name="T66" fmla="*/ 515 w 604"/>
              <a:gd name="T67" fmla="*/ 516 h 619"/>
              <a:gd name="T68" fmla="*/ 603 w 604"/>
              <a:gd name="T69" fmla="*/ 339 h 619"/>
              <a:gd name="T70" fmla="*/ 530 w 604"/>
              <a:gd name="T71" fmla="*/ 177 h 619"/>
              <a:gd name="T72" fmla="*/ 191 w 604"/>
              <a:gd name="T73" fmla="*/ 442 h 619"/>
              <a:gd name="T74" fmla="*/ 191 w 604"/>
              <a:gd name="T75" fmla="*/ 442 h 619"/>
              <a:gd name="T76" fmla="*/ 250 w 604"/>
              <a:gd name="T77" fmla="*/ 442 h 619"/>
              <a:gd name="T78" fmla="*/ 485 w 604"/>
              <a:gd name="T79" fmla="*/ 221 h 619"/>
              <a:gd name="T80" fmla="*/ 250 w 604"/>
              <a:gd name="T81" fmla="*/ 0 h 619"/>
              <a:gd name="T82" fmla="*/ 0 w 604"/>
              <a:gd name="T83" fmla="*/ 221 h 619"/>
              <a:gd name="T84" fmla="*/ 73 w 604"/>
              <a:gd name="T85" fmla="*/ 398 h 619"/>
              <a:gd name="T86" fmla="*/ 73 w 604"/>
              <a:gd name="T87" fmla="*/ 501 h 619"/>
              <a:gd name="T88" fmla="*/ 191 w 604"/>
              <a:gd name="T89" fmla="*/ 442 h 619"/>
              <a:gd name="T90" fmla="*/ 44 w 604"/>
              <a:gd name="T91" fmla="*/ 221 h 619"/>
              <a:gd name="T92" fmla="*/ 44 w 604"/>
              <a:gd name="T93" fmla="*/ 221 h 619"/>
              <a:gd name="T94" fmla="*/ 250 w 604"/>
              <a:gd name="T95" fmla="*/ 30 h 619"/>
              <a:gd name="T96" fmla="*/ 456 w 604"/>
              <a:gd name="T97" fmla="*/ 221 h 619"/>
              <a:gd name="T98" fmla="*/ 250 w 604"/>
              <a:gd name="T99" fmla="*/ 413 h 619"/>
              <a:gd name="T100" fmla="*/ 191 w 604"/>
              <a:gd name="T101" fmla="*/ 398 h 619"/>
              <a:gd name="T102" fmla="*/ 117 w 604"/>
              <a:gd name="T103" fmla="*/ 442 h 619"/>
              <a:gd name="T104" fmla="*/ 117 w 604"/>
              <a:gd name="T105" fmla="*/ 383 h 619"/>
              <a:gd name="T106" fmla="*/ 44 w 604"/>
              <a:gd name="T107" fmla="*/ 221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604" h="619">
                <a:moveTo>
                  <a:pt x="250" y="251"/>
                </a:moveTo>
                <a:lnTo>
                  <a:pt x="250" y="251"/>
                </a:lnTo>
                <a:cubicBezTo>
                  <a:pt x="265" y="251"/>
                  <a:pt x="279" y="236"/>
                  <a:pt x="279" y="221"/>
                </a:cubicBezTo>
                <a:cubicBezTo>
                  <a:pt x="279" y="206"/>
                  <a:pt x="265" y="192"/>
                  <a:pt x="250" y="192"/>
                </a:cubicBezTo>
                <a:cubicBezTo>
                  <a:pt x="235" y="192"/>
                  <a:pt x="220" y="206"/>
                  <a:pt x="220" y="221"/>
                </a:cubicBezTo>
                <a:cubicBezTo>
                  <a:pt x="220" y="236"/>
                  <a:pt x="235" y="251"/>
                  <a:pt x="250" y="251"/>
                </a:cubicBezTo>
                <a:close/>
                <a:moveTo>
                  <a:pt x="132" y="251"/>
                </a:moveTo>
                <a:lnTo>
                  <a:pt x="132" y="251"/>
                </a:lnTo>
                <a:cubicBezTo>
                  <a:pt x="147" y="251"/>
                  <a:pt x="162" y="236"/>
                  <a:pt x="162" y="221"/>
                </a:cubicBezTo>
                <a:cubicBezTo>
                  <a:pt x="162" y="206"/>
                  <a:pt x="147" y="192"/>
                  <a:pt x="132" y="192"/>
                </a:cubicBezTo>
                <a:cubicBezTo>
                  <a:pt x="117" y="192"/>
                  <a:pt x="103" y="206"/>
                  <a:pt x="103" y="221"/>
                </a:cubicBezTo>
                <a:cubicBezTo>
                  <a:pt x="103" y="236"/>
                  <a:pt x="117" y="251"/>
                  <a:pt x="132" y="251"/>
                </a:cubicBezTo>
                <a:close/>
                <a:moveTo>
                  <a:pt x="367" y="251"/>
                </a:moveTo>
                <a:lnTo>
                  <a:pt x="367" y="251"/>
                </a:lnTo>
                <a:cubicBezTo>
                  <a:pt x="383" y="251"/>
                  <a:pt x="397" y="236"/>
                  <a:pt x="397" y="221"/>
                </a:cubicBezTo>
                <a:cubicBezTo>
                  <a:pt x="397" y="206"/>
                  <a:pt x="383" y="192"/>
                  <a:pt x="367" y="192"/>
                </a:cubicBezTo>
                <a:cubicBezTo>
                  <a:pt x="353" y="192"/>
                  <a:pt x="338" y="206"/>
                  <a:pt x="338" y="221"/>
                </a:cubicBezTo>
                <a:cubicBezTo>
                  <a:pt x="338" y="236"/>
                  <a:pt x="353" y="251"/>
                  <a:pt x="367" y="251"/>
                </a:cubicBezTo>
                <a:close/>
                <a:moveTo>
                  <a:pt x="530" y="177"/>
                </a:moveTo>
                <a:lnTo>
                  <a:pt x="530" y="177"/>
                </a:lnTo>
                <a:lnTo>
                  <a:pt x="530" y="192"/>
                </a:lnTo>
                <a:cubicBezTo>
                  <a:pt x="530" y="206"/>
                  <a:pt x="530" y="221"/>
                  <a:pt x="530" y="221"/>
                </a:cubicBezTo>
                <a:cubicBezTo>
                  <a:pt x="559" y="265"/>
                  <a:pt x="574" y="295"/>
                  <a:pt x="574" y="339"/>
                </a:cubicBezTo>
                <a:cubicBezTo>
                  <a:pt x="574" y="398"/>
                  <a:pt x="530" y="457"/>
                  <a:pt x="471" y="501"/>
                </a:cubicBezTo>
                <a:cubicBezTo>
                  <a:pt x="471" y="560"/>
                  <a:pt x="471" y="560"/>
                  <a:pt x="471" y="560"/>
                </a:cubicBezTo>
                <a:cubicBezTo>
                  <a:pt x="397" y="516"/>
                  <a:pt x="397" y="516"/>
                  <a:pt x="397" y="516"/>
                </a:cubicBezTo>
                <a:cubicBezTo>
                  <a:pt x="383" y="530"/>
                  <a:pt x="367" y="530"/>
                  <a:pt x="353" y="530"/>
                </a:cubicBezTo>
                <a:cubicBezTo>
                  <a:pt x="309" y="530"/>
                  <a:pt x="279" y="516"/>
                  <a:pt x="235" y="486"/>
                </a:cubicBezTo>
                <a:cubicBezTo>
                  <a:pt x="220" y="486"/>
                  <a:pt x="220" y="486"/>
                  <a:pt x="206" y="486"/>
                </a:cubicBezTo>
                <a:cubicBezTo>
                  <a:pt x="191" y="486"/>
                  <a:pt x="191" y="486"/>
                  <a:pt x="176" y="486"/>
                </a:cubicBezTo>
                <a:cubicBezTo>
                  <a:pt x="235" y="530"/>
                  <a:pt x="279" y="560"/>
                  <a:pt x="353" y="560"/>
                </a:cubicBezTo>
                <a:cubicBezTo>
                  <a:pt x="367" y="560"/>
                  <a:pt x="383" y="560"/>
                  <a:pt x="397" y="560"/>
                </a:cubicBezTo>
                <a:cubicBezTo>
                  <a:pt x="515" y="618"/>
                  <a:pt x="515" y="618"/>
                  <a:pt x="515" y="618"/>
                </a:cubicBezTo>
                <a:cubicBezTo>
                  <a:pt x="515" y="516"/>
                  <a:pt x="515" y="516"/>
                  <a:pt x="515" y="516"/>
                </a:cubicBezTo>
                <a:cubicBezTo>
                  <a:pt x="574" y="471"/>
                  <a:pt x="603" y="413"/>
                  <a:pt x="603" y="339"/>
                </a:cubicBezTo>
                <a:cubicBezTo>
                  <a:pt x="603" y="280"/>
                  <a:pt x="574" y="221"/>
                  <a:pt x="530" y="177"/>
                </a:cubicBezTo>
                <a:close/>
                <a:moveTo>
                  <a:pt x="191" y="442"/>
                </a:moveTo>
                <a:lnTo>
                  <a:pt x="191" y="442"/>
                </a:lnTo>
                <a:cubicBezTo>
                  <a:pt x="206" y="442"/>
                  <a:pt x="235" y="442"/>
                  <a:pt x="250" y="442"/>
                </a:cubicBezTo>
                <a:cubicBezTo>
                  <a:pt x="397" y="442"/>
                  <a:pt x="485" y="339"/>
                  <a:pt x="485" y="221"/>
                </a:cubicBezTo>
                <a:cubicBezTo>
                  <a:pt x="485" y="88"/>
                  <a:pt x="367" y="0"/>
                  <a:pt x="250" y="0"/>
                </a:cubicBezTo>
                <a:cubicBezTo>
                  <a:pt x="117" y="0"/>
                  <a:pt x="0" y="88"/>
                  <a:pt x="0" y="221"/>
                </a:cubicBezTo>
                <a:cubicBezTo>
                  <a:pt x="0" y="295"/>
                  <a:pt x="29" y="354"/>
                  <a:pt x="73" y="398"/>
                </a:cubicBezTo>
                <a:cubicBezTo>
                  <a:pt x="73" y="501"/>
                  <a:pt x="73" y="501"/>
                  <a:pt x="73" y="501"/>
                </a:cubicBezTo>
                <a:lnTo>
                  <a:pt x="191" y="442"/>
                </a:lnTo>
                <a:close/>
                <a:moveTo>
                  <a:pt x="44" y="221"/>
                </a:moveTo>
                <a:lnTo>
                  <a:pt x="44" y="221"/>
                </a:lnTo>
                <a:cubicBezTo>
                  <a:pt x="44" y="118"/>
                  <a:pt x="132" y="30"/>
                  <a:pt x="250" y="30"/>
                </a:cubicBezTo>
                <a:cubicBezTo>
                  <a:pt x="353" y="30"/>
                  <a:pt x="456" y="118"/>
                  <a:pt x="456" y="221"/>
                </a:cubicBezTo>
                <a:cubicBezTo>
                  <a:pt x="456" y="324"/>
                  <a:pt x="367" y="413"/>
                  <a:pt x="250" y="413"/>
                </a:cubicBezTo>
                <a:cubicBezTo>
                  <a:pt x="235" y="413"/>
                  <a:pt x="206" y="413"/>
                  <a:pt x="191" y="398"/>
                </a:cubicBezTo>
                <a:cubicBezTo>
                  <a:pt x="117" y="442"/>
                  <a:pt x="117" y="442"/>
                  <a:pt x="117" y="442"/>
                </a:cubicBezTo>
                <a:cubicBezTo>
                  <a:pt x="117" y="383"/>
                  <a:pt x="117" y="383"/>
                  <a:pt x="117" y="383"/>
                </a:cubicBezTo>
                <a:cubicBezTo>
                  <a:pt x="73" y="339"/>
                  <a:pt x="44" y="280"/>
                  <a:pt x="44" y="2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121908" tIns="60955" rIns="121908" bIns="60955" anchor="ctr"/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" name="Freeform 179">
            <a:extLst>
              <a:ext uri="{FF2B5EF4-FFF2-40B4-BE49-F238E27FC236}">
                <a16:creationId xmlns:a16="http://schemas.microsoft.com/office/drawing/2014/main" id="{C614D7E2-784B-3B42-B43D-6B6B8481099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362648" y="2009168"/>
            <a:ext cx="609600" cy="566600"/>
          </a:xfrm>
          <a:custGeom>
            <a:avLst/>
            <a:gdLst>
              <a:gd name="T0" fmla="*/ 589 w 634"/>
              <a:gd name="T1" fmla="*/ 0 h 590"/>
              <a:gd name="T2" fmla="*/ 589 w 634"/>
              <a:gd name="T3" fmla="*/ 0 h 590"/>
              <a:gd name="T4" fmla="*/ 412 w 634"/>
              <a:gd name="T5" fmla="*/ 117 h 590"/>
              <a:gd name="T6" fmla="*/ 162 w 634"/>
              <a:gd name="T7" fmla="*/ 117 h 590"/>
              <a:gd name="T8" fmla="*/ 0 w 634"/>
              <a:gd name="T9" fmla="*/ 265 h 590"/>
              <a:gd name="T10" fmla="*/ 118 w 634"/>
              <a:gd name="T11" fmla="*/ 397 h 590"/>
              <a:gd name="T12" fmla="*/ 118 w 634"/>
              <a:gd name="T13" fmla="*/ 559 h 590"/>
              <a:gd name="T14" fmla="*/ 162 w 634"/>
              <a:gd name="T15" fmla="*/ 589 h 590"/>
              <a:gd name="T16" fmla="*/ 221 w 634"/>
              <a:gd name="T17" fmla="*/ 589 h 590"/>
              <a:gd name="T18" fmla="*/ 265 w 634"/>
              <a:gd name="T19" fmla="*/ 559 h 590"/>
              <a:gd name="T20" fmla="*/ 265 w 634"/>
              <a:gd name="T21" fmla="*/ 397 h 590"/>
              <a:gd name="T22" fmla="*/ 412 w 634"/>
              <a:gd name="T23" fmla="*/ 397 h 590"/>
              <a:gd name="T24" fmla="*/ 589 w 634"/>
              <a:gd name="T25" fmla="*/ 515 h 590"/>
              <a:gd name="T26" fmla="*/ 633 w 634"/>
              <a:gd name="T27" fmla="*/ 471 h 590"/>
              <a:gd name="T28" fmla="*/ 633 w 634"/>
              <a:gd name="T29" fmla="*/ 44 h 590"/>
              <a:gd name="T30" fmla="*/ 589 w 634"/>
              <a:gd name="T31" fmla="*/ 0 h 590"/>
              <a:gd name="T32" fmla="*/ 221 w 634"/>
              <a:gd name="T33" fmla="*/ 530 h 590"/>
              <a:gd name="T34" fmla="*/ 221 w 634"/>
              <a:gd name="T35" fmla="*/ 530 h 590"/>
              <a:gd name="T36" fmla="*/ 207 w 634"/>
              <a:gd name="T37" fmla="*/ 559 h 590"/>
              <a:gd name="T38" fmla="*/ 177 w 634"/>
              <a:gd name="T39" fmla="*/ 559 h 590"/>
              <a:gd name="T40" fmla="*/ 162 w 634"/>
              <a:gd name="T41" fmla="*/ 530 h 590"/>
              <a:gd name="T42" fmla="*/ 162 w 634"/>
              <a:gd name="T43" fmla="*/ 397 h 590"/>
              <a:gd name="T44" fmla="*/ 221 w 634"/>
              <a:gd name="T45" fmla="*/ 397 h 590"/>
              <a:gd name="T46" fmla="*/ 221 w 634"/>
              <a:gd name="T47" fmla="*/ 530 h 590"/>
              <a:gd name="T48" fmla="*/ 324 w 634"/>
              <a:gd name="T49" fmla="*/ 353 h 590"/>
              <a:gd name="T50" fmla="*/ 324 w 634"/>
              <a:gd name="T51" fmla="*/ 353 h 590"/>
              <a:gd name="T52" fmla="*/ 162 w 634"/>
              <a:gd name="T53" fmla="*/ 353 h 590"/>
              <a:gd name="T54" fmla="*/ 44 w 634"/>
              <a:gd name="T55" fmla="*/ 265 h 590"/>
              <a:gd name="T56" fmla="*/ 162 w 634"/>
              <a:gd name="T57" fmla="*/ 162 h 590"/>
              <a:gd name="T58" fmla="*/ 324 w 634"/>
              <a:gd name="T59" fmla="*/ 162 h 590"/>
              <a:gd name="T60" fmla="*/ 324 w 634"/>
              <a:gd name="T61" fmla="*/ 353 h 590"/>
              <a:gd name="T62" fmla="*/ 412 w 634"/>
              <a:gd name="T63" fmla="*/ 353 h 590"/>
              <a:gd name="T64" fmla="*/ 412 w 634"/>
              <a:gd name="T65" fmla="*/ 353 h 590"/>
              <a:gd name="T66" fmla="*/ 354 w 634"/>
              <a:gd name="T67" fmla="*/ 353 h 590"/>
              <a:gd name="T68" fmla="*/ 354 w 634"/>
              <a:gd name="T69" fmla="*/ 162 h 590"/>
              <a:gd name="T70" fmla="*/ 412 w 634"/>
              <a:gd name="T71" fmla="*/ 162 h 590"/>
              <a:gd name="T72" fmla="*/ 412 w 634"/>
              <a:gd name="T73" fmla="*/ 353 h 590"/>
              <a:gd name="T74" fmla="*/ 589 w 634"/>
              <a:gd name="T75" fmla="*/ 471 h 590"/>
              <a:gd name="T76" fmla="*/ 589 w 634"/>
              <a:gd name="T77" fmla="*/ 471 h 590"/>
              <a:gd name="T78" fmla="*/ 457 w 634"/>
              <a:gd name="T79" fmla="*/ 383 h 590"/>
              <a:gd name="T80" fmla="*/ 457 w 634"/>
              <a:gd name="T81" fmla="*/ 147 h 590"/>
              <a:gd name="T82" fmla="*/ 589 w 634"/>
              <a:gd name="T83" fmla="*/ 44 h 590"/>
              <a:gd name="T84" fmla="*/ 589 w 634"/>
              <a:gd name="T85" fmla="*/ 471 h 5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34" h="590">
                <a:moveTo>
                  <a:pt x="589" y="0"/>
                </a:moveTo>
                <a:lnTo>
                  <a:pt x="589" y="0"/>
                </a:lnTo>
                <a:cubicBezTo>
                  <a:pt x="412" y="117"/>
                  <a:pt x="412" y="117"/>
                  <a:pt x="412" y="117"/>
                </a:cubicBezTo>
                <a:cubicBezTo>
                  <a:pt x="162" y="117"/>
                  <a:pt x="162" y="117"/>
                  <a:pt x="162" y="117"/>
                </a:cubicBezTo>
                <a:cubicBezTo>
                  <a:pt x="74" y="117"/>
                  <a:pt x="0" y="176"/>
                  <a:pt x="0" y="265"/>
                </a:cubicBezTo>
                <a:cubicBezTo>
                  <a:pt x="0" y="338"/>
                  <a:pt x="59" y="383"/>
                  <a:pt x="118" y="397"/>
                </a:cubicBezTo>
                <a:lnTo>
                  <a:pt x="118" y="559"/>
                </a:lnTo>
                <a:cubicBezTo>
                  <a:pt x="118" y="574"/>
                  <a:pt x="148" y="589"/>
                  <a:pt x="162" y="589"/>
                </a:cubicBezTo>
                <a:cubicBezTo>
                  <a:pt x="221" y="589"/>
                  <a:pt x="221" y="589"/>
                  <a:pt x="221" y="589"/>
                </a:cubicBezTo>
                <a:cubicBezTo>
                  <a:pt x="236" y="589"/>
                  <a:pt x="265" y="574"/>
                  <a:pt x="265" y="559"/>
                </a:cubicBezTo>
                <a:cubicBezTo>
                  <a:pt x="265" y="397"/>
                  <a:pt x="265" y="397"/>
                  <a:pt x="265" y="397"/>
                </a:cubicBezTo>
                <a:cubicBezTo>
                  <a:pt x="412" y="397"/>
                  <a:pt x="412" y="397"/>
                  <a:pt x="412" y="397"/>
                </a:cubicBezTo>
                <a:cubicBezTo>
                  <a:pt x="589" y="515"/>
                  <a:pt x="589" y="515"/>
                  <a:pt x="589" y="515"/>
                </a:cubicBezTo>
                <a:cubicBezTo>
                  <a:pt x="619" y="515"/>
                  <a:pt x="633" y="500"/>
                  <a:pt x="633" y="471"/>
                </a:cubicBezTo>
                <a:cubicBezTo>
                  <a:pt x="633" y="44"/>
                  <a:pt x="633" y="44"/>
                  <a:pt x="633" y="44"/>
                </a:cubicBezTo>
                <a:cubicBezTo>
                  <a:pt x="633" y="29"/>
                  <a:pt x="619" y="0"/>
                  <a:pt x="589" y="0"/>
                </a:cubicBezTo>
                <a:close/>
                <a:moveTo>
                  <a:pt x="221" y="530"/>
                </a:moveTo>
                <a:lnTo>
                  <a:pt x="221" y="530"/>
                </a:lnTo>
                <a:cubicBezTo>
                  <a:pt x="221" y="545"/>
                  <a:pt x="207" y="559"/>
                  <a:pt x="207" y="559"/>
                </a:cubicBezTo>
                <a:cubicBezTo>
                  <a:pt x="177" y="559"/>
                  <a:pt x="177" y="559"/>
                  <a:pt x="177" y="559"/>
                </a:cubicBezTo>
                <a:cubicBezTo>
                  <a:pt x="177" y="559"/>
                  <a:pt x="162" y="545"/>
                  <a:pt x="162" y="530"/>
                </a:cubicBezTo>
                <a:cubicBezTo>
                  <a:pt x="162" y="397"/>
                  <a:pt x="162" y="397"/>
                  <a:pt x="162" y="397"/>
                </a:cubicBezTo>
                <a:cubicBezTo>
                  <a:pt x="162" y="397"/>
                  <a:pt x="207" y="397"/>
                  <a:pt x="221" y="397"/>
                </a:cubicBezTo>
                <a:lnTo>
                  <a:pt x="221" y="530"/>
                </a:lnTo>
                <a:close/>
                <a:moveTo>
                  <a:pt x="324" y="353"/>
                </a:moveTo>
                <a:lnTo>
                  <a:pt x="324" y="353"/>
                </a:lnTo>
                <a:cubicBezTo>
                  <a:pt x="162" y="353"/>
                  <a:pt x="162" y="353"/>
                  <a:pt x="162" y="353"/>
                </a:cubicBezTo>
                <a:cubicBezTo>
                  <a:pt x="118" y="353"/>
                  <a:pt x="44" y="353"/>
                  <a:pt x="44" y="265"/>
                </a:cubicBezTo>
                <a:cubicBezTo>
                  <a:pt x="44" y="176"/>
                  <a:pt x="118" y="162"/>
                  <a:pt x="162" y="162"/>
                </a:cubicBezTo>
                <a:cubicBezTo>
                  <a:pt x="324" y="162"/>
                  <a:pt x="324" y="162"/>
                  <a:pt x="324" y="162"/>
                </a:cubicBezTo>
                <a:lnTo>
                  <a:pt x="324" y="353"/>
                </a:lnTo>
                <a:close/>
                <a:moveTo>
                  <a:pt x="412" y="353"/>
                </a:moveTo>
                <a:lnTo>
                  <a:pt x="412" y="353"/>
                </a:lnTo>
                <a:cubicBezTo>
                  <a:pt x="354" y="353"/>
                  <a:pt x="354" y="353"/>
                  <a:pt x="354" y="353"/>
                </a:cubicBezTo>
                <a:cubicBezTo>
                  <a:pt x="354" y="162"/>
                  <a:pt x="354" y="162"/>
                  <a:pt x="354" y="162"/>
                </a:cubicBezTo>
                <a:cubicBezTo>
                  <a:pt x="412" y="162"/>
                  <a:pt x="412" y="162"/>
                  <a:pt x="412" y="162"/>
                </a:cubicBezTo>
                <a:cubicBezTo>
                  <a:pt x="412" y="162"/>
                  <a:pt x="412" y="338"/>
                  <a:pt x="412" y="353"/>
                </a:cubicBezTo>
                <a:close/>
                <a:moveTo>
                  <a:pt x="589" y="471"/>
                </a:moveTo>
                <a:lnTo>
                  <a:pt x="589" y="471"/>
                </a:lnTo>
                <a:cubicBezTo>
                  <a:pt x="457" y="383"/>
                  <a:pt x="457" y="383"/>
                  <a:pt x="457" y="383"/>
                </a:cubicBezTo>
                <a:cubicBezTo>
                  <a:pt x="457" y="353"/>
                  <a:pt x="457" y="162"/>
                  <a:pt x="457" y="147"/>
                </a:cubicBezTo>
                <a:cubicBezTo>
                  <a:pt x="589" y="44"/>
                  <a:pt x="589" y="44"/>
                  <a:pt x="589" y="44"/>
                </a:cubicBezTo>
                <a:cubicBezTo>
                  <a:pt x="589" y="74"/>
                  <a:pt x="589" y="456"/>
                  <a:pt x="589" y="47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121908" tIns="60955" rIns="121908" bIns="60955" anchor="ctr"/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" name="Freeform 164">
            <a:extLst>
              <a:ext uri="{FF2B5EF4-FFF2-40B4-BE49-F238E27FC236}">
                <a16:creationId xmlns:a16="http://schemas.microsoft.com/office/drawing/2014/main" id="{A544A853-CEEC-BF4A-BF08-8EAA2DB13F6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233984" y="2006600"/>
            <a:ext cx="609600" cy="609600"/>
          </a:xfrm>
          <a:custGeom>
            <a:avLst/>
            <a:gdLst>
              <a:gd name="T0" fmla="*/ 236 w 590"/>
              <a:gd name="T1" fmla="*/ 398 h 590"/>
              <a:gd name="T2" fmla="*/ 236 w 590"/>
              <a:gd name="T3" fmla="*/ 398 h 590"/>
              <a:gd name="T4" fmla="*/ 251 w 590"/>
              <a:gd name="T5" fmla="*/ 309 h 590"/>
              <a:gd name="T6" fmla="*/ 221 w 590"/>
              <a:gd name="T7" fmla="*/ 295 h 590"/>
              <a:gd name="T8" fmla="*/ 192 w 590"/>
              <a:gd name="T9" fmla="*/ 472 h 590"/>
              <a:gd name="T10" fmla="*/ 339 w 590"/>
              <a:gd name="T11" fmla="*/ 354 h 590"/>
              <a:gd name="T12" fmla="*/ 295 w 590"/>
              <a:gd name="T13" fmla="*/ 339 h 590"/>
              <a:gd name="T14" fmla="*/ 236 w 590"/>
              <a:gd name="T15" fmla="*/ 398 h 590"/>
              <a:gd name="T16" fmla="*/ 324 w 590"/>
              <a:gd name="T17" fmla="*/ 295 h 590"/>
              <a:gd name="T18" fmla="*/ 324 w 590"/>
              <a:gd name="T19" fmla="*/ 295 h 590"/>
              <a:gd name="T20" fmla="*/ 295 w 590"/>
              <a:gd name="T21" fmla="*/ 265 h 590"/>
              <a:gd name="T22" fmla="*/ 265 w 590"/>
              <a:gd name="T23" fmla="*/ 295 h 590"/>
              <a:gd name="T24" fmla="*/ 295 w 590"/>
              <a:gd name="T25" fmla="*/ 324 h 590"/>
              <a:gd name="T26" fmla="*/ 324 w 590"/>
              <a:gd name="T27" fmla="*/ 295 h 590"/>
              <a:gd name="T28" fmla="*/ 295 w 590"/>
              <a:gd name="T29" fmla="*/ 0 h 590"/>
              <a:gd name="T30" fmla="*/ 295 w 590"/>
              <a:gd name="T31" fmla="*/ 0 h 590"/>
              <a:gd name="T32" fmla="*/ 0 w 590"/>
              <a:gd name="T33" fmla="*/ 295 h 590"/>
              <a:gd name="T34" fmla="*/ 295 w 590"/>
              <a:gd name="T35" fmla="*/ 589 h 590"/>
              <a:gd name="T36" fmla="*/ 589 w 590"/>
              <a:gd name="T37" fmla="*/ 295 h 590"/>
              <a:gd name="T38" fmla="*/ 295 w 590"/>
              <a:gd name="T39" fmla="*/ 0 h 590"/>
              <a:gd name="T40" fmla="*/ 295 w 590"/>
              <a:gd name="T41" fmla="*/ 545 h 590"/>
              <a:gd name="T42" fmla="*/ 295 w 590"/>
              <a:gd name="T43" fmla="*/ 545 h 590"/>
              <a:gd name="T44" fmla="*/ 45 w 590"/>
              <a:gd name="T45" fmla="*/ 295 h 590"/>
              <a:gd name="T46" fmla="*/ 295 w 590"/>
              <a:gd name="T47" fmla="*/ 30 h 590"/>
              <a:gd name="T48" fmla="*/ 560 w 590"/>
              <a:gd name="T49" fmla="*/ 295 h 590"/>
              <a:gd name="T50" fmla="*/ 295 w 590"/>
              <a:gd name="T51" fmla="*/ 545 h 590"/>
              <a:gd name="T52" fmla="*/ 280 w 590"/>
              <a:gd name="T53" fmla="*/ 265 h 590"/>
              <a:gd name="T54" fmla="*/ 280 w 590"/>
              <a:gd name="T55" fmla="*/ 265 h 590"/>
              <a:gd name="T56" fmla="*/ 354 w 590"/>
              <a:gd name="T57" fmla="*/ 192 h 590"/>
              <a:gd name="T58" fmla="*/ 324 w 590"/>
              <a:gd name="T59" fmla="*/ 295 h 590"/>
              <a:gd name="T60" fmla="*/ 369 w 590"/>
              <a:gd name="T61" fmla="*/ 309 h 590"/>
              <a:gd name="T62" fmla="*/ 383 w 590"/>
              <a:gd name="T63" fmla="*/ 133 h 590"/>
              <a:gd name="T64" fmla="*/ 251 w 590"/>
              <a:gd name="T65" fmla="*/ 236 h 590"/>
              <a:gd name="T66" fmla="*/ 280 w 590"/>
              <a:gd name="T67" fmla="*/ 265 h 5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590" h="590">
                <a:moveTo>
                  <a:pt x="236" y="398"/>
                </a:moveTo>
                <a:lnTo>
                  <a:pt x="236" y="398"/>
                </a:lnTo>
                <a:cubicBezTo>
                  <a:pt x="251" y="309"/>
                  <a:pt x="251" y="309"/>
                  <a:pt x="251" y="309"/>
                </a:cubicBezTo>
                <a:cubicBezTo>
                  <a:pt x="221" y="295"/>
                  <a:pt x="221" y="295"/>
                  <a:pt x="221" y="295"/>
                </a:cubicBezTo>
                <a:cubicBezTo>
                  <a:pt x="192" y="472"/>
                  <a:pt x="192" y="472"/>
                  <a:pt x="192" y="472"/>
                </a:cubicBezTo>
                <a:cubicBezTo>
                  <a:pt x="339" y="354"/>
                  <a:pt x="339" y="354"/>
                  <a:pt x="339" y="354"/>
                </a:cubicBezTo>
                <a:cubicBezTo>
                  <a:pt x="295" y="339"/>
                  <a:pt x="295" y="339"/>
                  <a:pt x="295" y="339"/>
                </a:cubicBezTo>
                <a:lnTo>
                  <a:pt x="236" y="398"/>
                </a:lnTo>
                <a:close/>
                <a:moveTo>
                  <a:pt x="324" y="295"/>
                </a:moveTo>
                <a:lnTo>
                  <a:pt x="324" y="295"/>
                </a:lnTo>
                <a:cubicBezTo>
                  <a:pt x="324" y="280"/>
                  <a:pt x="310" y="265"/>
                  <a:pt x="295" y="265"/>
                </a:cubicBezTo>
                <a:cubicBezTo>
                  <a:pt x="280" y="265"/>
                  <a:pt x="265" y="280"/>
                  <a:pt x="265" y="295"/>
                </a:cubicBezTo>
                <a:cubicBezTo>
                  <a:pt x="265" y="309"/>
                  <a:pt x="280" y="324"/>
                  <a:pt x="295" y="324"/>
                </a:cubicBezTo>
                <a:cubicBezTo>
                  <a:pt x="310" y="324"/>
                  <a:pt x="324" y="309"/>
                  <a:pt x="324" y="295"/>
                </a:cubicBezTo>
                <a:close/>
                <a:moveTo>
                  <a:pt x="295" y="0"/>
                </a:moveTo>
                <a:lnTo>
                  <a:pt x="295" y="0"/>
                </a:lnTo>
                <a:cubicBezTo>
                  <a:pt x="133" y="0"/>
                  <a:pt x="0" y="133"/>
                  <a:pt x="0" y="295"/>
                </a:cubicBezTo>
                <a:cubicBezTo>
                  <a:pt x="0" y="457"/>
                  <a:pt x="133" y="589"/>
                  <a:pt x="295" y="589"/>
                </a:cubicBezTo>
                <a:cubicBezTo>
                  <a:pt x="457" y="589"/>
                  <a:pt x="589" y="457"/>
                  <a:pt x="589" y="295"/>
                </a:cubicBezTo>
                <a:cubicBezTo>
                  <a:pt x="589" y="133"/>
                  <a:pt x="457" y="0"/>
                  <a:pt x="295" y="0"/>
                </a:cubicBezTo>
                <a:close/>
                <a:moveTo>
                  <a:pt x="295" y="545"/>
                </a:moveTo>
                <a:lnTo>
                  <a:pt x="295" y="545"/>
                </a:lnTo>
                <a:cubicBezTo>
                  <a:pt x="162" y="545"/>
                  <a:pt x="45" y="427"/>
                  <a:pt x="45" y="295"/>
                </a:cubicBezTo>
                <a:cubicBezTo>
                  <a:pt x="45" y="147"/>
                  <a:pt x="162" y="30"/>
                  <a:pt x="295" y="30"/>
                </a:cubicBezTo>
                <a:cubicBezTo>
                  <a:pt x="442" y="30"/>
                  <a:pt x="560" y="147"/>
                  <a:pt x="560" y="295"/>
                </a:cubicBezTo>
                <a:cubicBezTo>
                  <a:pt x="560" y="427"/>
                  <a:pt x="442" y="545"/>
                  <a:pt x="295" y="545"/>
                </a:cubicBezTo>
                <a:close/>
                <a:moveTo>
                  <a:pt x="280" y="265"/>
                </a:moveTo>
                <a:lnTo>
                  <a:pt x="280" y="265"/>
                </a:lnTo>
                <a:cubicBezTo>
                  <a:pt x="354" y="192"/>
                  <a:pt x="354" y="192"/>
                  <a:pt x="354" y="192"/>
                </a:cubicBezTo>
                <a:cubicBezTo>
                  <a:pt x="324" y="295"/>
                  <a:pt x="324" y="295"/>
                  <a:pt x="324" y="295"/>
                </a:cubicBezTo>
                <a:cubicBezTo>
                  <a:pt x="369" y="309"/>
                  <a:pt x="369" y="309"/>
                  <a:pt x="369" y="309"/>
                </a:cubicBezTo>
                <a:cubicBezTo>
                  <a:pt x="383" y="133"/>
                  <a:pt x="383" y="133"/>
                  <a:pt x="383" y="133"/>
                </a:cubicBezTo>
                <a:cubicBezTo>
                  <a:pt x="251" y="236"/>
                  <a:pt x="251" y="236"/>
                  <a:pt x="251" y="236"/>
                </a:cubicBezTo>
                <a:lnTo>
                  <a:pt x="280" y="26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121908" tIns="60955" rIns="121908" bIns="60955" anchor="ctr"/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" name="Freeform 171">
            <a:extLst>
              <a:ext uri="{FF2B5EF4-FFF2-40B4-BE49-F238E27FC236}">
                <a16:creationId xmlns:a16="http://schemas.microsoft.com/office/drawing/2014/main" id="{3E2F56BF-09D0-2E41-9104-A8C0C72DC59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356392" y="2002744"/>
            <a:ext cx="573024" cy="573024"/>
          </a:xfrm>
          <a:custGeom>
            <a:avLst/>
            <a:gdLst>
              <a:gd name="T0" fmla="*/ 294 w 589"/>
              <a:gd name="T1" fmla="*/ 192 h 590"/>
              <a:gd name="T2" fmla="*/ 294 w 589"/>
              <a:gd name="T3" fmla="*/ 383 h 590"/>
              <a:gd name="T4" fmla="*/ 294 w 589"/>
              <a:gd name="T5" fmla="*/ 192 h 590"/>
              <a:gd name="T6" fmla="*/ 294 w 589"/>
              <a:gd name="T7" fmla="*/ 354 h 590"/>
              <a:gd name="T8" fmla="*/ 294 w 589"/>
              <a:gd name="T9" fmla="*/ 236 h 590"/>
              <a:gd name="T10" fmla="*/ 294 w 589"/>
              <a:gd name="T11" fmla="*/ 354 h 590"/>
              <a:gd name="T12" fmla="*/ 574 w 589"/>
              <a:gd name="T13" fmla="*/ 354 h 590"/>
              <a:gd name="T14" fmla="*/ 529 w 589"/>
              <a:gd name="T15" fmla="*/ 295 h 590"/>
              <a:gd name="T16" fmla="*/ 574 w 589"/>
              <a:gd name="T17" fmla="*/ 221 h 590"/>
              <a:gd name="T18" fmla="*/ 544 w 589"/>
              <a:gd name="T19" fmla="*/ 104 h 590"/>
              <a:gd name="T20" fmla="*/ 441 w 589"/>
              <a:gd name="T21" fmla="*/ 118 h 590"/>
              <a:gd name="T22" fmla="*/ 367 w 589"/>
              <a:gd name="T23" fmla="*/ 30 h 590"/>
              <a:gd name="T24" fmla="*/ 250 w 589"/>
              <a:gd name="T25" fmla="*/ 0 h 590"/>
              <a:gd name="T26" fmla="*/ 220 w 589"/>
              <a:gd name="T27" fmla="*/ 74 h 590"/>
              <a:gd name="T28" fmla="*/ 103 w 589"/>
              <a:gd name="T29" fmla="*/ 89 h 590"/>
              <a:gd name="T30" fmla="*/ 0 w 589"/>
              <a:gd name="T31" fmla="*/ 163 h 590"/>
              <a:gd name="T32" fmla="*/ 58 w 589"/>
              <a:gd name="T33" fmla="*/ 251 h 590"/>
              <a:gd name="T34" fmla="*/ 58 w 589"/>
              <a:gd name="T35" fmla="*/ 339 h 590"/>
              <a:gd name="T36" fmla="*/ 0 w 589"/>
              <a:gd name="T37" fmla="*/ 413 h 590"/>
              <a:gd name="T38" fmla="*/ 103 w 589"/>
              <a:gd name="T39" fmla="*/ 501 h 590"/>
              <a:gd name="T40" fmla="*/ 220 w 589"/>
              <a:gd name="T41" fmla="*/ 516 h 590"/>
              <a:gd name="T42" fmla="*/ 250 w 589"/>
              <a:gd name="T43" fmla="*/ 589 h 590"/>
              <a:gd name="T44" fmla="*/ 367 w 589"/>
              <a:gd name="T45" fmla="*/ 545 h 590"/>
              <a:gd name="T46" fmla="*/ 441 w 589"/>
              <a:gd name="T47" fmla="*/ 472 h 590"/>
              <a:gd name="T48" fmla="*/ 544 w 589"/>
              <a:gd name="T49" fmla="*/ 486 h 590"/>
              <a:gd name="T50" fmla="*/ 574 w 589"/>
              <a:gd name="T51" fmla="*/ 354 h 590"/>
              <a:gd name="T52" fmla="*/ 544 w 589"/>
              <a:gd name="T53" fmla="*/ 413 h 590"/>
              <a:gd name="T54" fmla="*/ 500 w 589"/>
              <a:gd name="T55" fmla="*/ 457 h 590"/>
              <a:gd name="T56" fmla="*/ 338 w 589"/>
              <a:gd name="T57" fmla="*/ 486 h 590"/>
              <a:gd name="T58" fmla="*/ 309 w 589"/>
              <a:gd name="T59" fmla="*/ 545 h 590"/>
              <a:gd name="T60" fmla="*/ 250 w 589"/>
              <a:gd name="T61" fmla="*/ 530 h 590"/>
              <a:gd name="T62" fmla="*/ 147 w 589"/>
              <a:gd name="T63" fmla="*/ 427 h 590"/>
              <a:gd name="T64" fmla="*/ 73 w 589"/>
              <a:gd name="T65" fmla="*/ 442 h 590"/>
              <a:gd name="T66" fmla="*/ 58 w 589"/>
              <a:gd name="T67" fmla="*/ 383 h 590"/>
              <a:gd name="T68" fmla="*/ 103 w 589"/>
              <a:gd name="T69" fmla="*/ 295 h 590"/>
              <a:gd name="T70" fmla="*/ 58 w 589"/>
              <a:gd name="T71" fmla="*/ 192 h 590"/>
              <a:gd name="T72" fmla="*/ 73 w 589"/>
              <a:gd name="T73" fmla="*/ 133 h 590"/>
              <a:gd name="T74" fmla="*/ 147 w 589"/>
              <a:gd name="T75" fmla="*/ 163 h 590"/>
              <a:gd name="T76" fmla="*/ 250 w 589"/>
              <a:gd name="T77" fmla="*/ 59 h 590"/>
              <a:gd name="T78" fmla="*/ 309 w 589"/>
              <a:gd name="T79" fmla="*/ 30 h 590"/>
              <a:gd name="T80" fmla="*/ 338 w 589"/>
              <a:gd name="T81" fmla="*/ 104 h 590"/>
              <a:gd name="T82" fmla="*/ 500 w 589"/>
              <a:gd name="T83" fmla="*/ 133 h 590"/>
              <a:gd name="T84" fmla="*/ 544 w 589"/>
              <a:gd name="T85" fmla="*/ 163 h 590"/>
              <a:gd name="T86" fmla="*/ 485 w 589"/>
              <a:gd name="T87" fmla="*/ 221 h 590"/>
              <a:gd name="T88" fmla="*/ 485 w 589"/>
              <a:gd name="T89" fmla="*/ 354 h 590"/>
              <a:gd name="T90" fmla="*/ 544 w 589"/>
              <a:gd name="T91" fmla="*/ 413 h 5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589" h="590">
                <a:moveTo>
                  <a:pt x="294" y="192"/>
                </a:moveTo>
                <a:lnTo>
                  <a:pt x="294" y="192"/>
                </a:lnTo>
                <a:cubicBezTo>
                  <a:pt x="235" y="192"/>
                  <a:pt x="191" y="236"/>
                  <a:pt x="191" y="295"/>
                </a:cubicBezTo>
                <a:cubicBezTo>
                  <a:pt x="191" y="339"/>
                  <a:pt x="235" y="383"/>
                  <a:pt x="294" y="383"/>
                </a:cubicBezTo>
                <a:cubicBezTo>
                  <a:pt x="353" y="383"/>
                  <a:pt x="397" y="339"/>
                  <a:pt x="397" y="295"/>
                </a:cubicBezTo>
                <a:cubicBezTo>
                  <a:pt x="397" y="236"/>
                  <a:pt x="353" y="192"/>
                  <a:pt x="294" y="192"/>
                </a:cubicBezTo>
                <a:close/>
                <a:moveTo>
                  <a:pt x="294" y="354"/>
                </a:moveTo>
                <a:lnTo>
                  <a:pt x="294" y="354"/>
                </a:lnTo>
                <a:cubicBezTo>
                  <a:pt x="265" y="354"/>
                  <a:pt x="235" y="324"/>
                  <a:pt x="235" y="295"/>
                </a:cubicBezTo>
                <a:cubicBezTo>
                  <a:pt x="235" y="251"/>
                  <a:pt x="265" y="236"/>
                  <a:pt x="294" y="236"/>
                </a:cubicBezTo>
                <a:cubicBezTo>
                  <a:pt x="324" y="236"/>
                  <a:pt x="353" y="251"/>
                  <a:pt x="353" y="295"/>
                </a:cubicBezTo>
                <a:cubicBezTo>
                  <a:pt x="353" y="324"/>
                  <a:pt x="324" y="354"/>
                  <a:pt x="294" y="354"/>
                </a:cubicBezTo>
                <a:close/>
                <a:moveTo>
                  <a:pt x="574" y="354"/>
                </a:moveTo>
                <a:lnTo>
                  <a:pt x="574" y="354"/>
                </a:lnTo>
                <a:cubicBezTo>
                  <a:pt x="529" y="339"/>
                  <a:pt x="529" y="339"/>
                  <a:pt x="529" y="339"/>
                </a:cubicBezTo>
                <a:cubicBezTo>
                  <a:pt x="529" y="324"/>
                  <a:pt x="529" y="309"/>
                  <a:pt x="529" y="295"/>
                </a:cubicBezTo>
                <a:cubicBezTo>
                  <a:pt x="529" y="280"/>
                  <a:pt x="529" y="265"/>
                  <a:pt x="529" y="251"/>
                </a:cubicBezTo>
                <a:cubicBezTo>
                  <a:pt x="574" y="221"/>
                  <a:pt x="574" y="221"/>
                  <a:pt x="574" y="221"/>
                </a:cubicBezTo>
                <a:cubicBezTo>
                  <a:pt x="588" y="206"/>
                  <a:pt x="588" y="192"/>
                  <a:pt x="588" y="163"/>
                </a:cubicBezTo>
                <a:cubicBezTo>
                  <a:pt x="544" y="104"/>
                  <a:pt x="544" y="104"/>
                  <a:pt x="544" y="104"/>
                </a:cubicBezTo>
                <a:cubicBezTo>
                  <a:pt x="529" y="74"/>
                  <a:pt x="515" y="74"/>
                  <a:pt x="485" y="89"/>
                </a:cubicBezTo>
                <a:cubicBezTo>
                  <a:pt x="441" y="118"/>
                  <a:pt x="441" y="118"/>
                  <a:pt x="441" y="118"/>
                </a:cubicBezTo>
                <a:cubicBezTo>
                  <a:pt x="426" y="89"/>
                  <a:pt x="397" y="74"/>
                  <a:pt x="367" y="74"/>
                </a:cubicBezTo>
                <a:cubicBezTo>
                  <a:pt x="367" y="30"/>
                  <a:pt x="367" y="30"/>
                  <a:pt x="367" y="30"/>
                </a:cubicBezTo>
                <a:cubicBezTo>
                  <a:pt x="367" y="15"/>
                  <a:pt x="353" y="0"/>
                  <a:pt x="338" y="0"/>
                </a:cubicBezTo>
                <a:cubicBezTo>
                  <a:pt x="250" y="0"/>
                  <a:pt x="250" y="0"/>
                  <a:pt x="250" y="0"/>
                </a:cubicBezTo>
                <a:cubicBezTo>
                  <a:pt x="235" y="0"/>
                  <a:pt x="220" y="15"/>
                  <a:pt x="220" y="30"/>
                </a:cubicBezTo>
                <a:cubicBezTo>
                  <a:pt x="220" y="74"/>
                  <a:pt x="220" y="74"/>
                  <a:pt x="220" y="74"/>
                </a:cubicBezTo>
                <a:cubicBezTo>
                  <a:pt x="191" y="74"/>
                  <a:pt x="162" y="89"/>
                  <a:pt x="147" y="118"/>
                </a:cubicBezTo>
                <a:cubicBezTo>
                  <a:pt x="103" y="89"/>
                  <a:pt x="103" y="89"/>
                  <a:pt x="103" y="89"/>
                </a:cubicBezTo>
                <a:cubicBezTo>
                  <a:pt x="73" y="74"/>
                  <a:pt x="58" y="74"/>
                  <a:pt x="44" y="104"/>
                </a:cubicBezTo>
                <a:cubicBezTo>
                  <a:pt x="0" y="163"/>
                  <a:pt x="0" y="163"/>
                  <a:pt x="0" y="163"/>
                </a:cubicBezTo>
                <a:cubicBezTo>
                  <a:pt x="0" y="192"/>
                  <a:pt x="0" y="206"/>
                  <a:pt x="14" y="221"/>
                </a:cubicBezTo>
                <a:cubicBezTo>
                  <a:pt x="58" y="251"/>
                  <a:pt x="58" y="251"/>
                  <a:pt x="58" y="251"/>
                </a:cubicBezTo>
                <a:cubicBezTo>
                  <a:pt x="58" y="265"/>
                  <a:pt x="58" y="280"/>
                  <a:pt x="58" y="295"/>
                </a:cubicBezTo>
                <a:cubicBezTo>
                  <a:pt x="58" y="309"/>
                  <a:pt x="58" y="324"/>
                  <a:pt x="58" y="339"/>
                </a:cubicBezTo>
                <a:cubicBezTo>
                  <a:pt x="14" y="354"/>
                  <a:pt x="14" y="354"/>
                  <a:pt x="14" y="354"/>
                </a:cubicBezTo>
                <a:cubicBezTo>
                  <a:pt x="0" y="368"/>
                  <a:pt x="0" y="398"/>
                  <a:pt x="0" y="413"/>
                </a:cubicBezTo>
                <a:cubicBezTo>
                  <a:pt x="44" y="486"/>
                  <a:pt x="44" y="486"/>
                  <a:pt x="44" y="486"/>
                </a:cubicBezTo>
                <a:cubicBezTo>
                  <a:pt x="58" y="501"/>
                  <a:pt x="73" y="501"/>
                  <a:pt x="103" y="501"/>
                </a:cubicBezTo>
                <a:cubicBezTo>
                  <a:pt x="147" y="472"/>
                  <a:pt x="147" y="472"/>
                  <a:pt x="147" y="472"/>
                </a:cubicBezTo>
                <a:cubicBezTo>
                  <a:pt x="162" y="486"/>
                  <a:pt x="191" y="501"/>
                  <a:pt x="220" y="516"/>
                </a:cubicBezTo>
                <a:cubicBezTo>
                  <a:pt x="220" y="545"/>
                  <a:pt x="220" y="545"/>
                  <a:pt x="220" y="545"/>
                </a:cubicBezTo>
                <a:cubicBezTo>
                  <a:pt x="220" y="560"/>
                  <a:pt x="235" y="589"/>
                  <a:pt x="250" y="589"/>
                </a:cubicBezTo>
                <a:cubicBezTo>
                  <a:pt x="338" y="589"/>
                  <a:pt x="338" y="589"/>
                  <a:pt x="338" y="589"/>
                </a:cubicBezTo>
                <a:cubicBezTo>
                  <a:pt x="353" y="589"/>
                  <a:pt x="367" y="560"/>
                  <a:pt x="367" y="545"/>
                </a:cubicBezTo>
                <a:cubicBezTo>
                  <a:pt x="367" y="516"/>
                  <a:pt x="367" y="516"/>
                  <a:pt x="367" y="516"/>
                </a:cubicBezTo>
                <a:cubicBezTo>
                  <a:pt x="397" y="501"/>
                  <a:pt x="426" y="486"/>
                  <a:pt x="441" y="472"/>
                </a:cubicBezTo>
                <a:cubicBezTo>
                  <a:pt x="485" y="501"/>
                  <a:pt x="485" y="501"/>
                  <a:pt x="485" y="501"/>
                </a:cubicBezTo>
                <a:cubicBezTo>
                  <a:pt x="515" y="501"/>
                  <a:pt x="529" y="501"/>
                  <a:pt x="544" y="486"/>
                </a:cubicBezTo>
                <a:cubicBezTo>
                  <a:pt x="588" y="413"/>
                  <a:pt x="588" y="413"/>
                  <a:pt x="588" y="413"/>
                </a:cubicBezTo>
                <a:cubicBezTo>
                  <a:pt x="588" y="398"/>
                  <a:pt x="588" y="368"/>
                  <a:pt x="574" y="354"/>
                </a:cubicBezTo>
                <a:close/>
                <a:moveTo>
                  <a:pt x="544" y="413"/>
                </a:moveTo>
                <a:lnTo>
                  <a:pt x="544" y="413"/>
                </a:lnTo>
                <a:cubicBezTo>
                  <a:pt x="515" y="442"/>
                  <a:pt x="515" y="442"/>
                  <a:pt x="515" y="442"/>
                </a:cubicBezTo>
                <a:cubicBezTo>
                  <a:pt x="515" y="457"/>
                  <a:pt x="500" y="457"/>
                  <a:pt x="500" y="457"/>
                </a:cubicBezTo>
                <a:cubicBezTo>
                  <a:pt x="441" y="427"/>
                  <a:pt x="441" y="427"/>
                  <a:pt x="441" y="427"/>
                </a:cubicBezTo>
                <a:cubicBezTo>
                  <a:pt x="412" y="457"/>
                  <a:pt x="382" y="472"/>
                  <a:pt x="338" y="486"/>
                </a:cubicBezTo>
                <a:cubicBezTo>
                  <a:pt x="338" y="530"/>
                  <a:pt x="338" y="530"/>
                  <a:pt x="338" y="530"/>
                </a:cubicBezTo>
                <a:cubicBezTo>
                  <a:pt x="338" y="530"/>
                  <a:pt x="324" y="545"/>
                  <a:pt x="309" y="545"/>
                </a:cubicBezTo>
                <a:cubicBezTo>
                  <a:pt x="279" y="545"/>
                  <a:pt x="279" y="545"/>
                  <a:pt x="279" y="545"/>
                </a:cubicBezTo>
                <a:cubicBezTo>
                  <a:pt x="265" y="545"/>
                  <a:pt x="250" y="530"/>
                  <a:pt x="250" y="530"/>
                </a:cubicBezTo>
                <a:cubicBezTo>
                  <a:pt x="250" y="486"/>
                  <a:pt x="250" y="486"/>
                  <a:pt x="250" y="486"/>
                </a:cubicBezTo>
                <a:cubicBezTo>
                  <a:pt x="206" y="472"/>
                  <a:pt x="176" y="457"/>
                  <a:pt x="147" y="427"/>
                </a:cubicBezTo>
                <a:cubicBezTo>
                  <a:pt x="88" y="457"/>
                  <a:pt x="88" y="457"/>
                  <a:pt x="88" y="457"/>
                </a:cubicBezTo>
                <a:cubicBezTo>
                  <a:pt x="88" y="457"/>
                  <a:pt x="73" y="457"/>
                  <a:pt x="73" y="442"/>
                </a:cubicBezTo>
                <a:cubicBezTo>
                  <a:pt x="44" y="413"/>
                  <a:pt x="44" y="413"/>
                  <a:pt x="44" y="413"/>
                </a:cubicBezTo>
                <a:cubicBezTo>
                  <a:pt x="44" y="398"/>
                  <a:pt x="44" y="383"/>
                  <a:pt x="58" y="383"/>
                </a:cubicBezTo>
                <a:cubicBezTo>
                  <a:pt x="103" y="354"/>
                  <a:pt x="103" y="354"/>
                  <a:pt x="103" y="354"/>
                </a:cubicBezTo>
                <a:cubicBezTo>
                  <a:pt x="103" y="339"/>
                  <a:pt x="103" y="309"/>
                  <a:pt x="103" y="295"/>
                </a:cubicBezTo>
                <a:cubicBezTo>
                  <a:pt x="103" y="265"/>
                  <a:pt x="103" y="251"/>
                  <a:pt x="103" y="221"/>
                </a:cubicBezTo>
                <a:cubicBezTo>
                  <a:pt x="58" y="192"/>
                  <a:pt x="58" y="192"/>
                  <a:pt x="58" y="192"/>
                </a:cubicBezTo>
                <a:cubicBezTo>
                  <a:pt x="44" y="192"/>
                  <a:pt x="44" y="177"/>
                  <a:pt x="44" y="163"/>
                </a:cubicBezTo>
                <a:cubicBezTo>
                  <a:pt x="73" y="133"/>
                  <a:pt x="73" y="133"/>
                  <a:pt x="73" y="133"/>
                </a:cubicBezTo>
                <a:cubicBezTo>
                  <a:pt x="73" y="133"/>
                  <a:pt x="88" y="118"/>
                  <a:pt x="88" y="133"/>
                </a:cubicBezTo>
                <a:cubicBezTo>
                  <a:pt x="147" y="163"/>
                  <a:pt x="147" y="163"/>
                  <a:pt x="147" y="163"/>
                </a:cubicBezTo>
                <a:cubicBezTo>
                  <a:pt x="176" y="133"/>
                  <a:pt x="206" y="104"/>
                  <a:pt x="250" y="104"/>
                </a:cubicBezTo>
                <a:cubicBezTo>
                  <a:pt x="250" y="59"/>
                  <a:pt x="250" y="59"/>
                  <a:pt x="250" y="59"/>
                </a:cubicBezTo>
                <a:cubicBezTo>
                  <a:pt x="250" y="45"/>
                  <a:pt x="265" y="30"/>
                  <a:pt x="279" y="30"/>
                </a:cubicBezTo>
                <a:cubicBezTo>
                  <a:pt x="309" y="30"/>
                  <a:pt x="309" y="30"/>
                  <a:pt x="309" y="30"/>
                </a:cubicBezTo>
                <a:cubicBezTo>
                  <a:pt x="324" y="30"/>
                  <a:pt x="338" y="45"/>
                  <a:pt x="338" y="59"/>
                </a:cubicBezTo>
                <a:cubicBezTo>
                  <a:pt x="338" y="104"/>
                  <a:pt x="338" y="104"/>
                  <a:pt x="338" y="104"/>
                </a:cubicBezTo>
                <a:cubicBezTo>
                  <a:pt x="382" y="104"/>
                  <a:pt x="412" y="133"/>
                  <a:pt x="441" y="163"/>
                </a:cubicBezTo>
                <a:cubicBezTo>
                  <a:pt x="500" y="133"/>
                  <a:pt x="500" y="133"/>
                  <a:pt x="500" y="133"/>
                </a:cubicBezTo>
                <a:cubicBezTo>
                  <a:pt x="500" y="118"/>
                  <a:pt x="515" y="133"/>
                  <a:pt x="515" y="133"/>
                </a:cubicBezTo>
                <a:cubicBezTo>
                  <a:pt x="544" y="163"/>
                  <a:pt x="544" y="163"/>
                  <a:pt x="544" y="163"/>
                </a:cubicBezTo>
                <a:cubicBezTo>
                  <a:pt x="544" y="177"/>
                  <a:pt x="544" y="192"/>
                  <a:pt x="529" y="192"/>
                </a:cubicBezTo>
                <a:cubicBezTo>
                  <a:pt x="485" y="221"/>
                  <a:pt x="485" y="221"/>
                  <a:pt x="485" y="221"/>
                </a:cubicBezTo>
                <a:cubicBezTo>
                  <a:pt x="485" y="251"/>
                  <a:pt x="485" y="265"/>
                  <a:pt x="485" y="295"/>
                </a:cubicBezTo>
                <a:cubicBezTo>
                  <a:pt x="485" y="309"/>
                  <a:pt x="485" y="339"/>
                  <a:pt x="485" y="354"/>
                </a:cubicBezTo>
                <a:cubicBezTo>
                  <a:pt x="529" y="383"/>
                  <a:pt x="529" y="383"/>
                  <a:pt x="529" y="383"/>
                </a:cubicBezTo>
                <a:cubicBezTo>
                  <a:pt x="544" y="383"/>
                  <a:pt x="544" y="398"/>
                  <a:pt x="544" y="41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lIns="121908" tIns="60955" rIns="121908" bIns="60955" anchor="ctr"/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14079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42D2214-5862-4C0B-9C66-A9D823C66205}"/>
              </a:ext>
            </a:extLst>
          </p:cNvPr>
          <p:cNvSpPr txBox="1"/>
          <p:nvPr/>
        </p:nvSpPr>
        <p:spPr>
          <a:xfrm>
            <a:off x="508000" y="3429001"/>
            <a:ext cx="6502400" cy="6667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defTabSz="1219170">
              <a:defRPr/>
            </a:pPr>
            <a:r>
              <a:rPr lang="en-US" sz="3733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Technology Incentives</a:t>
            </a:r>
          </a:p>
        </p:txBody>
      </p:sp>
    </p:spTree>
    <p:extLst>
      <p:ext uri="{BB962C8B-B14F-4D97-AF65-F5344CB8AC3E}">
        <p14:creationId xmlns:p14="http://schemas.microsoft.com/office/powerpoint/2010/main" val="3771764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AutoShape 13">
            <a:extLst>
              <a:ext uri="{FF2B5EF4-FFF2-40B4-BE49-F238E27FC236}">
                <a16:creationId xmlns:a16="http://schemas.microsoft.com/office/drawing/2014/main" id="{3C3648B3-21CC-C54C-B905-5606B2FBEDD3}"/>
              </a:ext>
            </a:extLst>
          </p:cNvPr>
          <p:cNvSpPr>
            <a:spLocks/>
          </p:cNvSpPr>
          <p:nvPr/>
        </p:nvSpPr>
        <p:spPr bwMode="auto">
          <a:xfrm>
            <a:off x="478090" y="4708039"/>
            <a:ext cx="11224588" cy="1124424"/>
          </a:xfrm>
          <a:prstGeom prst="rightArrow">
            <a:avLst>
              <a:gd name="adj1" fmla="val 69463"/>
              <a:gd name="adj2" fmla="val 28319"/>
            </a:avLst>
          </a:prstGeom>
          <a:solidFill>
            <a:srgbClr val="B2C7DA"/>
          </a:solidFill>
          <a:ln w="2540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defTabSz="609615">
              <a:defRPr/>
            </a:pPr>
            <a:endParaRPr lang="en-US" sz="9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AutoShape 13">
            <a:extLst>
              <a:ext uri="{FF2B5EF4-FFF2-40B4-BE49-F238E27FC236}">
                <a16:creationId xmlns:a16="http://schemas.microsoft.com/office/drawing/2014/main" id="{F0CD066F-55C5-D347-B4C6-8B03E68946C0}"/>
              </a:ext>
            </a:extLst>
          </p:cNvPr>
          <p:cNvSpPr>
            <a:spLocks/>
          </p:cNvSpPr>
          <p:nvPr/>
        </p:nvSpPr>
        <p:spPr bwMode="auto">
          <a:xfrm>
            <a:off x="478090" y="3961045"/>
            <a:ext cx="10743093" cy="1124424"/>
          </a:xfrm>
          <a:prstGeom prst="rightArrow">
            <a:avLst>
              <a:gd name="adj1" fmla="val 69463"/>
              <a:gd name="adj2" fmla="val 28319"/>
            </a:avLst>
          </a:prstGeom>
          <a:solidFill>
            <a:srgbClr val="77AAC9"/>
          </a:solidFill>
          <a:ln w="2540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defTabSz="609615">
              <a:defRPr/>
            </a:pPr>
            <a:endParaRPr lang="en-US" sz="9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AutoShape 13">
            <a:extLst>
              <a:ext uri="{FF2B5EF4-FFF2-40B4-BE49-F238E27FC236}">
                <a16:creationId xmlns:a16="http://schemas.microsoft.com/office/drawing/2014/main" id="{0C000BBA-5B7E-884C-A13C-A1107F9305FA}"/>
              </a:ext>
            </a:extLst>
          </p:cNvPr>
          <p:cNvSpPr>
            <a:spLocks/>
          </p:cNvSpPr>
          <p:nvPr/>
        </p:nvSpPr>
        <p:spPr bwMode="auto">
          <a:xfrm>
            <a:off x="478089" y="3214052"/>
            <a:ext cx="10261600" cy="1124424"/>
          </a:xfrm>
          <a:prstGeom prst="rightArrow">
            <a:avLst>
              <a:gd name="adj1" fmla="val 69463"/>
              <a:gd name="adj2" fmla="val 28319"/>
            </a:avLst>
          </a:prstGeom>
          <a:solidFill>
            <a:srgbClr val="3A93BB"/>
          </a:solidFill>
          <a:ln w="2540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defTabSz="609615">
              <a:defRPr/>
            </a:pPr>
            <a:endParaRPr lang="en-US" sz="9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A019560-11A3-8E40-B2E6-4CB5EDADBF79}"/>
              </a:ext>
            </a:extLst>
          </p:cNvPr>
          <p:cNvSpPr txBox="1"/>
          <p:nvPr/>
        </p:nvSpPr>
        <p:spPr>
          <a:xfrm>
            <a:off x="95983" y="531727"/>
            <a:ext cx="11988800" cy="6667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3733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 Time Energy Management  (RTEM – </a:t>
            </a:r>
            <a:r>
              <a:rPr lang="en-US" sz="3733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PON 3689</a:t>
            </a:r>
            <a:r>
              <a:rPr lang="en-US" sz="3733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96" name="AutoShape 13"/>
          <p:cNvSpPr>
            <a:spLocks/>
          </p:cNvSpPr>
          <p:nvPr/>
        </p:nvSpPr>
        <p:spPr bwMode="auto">
          <a:xfrm>
            <a:off x="478090" y="2424772"/>
            <a:ext cx="9762380" cy="1124424"/>
          </a:xfrm>
          <a:prstGeom prst="rightArrow">
            <a:avLst>
              <a:gd name="adj1" fmla="val 69463"/>
              <a:gd name="adj2" fmla="val 28319"/>
            </a:avLst>
          </a:prstGeom>
          <a:solidFill>
            <a:srgbClr val="00629F"/>
          </a:solidFill>
          <a:ln w="2540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defTabSz="609615">
              <a:defRPr/>
            </a:pPr>
            <a:endParaRPr lang="en-US" sz="9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AutoShape 13">
            <a:extLst>
              <a:ext uri="{FF2B5EF4-FFF2-40B4-BE49-F238E27FC236}">
                <a16:creationId xmlns:a16="http://schemas.microsoft.com/office/drawing/2014/main" id="{3A8B0A45-6054-2D47-B0D3-B3DEE82F538B}"/>
              </a:ext>
            </a:extLst>
          </p:cNvPr>
          <p:cNvSpPr>
            <a:spLocks/>
          </p:cNvSpPr>
          <p:nvPr/>
        </p:nvSpPr>
        <p:spPr bwMode="auto">
          <a:xfrm>
            <a:off x="478090" y="1701801"/>
            <a:ext cx="9275324" cy="1105852"/>
          </a:xfrm>
          <a:prstGeom prst="rightArrow">
            <a:avLst>
              <a:gd name="adj1" fmla="val 69463"/>
              <a:gd name="adj2" fmla="val 28319"/>
            </a:avLst>
          </a:prstGeom>
          <a:solidFill>
            <a:srgbClr val="003577"/>
          </a:solidFill>
          <a:ln w="2540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/>
          <a:lstStyle/>
          <a:p>
            <a:pPr defTabSz="609615">
              <a:defRPr/>
            </a:pPr>
            <a:endParaRPr lang="en-US" sz="9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56430C3-BEF6-0741-BBB9-3CAB54CBF6F6}"/>
              </a:ext>
            </a:extLst>
          </p:cNvPr>
          <p:cNvSpPr/>
          <p:nvPr/>
        </p:nvSpPr>
        <p:spPr>
          <a:xfrm>
            <a:off x="816679" y="1986475"/>
            <a:ext cx="8936736" cy="502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defRPr/>
            </a:pP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Continuously</a:t>
            </a:r>
            <a:r>
              <a:rPr lang="en-US" sz="2667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monitor building system data in real time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264F0ED-6267-A448-B5EA-59157962B7FB}"/>
              </a:ext>
            </a:extLst>
          </p:cNvPr>
          <p:cNvSpPr/>
          <p:nvPr/>
        </p:nvSpPr>
        <p:spPr>
          <a:xfrm>
            <a:off x="816679" y="2604453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buClr>
                <a:srgbClr val="3A93BB"/>
              </a:buClr>
              <a:defRPr/>
            </a:pP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Monitoring and metering of energy at the device, equipment, and/or system-level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A06B1F9-4945-2E43-98BA-7B2932702786}"/>
              </a:ext>
            </a:extLst>
          </p:cNvPr>
          <p:cNvSpPr/>
          <p:nvPr/>
        </p:nvSpPr>
        <p:spPr>
          <a:xfrm>
            <a:off x="816679" y="3530044"/>
            <a:ext cx="59186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70">
              <a:buClr>
                <a:srgbClr val="3A93BB"/>
              </a:buClr>
              <a:defRPr/>
            </a:pP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Pushing that data to cloud based software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D563ED1-7316-284D-9969-8F260796D718}"/>
              </a:ext>
            </a:extLst>
          </p:cNvPr>
          <p:cNvSpPr/>
          <p:nvPr/>
        </p:nvSpPr>
        <p:spPr>
          <a:xfrm>
            <a:off x="816680" y="4311749"/>
            <a:ext cx="57036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70">
              <a:buClr>
                <a:srgbClr val="3A93BB"/>
              </a:buClr>
              <a:defRPr/>
            </a:pP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Turning that data into actionable insights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6F7738-CFA2-6E4C-9E4A-F00C6607329C}"/>
              </a:ext>
            </a:extLst>
          </p:cNvPr>
          <p:cNvSpPr/>
          <p:nvPr/>
        </p:nvSpPr>
        <p:spPr>
          <a:xfrm>
            <a:off x="816679" y="5048565"/>
            <a:ext cx="47387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70">
              <a:buClr>
                <a:srgbClr val="3A93BB"/>
              </a:buClr>
              <a:defRPr/>
            </a:pP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Providing you with those insights </a:t>
            </a:r>
          </a:p>
        </p:txBody>
      </p:sp>
    </p:spTree>
    <p:extLst>
      <p:ext uri="{BB962C8B-B14F-4D97-AF65-F5344CB8AC3E}">
        <p14:creationId xmlns:p14="http://schemas.microsoft.com/office/powerpoint/2010/main" val="2870763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45AECC40-D299-481D-A066-251C84B68E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0" t="14485"/>
          <a:stretch/>
        </p:blipFill>
        <p:spPr>
          <a:xfrm>
            <a:off x="465928" y="1321383"/>
            <a:ext cx="11330600" cy="464101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BC9DEAD-84A3-448B-9574-14CECCBD87F0}"/>
              </a:ext>
            </a:extLst>
          </p:cNvPr>
          <p:cNvSpPr/>
          <p:nvPr/>
        </p:nvSpPr>
        <p:spPr>
          <a:xfrm>
            <a:off x="4267200" y="584200"/>
            <a:ext cx="4323620" cy="5027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70"/>
            <a:r>
              <a:rPr lang="en-US" sz="266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RTEM is a Paradigm Shift</a:t>
            </a:r>
          </a:p>
        </p:txBody>
      </p:sp>
    </p:spTree>
    <p:extLst>
      <p:ext uri="{BB962C8B-B14F-4D97-AF65-F5344CB8AC3E}">
        <p14:creationId xmlns:p14="http://schemas.microsoft.com/office/powerpoint/2010/main" val="7246828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3F55025A-A04A-4A48-80A8-8E94C846F4B2}"/>
              </a:ext>
            </a:extLst>
          </p:cNvPr>
          <p:cNvSpPr txBox="1">
            <a:spLocks/>
          </p:cNvSpPr>
          <p:nvPr/>
        </p:nvSpPr>
        <p:spPr>
          <a:xfrm>
            <a:off x="1192463" y="1600201"/>
            <a:ext cx="10972800" cy="457916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189" indent="-457189" defTabSz="121917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n-US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F2090D-E0EF-4EF2-95F9-CCA59151FD74}"/>
              </a:ext>
            </a:extLst>
          </p:cNvPr>
          <p:cNvSpPr txBox="1"/>
          <p:nvPr/>
        </p:nvSpPr>
        <p:spPr>
          <a:xfrm>
            <a:off x="304800" y="1498600"/>
            <a:ext cx="11684000" cy="407246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933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 enrollment solicitation through June 2021</a:t>
            </a: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933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 pay into the electric System Benefits Charge (SBC)</a:t>
            </a: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933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share up to 30% of overall RTEM project costs (up to $300,000) for system installation and first 3 years of service</a:t>
            </a: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933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Qualified list of vendors with wide ranging capabilities and specialties</a:t>
            </a: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933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RTEM Advisor provides tools and support to customers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3E63F5-DB65-4582-99E0-5273FE3BF8A1}"/>
              </a:ext>
            </a:extLst>
          </p:cNvPr>
          <p:cNvSpPr txBox="1"/>
          <p:nvPr/>
        </p:nvSpPr>
        <p:spPr>
          <a:xfrm>
            <a:off x="95983" y="531727"/>
            <a:ext cx="11988800" cy="6667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3733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 Time Energy Management  (RTEM – </a:t>
            </a:r>
            <a:r>
              <a:rPr lang="en-US" sz="3733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PON 3689</a:t>
            </a:r>
            <a:r>
              <a:rPr lang="en-US" sz="3733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86262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3200" y="584200"/>
            <a:ext cx="11582400" cy="748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42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Charge Ready NY (</a:t>
            </a:r>
            <a:r>
              <a:rPr lang="en-US" sz="42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PON 3923</a:t>
            </a:r>
            <a:r>
              <a:rPr lang="en-US" sz="42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4800" y="1498600"/>
            <a:ext cx="11480800" cy="49784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rmAutofit fontScale="92500" lnSpcReduction="10000"/>
          </a:bodyPr>
          <a:lstStyle/>
          <a:p>
            <a:pPr defTabSz="1219170">
              <a:lnSpc>
                <a:spcPct val="120000"/>
              </a:lnSpc>
              <a:defRPr/>
            </a:pPr>
            <a:r>
              <a:rPr lang="en-US" sz="3200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NYSERDA Level 2 EVSE Incentive - $5M available</a:t>
            </a:r>
          </a:p>
          <a:p>
            <a:pPr marL="457189" indent="-457189" defTabSz="121917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 to $4,000 per port (30% to 80% savings – total installed cost ranges from $5,000 to $15,000)</a:t>
            </a:r>
          </a:p>
          <a:p>
            <a:pPr marL="457189" indent="-457189" defTabSz="121917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Can’t stack w/ other NYS rebates but can stack w/ NYS tax credit</a:t>
            </a:r>
          </a:p>
          <a:p>
            <a:pPr marL="457189" indent="-457189" defTabSz="121917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Eligible Locations:</a:t>
            </a:r>
          </a:p>
          <a:p>
            <a:pPr marL="1066773" lvl="1" indent="-457189" defTabSz="1219170">
              <a:lnSpc>
                <a:spcPct val="120000"/>
              </a:lnSpc>
              <a:buFont typeface="Wingdings" panose="05000000000000000000" pitchFamily="2" charset="2"/>
              <a:buChar char="§"/>
              <a:defRPr/>
            </a:pPr>
            <a:r>
              <a:rPr lang="en-US" sz="2667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</a:t>
            </a:r>
          </a:p>
          <a:p>
            <a:pPr marL="1066773" lvl="1" indent="-457189" defTabSz="1219170">
              <a:lnSpc>
                <a:spcPct val="120000"/>
              </a:lnSpc>
              <a:buFont typeface="Wingdings" panose="05000000000000000000" pitchFamily="2" charset="2"/>
              <a:buChar char="§"/>
              <a:defRPr/>
            </a:pPr>
            <a:r>
              <a:rPr lang="en-US" sz="2667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Workplace (&gt; 15 employees)</a:t>
            </a:r>
          </a:p>
          <a:p>
            <a:pPr marL="1066773" lvl="1" indent="-457189" defTabSz="1219170">
              <a:lnSpc>
                <a:spcPct val="120000"/>
              </a:lnSpc>
              <a:buFont typeface="Wingdings" panose="05000000000000000000" pitchFamily="2" charset="2"/>
              <a:buChar char="§"/>
              <a:defRPr/>
            </a:pPr>
            <a:r>
              <a:rPr lang="en-US" sz="2667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Multi-Unit Dwellings (MUDs) &gt; 5 units</a:t>
            </a:r>
          </a:p>
          <a:p>
            <a:pPr marL="457189" indent="-457189" defTabSz="121917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Public, private, or non-profit organizations can apply</a:t>
            </a:r>
          </a:p>
          <a:p>
            <a:pPr marL="457189" indent="-457189" defTabSz="1219170">
              <a:buFont typeface="Arial" panose="020B0604020202020204" pitchFamily="34" charset="0"/>
              <a:buChar char="•"/>
              <a:defRPr/>
            </a:pPr>
            <a:endParaRPr lang="en-US" sz="2667" dirty="0">
              <a:solidFill>
                <a:srgbClr val="6465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-457189" defTabSz="1219170">
              <a:buFont typeface="Courier New" panose="02070309020205020404" pitchFamily="49" charset="0"/>
              <a:buChar char="o"/>
              <a:defRPr/>
            </a:pPr>
            <a:endParaRPr lang="en-US" sz="2667" dirty="0">
              <a:solidFill>
                <a:srgbClr val="6465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219170">
              <a:defRPr/>
            </a:pPr>
            <a:endParaRPr lang="en-US" sz="3200" dirty="0">
              <a:solidFill>
                <a:srgbClr val="6465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219170">
              <a:defRPr/>
            </a:pPr>
            <a:endParaRPr lang="en-US" sz="3200" dirty="0">
              <a:solidFill>
                <a:srgbClr val="6465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A blue and white sign&#10;&#10;Description automatically generated">
            <a:extLst>
              <a:ext uri="{FF2B5EF4-FFF2-40B4-BE49-F238E27FC236}">
                <a16:creationId xmlns:a16="http://schemas.microsoft.com/office/drawing/2014/main" id="{E6651BF5-BDA4-41C8-B648-A317680A0E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1854" y="3646955"/>
            <a:ext cx="1325880" cy="19933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856391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3200" y="584200"/>
            <a:ext cx="11582400" cy="748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1219170"/>
            <a:r>
              <a:rPr lang="en-US" sz="42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Charge Ready NY (</a:t>
            </a:r>
            <a:r>
              <a:rPr lang="en-US" sz="42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PON 3923</a:t>
            </a:r>
            <a:r>
              <a:rPr lang="en-US" sz="42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4800" y="1498600"/>
            <a:ext cx="11480800" cy="46736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rmAutofit fontScale="92500" lnSpcReduction="10000"/>
          </a:bodyPr>
          <a:lstStyle/>
          <a:p>
            <a:pPr marL="457189" indent="-457189" defTabSz="121917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Prequalified equipment and networks </a:t>
            </a:r>
          </a:p>
          <a:p>
            <a:pPr marL="1066773" lvl="1" indent="-457189" defTabSz="1219170">
              <a:lnSpc>
                <a:spcPct val="120000"/>
              </a:lnSpc>
              <a:buFont typeface="Wingdings" panose="05000000000000000000" pitchFamily="2" charset="2"/>
              <a:buChar char="§"/>
              <a:defRPr/>
            </a:pPr>
            <a:r>
              <a:rPr lang="en-US" sz="2667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and workplace stations must be networked, MUDs can be non-networked</a:t>
            </a:r>
          </a:p>
          <a:p>
            <a:pPr marL="1066773" lvl="1" indent="-457189" defTabSz="1219170">
              <a:lnSpc>
                <a:spcPct val="120000"/>
              </a:lnSpc>
              <a:buFont typeface="Wingdings" panose="05000000000000000000" pitchFamily="2" charset="2"/>
              <a:buChar char="§"/>
              <a:defRPr/>
            </a:pPr>
            <a:r>
              <a:rPr lang="en-US" sz="2667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Equipment purchasers can use any installer</a:t>
            </a:r>
          </a:p>
          <a:p>
            <a:pPr marL="457189" indent="-457189" defTabSz="121917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Equipment owners apply online through NYSERDA website.</a:t>
            </a:r>
          </a:p>
          <a:p>
            <a:pPr marL="457189" indent="-457189" defTabSz="121917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options:</a:t>
            </a:r>
          </a:p>
          <a:p>
            <a:pPr marL="1066773" lvl="1" indent="-457189" defTabSz="1219170">
              <a:lnSpc>
                <a:spcPct val="120000"/>
              </a:lnSpc>
              <a:buFont typeface="Wingdings" panose="05000000000000000000" pitchFamily="2" charset="2"/>
              <a:buChar char="§"/>
              <a:defRPr/>
            </a:pPr>
            <a:r>
              <a:rPr lang="en-US" sz="2667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Apply before starting project; get 180 days to install after pre-application is approved</a:t>
            </a:r>
          </a:p>
          <a:p>
            <a:pPr marL="1066773" lvl="1" indent="-457189" defTabSz="1219170">
              <a:lnSpc>
                <a:spcPct val="120000"/>
              </a:lnSpc>
              <a:buFont typeface="Wingdings" panose="05000000000000000000" pitchFamily="2" charset="2"/>
              <a:buChar char="§"/>
              <a:defRPr/>
            </a:pPr>
            <a:r>
              <a:rPr lang="en-US" sz="2667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Apply after installation within 90 days</a:t>
            </a:r>
          </a:p>
          <a:p>
            <a:pPr marL="457189" indent="-457189" defTabSz="121917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info at </a:t>
            </a:r>
            <a:r>
              <a:rPr lang="en-US" sz="3200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https://www.nyserda.ny.gov/Charge-Ready-NY</a:t>
            </a:r>
            <a:r>
              <a:rPr lang="en-US" sz="3200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189" indent="-457189" defTabSz="1219170">
              <a:buFont typeface="Arial" panose="020B0604020202020204" pitchFamily="34" charset="0"/>
              <a:buChar char="•"/>
              <a:defRPr/>
            </a:pPr>
            <a:endParaRPr lang="en-US" sz="3200" dirty="0">
              <a:solidFill>
                <a:srgbClr val="6465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-457189" defTabSz="1219170">
              <a:buFont typeface="Courier New" panose="02070309020205020404" pitchFamily="49" charset="0"/>
              <a:buChar char="o"/>
              <a:defRPr/>
            </a:pPr>
            <a:endParaRPr lang="en-US" sz="2667" dirty="0">
              <a:solidFill>
                <a:srgbClr val="6465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219170">
              <a:defRPr/>
            </a:pPr>
            <a:endParaRPr lang="en-US" sz="3200" dirty="0">
              <a:solidFill>
                <a:srgbClr val="6465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219170">
              <a:defRPr/>
            </a:pPr>
            <a:endParaRPr lang="en-US" sz="3200" dirty="0">
              <a:solidFill>
                <a:srgbClr val="6465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3362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3200" y="584201"/>
            <a:ext cx="11582400" cy="748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1219140">
              <a:defRPr/>
            </a:pPr>
            <a:r>
              <a:rPr lang="en-US" sz="42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Retail Energy Storage Incentive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507AED-F906-409C-8443-4519045BB3C6}"/>
              </a:ext>
            </a:extLst>
          </p:cNvPr>
          <p:cNvSpPr txBox="1"/>
          <p:nvPr/>
        </p:nvSpPr>
        <p:spPr>
          <a:xfrm>
            <a:off x="1644243" y="4508386"/>
            <a:ext cx="1981200" cy="64419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defTabSz="914333">
              <a:defRPr/>
            </a:pPr>
            <a:r>
              <a:rPr lang="en-US" sz="3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7F0B728-BEE3-4449-B4EF-36FEED7C2CF8}"/>
              </a:ext>
            </a:extLst>
          </p:cNvPr>
          <p:cNvCxnSpPr/>
          <p:nvPr/>
        </p:nvCxnSpPr>
        <p:spPr>
          <a:xfrm>
            <a:off x="1320800" y="5048249"/>
            <a:ext cx="3759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F262BC4-B360-4CD2-B6B9-B74ED4488339}"/>
              </a:ext>
            </a:extLst>
          </p:cNvPr>
          <p:cNvSpPr txBox="1"/>
          <p:nvPr/>
        </p:nvSpPr>
        <p:spPr>
          <a:xfrm>
            <a:off x="5334000" y="5167568"/>
            <a:ext cx="30852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33">
              <a:defRPr/>
            </a:pPr>
            <a:r>
              <a:rPr lang="en-US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3000 MW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AC1184-51B8-431E-B86F-F6A7E965FE9D}"/>
              </a:ext>
            </a:extLst>
          </p:cNvPr>
          <p:cNvSpPr txBox="1"/>
          <p:nvPr/>
        </p:nvSpPr>
        <p:spPr>
          <a:xfrm>
            <a:off x="198240" y="1481543"/>
            <a:ext cx="11448589" cy="45656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43834" indent="-243834" defTabSz="1219170"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sz="2667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Storage incentives can be accessed </a:t>
            </a:r>
            <a:r>
              <a:rPr lang="en-US" sz="2667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ways, </a:t>
            </a:r>
            <a:r>
              <a:rPr lang="en-US" sz="2667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incentive is the same regardless:</a:t>
            </a:r>
          </a:p>
          <a:p>
            <a:pPr marL="609585" lvl="1" defTabSz="1219170">
              <a:defRPr/>
            </a:pP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Retail Energy Storage Incentive Program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(PON 4112)</a:t>
            </a:r>
            <a:endParaRPr lang="en-US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00160" lvl="2" indent="-380990" defTabSz="1219170"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energy storage installed alone, or retrofit to a completed DER system</a:t>
            </a:r>
          </a:p>
          <a:p>
            <a:pPr marL="609585" lvl="1" defTabSz="1219170">
              <a:defRPr/>
            </a:pP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NY-Sun Incentive Program’s Storage Adder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(PON 3082)</a:t>
            </a:r>
          </a:p>
          <a:p>
            <a:pPr marL="1600160" lvl="2" indent="-380990" defTabSz="1219170"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or approved, but not yet completed, solar PV installations in the NY-Sun Program that are paired with energy storage</a:t>
            </a:r>
            <a:endParaRPr lang="en-US" sz="2667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3834" indent="-243834" defTabSz="1219170">
              <a:spcBef>
                <a:spcPts val="800"/>
              </a:spcBef>
              <a:buFont typeface="Arial" panose="020B0604020202020204" pitchFamily="34" charset="0"/>
              <a:buChar char="•"/>
              <a:defRPr/>
            </a:pPr>
            <a:r>
              <a:rPr lang="en-US" sz="2667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Funding is available for new, permanent, grid-connected energy storage systems up to 5 MW of alternating current, either BTM or FTM on the distribution system</a:t>
            </a:r>
          </a:p>
        </p:txBody>
      </p:sp>
      <p:sp>
        <p:nvSpPr>
          <p:cNvPr id="3" name="Flowchart: Summing Junction 2">
            <a:extLst>
              <a:ext uri="{FF2B5EF4-FFF2-40B4-BE49-F238E27FC236}">
                <a16:creationId xmlns:a16="http://schemas.microsoft.com/office/drawing/2014/main" id="{ADF4747C-0897-4C6D-9CD6-CB6E52E7DC8E}"/>
              </a:ext>
            </a:extLst>
          </p:cNvPr>
          <p:cNvSpPr/>
          <p:nvPr/>
        </p:nvSpPr>
        <p:spPr>
          <a:xfrm>
            <a:off x="101601" y="548612"/>
            <a:ext cx="1828800" cy="819857"/>
          </a:xfrm>
          <a:prstGeom prst="flowChartSummingJunction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4061C7-09D3-4E85-963C-B733BD0E3A66}"/>
              </a:ext>
            </a:extLst>
          </p:cNvPr>
          <p:cNvSpPr txBox="1"/>
          <p:nvPr/>
        </p:nvSpPr>
        <p:spPr>
          <a:xfrm>
            <a:off x="1649030" y="1230869"/>
            <a:ext cx="47517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spcAft>
                <a:spcPts val="800"/>
              </a:spcAft>
              <a:defRPr/>
            </a:pPr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Ignore the “retail” – Higher ed can use this!</a:t>
            </a:r>
          </a:p>
        </p:txBody>
      </p:sp>
    </p:spTree>
    <p:extLst>
      <p:ext uri="{BB962C8B-B14F-4D97-AF65-F5344CB8AC3E}">
        <p14:creationId xmlns:p14="http://schemas.microsoft.com/office/powerpoint/2010/main" val="32821419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7894" y="584202"/>
            <a:ext cx="112903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1219140">
              <a:defRPr/>
            </a:pPr>
            <a:r>
              <a:rPr lang="en-US" sz="4000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 Storage Incentive Structure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0107" y="1468016"/>
            <a:ext cx="11921893" cy="51461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243834" indent="-243834" defTabSz="1219140">
              <a:spcBef>
                <a:spcPts val="800"/>
              </a:spcBef>
              <a:buFont typeface="Arial" panose="020B0604020202020204" pitchFamily="34" charset="0"/>
              <a:buChar char="•"/>
              <a:defRPr/>
            </a:pPr>
            <a:r>
              <a:rPr lang="en-US" sz="2667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$130 Million available</a:t>
            </a:r>
          </a:p>
          <a:p>
            <a:pPr marL="243834" indent="-243834" defTabSz="1219140">
              <a:spcBef>
                <a:spcPts val="800"/>
              </a:spcBef>
              <a:buFont typeface="Arial" panose="020B0604020202020204" pitchFamily="34" charset="0"/>
              <a:buChar char="•"/>
              <a:defRPr/>
            </a:pPr>
            <a:r>
              <a:rPr lang="en-US" sz="2667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Incentive based on usable installed storage capacity in kWh.</a:t>
            </a:r>
          </a:p>
          <a:p>
            <a:pPr marL="853419" lvl="1" indent="-243834" defTabSz="1219140">
              <a:spcBef>
                <a:spcPts val="800"/>
              </a:spcBef>
              <a:buFont typeface="Arial" panose="020B0604020202020204" pitchFamily="34" charset="0"/>
              <a:buChar char="•"/>
              <a:defRPr/>
            </a:pPr>
            <a:r>
              <a:rPr lang="en-US" sz="2667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 pay for up to 15 MWh per project</a:t>
            </a:r>
          </a:p>
          <a:p>
            <a:pPr marL="243834" indent="-243834" defTabSz="1219140">
              <a:spcBef>
                <a:spcPts val="800"/>
              </a:spcBef>
              <a:buFont typeface="Arial" panose="020B0604020202020204" pitchFamily="34" charset="0"/>
              <a:buChar char="•"/>
              <a:defRPr/>
            </a:pPr>
            <a:r>
              <a:rPr lang="en-US" sz="2667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NYSERDA’s dashboard shows available incentive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nyserda.ny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.gov/retailstorage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3FB4EA9-F6FD-4872-98B5-2FC34F509D55}"/>
              </a:ext>
            </a:extLst>
          </p:cNvPr>
          <p:cNvGraphicFramePr>
            <a:graphicFrameLocks noGrp="1"/>
          </p:cNvGraphicFramePr>
          <p:nvPr/>
        </p:nvGraphicFramePr>
        <p:xfrm>
          <a:off x="1480943" y="3762216"/>
          <a:ext cx="8804199" cy="14907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4160">
                  <a:extLst>
                    <a:ext uri="{9D8B030D-6E8A-4147-A177-3AD203B41FA5}">
                      <a16:colId xmlns:a16="http://schemas.microsoft.com/office/drawing/2014/main" val="3257389123"/>
                    </a:ext>
                  </a:extLst>
                </a:gridCol>
                <a:gridCol w="1499348">
                  <a:extLst>
                    <a:ext uri="{9D8B030D-6E8A-4147-A177-3AD203B41FA5}">
                      <a16:colId xmlns:a16="http://schemas.microsoft.com/office/drawing/2014/main" val="4213792540"/>
                    </a:ext>
                  </a:extLst>
                </a:gridCol>
                <a:gridCol w="1699259">
                  <a:extLst>
                    <a:ext uri="{9D8B030D-6E8A-4147-A177-3AD203B41FA5}">
                      <a16:colId xmlns:a16="http://schemas.microsoft.com/office/drawing/2014/main" val="2448181231"/>
                    </a:ext>
                  </a:extLst>
                </a:gridCol>
                <a:gridCol w="1524336">
                  <a:extLst>
                    <a:ext uri="{9D8B030D-6E8A-4147-A177-3AD203B41FA5}">
                      <a16:colId xmlns:a16="http://schemas.microsoft.com/office/drawing/2014/main" val="2176487953"/>
                    </a:ext>
                  </a:extLst>
                </a:gridCol>
                <a:gridCol w="2157096">
                  <a:extLst>
                    <a:ext uri="{9D8B030D-6E8A-4147-A177-3AD203B41FA5}">
                      <a16:colId xmlns:a16="http://schemas.microsoft.com/office/drawing/2014/main" val="932280050"/>
                    </a:ext>
                  </a:extLst>
                </a:gridCol>
              </a:tblGrid>
              <a:tr h="29929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spc="-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Current Rates</a:t>
                      </a:r>
                      <a:endParaRPr lang="en-US" sz="19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Rest of State IOUs</a:t>
                      </a:r>
                      <a:endParaRPr lang="en-US" sz="19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 York City</a:t>
                      </a:r>
                      <a:endParaRPr lang="en-US" sz="19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7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53194831"/>
                  </a:ext>
                </a:extLst>
              </a:tr>
              <a:tr h="29929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spc="-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9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Incentive</a:t>
                      </a:r>
                      <a:endParaRPr lang="en-US" sz="19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 Budget</a:t>
                      </a:r>
                      <a:endParaRPr lang="en-US" sz="19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Incentive</a:t>
                      </a:r>
                      <a:endParaRPr lang="en-US" sz="19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 Budget</a:t>
                      </a:r>
                      <a:endParaRPr lang="en-US" sz="19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065854137"/>
                  </a:ext>
                </a:extLst>
              </a:tr>
              <a:tr h="288629">
                <a:tc>
                  <a:txBody>
                    <a:bodyPr/>
                    <a:lstStyle/>
                    <a:p>
                      <a:pPr marL="0" marR="0">
                        <a:lnSpc>
                          <a:spcPct val="11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Block 1 </a:t>
                      </a:r>
                      <a:endParaRPr lang="en-US" sz="19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$350/kWh</a:t>
                      </a:r>
                      <a:endParaRPr lang="en-US" sz="19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9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Closed</a:t>
                      </a:r>
                    </a:p>
                  </a:txBody>
                  <a:tcPr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$350/kWh</a:t>
                      </a:r>
                      <a:endParaRPr lang="en-US" sz="19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900" i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Closed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921749339"/>
                  </a:ext>
                </a:extLst>
              </a:tr>
              <a:tr h="288629">
                <a:tc>
                  <a:txBody>
                    <a:bodyPr/>
                    <a:lstStyle/>
                    <a:p>
                      <a:pPr marL="0" marR="0">
                        <a:lnSpc>
                          <a:spcPct val="11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Block 2</a:t>
                      </a:r>
                      <a:endParaRPr lang="en-US" sz="19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$250/kWh</a:t>
                      </a:r>
                      <a:endParaRPr lang="en-US" sz="19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$31M</a:t>
                      </a:r>
                      <a:endParaRPr lang="en-US" sz="19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$300/kWh</a:t>
                      </a:r>
                      <a:endParaRPr lang="en-US" sz="19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$18M</a:t>
                      </a:r>
                      <a:endParaRPr lang="en-US" sz="19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925633769"/>
                  </a:ext>
                </a:extLst>
              </a:tr>
              <a:tr h="288629">
                <a:tc>
                  <a:txBody>
                    <a:bodyPr/>
                    <a:lstStyle/>
                    <a:p>
                      <a:pPr marL="0" marR="0">
                        <a:lnSpc>
                          <a:spcPct val="11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Block 3</a:t>
                      </a:r>
                      <a:endParaRPr lang="en-US" sz="19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$200/kWh</a:t>
                      </a:r>
                      <a:endParaRPr lang="en-US" sz="19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$30M</a:t>
                      </a:r>
                      <a:endParaRPr lang="en-US" sz="19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$240/kWh</a:t>
                      </a:r>
                      <a:endParaRPr lang="en-US" sz="19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$15.6M</a:t>
                      </a:r>
                      <a:endParaRPr lang="en-US" sz="19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24721711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75996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3200" y="584202"/>
            <a:ext cx="1113536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1219110">
              <a:defRPr/>
            </a:pPr>
            <a:r>
              <a:rPr lang="en-US" sz="4000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 Storage Feasibility Studies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3757" y="1701801"/>
            <a:ext cx="11604487" cy="29652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43834" indent="-243834" defTabSz="1219110"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sz="2667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Through FlexTech program</a:t>
            </a:r>
          </a:p>
          <a:p>
            <a:pPr marL="853419" lvl="1" indent="-243834" defTabSz="1219110"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sz="2667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 to 75% of study costs, up to $100,000</a:t>
            </a:r>
          </a:p>
          <a:p>
            <a:pPr marL="243834" indent="-243834" defTabSz="1219110"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sz="2667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Technical (sizing/potential) and economics examined</a:t>
            </a:r>
          </a:p>
          <a:p>
            <a:pPr marL="243834" indent="-243834" defTabSz="1219110"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sz="2667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Commercially available technology</a:t>
            </a:r>
          </a:p>
          <a:p>
            <a:pPr marL="243834" indent="-243834" defTabSz="1219110"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sz="2667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Managing customer load, deferring distribution system upgrades, or pairing with other DERs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FD64E87-E6F3-4CDE-B5F4-54AE2A54C65B}"/>
              </a:ext>
            </a:extLst>
          </p:cNvPr>
          <p:cNvSpPr txBox="1">
            <a:spLocks/>
          </p:cNvSpPr>
          <p:nvPr/>
        </p:nvSpPr>
        <p:spPr>
          <a:xfrm>
            <a:off x="406400" y="5665999"/>
            <a:ext cx="10972800" cy="1625599"/>
          </a:xfr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170">
              <a:spcBef>
                <a:spcPts val="1600"/>
              </a:spcBef>
              <a:buNone/>
              <a:defRPr/>
            </a:pPr>
            <a:r>
              <a:rPr lang="en-US" sz="1867" dirty="0">
                <a:solidFill>
                  <a:prstClr val="black"/>
                </a:solidFill>
              </a:rPr>
              <a:t>Contact NYSERDA: </a:t>
            </a:r>
            <a:r>
              <a:rPr lang="en-US" sz="1867" dirty="0">
                <a:solidFill>
                  <a:prstClr val="black"/>
                </a:solidFill>
                <a:hlinkClick r:id="rId3"/>
              </a:rPr>
              <a:t>energystorage@nyserda.ny.gov</a:t>
            </a:r>
            <a:r>
              <a:rPr lang="en-US" sz="1867" dirty="0">
                <a:solidFill>
                  <a:prstClr val="black"/>
                </a:solidFill>
              </a:rPr>
              <a:t> </a:t>
            </a:r>
          </a:p>
          <a:p>
            <a:pPr marL="0" indent="0" defTabSz="1219170">
              <a:spcBef>
                <a:spcPts val="1600"/>
              </a:spcBef>
              <a:buNone/>
              <a:defRPr/>
            </a:pPr>
            <a:r>
              <a:rPr lang="en-US" sz="1867" dirty="0">
                <a:solidFill>
                  <a:prstClr val="black"/>
                </a:solidFill>
              </a:rPr>
              <a:t>Join NYSERDA’s energy storage </a:t>
            </a:r>
            <a:r>
              <a:rPr lang="en-US" sz="1867" dirty="0">
                <a:solidFill>
                  <a:prstClr val="black"/>
                </a:solidFill>
                <a:hlinkClick r:id="rId4"/>
              </a:rPr>
              <a:t>email distribution list</a:t>
            </a:r>
            <a:endParaRPr lang="en-US" sz="1867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3189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CC35B5-126F-482F-8F57-DE2435D5D788}"/>
              </a:ext>
            </a:extLst>
          </p:cNvPr>
          <p:cNvSpPr txBox="1"/>
          <p:nvPr/>
        </p:nvSpPr>
        <p:spPr>
          <a:xfrm>
            <a:off x="508000" y="3429001"/>
            <a:ext cx="6502400" cy="6667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 defTabSz="1219170">
              <a:defRPr/>
            </a:pPr>
            <a:r>
              <a:rPr lang="en-US" sz="3733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Clean Heating and Cooling</a:t>
            </a:r>
          </a:p>
        </p:txBody>
      </p:sp>
    </p:spTree>
    <p:extLst>
      <p:ext uri="{BB962C8B-B14F-4D97-AF65-F5344CB8AC3E}">
        <p14:creationId xmlns:p14="http://schemas.microsoft.com/office/powerpoint/2010/main" val="750702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8651" y="584204"/>
            <a:ext cx="11571685" cy="74834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1218072"/>
            <a:r>
              <a:rPr lang="en-US" sz="4263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NYSERDA </a:t>
            </a:r>
            <a:r>
              <a:rPr lang="en-US" sz="4263" b="1" i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CONCIERGE</a:t>
            </a:r>
            <a:r>
              <a:rPr lang="en-US" sz="4263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Service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6865" y="1252390"/>
            <a:ext cx="1167319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1218072"/>
            <a:r>
              <a:rPr lang="en-US" sz="2400" i="1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SUNY Central &amp; Eligible Electric SBC Paying Campuses</a:t>
            </a:r>
          </a:p>
        </p:txBody>
      </p:sp>
      <p:sp>
        <p:nvSpPr>
          <p:cNvPr id="2" name="AutoShape 2" descr="Image result for map of New York"/>
          <p:cNvSpPr>
            <a:spLocks noChangeAspect="1" noChangeArrowheads="1"/>
          </p:cNvSpPr>
          <p:nvPr/>
        </p:nvSpPr>
        <p:spPr bwMode="auto">
          <a:xfrm>
            <a:off x="212881" y="-144461"/>
            <a:ext cx="406024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807" tIns="60904" rIns="121807" bIns="60904" numCol="1" anchor="t" anchorCtr="0" compatLnSpc="1">
            <a:prstTxWarp prst="textNoShape">
              <a:avLst/>
            </a:prstTxWarp>
          </a:bodyPr>
          <a:lstStyle/>
          <a:p>
            <a:pPr defTabSz="1218072"/>
            <a:endParaRPr lang="en-US" sz="2397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12881" y="1981201"/>
            <a:ext cx="6829739" cy="4419600"/>
            <a:chOff x="59659" y="1981200"/>
            <a:chExt cx="6182422" cy="4762500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659" y="1981200"/>
              <a:ext cx="5731541" cy="3933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59659" y="4953000"/>
              <a:ext cx="1845341" cy="1447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072"/>
              <a:endParaRPr lang="en-US" sz="2397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5029200" y="5791200"/>
              <a:ext cx="1212881" cy="9525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072"/>
              <a:endParaRPr lang="en-US" sz="2397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13" name="AutoShape 5" descr="Image result for SUNY logo"/>
          <p:cNvSpPr>
            <a:spLocks noChangeAspect="1" noChangeArrowheads="1"/>
          </p:cNvSpPr>
          <p:nvPr/>
        </p:nvSpPr>
        <p:spPr bwMode="auto">
          <a:xfrm>
            <a:off x="415893" y="7939"/>
            <a:ext cx="406024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807" tIns="60904" rIns="121807" bIns="60904" numCol="1" anchor="t" anchorCtr="0" compatLnSpc="1">
            <a:prstTxWarp prst="textNoShape">
              <a:avLst/>
            </a:prstTxWarp>
          </a:bodyPr>
          <a:lstStyle/>
          <a:p>
            <a:pPr defTabSz="1218072"/>
            <a:endParaRPr lang="en-US" sz="239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AutoShape 8" descr="Image result for SUNY logo"/>
          <p:cNvSpPr>
            <a:spLocks noChangeAspect="1" noChangeArrowheads="1"/>
          </p:cNvSpPr>
          <p:nvPr/>
        </p:nvSpPr>
        <p:spPr bwMode="auto">
          <a:xfrm>
            <a:off x="618905" y="160339"/>
            <a:ext cx="406024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807" tIns="60904" rIns="121807" bIns="60904" numCol="1" anchor="t" anchorCtr="0" compatLnSpc="1">
            <a:prstTxWarp prst="textNoShape">
              <a:avLst/>
            </a:prstTxWarp>
          </a:bodyPr>
          <a:lstStyle/>
          <a:p>
            <a:pPr defTabSz="1218072"/>
            <a:endParaRPr lang="en-US" sz="239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AutoShape 10" descr="Image result for SUNY logo transparent"/>
          <p:cNvSpPr>
            <a:spLocks noChangeAspect="1" noChangeArrowheads="1"/>
          </p:cNvSpPr>
          <p:nvPr/>
        </p:nvSpPr>
        <p:spPr bwMode="auto">
          <a:xfrm>
            <a:off x="821917" y="312739"/>
            <a:ext cx="406024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807" tIns="60904" rIns="121807" bIns="60904" numCol="1" anchor="t" anchorCtr="0" compatLnSpc="1">
            <a:prstTxWarp prst="textNoShape">
              <a:avLst/>
            </a:prstTxWarp>
          </a:bodyPr>
          <a:lstStyle/>
          <a:p>
            <a:pPr defTabSz="1218072"/>
            <a:endParaRPr lang="en-US" sz="239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AutoShape 13" descr="Image result for SUNY logo transparent"/>
          <p:cNvSpPr>
            <a:spLocks noChangeAspect="1" noChangeArrowheads="1"/>
          </p:cNvSpPr>
          <p:nvPr/>
        </p:nvSpPr>
        <p:spPr bwMode="auto">
          <a:xfrm>
            <a:off x="1024929" y="465137"/>
            <a:ext cx="406024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807" tIns="60904" rIns="121807" bIns="60904" numCol="1" anchor="t" anchorCtr="0" compatLnSpc="1">
            <a:prstTxWarp prst="textNoShape">
              <a:avLst/>
            </a:prstTxWarp>
          </a:bodyPr>
          <a:lstStyle/>
          <a:p>
            <a:pPr defTabSz="1218072"/>
            <a:endParaRPr lang="en-US" sz="2397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3862869" y="2400247"/>
            <a:ext cx="3108303" cy="11621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4573410" y="2961604"/>
            <a:ext cx="2639156" cy="6655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3334568" y="2961605"/>
            <a:ext cx="3449709" cy="6007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2302165" y="3627122"/>
            <a:ext cx="4910404" cy="5486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2302164" y="3477785"/>
            <a:ext cx="4910403" cy="1508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2847808" y="3779522"/>
            <a:ext cx="4535587" cy="8526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0" name="Picture 16" descr="Image result for SUNY logo transparen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555" y="2108105"/>
            <a:ext cx="2868303" cy="2630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/>
          <p:cNvSpPr txBox="1"/>
          <p:nvPr/>
        </p:nvSpPr>
        <p:spPr>
          <a:xfrm>
            <a:off x="208651" y="5920026"/>
            <a:ext cx="781774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1218072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 experts connecting</a:t>
            </a:r>
            <a:r>
              <a:rPr lang="en-US" sz="2400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you to the energy savings program that is right for your project, your campus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7512875" y="1838890"/>
            <a:ext cx="2056835" cy="1122716"/>
          </a:xfrm>
          <a:prstGeom prst="roundRect">
            <a:avLst/>
          </a:prstGeom>
          <a:noFill/>
          <a:ln w="57150">
            <a:solidFill>
              <a:srgbClr val="0069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072"/>
            <a:r>
              <a:rPr lang="en-US" sz="2397" b="1" dirty="0">
                <a:solidFill>
                  <a:srgbClr val="002060"/>
                </a:solidFill>
                <a:latin typeface="Arial Narrow" panose="020B0606020202030204" pitchFamily="34" charset="0"/>
              </a:rPr>
              <a:t>Flex Tech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9569709" y="2961606"/>
            <a:ext cx="2056835" cy="1122716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69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072"/>
            <a:r>
              <a:rPr lang="en-US" sz="2397" b="1" dirty="0">
                <a:solidFill>
                  <a:srgbClr val="002060"/>
                </a:solidFill>
                <a:latin typeface="Arial Narrow" panose="020B0606020202030204" pitchFamily="34" charset="0"/>
              </a:rPr>
              <a:t>On-Site Energy Manager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6806542" y="5501641"/>
            <a:ext cx="1948916" cy="457200"/>
          </a:xfrm>
          <a:prstGeom prst="roundRect">
            <a:avLst/>
          </a:prstGeom>
          <a:solidFill>
            <a:schemeClr val="bg1"/>
          </a:solidFill>
          <a:ln w="3175">
            <a:solidFill>
              <a:srgbClr val="0069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072"/>
            <a:r>
              <a:rPr lang="en-US" sz="2397" b="1" dirty="0">
                <a:solidFill>
                  <a:srgbClr val="002060"/>
                </a:solidFill>
                <a:latin typeface="Arial Narrow" panose="020B0606020202030204" pitchFamily="34" charset="0"/>
              </a:rPr>
              <a:t>Membership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8922439" y="5501641"/>
            <a:ext cx="1948916" cy="457200"/>
          </a:xfrm>
          <a:prstGeom prst="roundRect">
            <a:avLst/>
          </a:prstGeom>
          <a:solidFill>
            <a:schemeClr val="bg1"/>
          </a:solidFill>
          <a:ln w="3175">
            <a:solidFill>
              <a:srgbClr val="0069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072"/>
            <a:r>
              <a:rPr lang="en-US" sz="2397" b="1" dirty="0">
                <a:solidFill>
                  <a:srgbClr val="002060"/>
                </a:solidFill>
                <a:latin typeface="Arial Narrow" panose="020B0606020202030204" pitchFamily="34" charset="0"/>
              </a:rPr>
              <a:t>Roadmap</a:t>
            </a:r>
          </a:p>
        </p:txBody>
      </p:sp>
      <p:sp>
        <p:nvSpPr>
          <p:cNvPr id="59" name="AutoShape 18" descr="Image result for blue clipart phone"/>
          <p:cNvSpPr>
            <a:spLocks noChangeAspect="1" noChangeArrowheads="1"/>
          </p:cNvSpPr>
          <p:nvPr/>
        </p:nvSpPr>
        <p:spPr bwMode="auto">
          <a:xfrm>
            <a:off x="1227941" y="617539"/>
            <a:ext cx="406024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807" tIns="60904" rIns="121807" bIns="60904" numCol="1" anchor="t" anchorCtr="0" compatLnSpc="1">
            <a:prstTxWarp prst="textNoShape">
              <a:avLst/>
            </a:prstTxWarp>
          </a:bodyPr>
          <a:lstStyle/>
          <a:p>
            <a:pPr defTabSz="1218072"/>
            <a:endParaRPr lang="en-US" sz="239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" name="AutoShape 21" descr="Image result for blue clipart phone"/>
          <p:cNvSpPr>
            <a:spLocks noChangeAspect="1" noChangeArrowheads="1"/>
          </p:cNvSpPr>
          <p:nvPr/>
        </p:nvSpPr>
        <p:spPr bwMode="auto">
          <a:xfrm>
            <a:off x="212884" y="-1608138"/>
            <a:ext cx="4478953" cy="336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807" tIns="60904" rIns="121807" bIns="60904" numCol="1" anchor="t" anchorCtr="0" compatLnSpc="1">
            <a:prstTxWarp prst="textNoShape">
              <a:avLst/>
            </a:prstTxWarp>
          </a:bodyPr>
          <a:lstStyle/>
          <a:p>
            <a:pPr defTabSz="1218072"/>
            <a:endParaRPr lang="en-US" sz="239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9759365" y="1754190"/>
            <a:ext cx="2223985" cy="91281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072"/>
            <a:r>
              <a:rPr lang="en-US" sz="2397" b="1" dirty="0">
                <a:solidFill>
                  <a:prstClr val="white">
                    <a:lumMod val="75000"/>
                  </a:prstClr>
                </a:solidFill>
                <a:latin typeface="Calibri"/>
              </a:rPr>
              <a:t>Utility Programs</a:t>
            </a:r>
          </a:p>
        </p:txBody>
      </p:sp>
      <p:sp>
        <p:nvSpPr>
          <p:cNvPr id="69" name="Oval 68"/>
          <p:cNvSpPr/>
          <p:nvPr/>
        </p:nvSpPr>
        <p:spPr>
          <a:xfrm>
            <a:off x="9991294" y="4175762"/>
            <a:ext cx="2223985" cy="91281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072"/>
            <a:r>
              <a:rPr lang="en-US" sz="2397" b="1" dirty="0">
                <a:solidFill>
                  <a:prstClr val="white">
                    <a:lumMod val="75000"/>
                  </a:prstClr>
                </a:solidFill>
                <a:latin typeface="Calibri"/>
              </a:rPr>
              <a:t>NYPA</a:t>
            </a:r>
          </a:p>
          <a:p>
            <a:pPr algn="ctr" defTabSz="1218072"/>
            <a:r>
              <a:rPr lang="en-US" sz="2397" b="1" dirty="0">
                <a:solidFill>
                  <a:prstClr val="white">
                    <a:lumMod val="75000"/>
                  </a:prstClr>
                </a:solidFill>
                <a:latin typeface="Calibri"/>
              </a:rPr>
              <a:t>Programs</a:t>
            </a:r>
          </a:p>
        </p:txBody>
      </p:sp>
      <p:cxnSp>
        <p:nvCxnSpPr>
          <p:cNvPr id="63" name="Straight Connector 62"/>
          <p:cNvCxnSpPr>
            <a:endCxn id="34" idx="2"/>
          </p:cNvCxnSpPr>
          <p:nvPr/>
        </p:nvCxnSpPr>
        <p:spPr>
          <a:xfrm flipV="1">
            <a:off x="7512877" y="2961605"/>
            <a:ext cx="1028417" cy="649632"/>
          </a:xfrm>
          <a:prstGeom prst="line">
            <a:avLst/>
          </a:prstGeom>
          <a:ln w="76200">
            <a:solidFill>
              <a:srgbClr val="0069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>
            <a:endCxn id="45" idx="1"/>
          </p:cNvCxnSpPr>
          <p:nvPr/>
        </p:nvCxnSpPr>
        <p:spPr>
          <a:xfrm flipV="1">
            <a:off x="7383395" y="3522963"/>
            <a:ext cx="2186315" cy="176548"/>
          </a:xfrm>
          <a:prstGeom prst="line">
            <a:avLst/>
          </a:prstGeom>
          <a:ln w="76200">
            <a:solidFill>
              <a:srgbClr val="0069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endCxn id="46" idx="0"/>
          </p:cNvCxnSpPr>
          <p:nvPr/>
        </p:nvCxnSpPr>
        <p:spPr>
          <a:xfrm>
            <a:off x="7383395" y="3699511"/>
            <a:ext cx="1347552" cy="541035"/>
          </a:xfrm>
          <a:prstGeom prst="line">
            <a:avLst/>
          </a:prstGeom>
          <a:ln w="76200">
            <a:solidFill>
              <a:srgbClr val="0069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7512877" y="2603261"/>
            <a:ext cx="3085251" cy="1077537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>
            <a:stCxn id="1046" idx="3"/>
          </p:cNvCxnSpPr>
          <p:nvPr/>
        </p:nvCxnSpPr>
        <p:spPr>
          <a:xfrm>
            <a:off x="7720099" y="3699511"/>
            <a:ext cx="2878029" cy="720091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ounded Rectangle 45"/>
          <p:cNvSpPr/>
          <p:nvPr/>
        </p:nvSpPr>
        <p:spPr>
          <a:xfrm>
            <a:off x="7702529" y="4240546"/>
            <a:ext cx="2056835" cy="1122716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69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072"/>
            <a:r>
              <a:rPr lang="en-US" sz="2397" b="1" dirty="0">
                <a:solidFill>
                  <a:srgbClr val="002060"/>
                </a:solidFill>
                <a:latin typeface="Arial Narrow" panose="020B0606020202030204" pitchFamily="34" charset="0"/>
              </a:rPr>
              <a:t>REV Campus Challenge</a:t>
            </a:r>
          </a:p>
        </p:txBody>
      </p:sp>
      <p:cxnSp>
        <p:nvCxnSpPr>
          <p:cNvPr id="95" name="Straight Connector 94"/>
          <p:cNvCxnSpPr>
            <a:stCxn id="46" idx="2"/>
          </p:cNvCxnSpPr>
          <p:nvPr/>
        </p:nvCxnSpPr>
        <p:spPr>
          <a:xfrm flipH="1">
            <a:off x="8227630" y="5363262"/>
            <a:ext cx="503319" cy="1536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>
            <a:stCxn id="46" idx="2"/>
          </p:cNvCxnSpPr>
          <p:nvPr/>
        </p:nvCxnSpPr>
        <p:spPr>
          <a:xfrm>
            <a:off x="8730947" y="5363262"/>
            <a:ext cx="564779" cy="1383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/>
          <p:nvPr/>
        </p:nvCxnSpPr>
        <p:spPr>
          <a:xfrm>
            <a:off x="4065881" y="2603259"/>
            <a:ext cx="3108303" cy="11621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>
          <a:xfrm>
            <a:off x="4776423" y="3164617"/>
            <a:ext cx="2639156" cy="6655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>
            <a:off x="3537580" y="3164618"/>
            <a:ext cx="3449709" cy="6007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 flipV="1">
            <a:off x="2505177" y="3830134"/>
            <a:ext cx="4910404" cy="5486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>
            <a:off x="2505176" y="3680797"/>
            <a:ext cx="4910403" cy="1508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 flipV="1">
            <a:off x="2746301" y="3907986"/>
            <a:ext cx="4736947" cy="7241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214" y="3190932"/>
            <a:ext cx="1184884" cy="1017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96943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7CB40-24A9-4366-B4FB-67114ED32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06400"/>
            <a:ext cx="10972800" cy="1143000"/>
          </a:xfrm>
        </p:spPr>
        <p:txBody>
          <a:bodyPr/>
          <a:lstStyle/>
          <a:p>
            <a:r>
              <a:rPr lang="en-US" dirty="0"/>
              <a:t>Ground Source Heat Pump Program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79C136-D701-494A-ACD9-D893F6E251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1879" b="20709"/>
          <a:stretch/>
        </p:blipFill>
        <p:spPr>
          <a:xfrm>
            <a:off x="742843" y="1449400"/>
            <a:ext cx="2764632" cy="49650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68DC349-BD8D-4D0F-92EF-402AD90BE8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550" b="20709"/>
          <a:stretch/>
        </p:blipFill>
        <p:spPr>
          <a:xfrm>
            <a:off x="3507475" y="1449400"/>
            <a:ext cx="4285397" cy="4965048"/>
          </a:xfrm>
          <a:prstGeom prst="rect">
            <a:avLst/>
          </a:prstGeom>
        </p:spPr>
      </p:pic>
      <p:pic>
        <p:nvPicPr>
          <p:cNvPr id="7" name="Picture 6" descr="A close up of a box&#10;&#10;Description automatically generated">
            <a:extLst>
              <a:ext uri="{FF2B5EF4-FFF2-40B4-BE49-F238E27FC236}">
                <a16:creationId xmlns:a16="http://schemas.microsoft.com/office/drawing/2014/main" id="{B00A6F10-81B2-4FDE-BFF3-06AE160F1B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549" y="1695185"/>
            <a:ext cx="3514725" cy="27908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908FB20-EA5B-4778-9220-D182B01B29F7}"/>
              </a:ext>
            </a:extLst>
          </p:cNvPr>
          <p:cNvSpPr txBox="1"/>
          <p:nvPr/>
        </p:nvSpPr>
        <p:spPr>
          <a:xfrm>
            <a:off x="8434316" y="4804012"/>
            <a:ext cx="3252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Vertical closed-loop system working in cooling mode</a:t>
            </a:r>
          </a:p>
        </p:txBody>
      </p:sp>
    </p:spTree>
    <p:extLst>
      <p:ext uri="{BB962C8B-B14F-4D97-AF65-F5344CB8AC3E}">
        <p14:creationId xmlns:p14="http://schemas.microsoft.com/office/powerpoint/2010/main" val="26514065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B1865-2C8F-4A8A-B9C0-6DF3E7DA6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368" y="792691"/>
            <a:ext cx="10972800" cy="1143000"/>
          </a:xfrm>
        </p:spPr>
        <p:txBody>
          <a:bodyPr/>
          <a:lstStyle/>
          <a:p>
            <a:r>
              <a:rPr lang="en-US" dirty="0">
                <a:solidFill>
                  <a:srgbClr val="003577"/>
                </a:solidFill>
              </a:rPr>
              <a:t>Renewable Heat NY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AA16D6-BE34-4634-BB01-F0562E4065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368" y="2042584"/>
            <a:ext cx="10972800" cy="1782233"/>
          </a:xfrm>
        </p:spPr>
        <p:txBody>
          <a:bodyPr/>
          <a:lstStyle/>
          <a:p>
            <a:pPr>
              <a:buClr>
                <a:srgbClr val="005089"/>
              </a:buClr>
              <a:buFont typeface="Wingdings" pitchFamily="2" charset="2"/>
              <a:buChar char="§"/>
            </a:pPr>
            <a:r>
              <a:rPr lang="en-US" sz="3200" dirty="0"/>
              <a:t>Provides support toward the installed costs of high-efficiency, low-emission wood heating systems.</a:t>
            </a:r>
          </a:p>
          <a:p>
            <a:pPr>
              <a:buClr>
                <a:srgbClr val="005089"/>
              </a:buClr>
              <a:buFont typeface="Wingdings" pitchFamily="2" charset="2"/>
              <a:buChar char="§"/>
            </a:pPr>
            <a:r>
              <a:rPr lang="en-US" sz="3200" dirty="0"/>
              <a:t>Funding for pellet boilers with thermal storage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6B92E21-AA86-304D-9FE5-265528D537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3"/>
          <a:stretch/>
        </p:blipFill>
        <p:spPr>
          <a:xfrm>
            <a:off x="-4064" y="4038601"/>
            <a:ext cx="6148832" cy="17246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EA80017-0EBC-0441-A87A-B8ABC7F71C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9"/>
          <a:stretch/>
        </p:blipFill>
        <p:spPr>
          <a:xfrm flipH="1">
            <a:off x="6144768" y="4038599"/>
            <a:ext cx="6043168" cy="172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8825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8FF7E-B1D2-4F4A-813B-CAE7FAA5D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Renewable Heat NY </a:t>
            </a:r>
            <a:br>
              <a:rPr lang="en-US" dirty="0"/>
            </a:br>
            <a:r>
              <a:rPr lang="en-US" sz="3733" dirty="0"/>
              <a:t>Large Biomass Boiler Program (</a:t>
            </a:r>
            <a:r>
              <a:rPr lang="en-US" sz="3733" dirty="0">
                <a:hlinkClick r:id="rId3"/>
              </a:rPr>
              <a:t>PON 3010</a:t>
            </a:r>
            <a:r>
              <a:rPr lang="en-US" sz="3733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F396F5-90CA-4B53-8C6E-36E3BC1D6D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108200"/>
            <a:ext cx="10972800" cy="2133600"/>
          </a:xfrm>
        </p:spPr>
        <p:txBody>
          <a:bodyPr/>
          <a:lstStyle/>
          <a:p>
            <a:r>
              <a:rPr lang="en-US" sz="2667" dirty="0"/>
              <a:t>Eligible pellet boiler projects receive free site assessment</a:t>
            </a:r>
          </a:p>
          <a:p>
            <a:r>
              <a:rPr lang="en-US" sz="2667" dirty="0"/>
              <a:t>Approved projects receive technical support for system design and commissioning from a NYSERDA technical consultant</a:t>
            </a:r>
          </a:p>
        </p:txBody>
      </p:sp>
      <p:graphicFrame>
        <p:nvGraphicFramePr>
          <p:cNvPr id="7" name="Table 148">
            <a:extLst>
              <a:ext uri="{FF2B5EF4-FFF2-40B4-BE49-F238E27FC236}">
                <a16:creationId xmlns:a16="http://schemas.microsoft.com/office/drawing/2014/main" id="{A6FFFAD2-8382-4AB3-AEB0-ABE990E9690B}"/>
              </a:ext>
            </a:extLst>
          </p:cNvPr>
          <p:cNvGraphicFramePr/>
          <p:nvPr/>
        </p:nvGraphicFramePr>
        <p:xfrm>
          <a:off x="2235200" y="3779984"/>
          <a:ext cx="7213600" cy="2533842"/>
        </p:xfrm>
        <a:graphic>
          <a:graphicData uri="http://schemas.openxmlformats.org/drawingml/2006/table">
            <a:tbl>
              <a:tblPr firstRow="1" bandRow="1"/>
              <a:tblGrid>
                <a:gridCol w="360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08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9pPr>
                    </a:lstStyle>
                    <a:p>
                      <a:pPr algn="ctr" defTabSz="1733973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19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System Type / Technology</a:t>
                      </a:r>
                      <a:endParaRPr lang="en-US" sz="1900" b="1" dirty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algn="ctr" defTabSz="1733973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(&gt;300,000 Btu/h)</a:t>
                      </a:r>
                      <a:endParaRPr sz="1900" b="1" dirty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0960" marR="60960" marT="60960" marB="6096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508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9pPr>
                    </a:lstStyle>
                    <a:p>
                      <a:pPr algn="ctr" defTabSz="1733973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19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Incentive amount</a:t>
                      </a:r>
                    </a:p>
                  </a:txBody>
                  <a:tcPr marL="60960" marR="60960" marT="60960" marB="6096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508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640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9pPr>
                    </a:lstStyle>
                    <a:p>
                      <a:pPr algn="ctr" defTabSz="1733973"/>
                      <a:r>
                        <a:rPr sz="19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Large Pellet Boiler with 
Thermal Storage</a:t>
                      </a:r>
                    </a:p>
                  </a:txBody>
                  <a:tcPr marL="60960" marR="60960" marT="60960" marB="6096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508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9pPr>
                    </a:lstStyle>
                    <a:p>
                      <a:pPr algn="ctr" defTabSz="1733973"/>
                      <a:r>
                        <a:rPr lang="en-US" sz="19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65</a:t>
                      </a:r>
                      <a:r>
                        <a:rPr sz="19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% of total installed cost 
up to $</a:t>
                      </a:r>
                      <a:r>
                        <a:rPr lang="en-US" sz="19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325</a:t>
                      </a:r>
                      <a:r>
                        <a:rPr sz="19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,000</a:t>
                      </a:r>
                    </a:p>
                  </a:txBody>
                  <a:tcPr marL="60960" marR="60960" marT="60960" marB="6096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508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D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640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9pPr>
                    </a:lstStyle>
                    <a:p>
                      <a:pPr algn="ctr" defTabSz="1733973"/>
                      <a:r>
                        <a:rPr sz="19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Tandem Pellet Boiler with 
Thermal Storage</a:t>
                      </a:r>
                    </a:p>
                  </a:txBody>
                  <a:tcPr marL="60960" marR="60960" marT="60960" marB="6096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 Light"/>
                          <a:ea typeface="Helvetica Light"/>
                          <a:cs typeface="Helvetica Light"/>
                        </a:defRPr>
                      </a:lvl9pPr>
                    </a:lstStyle>
                    <a:p>
                      <a:pPr algn="ctr" defTabSz="1733973"/>
                      <a:r>
                        <a:rPr lang="en-US" sz="19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</a:t>
                      </a:r>
                      <a:r>
                        <a:rPr sz="19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5% of total installed cost 
up to $</a:t>
                      </a:r>
                      <a:r>
                        <a:rPr lang="en-US" sz="19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450</a:t>
                      </a:r>
                      <a:r>
                        <a:rPr sz="19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,000</a:t>
                      </a:r>
                    </a:p>
                  </a:txBody>
                  <a:tcPr marL="60960" marR="60960" marT="60960" marB="60960" anchor="ctr" horzOverflow="overflow"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96528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1B6B0E1-3073-4DC6-8CE2-B40F0D8BA323}"/>
              </a:ext>
            </a:extLst>
          </p:cNvPr>
          <p:cNvSpPr/>
          <p:nvPr/>
        </p:nvSpPr>
        <p:spPr>
          <a:xfrm>
            <a:off x="9347200" y="5867400"/>
            <a:ext cx="27432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3200" y="584200"/>
            <a:ext cx="11582400" cy="748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002D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Program Resources – Open opportunities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3200" y="1498600"/>
            <a:ext cx="5892800" cy="522130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/>
              </a:rPr>
              <a:t>Roadmaps Technical Assistance Program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4"/>
              </a:rPr>
              <a:t>On-site Energy Manager (</a:t>
            </a:r>
            <a:r>
              <a:rPr kumimoji="0" lang="en-US" sz="2133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4"/>
              </a:rPr>
              <a:t>OsEM</a:t>
            </a: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4"/>
              </a:rPr>
              <a:t>)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5"/>
              </a:rPr>
              <a:t>On-the-Job Training for Clean Energy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6"/>
              </a:rPr>
              <a:t>Retail Energy Storage Incentive Program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7"/>
              </a:rPr>
              <a:t>Charge Ready NY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8"/>
              </a:rPr>
              <a:t>NY-SUN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9"/>
              </a:rPr>
              <a:t>FlexTech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0"/>
              </a:rPr>
              <a:t>Commercial New Construction Program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13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Workforce Training – Building O&amp;M</a:t>
            </a:r>
            <a:endParaRPr lang="en-US" sz="2133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1498599"/>
            <a:ext cx="6197600" cy="415447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2"/>
              </a:rPr>
              <a:t>Real Time Energy Management (RTEM)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3"/>
              </a:rPr>
              <a:t>Clean Energy Internship Program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4"/>
              </a:rPr>
              <a:t>Energy Efficiency &amp; Clean Tech Training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5"/>
              </a:rPr>
              <a:t>Renewable Heat NY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6"/>
              </a:rPr>
              <a:t>Ground Source Heat Pump Rebate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7"/>
              </a:rPr>
              <a:t>Air Source Heat Pump Rebate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13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18"/>
              </a:rPr>
              <a:t>REV Campus Challenge Program</a:t>
            </a:r>
            <a:endParaRPr lang="en-US" sz="2133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775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1B6B0E1-3073-4DC6-8CE2-B40F0D8BA323}"/>
              </a:ext>
            </a:extLst>
          </p:cNvPr>
          <p:cNvSpPr/>
          <p:nvPr/>
        </p:nvSpPr>
        <p:spPr>
          <a:xfrm>
            <a:off x="9347200" y="5867400"/>
            <a:ext cx="27432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3200" y="584200"/>
            <a:ext cx="11582400" cy="748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002D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Program Resources – Open opportunities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3200" y="1498600"/>
            <a:ext cx="5892800" cy="522130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Roadmaps Technical Assistance Program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On-site Energy Manager (</a:t>
            </a:r>
            <a:r>
              <a:rPr kumimoji="0" lang="en-US" sz="2133" b="0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OsEM</a:t>
            </a: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On-the-Job Training for Clean Energy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Retail Energy Storage Incentive Program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Charge Ready NY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NY-SUN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FlexTech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Commercial New Construction Program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133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Workforce Training – Building O&amp;M</a:t>
            </a:r>
            <a:endParaRPr lang="en-US" sz="2133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1498599"/>
            <a:ext cx="6197600" cy="415447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Real Time Energy Management (RTEM)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Clean Energy Internship Program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Energy Efficiency &amp; Clean Tech Training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Renewable Heat NY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Ground Source Heat Pump Rebate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Air Source Heat Pump Rebate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133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REV Campus Challenge Program</a:t>
            </a:r>
            <a:endParaRPr lang="en-US" sz="2133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marR="0" lvl="0" indent="-45718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FA8B885-943A-4252-BC1B-084BADF62F3D}"/>
              </a:ext>
            </a:extLst>
          </p:cNvPr>
          <p:cNvSpPr/>
          <p:nvPr/>
        </p:nvSpPr>
        <p:spPr>
          <a:xfrm rot="1403405">
            <a:off x="-333591" y="3060436"/>
            <a:ext cx="12559623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1500" b="1" dirty="0">
                <a:ln w="22225">
                  <a:solidFill>
                    <a:schemeClr val="tx2"/>
                  </a:solidFill>
                  <a:prstDash val="solid"/>
                </a:ln>
                <a:solidFill>
                  <a:schemeClr val="tx2"/>
                </a:solidFill>
              </a:rPr>
              <a:t>SUNY CONCIERGE</a:t>
            </a:r>
          </a:p>
        </p:txBody>
      </p:sp>
    </p:spTree>
    <p:extLst>
      <p:ext uri="{BB962C8B-B14F-4D97-AF65-F5344CB8AC3E}">
        <p14:creationId xmlns:p14="http://schemas.microsoft.com/office/powerpoint/2010/main" val="377933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6803B5-B6FC-4B30-BA56-BCD01C7BC3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7990" y="600584"/>
            <a:ext cx="8234363" cy="4220633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  <a:defRPr/>
            </a:pPr>
            <a:r>
              <a:rPr lang="en-US" sz="3600" b="1" dirty="0">
                <a:solidFill>
                  <a:srgbClr val="002D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NYSERDA opportunities are available to me? 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en-US" sz="3600" b="1" dirty="0">
              <a:solidFill>
                <a:srgbClr val="002D7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en-US" sz="3600" b="1" dirty="0">
                <a:solidFill>
                  <a:srgbClr val="002D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do I become a REV CC member?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en-US" sz="3600" b="1" dirty="0">
              <a:solidFill>
                <a:srgbClr val="002D7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en-US" sz="3600" b="1" dirty="0">
                <a:solidFill>
                  <a:srgbClr val="002D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 there any utility-based incentive programs I could be using?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en-US" sz="3600" b="1" dirty="0">
              <a:solidFill>
                <a:srgbClr val="002D7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en-US" sz="3600" b="1" dirty="0">
                <a:solidFill>
                  <a:srgbClr val="002D7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SUNY Concierge is here for you!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en-US" b="1" dirty="0">
              <a:solidFill>
                <a:srgbClr val="002D73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0FBDEE-E05B-4DDD-A9B5-14B93BEF16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043988" y="1160993"/>
            <a:ext cx="3099816" cy="1549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7978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600" y="2157414"/>
            <a:ext cx="11480800" cy="4220633"/>
          </a:xfrm>
        </p:spPr>
        <p:txBody>
          <a:bodyPr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007681"/>
                </a:solidFill>
              </a:rPr>
              <a:t>Contact information</a:t>
            </a:r>
          </a:p>
          <a:p>
            <a:pPr marL="0" indent="0" algn="ctr">
              <a:buNone/>
            </a:pPr>
            <a:r>
              <a:rPr lang="en-US" sz="2667" dirty="0"/>
              <a:t>Hotline: 833-476-2869</a:t>
            </a:r>
          </a:p>
          <a:p>
            <a:pPr marL="0" indent="0" algn="ctr">
              <a:buNone/>
            </a:pPr>
            <a:r>
              <a:rPr lang="en-US" sz="2667" dirty="0"/>
              <a:t>Email: </a:t>
            </a:r>
            <a:r>
              <a:rPr lang="en-US" sz="2667" dirty="0">
                <a:hlinkClick r:id="rId3"/>
              </a:rPr>
              <a:t>SUNYconcierge@nyserda.ny.gov  </a:t>
            </a:r>
            <a:endParaRPr lang="en-US" sz="2667" dirty="0"/>
          </a:p>
          <a:p>
            <a:pPr marL="0" indent="0" algn="ctr">
              <a:buNone/>
            </a:pPr>
            <a:r>
              <a:rPr lang="en-US" sz="2667" dirty="0"/>
              <a:t>Karys Arisohn, ERS </a:t>
            </a:r>
          </a:p>
          <a:p>
            <a:pPr marL="0" indent="0" algn="ctr">
              <a:buNone/>
            </a:pPr>
            <a:endParaRPr lang="en-US" sz="2667" dirty="0"/>
          </a:p>
          <a:p>
            <a:pPr marL="0" indent="0" algn="ctr">
              <a:buNone/>
            </a:pPr>
            <a:r>
              <a:rPr lang="en-US" sz="2667" dirty="0"/>
              <a:t>Lindsay Holle, NYSERDA</a:t>
            </a:r>
          </a:p>
          <a:p>
            <a:pPr marL="0" indent="0" algn="ctr">
              <a:buNone/>
            </a:pPr>
            <a:r>
              <a:rPr lang="en-US" sz="2667" dirty="0"/>
              <a:t>Phone: (518)288-0141</a:t>
            </a:r>
          </a:p>
          <a:p>
            <a:pPr marL="0" indent="0" algn="ctr">
              <a:buNone/>
            </a:pPr>
            <a:endParaRPr lang="en-US" sz="2667" dirty="0"/>
          </a:p>
          <a:p>
            <a:pPr marL="0" indent="0" algn="ctr">
              <a:buNone/>
            </a:pPr>
            <a:endParaRPr lang="en-US" sz="2667" dirty="0"/>
          </a:p>
          <a:p>
            <a:pPr marL="0" indent="0" algn="ctr">
              <a:buNone/>
            </a:pPr>
            <a:endParaRPr lang="en-US" sz="2667" dirty="0"/>
          </a:p>
          <a:p>
            <a:pPr marL="609585" lvl="1" indent="0">
              <a:buNone/>
            </a:pPr>
            <a:endParaRPr lang="en-US" sz="2133" dirty="0"/>
          </a:p>
          <a:p>
            <a:pPr marL="609585" lvl="1" indent="0">
              <a:buNone/>
            </a:pPr>
            <a:endParaRPr lang="en-US" sz="2133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710332-38FB-461D-AC31-AFE3EFA9B880}"/>
              </a:ext>
            </a:extLst>
          </p:cNvPr>
          <p:cNvSpPr txBox="1"/>
          <p:nvPr/>
        </p:nvSpPr>
        <p:spPr>
          <a:xfrm>
            <a:off x="203200" y="584200"/>
            <a:ext cx="11582400" cy="748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2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SUNY Concierge Team</a:t>
            </a:r>
          </a:p>
        </p:txBody>
      </p:sp>
    </p:spTree>
    <p:extLst>
      <p:ext uri="{BB962C8B-B14F-4D97-AF65-F5344CB8AC3E}">
        <p14:creationId xmlns:p14="http://schemas.microsoft.com/office/powerpoint/2010/main" val="1513622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734566" y="1824769"/>
            <a:ext cx="3807725" cy="27189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2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SUNY Concierge assisted campuses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71DF3F7-6790-4B15-846F-E5BE593DE6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546144"/>
            <a:ext cx="7801970" cy="600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159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3200" y="2921000"/>
            <a:ext cx="6502400" cy="14056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1219170"/>
            <a:r>
              <a:rPr lang="en-US" sz="4267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NYSERDA Funding Opportunities</a:t>
            </a:r>
          </a:p>
        </p:txBody>
      </p:sp>
    </p:spTree>
    <p:extLst>
      <p:ext uri="{BB962C8B-B14F-4D97-AF65-F5344CB8AC3E}">
        <p14:creationId xmlns:p14="http://schemas.microsoft.com/office/powerpoint/2010/main" val="814134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1B6B0E1-3073-4DC6-8CE2-B40F0D8BA323}"/>
              </a:ext>
            </a:extLst>
          </p:cNvPr>
          <p:cNvSpPr/>
          <p:nvPr/>
        </p:nvSpPr>
        <p:spPr>
          <a:xfrm>
            <a:off x="9347200" y="5867400"/>
            <a:ext cx="27432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en-US" sz="24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3200" y="584200"/>
            <a:ext cx="11582400" cy="748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sz="42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 program opportunities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3200" y="1498600"/>
            <a:ext cx="5892800" cy="468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133" dirty="0">
                <a:latin typeface="Arial" panose="020B0604020202020204" pitchFamily="34" charset="0"/>
                <a:cs typeface="Arial" panose="020B0604020202020204" pitchFamily="34" charset="0"/>
              </a:rPr>
              <a:t>Roadmaps Technical Assistance Program</a:t>
            </a: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133" dirty="0">
                <a:latin typeface="Arial" panose="020B0604020202020204" pitchFamily="34" charset="0"/>
                <a:cs typeface="Arial" panose="020B0604020202020204" pitchFamily="34" charset="0"/>
              </a:rPr>
              <a:t>On-site Energy Manager (</a:t>
            </a:r>
            <a:r>
              <a:rPr lang="en-US" sz="2133" dirty="0" err="1">
                <a:latin typeface="Arial" panose="020B0604020202020204" pitchFamily="34" charset="0"/>
                <a:cs typeface="Arial" panose="020B0604020202020204" pitchFamily="34" charset="0"/>
              </a:rPr>
              <a:t>OsEM</a:t>
            </a:r>
            <a:r>
              <a:rPr lang="en-US" sz="2133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133" dirty="0">
                <a:latin typeface="Arial" panose="020B0604020202020204" pitchFamily="34" charset="0"/>
                <a:cs typeface="Arial" panose="020B0604020202020204" pitchFamily="34" charset="0"/>
              </a:rPr>
              <a:t>On-the-Job Training for Clean Energy</a:t>
            </a: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133" dirty="0">
                <a:latin typeface="Arial" panose="020B0604020202020204" pitchFamily="34" charset="0"/>
                <a:cs typeface="Arial" panose="020B0604020202020204" pitchFamily="34" charset="0"/>
              </a:rPr>
              <a:t>Retail Energy Storage Incentive Program</a:t>
            </a: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133" dirty="0">
                <a:latin typeface="Arial" panose="020B0604020202020204" pitchFamily="34" charset="0"/>
                <a:cs typeface="Arial" panose="020B0604020202020204" pitchFamily="34" charset="0"/>
              </a:rPr>
              <a:t>Charge Ready NY</a:t>
            </a: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133" dirty="0">
                <a:latin typeface="Arial" panose="020B0604020202020204" pitchFamily="34" charset="0"/>
                <a:cs typeface="Arial" panose="020B0604020202020204" pitchFamily="34" charset="0"/>
              </a:rPr>
              <a:t>NY-SUN</a:t>
            </a: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133" dirty="0">
                <a:latin typeface="Arial" panose="020B0604020202020204" pitchFamily="34" charset="0"/>
                <a:cs typeface="Arial" panose="020B0604020202020204" pitchFamily="34" charset="0"/>
              </a:rPr>
              <a:t>FlexTech</a:t>
            </a: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133" dirty="0">
                <a:latin typeface="Arial" panose="020B0604020202020204" pitchFamily="34" charset="0"/>
                <a:cs typeface="Arial" panose="020B0604020202020204" pitchFamily="34" charset="0"/>
              </a:rPr>
              <a:t>Commercial New Construction Program</a:t>
            </a: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133" dirty="0">
                <a:latin typeface="Arial" panose="020B0604020202020204" pitchFamily="34" charset="0"/>
                <a:cs typeface="Arial" panose="020B0604020202020204" pitchFamily="34" charset="0"/>
              </a:rPr>
              <a:t>Workforce Training – Building O&amp;M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0" y="1498599"/>
            <a:ext cx="6197600" cy="468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133" dirty="0">
                <a:latin typeface="Arial" panose="020B0604020202020204" pitchFamily="34" charset="0"/>
                <a:cs typeface="Arial" panose="020B0604020202020204" pitchFamily="34" charset="0"/>
              </a:rPr>
              <a:t>Real Time Energy Management (RTEM)</a:t>
            </a: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133" dirty="0">
                <a:latin typeface="Arial" panose="020B0604020202020204" pitchFamily="34" charset="0"/>
                <a:cs typeface="Arial" panose="020B0604020202020204" pitchFamily="34" charset="0"/>
              </a:rPr>
              <a:t>Clean Energy Internship Program</a:t>
            </a: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133" dirty="0">
                <a:latin typeface="Arial" panose="020B0604020202020204" pitchFamily="34" charset="0"/>
                <a:cs typeface="Arial" panose="020B0604020202020204" pitchFamily="34" charset="0"/>
              </a:rPr>
              <a:t>Energy Efficiency &amp; Clean Tech Training</a:t>
            </a: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133" dirty="0">
                <a:latin typeface="Arial" panose="020B0604020202020204" pitchFamily="34" charset="0"/>
                <a:cs typeface="Arial" panose="020B0604020202020204" pitchFamily="34" charset="0"/>
              </a:rPr>
              <a:t>Renewable Heat NY</a:t>
            </a: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133" dirty="0">
                <a:latin typeface="Arial" panose="020B0604020202020204" pitchFamily="34" charset="0"/>
                <a:cs typeface="Arial" panose="020B0604020202020204" pitchFamily="34" charset="0"/>
              </a:rPr>
              <a:t>Ground Source Heat Pump Rebate</a:t>
            </a: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133" dirty="0">
                <a:latin typeface="Arial" panose="020B0604020202020204" pitchFamily="34" charset="0"/>
                <a:cs typeface="Arial" panose="020B0604020202020204" pitchFamily="34" charset="0"/>
              </a:rPr>
              <a:t>Air Source Heat Pump Rebate</a:t>
            </a: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133" dirty="0">
                <a:latin typeface="Arial" panose="020B0604020202020204" pitchFamily="34" charset="0"/>
                <a:cs typeface="Arial" panose="020B0604020202020204" pitchFamily="34" charset="0"/>
              </a:rPr>
              <a:t>REV Campus Challenge</a:t>
            </a: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r>
              <a:rPr lang="en-US" sz="2133" dirty="0">
                <a:latin typeface="Arial" panose="020B0604020202020204" pitchFamily="34" charset="0"/>
                <a:cs typeface="Arial" panose="020B0604020202020204" pitchFamily="34" charset="0"/>
              </a:rPr>
              <a:t>SUNY Concierge </a:t>
            </a: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  <a:defRPr/>
            </a:pPr>
            <a:endParaRPr lang="en-US" sz="21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391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3200" y="584201"/>
            <a:ext cx="11582400" cy="14056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1219170"/>
            <a:r>
              <a:rPr lang="en-US" sz="42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Reforming the Energy Vision (REV) Campus Challenge: Colleges &amp; Universities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3200" y="2058908"/>
            <a:ext cx="11684000" cy="395018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1219170">
              <a:spcAft>
                <a:spcPts val="1600"/>
              </a:spcAft>
            </a:pP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Governor Cuomo's REV initiative to build a cleaner, more resilient, and affordable energy system for all New Yorkers</a:t>
            </a: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US" sz="2667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NYS colleges and universities are centers of clean energy innovation, leading by example and training the next generation of clean energy leaders</a:t>
            </a: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US" sz="2667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REV Campus Challenge aims to help NYS colleges and universities reduce GHG emissions and set and achieve ambitious clean energy goals</a:t>
            </a:r>
          </a:p>
        </p:txBody>
      </p:sp>
    </p:spTree>
    <p:extLst>
      <p:ext uri="{BB962C8B-B14F-4D97-AF65-F5344CB8AC3E}">
        <p14:creationId xmlns:p14="http://schemas.microsoft.com/office/powerpoint/2010/main" val="16398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3200" y="584201"/>
            <a:ext cx="11582400" cy="748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1219170"/>
            <a:r>
              <a:rPr lang="en-US" sz="4267" b="1" dirty="0">
                <a:solidFill>
                  <a:srgbClr val="002D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REV Campus Challenge Mission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3200" y="1803400"/>
            <a:ext cx="11684000" cy="3868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1219170">
              <a:spcAft>
                <a:spcPts val="1600"/>
              </a:spcAft>
            </a:pPr>
            <a:r>
              <a:rPr lang="en-US" sz="3200" b="1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Promote and support C&amp;Us in NYS that:</a:t>
            </a: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US" sz="2667" b="1" dirty="0">
                <a:solidFill>
                  <a:srgbClr val="007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</a:t>
            </a:r>
            <a:r>
              <a:rPr lang="en-US" sz="2667" b="1" dirty="0">
                <a:solidFill>
                  <a:srgbClr val="4589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clean energy and GHG reductions</a:t>
            </a: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US" sz="2667" b="1" dirty="0">
                <a:solidFill>
                  <a:srgbClr val="007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Educate</a:t>
            </a:r>
            <a:r>
              <a:rPr lang="en-US" sz="2667" dirty="0">
                <a:solidFill>
                  <a:srgbClr val="007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integrating clean energy into the curriculum and supporting cleantech R&amp;D</a:t>
            </a:r>
          </a:p>
          <a:p>
            <a:pPr marL="457189" indent="-457189" defTabSz="1219170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US" sz="2667" b="1" dirty="0">
                <a:solidFill>
                  <a:srgbClr val="0076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Engage</a:t>
            </a:r>
            <a:r>
              <a:rPr lang="en-US" sz="2667" b="1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campus and off-campus communities to promote clean energy and sustainability</a:t>
            </a:r>
          </a:p>
          <a:p>
            <a:pPr defTabSz="1219170">
              <a:spcAft>
                <a:spcPts val="1600"/>
              </a:spcAft>
            </a:pPr>
            <a:r>
              <a:rPr lang="en-US" sz="2667" b="1" dirty="0">
                <a:solidFill>
                  <a:srgbClr val="6465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campus, in the classroom, in the community</a:t>
            </a:r>
          </a:p>
        </p:txBody>
      </p:sp>
    </p:spTree>
    <p:extLst>
      <p:ext uri="{BB962C8B-B14F-4D97-AF65-F5344CB8AC3E}">
        <p14:creationId xmlns:p14="http://schemas.microsoft.com/office/powerpoint/2010/main" val="2154965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ver 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ection 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ontent 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Section 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20092</TotalTime>
  <Words>2130</Words>
  <Application>Microsoft Office PowerPoint</Application>
  <PresentationFormat>Widescreen</PresentationFormat>
  <Paragraphs>396</Paragraphs>
  <Slides>46</Slides>
  <Notes>46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46</vt:i4>
      </vt:variant>
    </vt:vector>
  </HeadingPairs>
  <TitlesOfParts>
    <vt:vector size="61" baseType="lpstr">
      <vt:lpstr>Arial</vt:lpstr>
      <vt:lpstr>Arial Narrow</vt:lpstr>
      <vt:lpstr>Calibri</vt:lpstr>
      <vt:lpstr>Calibri Light</vt:lpstr>
      <vt:lpstr>Courier New</vt:lpstr>
      <vt:lpstr>Proxima Nova</vt:lpstr>
      <vt:lpstr>Proxima Nova Lt</vt:lpstr>
      <vt:lpstr>Wingdings</vt:lpstr>
      <vt:lpstr>Office Theme</vt:lpstr>
      <vt:lpstr>Cover Master</vt:lpstr>
      <vt:lpstr>Section Master</vt:lpstr>
      <vt:lpstr>Content Master</vt:lpstr>
      <vt:lpstr>1_Section Master</vt:lpstr>
      <vt:lpstr>2_Custom Design</vt:lpstr>
      <vt:lpstr>3_Custom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Current SUNY REV Campus Challenge Membership</vt:lpstr>
      <vt:lpstr>Referral Program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On-Site Energy Manager (OsEM – PON 3701)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Ground Source Heat Pump Program</vt:lpstr>
      <vt:lpstr>Renewable Heat NY</vt:lpstr>
      <vt:lpstr>Renewable Heat NY  Large Biomass Boiler Program (PON 3010)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Karys  Moreno Arisohn</dc:creator>
  <cp:lastModifiedBy>Karys  Moreno Arisohn</cp:lastModifiedBy>
  <cp:revision>132</cp:revision>
  <dcterms:created xsi:type="dcterms:W3CDTF">2019-06-26T14:49:21Z</dcterms:created>
  <dcterms:modified xsi:type="dcterms:W3CDTF">2019-07-25T18:17:08Z</dcterms:modified>
</cp:coreProperties>
</file>