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4" r:id="rId1"/>
  </p:sldMasterIdLst>
  <p:notesMasterIdLst>
    <p:notesMasterId r:id="rId68"/>
  </p:notesMasterIdLst>
  <p:handoutMasterIdLst>
    <p:handoutMasterId r:id="rId69"/>
  </p:handoutMasterIdLst>
  <p:sldIdLst>
    <p:sldId id="256" r:id="rId2"/>
    <p:sldId id="259" r:id="rId3"/>
    <p:sldId id="297" r:id="rId4"/>
    <p:sldId id="298" r:id="rId5"/>
    <p:sldId id="261" r:id="rId6"/>
    <p:sldId id="299" r:id="rId7"/>
    <p:sldId id="284" r:id="rId8"/>
    <p:sldId id="300" r:id="rId9"/>
    <p:sldId id="301" r:id="rId10"/>
    <p:sldId id="285" r:id="rId11"/>
    <p:sldId id="289" r:id="rId12"/>
    <p:sldId id="258" r:id="rId13"/>
    <p:sldId id="286" r:id="rId14"/>
    <p:sldId id="263" r:id="rId15"/>
    <p:sldId id="287" r:id="rId16"/>
    <p:sldId id="319" r:id="rId17"/>
    <p:sldId id="306" r:id="rId18"/>
    <p:sldId id="302" r:id="rId19"/>
    <p:sldId id="262" r:id="rId20"/>
    <p:sldId id="264" r:id="rId21"/>
    <p:sldId id="268" r:id="rId22"/>
    <p:sldId id="303" r:id="rId23"/>
    <p:sldId id="269" r:id="rId24"/>
    <p:sldId id="324" r:id="rId25"/>
    <p:sldId id="270" r:id="rId26"/>
    <p:sldId id="349" r:id="rId27"/>
    <p:sldId id="271" r:id="rId28"/>
    <p:sldId id="272" r:id="rId29"/>
    <p:sldId id="273" r:id="rId30"/>
    <p:sldId id="363" r:id="rId31"/>
    <p:sldId id="364" r:id="rId32"/>
    <p:sldId id="365" r:id="rId33"/>
    <p:sldId id="274" r:id="rId34"/>
    <p:sldId id="276" r:id="rId35"/>
    <p:sldId id="277" r:id="rId36"/>
    <p:sldId id="278" r:id="rId37"/>
    <p:sldId id="346" r:id="rId38"/>
    <p:sldId id="347" r:id="rId39"/>
    <p:sldId id="279" r:id="rId40"/>
    <p:sldId id="280" r:id="rId41"/>
    <p:sldId id="281" r:id="rId42"/>
    <p:sldId id="305" r:id="rId43"/>
    <p:sldId id="321" r:id="rId44"/>
    <p:sldId id="330" r:id="rId45"/>
    <p:sldId id="362" r:id="rId46"/>
    <p:sldId id="331" r:id="rId47"/>
    <p:sldId id="308" r:id="rId48"/>
    <p:sldId id="309" r:id="rId49"/>
    <p:sldId id="360" r:id="rId50"/>
    <p:sldId id="310" r:id="rId51"/>
    <p:sldId id="366" r:id="rId52"/>
    <p:sldId id="313" r:id="rId53"/>
    <p:sldId id="344" r:id="rId54"/>
    <p:sldId id="314" r:id="rId55"/>
    <p:sldId id="334" r:id="rId56"/>
    <p:sldId id="341" r:id="rId57"/>
    <p:sldId id="315" r:id="rId58"/>
    <p:sldId id="332" r:id="rId59"/>
    <p:sldId id="345" r:id="rId60"/>
    <p:sldId id="318" r:id="rId61"/>
    <p:sldId id="352" r:id="rId62"/>
    <p:sldId id="316" r:id="rId63"/>
    <p:sldId id="354" r:id="rId64"/>
    <p:sldId id="359" r:id="rId65"/>
    <p:sldId id="317" r:id="rId66"/>
    <p:sldId id="361" r:id="rId6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9" autoAdjust="0"/>
  </p:normalViewPr>
  <p:slideViewPr>
    <p:cSldViewPr>
      <p:cViewPr varScale="1">
        <p:scale>
          <a:sx n="90" d="100"/>
          <a:sy n="90" d="100"/>
        </p:scale>
        <p:origin x="-58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4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7C98888-C202-4061-A383-78EE4969D3CB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137C0C-251C-46D7-BDE3-D9C75139216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F58B5-ECF9-4937-8EF7-9B8A04D417FA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65FC8-33C7-49F2-9926-968C97AE62A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NY_trns_circles-01.png"/>
          <p:cNvPicPr>
            <a:picLocks noChangeAspect="1"/>
          </p:cNvPicPr>
          <p:nvPr/>
        </p:nvPicPr>
        <p:blipFill>
          <a:blip r:embed="rId2" cstate="print"/>
          <a:srcRect l="37447" t="36170"/>
          <a:stretch>
            <a:fillRect/>
          </a:stretch>
        </p:blipFill>
        <p:spPr>
          <a:xfrm>
            <a:off x="3424136" y="2480553"/>
            <a:ext cx="5719866" cy="4377448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>
            <a:off x="719847" y="1021404"/>
            <a:ext cx="4367719" cy="2033081"/>
            <a:chOff x="719847" y="1021404"/>
            <a:chExt cx="4367719" cy="2033081"/>
          </a:xfrm>
        </p:grpSpPr>
        <p:pic>
          <p:nvPicPr>
            <p:cNvPr id="7" name="Picture 6" descr="SUNY_State_text-01.png"/>
            <p:cNvPicPr>
              <a:picLocks noChangeAspect="1"/>
            </p:cNvPicPr>
            <p:nvPr/>
          </p:nvPicPr>
          <p:blipFill>
            <a:blip r:embed="rId3" cstate="print"/>
            <a:srcRect l="23682" t="21844" r="44403" b="63830"/>
            <a:stretch>
              <a:fillRect/>
            </a:stretch>
          </p:blipFill>
          <p:spPr>
            <a:xfrm>
              <a:off x="2169268" y="1498060"/>
              <a:ext cx="2918298" cy="982493"/>
            </a:xfrm>
            <a:prstGeom prst="rect">
              <a:avLst/>
            </a:prstGeom>
          </p:spPr>
        </p:pic>
        <p:pic>
          <p:nvPicPr>
            <p:cNvPr id="8" name="Picture 7" descr="SUNY_Logo-01.png"/>
            <p:cNvPicPr>
              <a:picLocks noChangeAspect="1"/>
            </p:cNvPicPr>
            <p:nvPr/>
          </p:nvPicPr>
          <p:blipFill>
            <a:blip r:embed="rId4" cstate="print"/>
            <a:srcRect l="7766" t="14894" r="65638" b="55461"/>
            <a:stretch>
              <a:fillRect/>
            </a:stretch>
          </p:blipFill>
          <p:spPr>
            <a:xfrm>
              <a:off x="719847" y="1021404"/>
              <a:ext cx="2431915" cy="2033081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2704408" y="2655398"/>
            <a:ext cx="56768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auxPro OT"/>
              </a:rPr>
              <a:t>Office for Capital Facilities - SUNY PPAA Winter Conference</a:t>
            </a:r>
            <a:endParaRPr lang="en-US" sz="3600" b="1" dirty="0">
              <a:latin typeface="AauxPro O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8049" y="5517719"/>
            <a:ext cx="56768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AauxPro OT"/>
              </a:rPr>
              <a:t>January 2012</a:t>
            </a:r>
            <a:endParaRPr lang="en-US" sz="1600" b="1" dirty="0">
              <a:latin typeface="AauxPro O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57200" y="1871330"/>
            <a:ext cx="8229600" cy="4327451"/>
          </a:xfrm>
          <a:prstGeom prst="rect">
            <a:avLst/>
          </a:prstGeom>
        </p:spPr>
        <p:txBody>
          <a:bodyPr/>
          <a:lstStyle>
            <a:lvl1pPr>
              <a:buClr>
                <a:srgbClr val="3FB0E9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</a:defRPr>
            </a:lvl1pPr>
            <a:lvl2pPr>
              <a:buClr>
                <a:schemeClr val="accent6">
                  <a:lumMod val="60000"/>
                  <a:lumOff val="40000"/>
                </a:schemeClr>
              </a:buClr>
              <a:buSzPct val="90000"/>
              <a:buFont typeface="Wingdings" pitchFamily="2" charset="2"/>
              <a:buChar char="Ø"/>
              <a:defRPr sz="2800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00219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>
          <a:xfrm>
            <a:off x="457200" y="6480175"/>
            <a:ext cx="2133600" cy="365125"/>
          </a:xfrm>
        </p:spPr>
        <p:txBody>
          <a:bodyPr/>
          <a:lstStyle/>
          <a:p>
            <a:fld id="{57B400D4-5B39-4CAB-A1D3-EED227388CC7}" type="datetime1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5"/>
          </p:nvPr>
        </p:nvSpPr>
        <p:spPr>
          <a:xfrm>
            <a:off x="6553200" y="6480175"/>
            <a:ext cx="2133600" cy="365125"/>
          </a:xfrm>
        </p:spPr>
        <p:txBody>
          <a:bodyPr/>
          <a:lstStyle/>
          <a:p>
            <a:fld id="{E1B3D886-79AC-45E7-A3C2-BD252BBFD2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76172A-E7DA-4111-B52C-87EB44C367F6}" type="datetime1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486339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63F0A3-DA78-41A7-8D73-B18820C1756A}" type="datetime1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1B3D886-79AC-45E7-A3C2-BD252BBFD2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9961"/>
            <a:ext cx="8229600" cy="107447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56989"/>
            <a:ext cx="4038600" cy="425463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AEC90A-CDE0-4647-84E3-E5D8F90515CE}" type="datetime1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3D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UNY_logo_bottom-01.png"/>
          <p:cNvPicPr>
            <a:picLocks noChangeAspect="1"/>
          </p:cNvPicPr>
          <p:nvPr/>
        </p:nvPicPr>
        <p:blipFill>
          <a:blip r:embed="rId7" cstate="print">
            <a:lum bright="-30000"/>
          </a:blip>
          <a:srcRect t="49388" r="50280"/>
          <a:stretch>
            <a:fillRect/>
          </a:stretch>
        </p:blipFill>
        <p:spPr>
          <a:xfrm>
            <a:off x="1" y="3418318"/>
            <a:ext cx="4546362" cy="3470957"/>
          </a:xfrm>
          <a:prstGeom prst="rect">
            <a:avLst/>
          </a:prstGeom>
        </p:spPr>
      </p:pic>
      <p:pic>
        <p:nvPicPr>
          <p:cNvPr id="7" name="Picture 6" descr="SUNY_trans_circles_top-01.png"/>
          <p:cNvPicPr>
            <a:picLocks noChangeAspect="1"/>
          </p:cNvPicPr>
          <p:nvPr/>
        </p:nvPicPr>
        <p:blipFill>
          <a:blip r:embed="rId8" cstate="print">
            <a:lum bright="-20000"/>
          </a:blip>
          <a:srcRect l="57103" b="26729"/>
          <a:stretch>
            <a:fillRect/>
          </a:stretch>
        </p:blipFill>
        <p:spPr>
          <a:xfrm>
            <a:off x="5221480" y="1"/>
            <a:ext cx="3922521" cy="5024926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9800" y="3765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 descr="SUNY_small_logo-01.png"/>
          <p:cNvPicPr>
            <a:picLocks noChangeAspect="1"/>
          </p:cNvPicPr>
          <p:nvPr/>
        </p:nvPicPr>
        <p:blipFill>
          <a:blip r:embed="rId9" cstate="print"/>
          <a:srcRect r="69691" b="82750"/>
          <a:stretch>
            <a:fillRect/>
          </a:stretch>
        </p:blipFill>
        <p:spPr>
          <a:xfrm>
            <a:off x="-84709" y="-82499"/>
            <a:ext cx="2771424" cy="1182966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D26E929-70E4-437C-839E-97CDFCD373FE}" type="datetime1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27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E1B3D886-79AC-45E7-A3C2-BD252BBFD2C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143000"/>
            <a:ext cx="7772400" cy="1975104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800" dirty="0" smtClean="0"/>
              <a:t>Construction Fire Safety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213360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en-US" sz="5100" dirty="0" smtClean="0"/>
              <a:t>SUNY </a:t>
            </a:r>
            <a:r>
              <a:rPr lang="en-US" sz="5100" dirty="0" smtClean="0"/>
              <a:t>PPAA</a:t>
            </a:r>
            <a:r>
              <a:rPr lang="en-US" sz="5100" dirty="0" smtClean="0"/>
              <a:t> Winter 2012 Conference</a:t>
            </a:r>
          </a:p>
          <a:p>
            <a:pPr algn="r"/>
            <a:endParaRPr lang="en-US" sz="5700" dirty="0" smtClean="0"/>
          </a:p>
          <a:p>
            <a:pPr algn="r"/>
            <a:r>
              <a:rPr lang="en-US" sz="5700" dirty="0" smtClean="0"/>
              <a:t>Barbara Boyle, SUNY</a:t>
            </a:r>
          </a:p>
          <a:p>
            <a:pPr algn="r"/>
            <a:r>
              <a:rPr lang="en-US" sz="5700" dirty="0" smtClean="0"/>
              <a:t>Bill Held, SUCF</a:t>
            </a:r>
          </a:p>
          <a:p>
            <a:pPr algn="r"/>
            <a:endParaRPr lang="en-US" dirty="0" smtClean="0"/>
          </a:p>
          <a:p>
            <a:pPr algn="r"/>
            <a:endParaRPr lang="en-US" dirty="0" smtClean="0"/>
          </a:p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4724400"/>
            <a:ext cx="8229600" cy="140176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74638"/>
            <a:ext cx="8229600" cy="40687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i="1" dirty="0" smtClean="0">
                <a:solidFill>
                  <a:srgbClr val="C00000"/>
                </a:solidFill>
              </a:rPr>
              <a:t/>
            </a:r>
            <a:br>
              <a:rPr lang="en-US" sz="3600" b="1" i="1" dirty="0" smtClean="0">
                <a:solidFill>
                  <a:srgbClr val="C00000"/>
                </a:solidFill>
              </a:rPr>
            </a:br>
            <a:r>
              <a:rPr lang="en-US" sz="3600" b="1" i="1" dirty="0" smtClean="0">
                <a:solidFill>
                  <a:srgbClr val="C00000"/>
                </a:solidFill>
              </a:rPr>
              <a:t/>
            </a:r>
            <a:br>
              <a:rPr lang="en-US" sz="3600" b="1" i="1" dirty="0" smtClean="0">
                <a:solidFill>
                  <a:srgbClr val="C00000"/>
                </a:solidFill>
              </a:rPr>
            </a:br>
            <a:r>
              <a:rPr lang="en-US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Recommendation 14: </a:t>
            </a:r>
            <a:br>
              <a:rPr lang="en-US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Municipalities should ensure that construction and/or demolition is done in accordance with </a:t>
            </a:r>
            <a:r>
              <a:rPr lang="en-US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NFPA</a:t>
            </a:r>
            <a:r>
              <a:rPr lang="en-US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241: </a:t>
            </a:r>
            <a:r>
              <a:rPr lang="en-US" sz="3600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Standard for Safeguarding Construction, Alteration, and Demolition Operations</a:t>
            </a:r>
            <a:r>
              <a:rPr lang="en-US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. </a:t>
            </a:r>
            <a:r>
              <a:rPr lang="en-US" sz="3200" b="1" i="1" dirty="0" smtClean="0"/>
              <a:t/>
            </a:r>
            <a:br>
              <a:rPr lang="en-US" sz="3200" b="1" i="1" dirty="0" smtClean="0"/>
            </a:b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533400"/>
            <a:ext cx="8229600" cy="5665381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7.6 </a:t>
            </a:r>
            <a:r>
              <a:rPr lang="en-US" dirty="0" smtClean="0"/>
              <a:t>―Fire Protection: </a:t>
            </a:r>
            <a:r>
              <a:rPr lang="en-US" b="1" dirty="0" smtClean="0"/>
              <a:t>Standpipes</a:t>
            </a:r>
          </a:p>
          <a:p>
            <a:endParaRPr lang="en-US" dirty="0" smtClean="0"/>
          </a:p>
          <a:p>
            <a:r>
              <a:rPr lang="en-US" dirty="0" smtClean="0"/>
              <a:t>10.8.4 </a:t>
            </a:r>
            <a:r>
              <a:rPr lang="en-US" dirty="0" smtClean="0"/>
              <a:t>―Safeguarding Construction and Alteration Operations: </a:t>
            </a:r>
            <a:r>
              <a:rPr lang="en-US" b="1" dirty="0" smtClean="0"/>
              <a:t>Standpipes</a:t>
            </a:r>
          </a:p>
          <a:p>
            <a:endParaRPr lang="en-US" dirty="0" smtClean="0"/>
          </a:p>
          <a:p>
            <a:r>
              <a:rPr lang="en-US" dirty="0" smtClean="0"/>
              <a:t>10.4 </a:t>
            </a:r>
            <a:r>
              <a:rPr lang="en-US" dirty="0" smtClean="0"/>
              <a:t>―Safeguarding Demolition Operations: </a:t>
            </a:r>
            <a:r>
              <a:rPr lang="en-US" b="1" dirty="0" smtClean="0"/>
              <a:t>Smoking</a:t>
            </a:r>
          </a:p>
          <a:p>
            <a:endParaRPr lang="en-US" dirty="0" smtClean="0"/>
          </a:p>
          <a:p>
            <a:r>
              <a:rPr lang="en-US" dirty="0" smtClean="0"/>
              <a:t>10.8.2 </a:t>
            </a:r>
            <a:r>
              <a:rPr lang="en-US" dirty="0" smtClean="0"/>
              <a:t>―Safeguarding Construction and Alteration Operations: </a:t>
            </a:r>
            <a:r>
              <a:rPr lang="en-US" b="1" dirty="0" smtClean="0"/>
              <a:t>Fire Protection During Demolition, System Operation</a:t>
            </a:r>
          </a:p>
          <a:p>
            <a:endParaRPr lang="en-US" sz="33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94033"/>
          </a:xfrm>
        </p:spPr>
        <p:txBody>
          <a:bodyPr>
            <a:normAutofit fontScale="90000"/>
          </a:bodyPr>
          <a:lstStyle/>
          <a:p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13357" y="1871663"/>
            <a:ext cx="3517285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27023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66800" y="381000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Photo 4. Standpipe system was inoperable due to missing sections of pipe. </a:t>
            </a:r>
          </a:p>
          <a:p>
            <a:r>
              <a:rPr lang="en-US" b="1" i="1" dirty="0" smtClean="0"/>
              <a:t>(Photos courtesy of fire department/NIOSH report.)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4953000"/>
            <a:ext cx="8229600" cy="1173163"/>
          </a:xfrm>
        </p:spPr>
        <p:txBody>
          <a:bodyPr>
            <a:normAutofit/>
          </a:bodyPr>
          <a:lstStyle/>
          <a:p>
            <a:pPr lvl="1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838200"/>
            <a:ext cx="8229600" cy="3505200"/>
          </a:xfrm>
        </p:spPr>
        <p:txBody>
          <a:bodyPr>
            <a:noAutofit/>
          </a:bodyPr>
          <a:lstStyle/>
          <a:p>
            <a:pPr algn="l"/>
            <a:r>
              <a:rPr lang="en-US" sz="32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sz="32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2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Recommendation </a:t>
            </a:r>
            <a:r>
              <a:rPr lang="en-US" sz="32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15: </a:t>
            </a:r>
            <a:r>
              <a:rPr lang="en-US" sz="32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sz="32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2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Municipalities should develop a reporting system to inform the fire department of any ongoing, unique building construction activities (such as deconstruction or asbestos abatement) that would adversely affect a fire response. </a:t>
            </a:r>
            <a:endParaRPr lang="en-US" sz="32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191000" y="457200"/>
            <a:ext cx="4736346" cy="577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2590800"/>
            <a:ext cx="3657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>
                <a:solidFill>
                  <a:prstClr val="white"/>
                </a:solidFill>
              </a:rPr>
              <a:t>Photo 5. Plastic sheeting, ductwork and fans used for asbestos abatement. </a:t>
            </a:r>
          </a:p>
          <a:p>
            <a:pPr lvl="0"/>
            <a:r>
              <a:rPr lang="en-US" b="1" i="1" dirty="0" smtClean="0">
                <a:solidFill>
                  <a:prstClr val="white"/>
                </a:solidFill>
              </a:rPr>
              <a:t>(Photos courtesy of fire department/NIOSH report.)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3733800"/>
            <a:ext cx="8229600" cy="239236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24000"/>
            <a:ext cx="8229600" cy="4267200"/>
          </a:xfrm>
        </p:spPr>
        <p:txBody>
          <a:bodyPr>
            <a:normAutofit/>
          </a:bodyPr>
          <a:lstStyle/>
          <a:p>
            <a:pPr algn="l"/>
            <a:r>
              <a:rPr lang="en-US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Recommendation </a:t>
            </a:r>
            <a:r>
              <a:rPr lang="en-US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16: </a:t>
            </a:r>
            <a:r>
              <a:rPr lang="en-US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sz="3600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Municipalities should establish a system for property owners to notify the fire department when fire protection/suppression systems are taken out of service</a:t>
            </a:r>
            <a:r>
              <a:rPr lang="en-US" sz="3600" b="1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. </a:t>
            </a:r>
            <a:r>
              <a:rPr lang="en-US" sz="3200" b="1" i="1" dirty="0" smtClean="0"/>
              <a:t/>
            </a:r>
            <a:br>
              <a:rPr lang="en-US" sz="3200" b="1" i="1" dirty="0" smtClean="0"/>
            </a:b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Deutsche </a:t>
            </a:r>
            <a:r>
              <a:rPr lang="en-US" dirty="0" smtClean="0"/>
              <a:t>Bank news releases</a:t>
            </a:r>
          </a:p>
          <a:p>
            <a:endParaRPr lang="en-US" dirty="0" smtClean="0"/>
          </a:p>
          <a:p>
            <a:r>
              <a:rPr lang="en-US" dirty="0" smtClean="0"/>
              <a:t>OFPC</a:t>
            </a:r>
            <a:r>
              <a:rPr lang="en-US" dirty="0" smtClean="0"/>
              <a:t> 2011 presentation at Cooperstown</a:t>
            </a:r>
          </a:p>
          <a:p>
            <a:endParaRPr lang="en-US" dirty="0" smtClean="0"/>
          </a:p>
          <a:p>
            <a:r>
              <a:rPr lang="en-US" dirty="0" smtClean="0"/>
              <a:t>NIOSH reports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Hmmm……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003-Roy-Delgado-d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600200" y="914400"/>
            <a:ext cx="5802630" cy="4835525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3962400"/>
            <a:ext cx="8229600" cy="223638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2708633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NYS Fire Code Chapter 14</a:t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Fire Safety During Construction and Demolition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1905000"/>
            <a:ext cx="7772400" cy="41148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Applies to structures in the course of construction, alternation, or demolition.</a:t>
            </a:r>
          </a:p>
          <a:p>
            <a:pPr lvl="1"/>
            <a:r>
              <a:rPr lang="en-US" dirty="0" smtClean="0"/>
              <a:t>Prescribes minimum safeguards to provide reasonable safety to life and property from fire.</a:t>
            </a:r>
          </a:p>
          <a:p>
            <a:pPr lvl="1"/>
            <a:endParaRPr lang="en-US" dirty="0" smtClean="0"/>
          </a:p>
          <a:p>
            <a:pPr lvl="1"/>
            <a:r>
              <a:rPr lang="en-US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Compliance with NFPA 241 is required for </a:t>
            </a:r>
            <a:r>
              <a:rPr lang="en-US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i</a:t>
            </a:r>
            <a:r>
              <a:rPr lang="en-US" i="1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tems not specifically addressed herein.</a:t>
            </a:r>
            <a:endParaRPr lang="en-US" i="1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762000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dirty="0" smtClean="0"/>
              <a:t>1401 General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endParaRPr lang="en-US" sz="36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bank daily news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833562" y="2211388"/>
            <a:ext cx="5476875" cy="3648075"/>
          </a:xfr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Deutsche </a:t>
            </a:r>
            <a:r>
              <a:rPr lang="en-US" dirty="0" smtClean="0"/>
              <a:t>Bank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>
              <a:buNone/>
            </a:pPr>
            <a:r>
              <a:rPr lang="en-US" sz="4000" dirty="0" smtClean="0"/>
              <a:t>1402  Definitions </a:t>
            </a:r>
          </a:p>
          <a:p>
            <a:endParaRPr lang="en-US" sz="1000" dirty="0" smtClean="0"/>
          </a:p>
          <a:p>
            <a:pPr>
              <a:buNone/>
            </a:pPr>
            <a:r>
              <a:rPr lang="en-US" sz="4000" dirty="0" smtClean="0"/>
              <a:t>1403  Temporary Heating Equipment</a:t>
            </a:r>
          </a:p>
          <a:p>
            <a:pPr lvl="1">
              <a:buNone/>
            </a:pPr>
            <a:r>
              <a:rPr lang="en-US" dirty="0" smtClean="0"/>
              <a:t>Listed and </a:t>
            </a:r>
            <a:r>
              <a:rPr lang="en-US" dirty="0" smtClean="0"/>
              <a:t>labeled/clearances/refueling</a:t>
            </a:r>
            <a:endParaRPr lang="en-US" dirty="0" smtClean="0"/>
          </a:p>
          <a:p>
            <a:pPr lvl="1"/>
            <a:endParaRPr lang="en-US" sz="1000" dirty="0" smtClean="0"/>
          </a:p>
          <a:p>
            <a:pPr>
              <a:buNone/>
            </a:pPr>
            <a:r>
              <a:rPr lang="en-US" sz="4000" dirty="0" smtClean="0"/>
              <a:t>1404 Precautions Against Fire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	</a:t>
            </a:r>
            <a:r>
              <a:rPr lang="en-US" sz="2800" dirty="0" smtClean="0"/>
              <a:t>No smoking</a:t>
            </a:r>
          </a:p>
          <a:p>
            <a:pPr>
              <a:buNone/>
            </a:pPr>
            <a:r>
              <a:rPr lang="en-US" sz="2800" dirty="0" smtClean="0"/>
              <a:t>	Debris removal each shift</a:t>
            </a:r>
          </a:p>
          <a:p>
            <a:pPr>
              <a:buNone/>
            </a:pPr>
            <a:r>
              <a:rPr lang="en-US" sz="2800" dirty="0" smtClean="0"/>
              <a:t>	Fire watches</a:t>
            </a:r>
          </a:p>
          <a:p>
            <a:pPr>
              <a:buNone/>
            </a:pPr>
            <a:r>
              <a:rPr lang="en-US" sz="4000" dirty="0" smtClean="0"/>
              <a:t>	</a:t>
            </a:r>
            <a:r>
              <a:rPr lang="en-US" sz="4000" dirty="0" smtClean="0"/>
              <a:t>	</a:t>
            </a:r>
            <a:endParaRPr lang="en-US" sz="4000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flipV="1">
            <a:off x="457200" y="914400"/>
            <a:ext cx="8229600" cy="3810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en-US" sz="4000" dirty="0" smtClean="0"/>
              <a:t>1405 Flammable and Combustible Liquids</a:t>
            </a:r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4000" dirty="0" smtClean="0"/>
              <a:t>1406 </a:t>
            </a:r>
            <a:r>
              <a:rPr lang="en-US" sz="4000" dirty="0" smtClean="0"/>
              <a:t>Flammable gases</a:t>
            </a:r>
          </a:p>
          <a:p>
            <a:pPr lvl="1">
              <a:buNone/>
            </a:pP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Chapter 36</a:t>
            </a:r>
          </a:p>
          <a:p>
            <a:endParaRPr lang="en-US" sz="1600" dirty="0" smtClean="0"/>
          </a:p>
          <a:p>
            <a:pPr>
              <a:buNone/>
            </a:pPr>
            <a:r>
              <a:rPr lang="en-US" sz="4000" dirty="0" smtClean="0"/>
              <a:t>1407  </a:t>
            </a:r>
            <a:r>
              <a:rPr lang="en-US" sz="4000" dirty="0" smtClean="0"/>
              <a:t>Explosive Materials </a:t>
            </a:r>
          </a:p>
          <a:p>
            <a:pPr lvl="1">
              <a:buNone/>
            </a:pPr>
            <a:r>
              <a:rPr lang="en-US" dirty="0" smtClean="0">
                <a:sym typeface="Wingdings" pitchFamily="2" charset="2"/>
              </a:rPr>
              <a:t></a:t>
            </a:r>
            <a:r>
              <a:rPr lang="en-US" dirty="0" smtClean="0"/>
              <a:t> Chapter 33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4191000"/>
            <a:ext cx="8229600" cy="200778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2251433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1408 Owners Responsibility for</a:t>
            </a:r>
            <a:br>
              <a:rPr lang="en-US" dirty="0" smtClean="0"/>
            </a:br>
            <a:r>
              <a:rPr lang="en-US" dirty="0" smtClean="0"/>
              <a:t> Fire Protection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133600"/>
            <a:ext cx="8229600" cy="4065181"/>
          </a:xfrm>
        </p:spPr>
        <p:txBody>
          <a:bodyPr>
            <a:normAutofit fontScale="92500" lnSpcReduction="10000"/>
          </a:bodyPr>
          <a:lstStyle/>
          <a:p>
            <a:endParaRPr lang="en-US" b="1" dirty="0" smtClean="0"/>
          </a:p>
          <a:p>
            <a:pPr>
              <a:buNone/>
            </a:pPr>
            <a:r>
              <a:rPr lang="en-US" b="1" dirty="0" smtClean="0"/>
              <a:t>	</a:t>
            </a:r>
            <a:r>
              <a:rPr lang="en-US" dirty="0" smtClean="0"/>
              <a:t>The owner shall designate a person to be the </a:t>
            </a:r>
            <a:r>
              <a:rPr lang="en-US" b="1" dirty="0" smtClean="0"/>
              <a:t>Fire Prevention Program Superintendent </a:t>
            </a:r>
            <a:r>
              <a:rPr lang="en-US" dirty="0" smtClean="0"/>
              <a:t>who shall be responsible for the fire prevention program and ensure that it is carried out through completion of the project.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the authority to enforce … provisions as necessary to secure the intent of this Chapter.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§F1408.1 Program superintendent </a:t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4419600"/>
            <a:ext cx="8229600" cy="177918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1295400"/>
            <a:ext cx="8229600" cy="2895600"/>
          </a:xfrm>
        </p:spPr>
        <p:txBody>
          <a:bodyPr/>
          <a:lstStyle/>
          <a:p>
            <a:r>
              <a:rPr lang="en-US" sz="4800" dirty="0" smtClean="0"/>
              <a:t>Fire Prevention </a:t>
            </a:r>
            <a:br>
              <a:rPr lang="en-US" sz="4800" dirty="0" smtClean="0"/>
            </a:br>
            <a:r>
              <a:rPr lang="en-US" sz="4800" dirty="0" smtClean="0"/>
              <a:t>Program Superintendent</a:t>
            </a:r>
            <a:endParaRPr lang="en-US" sz="4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fire prevention program superintendent shall develop and maintain an approved prefire plan in cooperation with the fire chief.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§F1408.2 Prefire plans 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industrial-park.gif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590800" y="838200"/>
            <a:ext cx="4367220" cy="5437188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</a:t>
            </a:r>
            <a:r>
              <a:rPr lang="en-US" dirty="0" smtClean="0"/>
              <a:t>raining of responsible personnel in the use of fire protection equipment shall be the responsibility of the fire prevention program superintendent.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§F1408.3 Training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 descr="welding_w_fire_control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3657600"/>
            <a:ext cx="2371725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The fire prevention program superintendent shall determine that all fire protection equipment is maintained and serviced in accordance with this code. </a:t>
            </a:r>
          </a:p>
          <a:p>
            <a:endParaRPr lang="en-US" dirty="0" smtClean="0"/>
          </a:p>
          <a:p>
            <a:r>
              <a:rPr lang="en-US" dirty="0" smtClean="0"/>
              <a:t>The quantity and type of fire protection equipment shall be approved.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§F1408.4 Fire protection devices 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The fire prevention program superintendent shall be responsible for supervising the hot work operations in accordance with Chapter F26.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§F1408.5 Hot work operations</a:t>
            </a:r>
            <a:r>
              <a:rPr lang="en-US" b="1" dirty="0" smtClean="0"/>
              <a:t> </a:t>
            </a:r>
            <a:endParaRPr lang="en-US" dirty="0"/>
          </a:p>
        </p:txBody>
      </p:sp>
      <p:pic>
        <p:nvPicPr>
          <p:cNvPr id="5" name="Picture 4" descr="weldin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657600"/>
            <a:ext cx="3581400" cy="268605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eutsche_large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476375" y="1892300"/>
            <a:ext cx="6191250" cy="428625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Work Basics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Welding, cutting, brazing</a:t>
            </a:r>
          </a:p>
          <a:p>
            <a:endParaRPr lang="en-US" dirty="0" smtClean="0"/>
          </a:p>
          <a:p>
            <a:r>
              <a:rPr lang="en-US" dirty="0" smtClean="0"/>
              <a:t>Posted Permit</a:t>
            </a:r>
          </a:p>
          <a:p>
            <a:pPr lvl="1"/>
            <a:r>
              <a:rPr lang="en-US" dirty="0" smtClean="0"/>
              <a:t>Authorizing party</a:t>
            </a:r>
          </a:p>
          <a:p>
            <a:pPr lvl="1"/>
            <a:r>
              <a:rPr lang="en-US" dirty="0" smtClean="0"/>
              <a:t>Authorized time</a:t>
            </a:r>
          </a:p>
          <a:p>
            <a:pPr lvl="1"/>
            <a:r>
              <a:rPr lang="en-US" dirty="0" smtClean="0"/>
              <a:t>Authorized location</a:t>
            </a:r>
          </a:p>
          <a:p>
            <a:pPr lvl="1"/>
            <a:r>
              <a:rPr lang="en-US" dirty="0" smtClean="0"/>
              <a:t>Daily inspections</a:t>
            </a:r>
          </a:p>
          <a:p>
            <a:pPr lvl="1"/>
            <a:endParaRPr lang="en-US" dirty="0" smtClean="0"/>
          </a:p>
        </p:txBody>
      </p:sp>
      <p:pic>
        <p:nvPicPr>
          <p:cNvPr id="6" name="Picture 5" descr="grind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2895600"/>
            <a:ext cx="3568700" cy="267652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990600"/>
            <a:ext cx="8229600" cy="5208181"/>
          </a:xfrm>
        </p:spPr>
        <p:txBody>
          <a:bodyPr/>
          <a:lstStyle/>
          <a:p>
            <a:r>
              <a:rPr lang="en-US" dirty="0" smtClean="0"/>
              <a:t>Sprinklers functioning</a:t>
            </a:r>
          </a:p>
          <a:p>
            <a:endParaRPr lang="en-US" dirty="0" smtClean="0"/>
          </a:p>
          <a:p>
            <a:r>
              <a:rPr lang="en-US" dirty="0" smtClean="0"/>
              <a:t>Equipment </a:t>
            </a:r>
            <a:r>
              <a:rPr lang="en-US" dirty="0" smtClean="0"/>
              <a:t>in good repair</a:t>
            </a:r>
          </a:p>
          <a:p>
            <a:endParaRPr lang="en-US" dirty="0" smtClean="0"/>
          </a:p>
          <a:p>
            <a:r>
              <a:rPr lang="en-US" dirty="0" smtClean="0"/>
              <a:t>Cleared </a:t>
            </a:r>
            <a:r>
              <a:rPr lang="en-US" dirty="0" smtClean="0"/>
              <a:t>or </a:t>
            </a:r>
            <a:r>
              <a:rPr lang="en-US" dirty="0" smtClean="0"/>
              <a:t>covered </a:t>
            </a:r>
            <a:r>
              <a:rPr lang="en-US" dirty="0" smtClean="0"/>
              <a:t>35 ft</a:t>
            </a:r>
          </a:p>
          <a:p>
            <a:endParaRPr lang="en-US" dirty="0" smtClean="0"/>
          </a:p>
          <a:p>
            <a:r>
              <a:rPr lang="en-US" dirty="0" smtClean="0"/>
              <a:t>Opening </a:t>
            </a:r>
            <a:r>
              <a:rPr lang="en-US" dirty="0" smtClean="0"/>
              <a:t>protected</a:t>
            </a:r>
          </a:p>
          <a:p>
            <a:endParaRPr lang="en-US" dirty="0" smtClean="0"/>
          </a:p>
          <a:p>
            <a:r>
              <a:rPr lang="en-US" dirty="0" smtClean="0"/>
              <a:t>Floors </a:t>
            </a:r>
            <a:r>
              <a:rPr lang="en-US" dirty="0" smtClean="0"/>
              <a:t>are kept clean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gas cylinder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3497" y="2133601"/>
            <a:ext cx="2356103" cy="420732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143000"/>
            <a:ext cx="8229600" cy="5055781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Fire watches</a:t>
            </a:r>
          </a:p>
          <a:p>
            <a:pPr lvl="1"/>
            <a:r>
              <a:rPr lang="en-US" dirty="0" smtClean="0"/>
              <a:t>During and minimum 30 minutes (longer period may be required)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Trained </a:t>
            </a:r>
            <a:r>
              <a:rPr lang="en-US" dirty="0" smtClean="0"/>
              <a:t>person, sole function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Fire </a:t>
            </a:r>
            <a:r>
              <a:rPr lang="en-US" dirty="0" smtClean="0"/>
              <a:t>extinguisher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Communication </a:t>
            </a:r>
            <a:r>
              <a:rPr lang="en-US" dirty="0" smtClean="0"/>
              <a:t>means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welding_w_fire_control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3352800"/>
            <a:ext cx="2371725" cy="28575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590800"/>
            <a:ext cx="8229600" cy="3607981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4613633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§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F1408.6 Impairment of fire protection systems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§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F1408.7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 Temporary covering of fire protection devices </a:t>
            </a:r>
            <a:endParaRPr lang="en-US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smtClean="0"/>
              <a:t>Emergency </a:t>
            </a:r>
            <a:r>
              <a:rPr lang="en-US" b="1" dirty="0" smtClean="0"/>
              <a:t>telephone</a:t>
            </a:r>
          </a:p>
          <a:p>
            <a:r>
              <a:rPr lang="en-US" sz="2400" b="1" dirty="0" smtClean="0"/>
              <a:t> </a:t>
            </a:r>
          </a:p>
          <a:p>
            <a:pPr lvl="1"/>
            <a:r>
              <a:rPr lang="en-US" dirty="0" smtClean="0"/>
              <a:t>readily accessible emergency phone facilities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approved location at the construction site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street address of site and the emergency phone number must be posted adjacent to the telephone.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1409 Fire Reporting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Required </a:t>
            </a:r>
            <a:r>
              <a:rPr lang="en-US" b="1" dirty="0" smtClean="0"/>
              <a:t>access </a:t>
            </a:r>
            <a:endParaRPr lang="en-US" b="1" dirty="0" smtClean="0"/>
          </a:p>
          <a:p>
            <a:pPr lvl="1"/>
            <a:r>
              <a:rPr lang="en-US" dirty="0" smtClean="0"/>
              <a:t>Approved </a:t>
            </a:r>
            <a:r>
              <a:rPr lang="en-US" dirty="0" smtClean="0"/>
              <a:t>temporary or permanent roads, capable of supporting vehicle loading under all weather </a:t>
            </a:r>
            <a:r>
              <a:rPr lang="en-US" dirty="0" smtClean="0"/>
              <a:t>conditions</a:t>
            </a:r>
            <a:endParaRPr lang="en-US" b="1" dirty="0" smtClean="0"/>
          </a:p>
          <a:p>
            <a:pPr lvl="2"/>
            <a:r>
              <a:rPr lang="en-US" dirty="0" smtClean="0"/>
              <a:t>Within </a:t>
            </a:r>
            <a:r>
              <a:rPr lang="en-US" dirty="0" smtClean="0"/>
              <a:t>100 feet of temporary or permanent fire department connections </a:t>
            </a:r>
          </a:p>
          <a:p>
            <a:endParaRPr lang="en-US" dirty="0" smtClean="0"/>
          </a:p>
          <a:p>
            <a:r>
              <a:rPr lang="en-US" b="1" dirty="0" smtClean="0"/>
              <a:t>Key </a:t>
            </a:r>
            <a:r>
              <a:rPr lang="en-US" b="1" dirty="0" smtClean="0"/>
              <a:t>boxes</a:t>
            </a:r>
          </a:p>
          <a:p>
            <a:pPr lvl="1"/>
            <a:r>
              <a:rPr lang="en-US" dirty="0" smtClean="0"/>
              <a:t>Key boxes shall be provided as required by Chapter F5.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1410 Access for Fire Fighting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Stairways </a:t>
            </a:r>
            <a:r>
              <a:rPr lang="en-US" b="1" dirty="0" smtClean="0"/>
              <a:t>required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greater than 50 feet or four stories</a:t>
            </a:r>
          </a:p>
          <a:p>
            <a:pPr lvl="1"/>
            <a:r>
              <a:rPr lang="en-US" dirty="0" smtClean="0"/>
              <a:t> at least one temporary lighted stairway shall be provided, unless one or more of the permanent stairways are erected</a:t>
            </a:r>
          </a:p>
          <a:p>
            <a:endParaRPr lang="en-US" dirty="0" smtClean="0"/>
          </a:p>
          <a:p>
            <a:r>
              <a:rPr lang="en-US" b="1" dirty="0" smtClean="0"/>
              <a:t>Maintenance of Egress</a:t>
            </a:r>
            <a:endParaRPr lang="en-US" b="1" dirty="0" smtClean="0"/>
          </a:p>
          <a:p>
            <a:pPr lvl="1"/>
            <a:r>
              <a:rPr lang="en-US" dirty="0" smtClean="0"/>
              <a:t>Required means of egress shall be maintained during construction and demolition, remodeling or alterations and additions.</a:t>
            </a:r>
          </a:p>
          <a:p>
            <a:endParaRPr lang="en-US" dirty="0" smtClean="0"/>
          </a:p>
          <a:p>
            <a:r>
              <a:rPr lang="en-US" b="1" dirty="0" smtClean="0"/>
              <a:t>Stairway </a:t>
            </a:r>
            <a:r>
              <a:rPr lang="en-US" b="1" dirty="0" smtClean="0"/>
              <a:t>floor number signs</a:t>
            </a:r>
          </a:p>
          <a:p>
            <a:pPr lvl="1"/>
            <a:r>
              <a:rPr lang="en-US" dirty="0" smtClean="0"/>
              <a:t>Temporary stairway floor number signs shall be approved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1411  Means of Egress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2302-010512-Egress Signage Pictures (2)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686983" y="1871663"/>
            <a:ext cx="5770033" cy="4327525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2334-010512-Egress 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686983" y="1871663"/>
            <a:ext cx="5770033" cy="4327525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667000"/>
            <a:ext cx="8229600" cy="3531781"/>
          </a:xfrm>
        </p:spPr>
        <p:txBody>
          <a:bodyPr/>
          <a:lstStyle/>
          <a:p>
            <a:r>
              <a:rPr lang="en-US" b="1" dirty="0" smtClean="0"/>
              <a:t>When </a:t>
            </a:r>
            <a:r>
              <a:rPr lang="en-US" b="1" dirty="0" smtClean="0"/>
              <a:t>required</a:t>
            </a:r>
          </a:p>
          <a:p>
            <a:pPr lvl="1"/>
            <a:r>
              <a:rPr lang="en-US" dirty="0" smtClean="0"/>
              <a:t>An approved water supply for fire protection, either temporary or permanent, shall be made available as soon as combustible material arrives on the site.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641833"/>
          </a:xfrm>
        </p:spPr>
        <p:txBody>
          <a:bodyPr>
            <a:noAutofit/>
          </a:bodyPr>
          <a:lstStyle/>
          <a:p>
            <a:r>
              <a:rPr lang="en-US" dirty="0" smtClean="0"/>
              <a:t>1412 Water Supply for Fire Protection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veus0493b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971800" y="685800"/>
            <a:ext cx="3657600" cy="54864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§F1413.1 Where required </a:t>
            </a:r>
          </a:p>
          <a:p>
            <a:pPr lvl="1"/>
            <a:r>
              <a:rPr lang="en-US" dirty="0" smtClean="0"/>
              <a:t>four or more stories in height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fire </a:t>
            </a:r>
            <a:r>
              <a:rPr lang="en-US" dirty="0" smtClean="0"/>
              <a:t>department hose connections at accessible locations adjacent to usable stairs </a:t>
            </a:r>
          </a:p>
          <a:p>
            <a:pPr lvl="1"/>
            <a:endParaRPr lang="en-US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lvl="1"/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Such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standpipes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are to be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be extended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(taken down) as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construction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(demolition) progresses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to within one </a:t>
            </a:r>
            <a:r>
              <a:rPr lang="en-US" dirty="0" smtClean="0">
                <a:solidFill>
                  <a:schemeClr val="bg2">
                    <a:lumMod val="20000"/>
                    <a:lumOff val="80000"/>
                  </a:schemeClr>
                </a:solidFill>
              </a:rPr>
              <a:t>floor.</a:t>
            </a:r>
            <a:endParaRPr lang="en-US" dirty="0" smtClean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1413  Standpipes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4400" y="838200"/>
            <a:ext cx="7772400" cy="5517360"/>
          </a:xfrm>
        </p:spPr>
        <p:txBody>
          <a:bodyPr>
            <a:normAutofit fontScale="77500" lnSpcReduction="20000"/>
          </a:bodyPr>
          <a:lstStyle/>
          <a:p>
            <a:r>
              <a:rPr lang="en-US" sz="5200" dirty="0" smtClean="0"/>
              <a:t>1414 Automatic Sprinkler Systems</a:t>
            </a:r>
          </a:p>
          <a:p>
            <a:endParaRPr lang="en-US" sz="4000" dirty="0" smtClean="0"/>
          </a:p>
          <a:p>
            <a:r>
              <a:rPr lang="en-US" sz="5200" dirty="0" smtClean="0"/>
              <a:t>1415  Portable Fire Extinguishers</a:t>
            </a:r>
          </a:p>
          <a:p>
            <a:pPr lvl="1"/>
            <a:r>
              <a:rPr lang="en-US" dirty="0" smtClean="0"/>
              <a:t>Each stairway on all floor levels</a:t>
            </a:r>
          </a:p>
          <a:p>
            <a:pPr lvl="1"/>
            <a:r>
              <a:rPr lang="en-US" dirty="0" smtClean="0"/>
              <a:t>Every storage and construction shed</a:t>
            </a:r>
          </a:p>
          <a:p>
            <a:pPr lvl="1"/>
            <a:r>
              <a:rPr lang="en-US" dirty="0" smtClean="0"/>
              <a:t>To address hazards</a:t>
            </a:r>
          </a:p>
          <a:p>
            <a:endParaRPr lang="en-US" sz="4000" dirty="0" smtClean="0"/>
          </a:p>
          <a:p>
            <a:r>
              <a:rPr lang="en-US" sz="5700" dirty="0" smtClean="0"/>
              <a:t>1416  Motorized Hazards</a:t>
            </a:r>
          </a:p>
          <a:p>
            <a:endParaRPr lang="en-US" sz="4000" dirty="0" smtClean="0"/>
          </a:p>
          <a:p>
            <a:r>
              <a:rPr lang="en-US" sz="5700" dirty="0" smtClean="0"/>
              <a:t>1417 Safeguarding Roofing operations</a:t>
            </a:r>
            <a:endParaRPr lang="en-US" sz="57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512064"/>
            <a:ext cx="7772400" cy="17373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rowdsourcing-cartoon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143000" y="1066800"/>
            <a:ext cx="6695446" cy="4821238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5123" y="685801"/>
            <a:ext cx="4175628" cy="551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5123" y="685801"/>
            <a:ext cx="4175628" cy="551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2667000"/>
            <a:ext cx="8229600" cy="3531781"/>
          </a:xfrm>
        </p:spPr>
        <p:txBody>
          <a:bodyPr/>
          <a:lstStyle/>
          <a:p>
            <a:r>
              <a:rPr lang="en-US" dirty="0" smtClean="0"/>
              <a:t>Expectations</a:t>
            </a:r>
          </a:p>
          <a:p>
            <a:r>
              <a:rPr lang="en-US" dirty="0" smtClean="0"/>
              <a:t>Prime players</a:t>
            </a:r>
          </a:p>
          <a:p>
            <a:r>
              <a:rPr lang="en-US" dirty="0" smtClean="0"/>
              <a:t>Lines of responsibilities</a:t>
            </a:r>
          </a:p>
          <a:p>
            <a:r>
              <a:rPr lang="en-US" dirty="0" smtClean="0"/>
              <a:t>Lines of communication</a:t>
            </a:r>
          </a:p>
          <a:p>
            <a:endParaRPr lang="en-US" dirty="0" smtClean="0"/>
          </a:p>
          <a:p>
            <a:r>
              <a:rPr lang="en-US" dirty="0" smtClean="0"/>
              <a:t>Training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718033"/>
          </a:xfrm>
        </p:spPr>
        <p:txBody>
          <a:bodyPr/>
          <a:lstStyle/>
          <a:p>
            <a:r>
              <a:rPr lang="en-US" dirty="0" smtClean="0"/>
              <a:t>Weekly Inspections</a:t>
            </a:r>
            <a:br>
              <a:rPr lang="en-US" dirty="0" smtClean="0"/>
            </a:br>
            <a:r>
              <a:rPr lang="en-US" dirty="0" smtClean="0"/>
              <a:t>Checklist Tool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9712" y="2930525"/>
            <a:ext cx="61245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16407"/>
            <a:ext cx="8229600" cy="263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213137"/>
            <a:ext cx="8229600" cy="164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fety 009 exting 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352800" y="2409825"/>
            <a:ext cx="2438400" cy="32512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49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DNY_News_Deutsche_Bank_Fire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943600" y="685800"/>
            <a:ext cx="2316228" cy="5605272"/>
          </a:xfr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438400"/>
            <a:ext cx="5257800" cy="2514600"/>
          </a:xfrm>
        </p:spPr>
        <p:txBody>
          <a:bodyPr/>
          <a:lstStyle/>
          <a:p>
            <a:r>
              <a:rPr lang="en-US" dirty="0" smtClean="0"/>
              <a:t>August 2007 Fatal Fire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Robert </a:t>
            </a:r>
            <a:r>
              <a:rPr lang="en-US" sz="3600" dirty="0" smtClean="0"/>
              <a:t>Beddia</a:t>
            </a:r>
            <a:r>
              <a:rPr lang="en-US" sz="3600" dirty="0" smtClean="0"/>
              <a:t>, 53</a:t>
            </a:r>
            <a:br>
              <a:rPr lang="en-US" sz="3600" dirty="0" smtClean="0"/>
            </a:br>
            <a:r>
              <a:rPr lang="en-US" sz="3600" dirty="0" smtClean="0"/>
              <a:t>Joseph </a:t>
            </a:r>
            <a:r>
              <a:rPr lang="en-US" sz="3600" dirty="0" smtClean="0"/>
              <a:t>Graffagnino</a:t>
            </a:r>
            <a:r>
              <a:rPr lang="en-US" sz="3600" dirty="0" smtClean="0"/>
              <a:t>, 33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213137"/>
            <a:ext cx="8229600" cy="164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welding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384128" y="1676400"/>
            <a:ext cx="5663514" cy="41910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16407"/>
            <a:ext cx="8229600" cy="263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as_bottles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961258" y="1871663"/>
            <a:ext cx="3221483" cy="4327525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80865"/>
            <a:ext cx="8229600" cy="2309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wiring-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949178" y="1871663"/>
            <a:ext cx="3245643" cy="4327525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afety 004 electric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352800" y="2409825"/>
            <a:ext cx="2438400" cy="32512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14600"/>
            <a:ext cx="7901199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garford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428750" y="1905000"/>
            <a:ext cx="5505450" cy="373147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fire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858932" y="2743200"/>
            <a:ext cx="3944868" cy="29718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59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457200" y="1219200"/>
            <a:ext cx="8229600" cy="4979581"/>
          </a:xfrm>
        </p:spPr>
        <p:txBody>
          <a:bodyPr/>
          <a:lstStyle/>
          <a:p>
            <a:r>
              <a:rPr lang="en-US" dirty="0" smtClean="0"/>
              <a:t>3 contractor supervisors criminally indicted</a:t>
            </a:r>
          </a:p>
          <a:p>
            <a:endParaRPr lang="en-US" sz="1200" dirty="0" smtClean="0"/>
          </a:p>
          <a:p>
            <a:r>
              <a:rPr lang="en-US" dirty="0" smtClean="0"/>
              <a:t>Department of Building staff shuffle </a:t>
            </a:r>
          </a:p>
          <a:p>
            <a:endParaRPr lang="en-US" sz="1200" dirty="0" smtClean="0"/>
          </a:p>
          <a:p>
            <a:r>
              <a:rPr lang="en-US" dirty="0" smtClean="0"/>
              <a:t>Public rallies calling to improve building codes and their enforcement </a:t>
            </a:r>
          </a:p>
          <a:p>
            <a:endParaRPr lang="en-US" sz="1200" dirty="0" smtClean="0"/>
          </a:p>
          <a:p>
            <a:r>
              <a:rPr lang="en-US" dirty="0" smtClean="0"/>
              <a:t>NYFD</a:t>
            </a:r>
            <a:r>
              <a:rPr lang="en-US" dirty="0" smtClean="0"/>
              <a:t> </a:t>
            </a:r>
            <a:r>
              <a:rPr lang="en-US" dirty="0" smtClean="0"/>
              <a:t>accused of cover up</a:t>
            </a:r>
          </a:p>
          <a:p>
            <a:endParaRPr lang="en-US" sz="1200" dirty="0" smtClean="0"/>
          </a:p>
          <a:p>
            <a:r>
              <a:rPr lang="en-US" dirty="0" smtClean="0"/>
              <a:t>Changes to NYFD policies, training, SCBA use, crew integrity, communication, etc.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34643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679"/>
            <a:ext cx="8229600" cy="197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60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12302-010512-Egress Signage Pictures (3)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686983" y="1871663"/>
            <a:ext cx="5770033" cy="4327525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61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80865"/>
            <a:ext cx="8229600" cy="2309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62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02sm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190750" y="2249488"/>
            <a:ext cx="4762500" cy="3571875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63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afety 010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352800" y="2409825"/>
            <a:ext cx="2438400" cy="3251200"/>
          </a:xfr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64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90800"/>
            <a:ext cx="8216642" cy="1970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Improve Fire Safety</a:t>
            </a:r>
          </a:p>
          <a:p>
            <a:r>
              <a:rPr lang="en-US" dirty="0" smtClean="0"/>
              <a:t>Improve Communication between various groups</a:t>
            </a:r>
          </a:p>
          <a:p>
            <a:r>
              <a:rPr lang="en-US" dirty="0" smtClean="0"/>
              <a:t>Training outreach</a:t>
            </a:r>
          </a:p>
          <a:p>
            <a:r>
              <a:rPr lang="en-US" dirty="0" smtClean="0"/>
              <a:t>Better document the processes in place</a:t>
            </a:r>
          </a:p>
          <a:p>
            <a:r>
              <a:rPr lang="en-US" dirty="0" smtClean="0"/>
              <a:t>Better manage the risks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 in Progress…..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66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590800"/>
            <a:ext cx="8229600" cy="3607981"/>
          </a:xfrm>
        </p:spPr>
        <p:txBody>
          <a:bodyPr>
            <a:normAutofit fontScale="92500" lnSpcReduction="10000"/>
          </a:bodyPr>
          <a:lstStyle/>
          <a:p>
            <a:endParaRPr lang="en-US" sz="3000" dirty="0" smtClean="0"/>
          </a:p>
          <a:p>
            <a:r>
              <a:rPr lang="en-US" sz="3300" dirty="0" smtClean="0"/>
              <a:t>Delayed </a:t>
            </a:r>
            <a:r>
              <a:rPr lang="en-US" sz="3300" dirty="0"/>
              <a:t>notification of the fire by building construction </a:t>
            </a:r>
            <a:r>
              <a:rPr lang="en-US" sz="3300" dirty="0" smtClean="0"/>
              <a:t>personnel</a:t>
            </a:r>
            <a:endParaRPr lang="en-US" sz="3300" dirty="0"/>
          </a:p>
          <a:p>
            <a:endParaRPr lang="en-US" sz="3300" dirty="0" smtClean="0"/>
          </a:p>
          <a:p>
            <a:r>
              <a:rPr lang="en-US" sz="3300" dirty="0" smtClean="0"/>
              <a:t>Standpipe </a:t>
            </a:r>
            <a:r>
              <a:rPr lang="en-US" sz="3300" dirty="0"/>
              <a:t>and sprinkler system </a:t>
            </a:r>
            <a:r>
              <a:rPr lang="en-US" sz="3300" dirty="0" smtClean="0"/>
              <a:t>inoperable</a:t>
            </a:r>
            <a:endParaRPr lang="en-US" sz="3300" dirty="0"/>
          </a:p>
          <a:p>
            <a:pPr lvl="1"/>
            <a:r>
              <a:rPr lang="en-US" sz="2900" dirty="0" smtClean="0"/>
              <a:t>Delay </a:t>
            </a:r>
            <a:r>
              <a:rPr lang="en-US" sz="2900" dirty="0"/>
              <a:t>in establishing water </a:t>
            </a:r>
            <a:r>
              <a:rPr lang="en-US" sz="2900" dirty="0" smtClean="0"/>
              <a:t>supply</a:t>
            </a:r>
            <a:endParaRPr lang="en-US" sz="2900" dirty="0"/>
          </a:p>
          <a:p>
            <a:pPr lvl="1"/>
            <a:r>
              <a:rPr lang="en-US" sz="2900" dirty="0" smtClean="0"/>
              <a:t>Inaccurate </a:t>
            </a:r>
            <a:r>
              <a:rPr lang="en-US" sz="2900" dirty="0"/>
              <a:t>information about </a:t>
            </a:r>
            <a:r>
              <a:rPr lang="en-US" sz="2900" dirty="0" smtClean="0"/>
              <a:t>standpipe </a:t>
            </a:r>
            <a:endParaRPr lang="en-US" sz="29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796567"/>
            <a:ext cx="8229600" cy="1489433"/>
          </a:xfrm>
        </p:spPr>
        <p:txBody>
          <a:bodyPr>
            <a:noAutofit/>
          </a:bodyPr>
          <a:lstStyle/>
          <a:p>
            <a:r>
              <a:rPr lang="en-US" sz="3600" dirty="0" smtClean="0"/>
              <a:t>NIOSH investigators identified the following items as key contributing factors in this incident that led to the fatalities: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800" dirty="0" smtClean="0"/>
              <a:t>Unique building conditions with both asbestos abatement and deconstruction occurring simultaneously</a:t>
            </a:r>
          </a:p>
          <a:p>
            <a:pPr lvl="1"/>
            <a:r>
              <a:rPr lang="en-US" sz="2400" dirty="0" smtClean="0"/>
              <a:t>Blocked stairwells preventing fire fighter access and </a:t>
            </a:r>
            <a:r>
              <a:rPr lang="en-US" sz="2400" dirty="0" smtClean="0"/>
              <a:t>egress</a:t>
            </a:r>
          </a:p>
          <a:p>
            <a:pPr lvl="1"/>
            <a:r>
              <a:rPr lang="en-US" sz="2400" dirty="0" smtClean="0"/>
              <a:t>Maze-like interior conditions from partitions and construction </a:t>
            </a:r>
            <a:r>
              <a:rPr lang="en-US" sz="2400" dirty="0" smtClean="0"/>
              <a:t>debris</a:t>
            </a:r>
          </a:p>
          <a:p>
            <a:pPr lvl="1"/>
            <a:r>
              <a:rPr lang="en-US" sz="2400" dirty="0" smtClean="0"/>
              <a:t>Extreme fire behavior; uncontrolled fire rapidly progressing and extending below the fire floor</a:t>
            </a:r>
          </a:p>
          <a:p>
            <a:pPr lvl="1"/>
            <a:r>
              <a:rPr lang="en-US" sz="2400" dirty="0" smtClean="0"/>
              <a:t>Heavy </a:t>
            </a:r>
            <a:r>
              <a:rPr lang="en-US" sz="2400" dirty="0" smtClean="0"/>
              <a:t>smoke conditions causing numerous fire fighters to become lost or disoriented 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800" dirty="0" smtClean="0"/>
              <a:t>Failure of fire fighters to always don SCBAs inside structure and replenish air cylinders</a:t>
            </a:r>
          </a:p>
          <a:p>
            <a:endParaRPr lang="en-US" sz="2800" dirty="0" smtClean="0"/>
          </a:p>
          <a:p>
            <a:r>
              <a:rPr lang="en-US" sz="2800" dirty="0" smtClean="0"/>
              <a:t>Communications overwhelmed with numerous Mayday and urgent radio transmissions </a:t>
            </a:r>
          </a:p>
          <a:p>
            <a:endParaRPr lang="en-US" sz="2800" dirty="0" smtClean="0"/>
          </a:p>
          <a:p>
            <a:r>
              <a:rPr lang="en-US" sz="2800" dirty="0" smtClean="0"/>
              <a:t>Lack of crew integrity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1B3D886-79AC-45E7-A3C2-BD252BBFD2C8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UNY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SUNY Office for Capital Facilities Template</Template>
  <TotalTime>842</TotalTime>
  <Words>883</Words>
  <Application>Microsoft Office PowerPoint</Application>
  <PresentationFormat>On-screen Show (4:3)</PresentationFormat>
  <Paragraphs>258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SUNY powerpoint template</vt:lpstr>
      <vt:lpstr> Construction Fire Safety</vt:lpstr>
      <vt:lpstr>Deutsche Bank</vt:lpstr>
      <vt:lpstr>Slide 3</vt:lpstr>
      <vt:lpstr> </vt:lpstr>
      <vt:lpstr>August 2007 Fatal Fire  Robert Beddia, 53 Joseph Graffagnino, 33 </vt:lpstr>
      <vt:lpstr>Slide 6</vt:lpstr>
      <vt:lpstr>NIOSH investigators identified the following items as key contributing factors in this incident that led to the fatalities: </vt:lpstr>
      <vt:lpstr>Slide 8</vt:lpstr>
      <vt:lpstr>Slide 9</vt:lpstr>
      <vt:lpstr>  Recommendation 14:   Municipalities should ensure that construction and/or demolition is done in accordance with NFPA 241: Standard for Safeguarding Construction, Alteration, and Demolition Operations.  </vt:lpstr>
      <vt:lpstr>Slide 11</vt:lpstr>
      <vt:lpstr>Slide 12</vt:lpstr>
      <vt:lpstr> Recommendation 15:  Municipalities should develop a reporting system to inform the fire department of any ongoing, unique building construction activities (such as deconstruction or asbestos abatement) that would adversely affect a fire response. </vt:lpstr>
      <vt:lpstr>Slide 14</vt:lpstr>
      <vt:lpstr>Recommendation 16:  Municipalities should establish a system for property owners to notify the fire department when fire protection/suppression systems are taken out of service.  </vt:lpstr>
      <vt:lpstr>Hmmm……</vt:lpstr>
      <vt:lpstr>Slide 17</vt:lpstr>
      <vt:lpstr> NYS Fire Code Chapter 14 Fire Safety During Construction and Demolition</vt:lpstr>
      <vt:lpstr> 1401 General </vt:lpstr>
      <vt:lpstr>  </vt:lpstr>
      <vt:lpstr>Slide 21</vt:lpstr>
      <vt:lpstr> 1408 Owners Responsibility for  Fire Protection</vt:lpstr>
      <vt:lpstr> §F1408.1 Program superintendent  </vt:lpstr>
      <vt:lpstr>Fire Prevention  Program Superintendent</vt:lpstr>
      <vt:lpstr>§F1408.2 Prefire plans </vt:lpstr>
      <vt:lpstr>Slide 26</vt:lpstr>
      <vt:lpstr>§F1408.3 Training</vt:lpstr>
      <vt:lpstr>§F1408.4 Fire protection devices </vt:lpstr>
      <vt:lpstr>§F1408.5 Hot work operations </vt:lpstr>
      <vt:lpstr>Hot Work Basics</vt:lpstr>
      <vt:lpstr>Slide 31</vt:lpstr>
      <vt:lpstr>Slide 32</vt:lpstr>
      <vt:lpstr> §F1408.6 Impairment of fire protection systems   §F1408.7 Temporary covering of fire protection devices </vt:lpstr>
      <vt:lpstr>1409 Fire Reporting</vt:lpstr>
      <vt:lpstr>1410 Access for Fire Fighting</vt:lpstr>
      <vt:lpstr>1411  Means of Egress</vt:lpstr>
      <vt:lpstr>Slide 37</vt:lpstr>
      <vt:lpstr>Slide 38</vt:lpstr>
      <vt:lpstr>1412 Water Supply for Fire Protection</vt:lpstr>
      <vt:lpstr>1413  Standpipes</vt:lpstr>
      <vt:lpstr>Slide 41</vt:lpstr>
      <vt:lpstr>Slide 42</vt:lpstr>
      <vt:lpstr>Slide 43</vt:lpstr>
      <vt:lpstr>Slide 44</vt:lpstr>
      <vt:lpstr>Weekly Inspections Checklist Tool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Work in Progress…..</vt:lpstr>
    </vt:vector>
  </TitlesOfParts>
  <Company>State University of New York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Construction Fire Safety</dc:title>
  <dc:creator>Barbara A. Boyle</dc:creator>
  <cp:lastModifiedBy>Barbara A. Boyle</cp:lastModifiedBy>
  <cp:revision>165</cp:revision>
  <dcterms:created xsi:type="dcterms:W3CDTF">2012-01-18T13:13:31Z</dcterms:created>
  <dcterms:modified xsi:type="dcterms:W3CDTF">2012-01-30T19:02:09Z</dcterms:modified>
</cp:coreProperties>
</file>