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6"/>
    <p:sldMasterId id="2147483989" r:id="rId7"/>
    <p:sldMasterId id="2147483661" r:id="rId8"/>
  </p:sldMasterIdLst>
  <p:notesMasterIdLst>
    <p:notesMasterId r:id="rId76"/>
  </p:notesMasterIdLst>
  <p:handoutMasterIdLst>
    <p:handoutMasterId r:id="rId77"/>
  </p:handoutMasterIdLst>
  <p:sldIdLst>
    <p:sldId id="256" r:id="rId9"/>
    <p:sldId id="325" r:id="rId10"/>
    <p:sldId id="297" r:id="rId11"/>
    <p:sldId id="287" r:id="rId12"/>
    <p:sldId id="288" r:id="rId13"/>
    <p:sldId id="324" r:id="rId14"/>
    <p:sldId id="357" r:id="rId15"/>
    <p:sldId id="382" r:id="rId16"/>
    <p:sldId id="383" r:id="rId17"/>
    <p:sldId id="384" r:id="rId18"/>
    <p:sldId id="385" r:id="rId19"/>
    <p:sldId id="386" r:id="rId20"/>
    <p:sldId id="359" r:id="rId21"/>
    <p:sldId id="358" r:id="rId22"/>
    <p:sldId id="400" r:id="rId23"/>
    <p:sldId id="404" r:id="rId24"/>
    <p:sldId id="402" r:id="rId25"/>
    <p:sldId id="387" r:id="rId26"/>
    <p:sldId id="403" r:id="rId27"/>
    <p:sldId id="388" r:id="rId28"/>
    <p:sldId id="389" r:id="rId29"/>
    <p:sldId id="405" r:id="rId30"/>
    <p:sldId id="406" r:id="rId31"/>
    <p:sldId id="407" r:id="rId32"/>
    <p:sldId id="390" r:id="rId33"/>
    <p:sldId id="391" r:id="rId34"/>
    <p:sldId id="409" r:id="rId35"/>
    <p:sldId id="408" r:id="rId36"/>
    <p:sldId id="410" r:id="rId37"/>
    <p:sldId id="411" r:id="rId38"/>
    <p:sldId id="361" r:id="rId39"/>
    <p:sldId id="417" r:id="rId40"/>
    <p:sldId id="362" r:id="rId41"/>
    <p:sldId id="395" r:id="rId42"/>
    <p:sldId id="396" r:id="rId43"/>
    <p:sldId id="397" r:id="rId44"/>
    <p:sldId id="337" r:id="rId45"/>
    <p:sldId id="348" r:id="rId46"/>
    <p:sldId id="364" r:id="rId47"/>
    <p:sldId id="374" r:id="rId48"/>
    <p:sldId id="375" r:id="rId49"/>
    <p:sldId id="376" r:id="rId50"/>
    <p:sldId id="377" r:id="rId51"/>
    <p:sldId id="378" r:id="rId52"/>
    <p:sldId id="379" r:id="rId53"/>
    <p:sldId id="380" r:id="rId54"/>
    <p:sldId id="381" r:id="rId55"/>
    <p:sldId id="294" r:id="rId56"/>
    <p:sldId id="303" r:id="rId57"/>
    <p:sldId id="414" r:id="rId58"/>
    <p:sldId id="415" r:id="rId59"/>
    <p:sldId id="418" r:id="rId60"/>
    <p:sldId id="289" r:id="rId61"/>
    <p:sldId id="366" r:id="rId62"/>
    <p:sldId id="370" r:id="rId63"/>
    <p:sldId id="365" r:id="rId64"/>
    <p:sldId id="367" r:id="rId65"/>
    <p:sldId id="369" r:id="rId66"/>
    <p:sldId id="371" r:id="rId67"/>
    <p:sldId id="372" r:id="rId68"/>
    <p:sldId id="416" r:id="rId69"/>
    <p:sldId id="373" r:id="rId70"/>
    <p:sldId id="419" r:id="rId71"/>
    <p:sldId id="298" r:id="rId72"/>
    <p:sldId id="420" r:id="rId73"/>
    <p:sldId id="292" r:id="rId74"/>
    <p:sldId id="421" r:id="rId75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8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D86"/>
    <a:srgbClr val="004B8D"/>
    <a:srgbClr val="DDF1F4"/>
    <a:srgbClr val="004B29"/>
    <a:srgbClr val="65C1F7"/>
    <a:srgbClr val="97BCCD"/>
    <a:srgbClr val="3489D3"/>
    <a:srgbClr val="4B68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3654" autoAdjust="0"/>
  </p:normalViewPr>
  <p:slideViewPr>
    <p:cSldViewPr showGuides="1">
      <p:cViewPr varScale="1">
        <p:scale>
          <a:sx n="85" d="100"/>
          <a:sy n="85" d="100"/>
        </p:scale>
        <p:origin x="1123" y="58"/>
      </p:cViewPr>
      <p:guideLst>
        <p:guide orient="horz" pos="3888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viewProps" Target="viewProps.xml"/><Relationship Id="rId5" Type="http://schemas.openxmlformats.org/officeDocument/2006/relationships/customXml" Target="../customXml/item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handoutMaster" Target="handoutMasters/handoutMaster1.xml"/><Relationship Id="rId8" Type="http://schemas.openxmlformats.org/officeDocument/2006/relationships/slideMaster" Target="slideMasters/slideMaster3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notesMaster" Target="notesMasters/notesMaster1.xml"/><Relationship Id="rId7" Type="http://schemas.openxmlformats.org/officeDocument/2006/relationships/slideMaster" Target="slideMasters/slideMaster2.xml"/><Relationship Id="rId71" Type="http://schemas.openxmlformats.org/officeDocument/2006/relationships/slide" Target="slides/slide63.xml"/><Relationship Id="rId2" Type="http://schemas.openxmlformats.org/officeDocument/2006/relationships/customXml" Target="../customXml/item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257409489471014E-2"/>
          <c:y val="6.0077979921856955E-2"/>
          <c:w val="0.89307604641525062"/>
          <c:h val="0.80690023058859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Expenditures</c:v>
                </c:pt>
              </c:strCache>
            </c:strRef>
          </c:tx>
          <c:spPr>
            <a:solidFill>
              <a:srgbClr val="0000CC"/>
            </a:solidFill>
            <a:ln w="1523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197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311-4007-854A-A0AEBD77AAA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234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311-4007-854A-A0AEBD77AAA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145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311-4007-854A-A0AEBD77AAA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/>
                      <a:t>113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311-4007-854A-A0AEBD77AAA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/>
                      <a:t>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311-4007-854A-A0AEBD77AA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FY 11-12</c:v>
                </c:pt>
                <c:pt idx="1">
                  <c:v>FY 12-13</c:v>
                </c:pt>
                <c:pt idx="2">
                  <c:v>FY 13-14</c:v>
                </c:pt>
                <c:pt idx="3">
                  <c:v>FY 14-15</c:v>
                </c:pt>
                <c:pt idx="4">
                  <c:v>FY 15-16</c:v>
                </c:pt>
                <c:pt idx="5">
                  <c:v>FY 16-17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197</c:v>
                </c:pt>
                <c:pt idx="1">
                  <c:v>234</c:v>
                </c:pt>
                <c:pt idx="2">
                  <c:v>145</c:v>
                </c:pt>
                <c:pt idx="3">
                  <c:v>113</c:v>
                </c:pt>
                <c:pt idx="4">
                  <c:v>94</c:v>
                </c:pt>
                <c:pt idx="5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311-4007-854A-A0AEBD77AAA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993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311-4007-854A-A0AEBD77AAA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1042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311-4007-854A-A0AEBD77AAA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/>
                      <a:t>883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311-4007-854A-A0AEBD77AAA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/>
                      <a:t>774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311-4007-854A-A0AEBD77AAA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/>
                      <a:t>611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311-4007-854A-A0AEBD77AAA6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/>
                      <a:t>633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311-4007-854A-A0AEBD77AA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FY 11-12</c:v>
                </c:pt>
                <c:pt idx="1">
                  <c:v>FY 12-13</c:v>
                </c:pt>
                <c:pt idx="2">
                  <c:v>FY 13-14</c:v>
                </c:pt>
                <c:pt idx="3">
                  <c:v>FY 14-15</c:v>
                </c:pt>
                <c:pt idx="4">
                  <c:v>FY 15-16</c:v>
                </c:pt>
                <c:pt idx="5">
                  <c:v>FY 16-17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793</c:v>
                </c:pt>
                <c:pt idx="1">
                  <c:v>807</c:v>
                </c:pt>
                <c:pt idx="2">
                  <c:v>737</c:v>
                </c:pt>
                <c:pt idx="3">
                  <c:v>631</c:v>
                </c:pt>
                <c:pt idx="4">
                  <c:v>516</c:v>
                </c:pt>
                <c:pt idx="5">
                  <c:v>539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311-4007-854A-A0AEBD77AA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overlap val="99"/>
        <c:axId val="34989568"/>
        <c:axId val="34991104"/>
      </c:barChart>
      <c:catAx>
        <c:axId val="34989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5236">
            <a:solidFill>
              <a:schemeClr val="tx1"/>
            </a:solidFill>
            <a:prstDash val="solid"/>
          </a:ln>
        </c:spPr>
        <c:txPr>
          <a:bodyPr rot="-540000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en-US"/>
          </a:p>
        </c:txPr>
        <c:crossAx val="34991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91104"/>
        <c:scaling>
          <c:orientation val="minMax"/>
          <c:max val="1100"/>
        </c:scaling>
        <c:delete val="0"/>
        <c:axPos val="l"/>
        <c:numFmt formatCode="\$#,##0" sourceLinked="0"/>
        <c:majorTickMark val="out"/>
        <c:minorTickMark val="none"/>
        <c:tickLblPos val="nextTo"/>
        <c:spPr>
          <a:ln w="304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50" b="1" i="0" u="none" strike="noStrike" baseline="0">
                <a:solidFill>
                  <a:schemeClr val="tx1"/>
                </a:solidFill>
                <a:latin typeface="Times New Roman" pitchFamily="18" charset="0"/>
                <a:ea typeface="Arial"/>
                <a:cs typeface="Arial"/>
              </a:defRPr>
            </a:pPr>
            <a:endParaRPr lang="en-US"/>
          </a:p>
        </c:txPr>
        <c:crossAx val="34989568"/>
        <c:crosses val="autoZero"/>
        <c:crossBetween val="between"/>
        <c:majorUnit val="100"/>
      </c:valAx>
      <c:spPr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59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0D6A21-E4B7-47EA-B768-A1FDAA4192E2}" type="doc">
      <dgm:prSet loTypeId="urn:microsoft.com/office/officeart/2011/layout/Tab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2F979A-09AE-432D-8754-CD0FCB014BE9}">
      <dgm:prSet phldrT="[Text]"/>
      <dgm:spPr>
        <a:solidFill>
          <a:srgbClr val="002D86"/>
        </a:solidFill>
      </dgm:spPr>
      <dgm:t>
        <a:bodyPr/>
        <a:lstStyle/>
        <a:p>
          <a:r>
            <a:rPr lang="en-US" b="1" dirty="0"/>
            <a:t>Customer Request</a:t>
          </a:r>
        </a:p>
      </dgm:t>
    </dgm:pt>
    <dgm:pt modelId="{5FD277EB-18AA-4424-B42F-DC21C3C39869}" type="parTrans" cxnId="{ED5E917C-8E75-4400-B481-35822F1503D0}">
      <dgm:prSet/>
      <dgm:spPr/>
      <dgm:t>
        <a:bodyPr/>
        <a:lstStyle/>
        <a:p>
          <a:endParaRPr lang="en-US"/>
        </a:p>
      </dgm:t>
    </dgm:pt>
    <dgm:pt modelId="{E48EEA81-EEDA-4E58-B02B-18FD29FD936B}" type="sibTrans" cxnId="{ED5E917C-8E75-4400-B481-35822F1503D0}">
      <dgm:prSet/>
      <dgm:spPr/>
      <dgm:t>
        <a:bodyPr/>
        <a:lstStyle/>
        <a:p>
          <a:endParaRPr lang="en-US"/>
        </a:p>
      </dgm:t>
    </dgm:pt>
    <dgm:pt modelId="{457F376B-1566-4804-829E-08003BA8946C}">
      <dgm:prSet phldrT="[Text]" custT="1"/>
      <dgm:spPr/>
      <dgm:t>
        <a:bodyPr/>
        <a:lstStyle/>
        <a:p>
          <a:r>
            <a:rPr lang="en-US" sz="2400" b="1" dirty="0"/>
            <a:t>   June 14, 2016</a:t>
          </a:r>
        </a:p>
      </dgm:t>
    </dgm:pt>
    <dgm:pt modelId="{FC76CB57-4DC3-4CE2-9AD8-A978BE149485}" type="parTrans" cxnId="{56ABC43A-487B-4D75-87F6-4C7703E51625}">
      <dgm:prSet/>
      <dgm:spPr/>
      <dgm:t>
        <a:bodyPr/>
        <a:lstStyle/>
        <a:p>
          <a:endParaRPr lang="en-US"/>
        </a:p>
      </dgm:t>
    </dgm:pt>
    <dgm:pt modelId="{337180A0-FA3A-46D1-968B-7599A3EEB57F}" type="sibTrans" cxnId="{56ABC43A-487B-4D75-87F6-4C7703E51625}">
      <dgm:prSet/>
      <dgm:spPr/>
      <dgm:t>
        <a:bodyPr/>
        <a:lstStyle/>
        <a:p>
          <a:endParaRPr lang="en-US"/>
        </a:p>
      </dgm:t>
    </dgm:pt>
    <dgm:pt modelId="{3125C5F0-D8AF-4242-81C4-6C97CBEEF887}">
      <dgm:prSet phldrT="[Text]" custT="1"/>
      <dgm:spPr/>
      <dgm:t>
        <a:bodyPr/>
        <a:lstStyle/>
        <a:p>
          <a:r>
            <a:rPr lang="en-US" sz="2400" b="1" dirty="0"/>
            <a:t>   June 24, 2016</a:t>
          </a:r>
        </a:p>
      </dgm:t>
    </dgm:pt>
    <dgm:pt modelId="{C2F3D364-A607-47CE-B0F0-89F49BDC0AD0}" type="parTrans" cxnId="{3C46908B-BB50-4A2E-925F-A31F7AB110CA}">
      <dgm:prSet/>
      <dgm:spPr/>
      <dgm:t>
        <a:bodyPr/>
        <a:lstStyle/>
        <a:p>
          <a:endParaRPr lang="en-US"/>
        </a:p>
      </dgm:t>
    </dgm:pt>
    <dgm:pt modelId="{38670619-2E65-42E5-9957-27D03352840F}" type="sibTrans" cxnId="{3C46908B-BB50-4A2E-925F-A31F7AB110CA}">
      <dgm:prSet/>
      <dgm:spPr/>
      <dgm:t>
        <a:bodyPr/>
        <a:lstStyle/>
        <a:p>
          <a:endParaRPr lang="en-US"/>
        </a:p>
      </dgm:t>
    </dgm:pt>
    <dgm:pt modelId="{5997ADBF-A670-40D3-AB79-A0B5B2E1D4BB}">
      <dgm:prSet phldrT="[Text]"/>
      <dgm:spPr>
        <a:solidFill>
          <a:srgbClr val="002D86"/>
        </a:solidFill>
      </dgm:spPr>
      <dgm:t>
        <a:bodyPr/>
        <a:lstStyle/>
        <a:p>
          <a:r>
            <a:rPr lang="en-US" b="1" dirty="0"/>
            <a:t>DB Team Selected</a:t>
          </a:r>
        </a:p>
      </dgm:t>
    </dgm:pt>
    <dgm:pt modelId="{3EC07897-F169-4EC8-91E7-4043CF392202}" type="parTrans" cxnId="{036EE51A-DDA6-43C7-BB7A-800992986499}">
      <dgm:prSet/>
      <dgm:spPr/>
      <dgm:t>
        <a:bodyPr/>
        <a:lstStyle/>
        <a:p>
          <a:endParaRPr lang="en-US"/>
        </a:p>
      </dgm:t>
    </dgm:pt>
    <dgm:pt modelId="{E9F6E3D8-E787-4178-897D-C754E052B2C7}" type="sibTrans" cxnId="{036EE51A-DDA6-43C7-BB7A-800992986499}">
      <dgm:prSet/>
      <dgm:spPr/>
      <dgm:t>
        <a:bodyPr/>
        <a:lstStyle/>
        <a:p>
          <a:endParaRPr lang="en-US"/>
        </a:p>
      </dgm:t>
    </dgm:pt>
    <dgm:pt modelId="{BC39B6F5-7603-4D51-9677-6931F3531F21}">
      <dgm:prSet phldrT="[Text]" custT="1"/>
      <dgm:spPr/>
      <dgm:t>
        <a:bodyPr/>
        <a:lstStyle/>
        <a:p>
          <a:r>
            <a:rPr lang="en-US" sz="2400" b="1" dirty="0"/>
            <a:t>   December 20, 2016</a:t>
          </a:r>
        </a:p>
      </dgm:t>
    </dgm:pt>
    <dgm:pt modelId="{FB7D0D21-7AEF-48DE-B1D2-E5DE6E00BED4}" type="parTrans" cxnId="{D7C4E68C-9479-4B90-BCD6-A7425079AE1A}">
      <dgm:prSet/>
      <dgm:spPr/>
      <dgm:t>
        <a:bodyPr/>
        <a:lstStyle/>
        <a:p>
          <a:endParaRPr lang="en-US"/>
        </a:p>
      </dgm:t>
    </dgm:pt>
    <dgm:pt modelId="{30F05D6B-0236-419B-A8BF-9CA324231497}" type="sibTrans" cxnId="{D7C4E68C-9479-4B90-BCD6-A7425079AE1A}">
      <dgm:prSet/>
      <dgm:spPr/>
      <dgm:t>
        <a:bodyPr/>
        <a:lstStyle/>
        <a:p>
          <a:endParaRPr lang="en-US"/>
        </a:p>
      </dgm:t>
    </dgm:pt>
    <dgm:pt modelId="{7A7D92CD-E521-4FD7-8016-D64808586D37}">
      <dgm:prSet phldrT="[Text]" custT="1"/>
      <dgm:spPr/>
      <dgm:t>
        <a:bodyPr/>
        <a:lstStyle/>
        <a:p>
          <a:r>
            <a:rPr lang="en-US" sz="2400" b="1" dirty="0"/>
            <a:t>   May 22, 2017</a:t>
          </a:r>
        </a:p>
      </dgm:t>
    </dgm:pt>
    <dgm:pt modelId="{7ADDB687-EDE2-49E8-8BFA-9E02A82E257F}" type="parTrans" cxnId="{555EC67C-81FE-4280-A5CE-21CDF12CF712}">
      <dgm:prSet/>
      <dgm:spPr/>
      <dgm:t>
        <a:bodyPr/>
        <a:lstStyle/>
        <a:p>
          <a:endParaRPr lang="en-US"/>
        </a:p>
      </dgm:t>
    </dgm:pt>
    <dgm:pt modelId="{D9498329-181A-4083-BE9B-5F5FB57A7C94}" type="sibTrans" cxnId="{555EC67C-81FE-4280-A5CE-21CDF12CF712}">
      <dgm:prSet/>
      <dgm:spPr/>
      <dgm:t>
        <a:bodyPr/>
        <a:lstStyle/>
        <a:p>
          <a:endParaRPr lang="en-US"/>
        </a:p>
      </dgm:t>
    </dgm:pt>
    <dgm:pt modelId="{1BDCB4F4-A625-4EF0-849B-9D213B8C9306}">
      <dgm:prSet phldrT="[Text]" custT="1"/>
      <dgm:spPr/>
      <dgm:t>
        <a:bodyPr/>
        <a:lstStyle/>
        <a:p>
          <a:r>
            <a:rPr lang="en-US" sz="2400" b="1" dirty="0"/>
            <a:t>   October 1, 2016</a:t>
          </a:r>
        </a:p>
      </dgm:t>
    </dgm:pt>
    <dgm:pt modelId="{5D61146A-E8B5-42BF-ADEA-D4035BB15E32}" type="parTrans" cxnId="{4E8AAFF4-39CC-4BF2-93F2-4AEE595D91EC}">
      <dgm:prSet/>
      <dgm:spPr/>
      <dgm:t>
        <a:bodyPr/>
        <a:lstStyle/>
        <a:p>
          <a:endParaRPr lang="en-US"/>
        </a:p>
      </dgm:t>
    </dgm:pt>
    <dgm:pt modelId="{FA2E1BC2-F207-4833-B40B-C273DF7CB9AD}" type="sibTrans" cxnId="{4E8AAFF4-39CC-4BF2-93F2-4AEE595D91EC}">
      <dgm:prSet/>
      <dgm:spPr/>
      <dgm:t>
        <a:bodyPr/>
        <a:lstStyle/>
        <a:p>
          <a:endParaRPr lang="en-US"/>
        </a:p>
      </dgm:t>
    </dgm:pt>
    <dgm:pt modelId="{27C8F367-7273-4083-9CA3-DCA6E369B6A6}">
      <dgm:prSet phldrT="[Text]"/>
      <dgm:spPr>
        <a:solidFill>
          <a:srgbClr val="002D86"/>
        </a:solidFill>
      </dgm:spPr>
      <dgm:t>
        <a:bodyPr/>
        <a:lstStyle/>
        <a:p>
          <a:r>
            <a:rPr lang="en-US" b="1" dirty="0"/>
            <a:t>Bridging Consultant Engaged</a:t>
          </a:r>
        </a:p>
      </dgm:t>
    </dgm:pt>
    <dgm:pt modelId="{45ADBC6F-F991-4870-A0E3-6090B498E80F}" type="sibTrans" cxnId="{B4E48813-06DA-4E12-A25D-50969EA57E9B}">
      <dgm:prSet/>
      <dgm:spPr/>
      <dgm:t>
        <a:bodyPr/>
        <a:lstStyle/>
        <a:p>
          <a:endParaRPr lang="en-US"/>
        </a:p>
      </dgm:t>
    </dgm:pt>
    <dgm:pt modelId="{F785E4F0-775E-4033-AC74-2B63B5A4F413}" type="parTrans" cxnId="{B4E48813-06DA-4E12-A25D-50969EA57E9B}">
      <dgm:prSet/>
      <dgm:spPr/>
      <dgm:t>
        <a:bodyPr/>
        <a:lstStyle/>
        <a:p>
          <a:endParaRPr lang="en-US"/>
        </a:p>
      </dgm:t>
    </dgm:pt>
    <dgm:pt modelId="{3158D874-B212-4C4E-8456-826D387995B7}">
      <dgm:prSet phldrT="[Text]"/>
      <dgm:spPr>
        <a:solidFill>
          <a:srgbClr val="002D86"/>
        </a:solidFill>
      </dgm:spPr>
      <dgm:t>
        <a:bodyPr/>
        <a:lstStyle/>
        <a:p>
          <a:r>
            <a:rPr lang="en-US" b="1" dirty="0"/>
            <a:t>Construction Start</a:t>
          </a:r>
        </a:p>
      </dgm:t>
    </dgm:pt>
    <dgm:pt modelId="{22ECE608-4035-490E-8AB3-AE8CCB3A158D}" type="parTrans" cxnId="{9CE80D3A-DC5C-4FAE-949C-743F45ADB51F}">
      <dgm:prSet/>
      <dgm:spPr/>
      <dgm:t>
        <a:bodyPr/>
        <a:lstStyle/>
        <a:p>
          <a:endParaRPr lang="en-US"/>
        </a:p>
      </dgm:t>
    </dgm:pt>
    <dgm:pt modelId="{E31F6747-52C5-4556-9A4F-0EEB52C015F8}" type="sibTrans" cxnId="{9CE80D3A-DC5C-4FAE-949C-743F45ADB51F}">
      <dgm:prSet/>
      <dgm:spPr/>
      <dgm:t>
        <a:bodyPr/>
        <a:lstStyle/>
        <a:p>
          <a:endParaRPr lang="en-US"/>
        </a:p>
      </dgm:t>
    </dgm:pt>
    <dgm:pt modelId="{A737E6AB-865E-4F4B-AC59-B7DFEE012BC1}">
      <dgm:prSet phldrT="[Text]"/>
      <dgm:spPr>
        <a:solidFill>
          <a:srgbClr val="002D86"/>
        </a:solidFill>
      </dgm:spPr>
      <dgm:t>
        <a:bodyPr/>
        <a:lstStyle/>
        <a:p>
          <a:r>
            <a:rPr lang="en-US" b="1" dirty="0"/>
            <a:t>Design Complete</a:t>
          </a:r>
        </a:p>
      </dgm:t>
    </dgm:pt>
    <dgm:pt modelId="{72B3D6B7-BC80-4623-918F-861759904103}" type="parTrans" cxnId="{7CFF38E6-691E-48A8-A0B6-8B2D927227FC}">
      <dgm:prSet/>
      <dgm:spPr/>
      <dgm:t>
        <a:bodyPr/>
        <a:lstStyle/>
        <a:p>
          <a:endParaRPr lang="en-US"/>
        </a:p>
      </dgm:t>
    </dgm:pt>
    <dgm:pt modelId="{881A1EBB-1DC4-42B6-8BE9-8D4C7BD4336C}" type="sibTrans" cxnId="{7CFF38E6-691E-48A8-A0B6-8B2D927227FC}">
      <dgm:prSet/>
      <dgm:spPr/>
      <dgm:t>
        <a:bodyPr/>
        <a:lstStyle/>
        <a:p>
          <a:endParaRPr lang="en-US"/>
        </a:p>
      </dgm:t>
    </dgm:pt>
    <dgm:pt modelId="{69C37783-9A20-4F53-BBAF-55206083C42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400" b="1" dirty="0"/>
            <a:t>   August 18, 2017</a:t>
          </a:r>
        </a:p>
      </dgm:t>
    </dgm:pt>
    <dgm:pt modelId="{2C4B6ADE-1327-4A51-9DDF-81A4288D459E}" type="parTrans" cxnId="{E72D8896-C8C7-4089-B171-1CCE4893C838}">
      <dgm:prSet/>
      <dgm:spPr/>
      <dgm:t>
        <a:bodyPr/>
        <a:lstStyle/>
        <a:p>
          <a:endParaRPr lang="en-US"/>
        </a:p>
      </dgm:t>
    </dgm:pt>
    <dgm:pt modelId="{9C9356BC-5F36-4164-B06F-857DC940CB98}" type="sibTrans" cxnId="{E72D8896-C8C7-4089-B171-1CCE4893C838}">
      <dgm:prSet/>
      <dgm:spPr/>
      <dgm:t>
        <a:bodyPr/>
        <a:lstStyle/>
        <a:p>
          <a:endParaRPr lang="en-US"/>
        </a:p>
      </dgm:t>
    </dgm:pt>
    <dgm:pt modelId="{E31FCEDB-5A1F-407D-853D-C76B4AB5C5C1}">
      <dgm:prSet phldrT="[Text]"/>
      <dgm:spPr>
        <a:solidFill>
          <a:srgbClr val="002D86"/>
        </a:solidFill>
      </dgm:spPr>
      <dgm:t>
        <a:bodyPr/>
        <a:lstStyle/>
        <a:p>
          <a:r>
            <a:rPr lang="en-US" b="1" dirty="0"/>
            <a:t>Substantial Completion</a:t>
          </a:r>
        </a:p>
      </dgm:t>
    </dgm:pt>
    <dgm:pt modelId="{6A94040E-C3C1-4A6F-A584-0423F70A35D0}" type="parTrans" cxnId="{3C3D576F-F70B-425C-A842-6324191C2C54}">
      <dgm:prSet/>
      <dgm:spPr/>
      <dgm:t>
        <a:bodyPr/>
        <a:lstStyle/>
        <a:p>
          <a:endParaRPr lang="en-US"/>
        </a:p>
      </dgm:t>
    </dgm:pt>
    <dgm:pt modelId="{7E8E3032-73F4-44EF-BDEF-9631E7344437}" type="sibTrans" cxnId="{3C3D576F-F70B-425C-A842-6324191C2C54}">
      <dgm:prSet/>
      <dgm:spPr/>
      <dgm:t>
        <a:bodyPr/>
        <a:lstStyle/>
        <a:p>
          <a:endParaRPr lang="en-US"/>
        </a:p>
      </dgm:t>
    </dgm:pt>
    <dgm:pt modelId="{684E9E74-8920-48F8-A7B1-174A5973B0F4}">
      <dgm:prSet phldrT="[Text]" custT="1"/>
      <dgm:spPr>
        <a:noFill/>
      </dgm:spPr>
      <dgm:t>
        <a:bodyPr/>
        <a:lstStyle/>
        <a:p>
          <a:r>
            <a:rPr lang="en-US" sz="2400" b="1"/>
            <a:t>   Projected July </a:t>
          </a:r>
          <a:r>
            <a:rPr lang="en-US" sz="2400" b="1" dirty="0"/>
            <a:t>3, 2018</a:t>
          </a:r>
        </a:p>
      </dgm:t>
    </dgm:pt>
    <dgm:pt modelId="{641C500F-B01C-4ABE-8AFF-50E05AAF164B}" type="parTrans" cxnId="{B8AF395E-962B-43FA-AF82-D351241CE4CF}">
      <dgm:prSet/>
      <dgm:spPr/>
      <dgm:t>
        <a:bodyPr/>
        <a:lstStyle/>
        <a:p>
          <a:endParaRPr lang="en-US"/>
        </a:p>
      </dgm:t>
    </dgm:pt>
    <dgm:pt modelId="{2C40AE1C-8410-43B0-BBA2-EE4655E5252B}" type="sibTrans" cxnId="{B8AF395E-962B-43FA-AF82-D351241CE4CF}">
      <dgm:prSet/>
      <dgm:spPr/>
      <dgm:t>
        <a:bodyPr/>
        <a:lstStyle/>
        <a:p>
          <a:endParaRPr lang="en-US"/>
        </a:p>
      </dgm:t>
    </dgm:pt>
    <dgm:pt modelId="{3D46F373-0E41-4514-BB45-0E0C91517005}">
      <dgm:prSet phldrT="[Text]" custT="1"/>
      <dgm:spPr/>
      <dgm:t>
        <a:bodyPr/>
        <a:lstStyle/>
        <a:p>
          <a:r>
            <a:rPr lang="en-US" sz="2400" b="1" dirty="0"/>
            <a:t>   July 14, 2016</a:t>
          </a:r>
        </a:p>
      </dgm:t>
    </dgm:pt>
    <dgm:pt modelId="{ECE1A0B8-834C-4485-A966-CC1AC00F7B77}" type="parTrans" cxnId="{D97553ED-7534-41F8-9C67-6D1D8006C42C}">
      <dgm:prSet/>
      <dgm:spPr/>
      <dgm:t>
        <a:bodyPr/>
        <a:lstStyle/>
        <a:p>
          <a:endParaRPr lang="en-US"/>
        </a:p>
      </dgm:t>
    </dgm:pt>
    <dgm:pt modelId="{08BAE21C-82F0-4487-A1F2-5FFE66D4F5F9}" type="sibTrans" cxnId="{D97553ED-7534-41F8-9C67-6D1D8006C42C}">
      <dgm:prSet/>
      <dgm:spPr/>
      <dgm:t>
        <a:bodyPr/>
        <a:lstStyle/>
        <a:p>
          <a:endParaRPr lang="en-US"/>
        </a:p>
      </dgm:t>
    </dgm:pt>
    <dgm:pt modelId="{E9EA9BD7-A3E4-4412-8ED9-532BFB24A368}">
      <dgm:prSet phldrT="[Text]" custT="1"/>
      <dgm:spPr>
        <a:solidFill>
          <a:srgbClr val="002D86"/>
        </a:solidFill>
      </dgm:spPr>
      <dgm:t>
        <a:bodyPr/>
        <a:lstStyle/>
        <a:p>
          <a:r>
            <a:rPr lang="en-US" sz="1500" b="1" dirty="0"/>
            <a:t>DB Team Advertisement</a:t>
          </a:r>
        </a:p>
      </dgm:t>
    </dgm:pt>
    <dgm:pt modelId="{D8CEAE3A-A43A-46A7-B370-5597A9FB3797}" type="sibTrans" cxnId="{8156B69A-1D68-48A6-82D3-D0C47145B0AA}">
      <dgm:prSet/>
      <dgm:spPr/>
      <dgm:t>
        <a:bodyPr/>
        <a:lstStyle/>
        <a:p>
          <a:endParaRPr lang="en-US"/>
        </a:p>
      </dgm:t>
    </dgm:pt>
    <dgm:pt modelId="{F11C7632-F952-414A-A0F0-A93B1A38B463}" type="parTrans" cxnId="{8156B69A-1D68-48A6-82D3-D0C47145B0AA}">
      <dgm:prSet/>
      <dgm:spPr/>
      <dgm:t>
        <a:bodyPr/>
        <a:lstStyle/>
        <a:p>
          <a:endParaRPr lang="en-US"/>
        </a:p>
      </dgm:t>
    </dgm:pt>
    <dgm:pt modelId="{34EE3FDE-A889-4F5A-BFFB-2C44F1BDB8F5}">
      <dgm:prSet phldrT="[Text]" custT="1"/>
      <dgm:spPr>
        <a:solidFill>
          <a:srgbClr val="002D86"/>
        </a:solidFill>
      </dgm:spPr>
      <dgm:t>
        <a:bodyPr/>
        <a:lstStyle/>
        <a:p>
          <a:r>
            <a:rPr lang="en-US" sz="1500" b="1" dirty="0"/>
            <a:t>DB Proposals Received</a:t>
          </a:r>
        </a:p>
      </dgm:t>
    </dgm:pt>
    <dgm:pt modelId="{5A3C3978-E174-4DB0-8690-BCBAEDCEF8B0}" type="parTrans" cxnId="{BF7590DC-B8AB-4E7D-B83C-4F4D318EE2C1}">
      <dgm:prSet/>
      <dgm:spPr/>
      <dgm:t>
        <a:bodyPr/>
        <a:lstStyle/>
        <a:p>
          <a:endParaRPr lang="en-US"/>
        </a:p>
      </dgm:t>
    </dgm:pt>
    <dgm:pt modelId="{048F51C0-7ADD-43B7-A530-EECC52A6DCD7}" type="sibTrans" cxnId="{BF7590DC-B8AB-4E7D-B83C-4F4D318EE2C1}">
      <dgm:prSet/>
      <dgm:spPr/>
      <dgm:t>
        <a:bodyPr/>
        <a:lstStyle/>
        <a:p>
          <a:endParaRPr lang="en-US"/>
        </a:p>
      </dgm:t>
    </dgm:pt>
    <dgm:pt modelId="{1BFF0F0A-C4B7-4551-AB1D-2CF4F95CF02C}">
      <dgm:prSet phldrT="[Text]" custT="1"/>
      <dgm:spPr/>
      <dgm:t>
        <a:bodyPr/>
        <a:lstStyle/>
        <a:p>
          <a:r>
            <a:rPr lang="en-US" sz="2400" b="1" dirty="0"/>
            <a:t>   November 30, 2016</a:t>
          </a:r>
        </a:p>
      </dgm:t>
    </dgm:pt>
    <dgm:pt modelId="{9834A918-F198-4DC4-A3F7-26B31D26EA77}" type="parTrans" cxnId="{0425E3E2-CCF8-4659-A83E-2E0047CFC02C}">
      <dgm:prSet/>
      <dgm:spPr/>
      <dgm:t>
        <a:bodyPr/>
        <a:lstStyle/>
        <a:p>
          <a:endParaRPr lang="en-US"/>
        </a:p>
      </dgm:t>
    </dgm:pt>
    <dgm:pt modelId="{7B1B6CB5-F62B-4033-9A57-EE2433D161F5}" type="sibTrans" cxnId="{0425E3E2-CCF8-4659-A83E-2E0047CFC02C}">
      <dgm:prSet/>
      <dgm:spPr/>
      <dgm:t>
        <a:bodyPr/>
        <a:lstStyle/>
        <a:p>
          <a:endParaRPr lang="en-US"/>
        </a:p>
      </dgm:t>
    </dgm:pt>
    <dgm:pt modelId="{B76FDA03-EAFA-4903-9D83-C92790866ACD}">
      <dgm:prSet phldrT="[Text]"/>
      <dgm:spPr>
        <a:solidFill>
          <a:srgbClr val="002D86"/>
        </a:solidFill>
      </dgm:spPr>
      <dgm:t>
        <a:bodyPr/>
        <a:lstStyle/>
        <a:p>
          <a:r>
            <a:rPr lang="en-US" b="1" dirty="0"/>
            <a:t>Bridging Documents Complete</a:t>
          </a:r>
        </a:p>
      </dgm:t>
    </dgm:pt>
    <dgm:pt modelId="{F4D66A88-019F-437A-8CE7-E67DDE6726BB}" type="sibTrans" cxnId="{3B85FCE2-2805-4925-BFD8-B07CCE80641A}">
      <dgm:prSet/>
      <dgm:spPr/>
      <dgm:t>
        <a:bodyPr/>
        <a:lstStyle/>
        <a:p>
          <a:endParaRPr lang="en-US"/>
        </a:p>
      </dgm:t>
    </dgm:pt>
    <dgm:pt modelId="{966B6582-590D-41E5-9467-08E59E7C2B99}" type="parTrans" cxnId="{3B85FCE2-2805-4925-BFD8-B07CCE80641A}">
      <dgm:prSet/>
      <dgm:spPr/>
      <dgm:t>
        <a:bodyPr/>
        <a:lstStyle/>
        <a:p>
          <a:endParaRPr lang="en-US"/>
        </a:p>
      </dgm:t>
    </dgm:pt>
    <dgm:pt modelId="{75DBD4F3-B532-4D46-9FCA-F5EB61CB4122}">
      <dgm:prSet phldrT="[Text]" custT="1"/>
      <dgm:spPr>
        <a:solidFill>
          <a:srgbClr val="002D86"/>
        </a:solidFill>
      </dgm:spPr>
      <dgm:t>
        <a:bodyPr/>
        <a:lstStyle/>
        <a:p>
          <a:r>
            <a:rPr lang="en-US" sz="1500" b="1" dirty="0"/>
            <a:t>DB Contract Executed</a:t>
          </a:r>
        </a:p>
      </dgm:t>
    </dgm:pt>
    <dgm:pt modelId="{6D1E1C6E-3B1A-4D5B-949E-32336AC77E0B}" type="parTrans" cxnId="{DE823AAB-E9A9-4DCF-A31A-FB72AFB92B1C}">
      <dgm:prSet/>
      <dgm:spPr/>
      <dgm:t>
        <a:bodyPr/>
        <a:lstStyle/>
        <a:p>
          <a:endParaRPr lang="en-US"/>
        </a:p>
      </dgm:t>
    </dgm:pt>
    <dgm:pt modelId="{5A7B0599-26B5-4E8A-B87B-E202253559E9}" type="sibTrans" cxnId="{DE823AAB-E9A9-4DCF-A31A-FB72AFB92B1C}">
      <dgm:prSet/>
      <dgm:spPr/>
      <dgm:t>
        <a:bodyPr/>
        <a:lstStyle/>
        <a:p>
          <a:endParaRPr lang="en-US"/>
        </a:p>
      </dgm:t>
    </dgm:pt>
    <dgm:pt modelId="{7EACC15A-9C51-423D-AFD6-C484589CD79D}">
      <dgm:prSet phldrT="[Text]" custT="1"/>
      <dgm:spPr>
        <a:noFill/>
      </dgm:spPr>
      <dgm:t>
        <a:bodyPr/>
        <a:lstStyle/>
        <a:p>
          <a:r>
            <a:rPr lang="en-US" sz="2400" b="1" dirty="0"/>
            <a:t>   March 22, 2017</a:t>
          </a:r>
        </a:p>
      </dgm:t>
    </dgm:pt>
    <dgm:pt modelId="{D2F1A4D0-310D-49EA-B7A4-78DF6773D50A}" type="parTrans" cxnId="{D88F92F2-A97D-42FF-9D4D-D942C95954E9}">
      <dgm:prSet/>
      <dgm:spPr/>
      <dgm:t>
        <a:bodyPr/>
        <a:lstStyle/>
        <a:p>
          <a:endParaRPr lang="en-US"/>
        </a:p>
      </dgm:t>
    </dgm:pt>
    <dgm:pt modelId="{B0E57A3F-78BC-4F91-9EE2-18364D4EB5E8}" type="sibTrans" cxnId="{D88F92F2-A97D-42FF-9D4D-D942C95954E9}">
      <dgm:prSet/>
      <dgm:spPr/>
      <dgm:t>
        <a:bodyPr/>
        <a:lstStyle/>
        <a:p>
          <a:endParaRPr lang="en-US"/>
        </a:p>
      </dgm:t>
    </dgm:pt>
    <dgm:pt modelId="{92E75907-E180-473D-915E-482464EAE575}" type="pres">
      <dgm:prSet presAssocID="{3E0D6A21-E4B7-47EA-B768-A1FDAA4192E2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E7469F5-8BEE-4B77-BF73-62354351149A}" type="pres">
      <dgm:prSet presAssocID="{B12F979A-09AE-432D-8754-CD0FCB014BE9}" presName="composite" presStyleCnt="0"/>
      <dgm:spPr/>
    </dgm:pt>
    <dgm:pt modelId="{22E67A99-F47B-4C2A-9AB7-3AB4B17D5EA1}" type="pres">
      <dgm:prSet presAssocID="{B12F979A-09AE-432D-8754-CD0FCB014BE9}" presName="FirstChild" presStyleLbl="revTx" presStyleIdx="0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E3F9F-4640-42C6-B127-03F8E76AA22E}" type="pres">
      <dgm:prSet presAssocID="{B12F979A-09AE-432D-8754-CD0FCB014BE9}" presName="Parent" presStyleLbl="alignNode1" presStyleIdx="0" presStyleCnt="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0608FF-6C28-4561-B1AF-ED7207529BF2}" type="pres">
      <dgm:prSet presAssocID="{B12F979A-09AE-432D-8754-CD0FCB014BE9}" presName="Accent" presStyleLbl="parChTrans1D1" presStyleIdx="0" presStyleCnt="10"/>
      <dgm:spPr/>
    </dgm:pt>
    <dgm:pt modelId="{F4405015-1716-4EBF-A79F-199DB8B1AA69}" type="pres">
      <dgm:prSet presAssocID="{E48EEA81-EEDA-4E58-B02B-18FD29FD936B}" presName="sibTrans" presStyleCnt="0"/>
      <dgm:spPr/>
    </dgm:pt>
    <dgm:pt modelId="{75AC738E-5F29-4EE4-9037-529978369080}" type="pres">
      <dgm:prSet presAssocID="{27C8F367-7273-4083-9CA3-DCA6E369B6A6}" presName="composite" presStyleCnt="0"/>
      <dgm:spPr/>
    </dgm:pt>
    <dgm:pt modelId="{DE554216-3BBC-4235-A100-56DCAEE731EF}" type="pres">
      <dgm:prSet presAssocID="{27C8F367-7273-4083-9CA3-DCA6E369B6A6}" presName="FirstChild" presStyleLbl="revTx" presStyleIdx="1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32611D-44F8-4DA3-85CB-B3F3AB975923}" type="pres">
      <dgm:prSet presAssocID="{27C8F367-7273-4083-9CA3-DCA6E369B6A6}" presName="Parent" presStyleLbl="alignNode1" presStyleIdx="1" presStyleCnt="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A416DA-FEE8-4992-8F21-1FDB1C2FB99C}" type="pres">
      <dgm:prSet presAssocID="{27C8F367-7273-4083-9CA3-DCA6E369B6A6}" presName="Accent" presStyleLbl="parChTrans1D1" presStyleIdx="1" presStyleCnt="10"/>
      <dgm:spPr/>
    </dgm:pt>
    <dgm:pt modelId="{A0EFD8A6-3521-411E-AB24-8A072D98BB04}" type="pres">
      <dgm:prSet presAssocID="{45ADBC6F-F991-4870-A0E3-6090B498E80F}" presName="sibTrans" presStyleCnt="0"/>
      <dgm:spPr/>
    </dgm:pt>
    <dgm:pt modelId="{8FEA3221-271A-40F3-AE7A-0CA8B2A70438}" type="pres">
      <dgm:prSet presAssocID="{E9EA9BD7-A3E4-4412-8ED9-532BFB24A368}" presName="composite" presStyleCnt="0"/>
      <dgm:spPr/>
    </dgm:pt>
    <dgm:pt modelId="{E31FC0A9-3325-48D7-BB57-40DDCF47A86F}" type="pres">
      <dgm:prSet presAssocID="{E9EA9BD7-A3E4-4412-8ED9-532BFB24A368}" presName="FirstChild" presStyleLbl="revTx" presStyleIdx="2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76BF3A-5B35-443F-9334-F418519A6DFD}" type="pres">
      <dgm:prSet presAssocID="{E9EA9BD7-A3E4-4412-8ED9-532BFB24A368}" presName="Parent" presStyleLbl="alignNode1" presStyleIdx="2" presStyleCnt="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4AF86C-A670-4A6F-9419-CB9BDC83BDBA}" type="pres">
      <dgm:prSet presAssocID="{E9EA9BD7-A3E4-4412-8ED9-532BFB24A368}" presName="Accent" presStyleLbl="parChTrans1D1" presStyleIdx="2" presStyleCnt="10"/>
      <dgm:spPr/>
    </dgm:pt>
    <dgm:pt modelId="{1E72DE23-F17B-4875-8A3E-FA76D3D39EDA}" type="pres">
      <dgm:prSet presAssocID="{D8CEAE3A-A43A-46A7-B370-5597A9FB3797}" presName="sibTrans" presStyleCnt="0"/>
      <dgm:spPr/>
    </dgm:pt>
    <dgm:pt modelId="{E621A51C-4572-4DDF-A5C3-5BB0A1A60BD5}" type="pres">
      <dgm:prSet presAssocID="{B76FDA03-EAFA-4903-9D83-C92790866ACD}" presName="composite" presStyleCnt="0"/>
      <dgm:spPr/>
    </dgm:pt>
    <dgm:pt modelId="{74DD0466-061D-464F-98C7-E0E90570064E}" type="pres">
      <dgm:prSet presAssocID="{B76FDA03-EAFA-4903-9D83-C92790866ACD}" presName="FirstChild" presStyleLbl="revTx" presStyleIdx="3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1B3BCE-4779-4610-8BA1-71DD70BF4F4B}" type="pres">
      <dgm:prSet presAssocID="{B76FDA03-EAFA-4903-9D83-C92790866ACD}" presName="Parent" presStyleLbl="alignNode1" presStyleIdx="3" presStyleCnt="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8836A5-1A14-4DA8-B091-7DAC54BFE537}" type="pres">
      <dgm:prSet presAssocID="{B76FDA03-EAFA-4903-9D83-C92790866ACD}" presName="Accent" presStyleLbl="parChTrans1D1" presStyleIdx="3" presStyleCnt="10"/>
      <dgm:spPr/>
    </dgm:pt>
    <dgm:pt modelId="{14D1805B-7B92-45E7-BA38-769E263B07A1}" type="pres">
      <dgm:prSet presAssocID="{F4D66A88-019F-437A-8CE7-E67DDE6726BB}" presName="sibTrans" presStyleCnt="0"/>
      <dgm:spPr/>
    </dgm:pt>
    <dgm:pt modelId="{4E657FC2-CF18-4689-895D-735AD8E55C1E}" type="pres">
      <dgm:prSet presAssocID="{34EE3FDE-A889-4F5A-BFFB-2C44F1BDB8F5}" presName="composite" presStyleCnt="0"/>
      <dgm:spPr/>
    </dgm:pt>
    <dgm:pt modelId="{7940D2F8-E461-4151-923B-E16CCDA0A3BB}" type="pres">
      <dgm:prSet presAssocID="{34EE3FDE-A889-4F5A-BFFB-2C44F1BDB8F5}" presName="FirstChild" presStyleLbl="revTx" presStyleIdx="4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A0110C-898E-4CC4-9A9C-B72E3035AB56}" type="pres">
      <dgm:prSet presAssocID="{34EE3FDE-A889-4F5A-BFFB-2C44F1BDB8F5}" presName="Parent" presStyleLbl="alignNode1" presStyleIdx="4" presStyleCnt="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7B6E8A-5B43-4A1E-8B6F-5B12421CA2FF}" type="pres">
      <dgm:prSet presAssocID="{34EE3FDE-A889-4F5A-BFFB-2C44F1BDB8F5}" presName="Accent" presStyleLbl="parChTrans1D1" presStyleIdx="4" presStyleCnt="10"/>
      <dgm:spPr/>
    </dgm:pt>
    <dgm:pt modelId="{2AEAFB78-4B7F-4263-BFF6-0E265550BDBB}" type="pres">
      <dgm:prSet presAssocID="{048F51C0-7ADD-43B7-A530-EECC52A6DCD7}" presName="sibTrans" presStyleCnt="0"/>
      <dgm:spPr/>
    </dgm:pt>
    <dgm:pt modelId="{7C3D6EF3-8050-4D04-81CA-4B33B756F762}" type="pres">
      <dgm:prSet presAssocID="{5997ADBF-A670-40D3-AB79-A0B5B2E1D4BB}" presName="composite" presStyleCnt="0"/>
      <dgm:spPr/>
    </dgm:pt>
    <dgm:pt modelId="{F34D2A71-0D10-46BE-A632-D2C32614B316}" type="pres">
      <dgm:prSet presAssocID="{5997ADBF-A670-40D3-AB79-A0B5B2E1D4BB}" presName="FirstChild" presStyleLbl="revTx" presStyleIdx="5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469B7-740C-448E-B308-F97E576E795E}" type="pres">
      <dgm:prSet presAssocID="{5997ADBF-A670-40D3-AB79-A0B5B2E1D4BB}" presName="Parent" presStyleLbl="alignNode1" presStyleIdx="5" presStyleCnt="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145CB-A504-4C64-8F58-9FFA6FB416D9}" type="pres">
      <dgm:prSet presAssocID="{5997ADBF-A670-40D3-AB79-A0B5B2E1D4BB}" presName="Accent" presStyleLbl="parChTrans1D1" presStyleIdx="5" presStyleCnt="10"/>
      <dgm:spPr/>
    </dgm:pt>
    <dgm:pt modelId="{1CCDF44C-2B7D-40E1-BABE-C16156EA84DF}" type="pres">
      <dgm:prSet presAssocID="{E9F6E3D8-E787-4178-897D-C754E052B2C7}" presName="sibTrans" presStyleCnt="0"/>
      <dgm:spPr/>
    </dgm:pt>
    <dgm:pt modelId="{542B6F56-1B20-4000-AE50-A0457EB9E2D2}" type="pres">
      <dgm:prSet presAssocID="{75DBD4F3-B532-4D46-9FCA-F5EB61CB4122}" presName="composite" presStyleCnt="0"/>
      <dgm:spPr/>
    </dgm:pt>
    <dgm:pt modelId="{6CE12A6A-C5D4-4924-AC87-703D5FEE6325}" type="pres">
      <dgm:prSet presAssocID="{75DBD4F3-B532-4D46-9FCA-F5EB61CB4122}" presName="FirstChild" presStyleLbl="revTx" presStyleIdx="6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FF7177-4DC4-4992-AE1A-A78FD01CDA21}" type="pres">
      <dgm:prSet presAssocID="{75DBD4F3-B532-4D46-9FCA-F5EB61CB4122}" presName="Parent" presStyleLbl="alignNode1" presStyleIdx="6" presStyleCnt="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4F9DBC-6110-4A11-ABAC-0B48A4751B97}" type="pres">
      <dgm:prSet presAssocID="{75DBD4F3-B532-4D46-9FCA-F5EB61CB4122}" presName="Accent" presStyleLbl="parChTrans1D1" presStyleIdx="6" presStyleCnt="10"/>
      <dgm:spPr/>
    </dgm:pt>
    <dgm:pt modelId="{035E67DA-A62A-4D39-9B02-EEE735EE41CC}" type="pres">
      <dgm:prSet presAssocID="{5A7B0599-26B5-4E8A-B87B-E202253559E9}" presName="sibTrans" presStyleCnt="0"/>
      <dgm:spPr/>
    </dgm:pt>
    <dgm:pt modelId="{FC6FF96E-0CEB-4407-AD97-E159FE648E49}" type="pres">
      <dgm:prSet presAssocID="{3158D874-B212-4C4E-8456-826D387995B7}" presName="composite" presStyleCnt="0"/>
      <dgm:spPr/>
    </dgm:pt>
    <dgm:pt modelId="{1589F343-8851-4007-9FC6-DF32EBFC3034}" type="pres">
      <dgm:prSet presAssocID="{3158D874-B212-4C4E-8456-826D387995B7}" presName="FirstChild" presStyleLbl="revTx" presStyleIdx="7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C7CB6C-CB74-4DD4-ACC2-3AC26F886374}" type="pres">
      <dgm:prSet presAssocID="{3158D874-B212-4C4E-8456-826D387995B7}" presName="Parent" presStyleLbl="alignNode1" presStyleIdx="7" presStyleCnt="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04AFEC-13C9-4AB1-9415-9B7E2BD60E47}" type="pres">
      <dgm:prSet presAssocID="{3158D874-B212-4C4E-8456-826D387995B7}" presName="Accent" presStyleLbl="parChTrans1D1" presStyleIdx="7" presStyleCnt="10"/>
      <dgm:spPr/>
    </dgm:pt>
    <dgm:pt modelId="{76D87140-C932-43CB-AE04-A716C92F0D32}" type="pres">
      <dgm:prSet presAssocID="{E31F6747-52C5-4556-9A4F-0EEB52C015F8}" presName="sibTrans" presStyleCnt="0"/>
      <dgm:spPr/>
    </dgm:pt>
    <dgm:pt modelId="{489562EE-C493-49F1-BBE8-45D41E9CCD91}" type="pres">
      <dgm:prSet presAssocID="{A737E6AB-865E-4F4B-AC59-B7DFEE012BC1}" presName="composite" presStyleCnt="0"/>
      <dgm:spPr/>
    </dgm:pt>
    <dgm:pt modelId="{E3E54DC5-BFE2-408F-9ABE-D26B822DC7F8}" type="pres">
      <dgm:prSet presAssocID="{A737E6AB-865E-4F4B-AC59-B7DFEE012BC1}" presName="FirstChild" presStyleLbl="revTx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E5BE44-4EE6-4C55-99BA-50A9F36865A3}" type="pres">
      <dgm:prSet presAssocID="{A737E6AB-865E-4F4B-AC59-B7DFEE012BC1}" presName="Parent" presStyleLbl="alignNode1" presStyleIdx="8" presStyleCnt="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E0962A-D2D9-4DB2-9C41-F7A2C64E4B9E}" type="pres">
      <dgm:prSet presAssocID="{A737E6AB-865E-4F4B-AC59-B7DFEE012BC1}" presName="Accent" presStyleLbl="parChTrans1D1" presStyleIdx="8" presStyleCnt="10"/>
      <dgm:spPr/>
    </dgm:pt>
    <dgm:pt modelId="{A2F1A4BE-DF25-4A6E-A368-FA690DE1B933}" type="pres">
      <dgm:prSet presAssocID="{881A1EBB-1DC4-42B6-8BE9-8D4C7BD4336C}" presName="sibTrans" presStyleCnt="0"/>
      <dgm:spPr/>
    </dgm:pt>
    <dgm:pt modelId="{C07B2D6D-D38E-4E78-A1A0-62D8AC57C15D}" type="pres">
      <dgm:prSet presAssocID="{E31FCEDB-5A1F-407D-853D-C76B4AB5C5C1}" presName="composite" presStyleCnt="0"/>
      <dgm:spPr/>
    </dgm:pt>
    <dgm:pt modelId="{1226D5EC-7213-47CF-8123-C7EAA86B83E5}" type="pres">
      <dgm:prSet presAssocID="{E31FCEDB-5A1F-407D-853D-C76B4AB5C5C1}" presName="FirstChild" presStyleLbl="revTx" presStyleIdx="9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2FBB6B-2F6A-4358-8823-9CDA0D3CBBEF}" type="pres">
      <dgm:prSet presAssocID="{E31FCEDB-5A1F-407D-853D-C76B4AB5C5C1}" presName="Parent" presStyleLbl="alignNode1" presStyleIdx="9" presStyleCnt="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D6B4F6-73D3-4EB9-BC6F-9935C60B2F72}" type="pres">
      <dgm:prSet presAssocID="{E31FCEDB-5A1F-407D-853D-C76B4AB5C5C1}" presName="Accent" presStyleLbl="parChTrans1D1" presStyleIdx="9" presStyleCnt="10"/>
      <dgm:spPr/>
    </dgm:pt>
  </dgm:ptLst>
  <dgm:cxnLst>
    <dgm:cxn modelId="{D88EBF53-0BA9-41AB-AE9C-A8C2AC8B4BA6}" type="presOf" srcId="{3125C5F0-D8AF-4242-81C4-6C97CBEEF887}" destId="{DE554216-3BBC-4235-A100-56DCAEE731EF}" srcOrd="0" destOrd="0" presId="urn:microsoft.com/office/officeart/2011/layout/TabList"/>
    <dgm:cxn modelId="{D7C4E68C-9479-4B90-BCD6-A7425079AE1A}" srcId="{5997ADBF-A670-40D3-AB79-A0B5B2E1D4BB}" destId="{BC39B6F5-7603-4D51-9677-6931F3531F21}" srcOrd="0" destOrd="0" parTransId="{FB7D0D21-7AEF-48DE-B1D2-E5DE6E00BED4}" sibTransId="{30F05D6B-0236-419B-A8BF-9CA324231497}"/>
    <dgm:cxn modelId="{B4E48813-06DA-4E12-A25D-50969EA57E9B}" srcId="{3E0D6A21-E4B7-47EA-B768-A1FDAA4192E2}" destId="{27C8F367-7273-4083-9CA3-DCA6E369B6A6}" srcOrd="1" destOrd="0" parTransId="{F785E4F0-775E-4033-AC74-2B63B5A4F413}" sibTransId="{45ADBC6F-F991-4870-A0E3-6090B498E80F}"/>
    <dgm:cxn modelId="{555EC67C-81FE-4280-A5CE-21CDF12CF712}" srcId="{3158D874-B212-4C4E-8456-826D387995B7}" destId="{7A7D92CD-E521-4FD7-8016-D64808586D37}" srcOrd="0" destOrd="0" parTransId="{7ADDB687-EDE2-49E8-8BFA-9E02A82E257F}" sibTransId="{D9498329-181A-4083-BE9B-5F5FB57A7C94}"/>
    <dgm:cxn modelId="{9CE80D3A-DC5C-4FAE-949C-743F45ADB51F}" srcId="{3E0D6A21-E4B7-47EA-B768-A1FDAA4192E2}" destId="{3158D874-B212-4C4E-8456-826D387995B7}" srcOrd="7" destOrd="0" parTransId="{22ECE608-4035-490E-8AB3-AE8CCB3A158D}" sibTransId="{E31F6747-52C5-4556-9A4F-0EEB52C015F8}"/>
    <dgm:cxn modelId="{9BE4A500-744B-48B6-98C6-405FE9B1CF5F}" type="presOf" srcId="{7EACC15A-9C51-423D-AFD6-C484589CD79D}" destId="{6CE12A6A-C5D4-4924-AC87-703D5FEE6325}" srcOrd="0" destOrd="0" presId="urn:microsoft.com/office/officeart/2011/layout/TabList"/>
    <dgm:cxn modelId="{56ABC43A-487B-4D75-87F6-4C7703E51625}" srcId="{B12F979A-09AE-432D-8754-CD0FCB014BE9}" destId="{457F376B-1566-4804-829E-08003BA8946C}" srcOrd="0" destOrd="0" parTransId="{FC76CB57-4DC3-4CE2-9AD8-A978BE149485}" sibTransId="{337180A0-FA3A-46D1-968B-7599A3EEB57F}"/>
    <dgm:cxn modelId="{01BB5B50-026E-4E10-98DD-D3DA1185FCC9}" type="presOf" srcId="{69C37783-9A20-4F53-BBAF-55206083C420}" destId="{E3E54DC5-BFE2-408F-9ABE-D26B822DC7F8}" srcOrd="0" destOrd="0" presId="urn:microsoft.com/office/officeart/2011/layout/TabList"/>
    <dgm:cxn modelId="{7CFF38E6-691E-48A8-A0B6-8B2D927227FC}" srcId="{3E0D6A21-E4B7-47EA-B768-A1FDAA4192E2}" destId="{A737E6AB-865E-4F4B-AC59-B7DFEE012BC1}" srcOrd="8" destOrd="0" parTransId="{72B3D6B7-BC80-4623-918F-861759904103}" sibTransId="{881A1EBB-1DC4-42B6-8BE9-8D4C7BD4336C}"/>
    <dgm:cxn modelId="{BF7590DC-B8AB-4E7D-B83C-4F4D318EE2C1}" srcId="{3E0D6A21-E4B7-47EA-B768-A1FDAA4192E2}" destId="{34EE3FDE-A889-4F5A-BFFB-2C44F1BDB8F5}" srcOrd="4" destOrd="0" parTransId="{5A3C3978-E174-4DB0-8690-BCBAEDCEF8B0}" sibTransId="{048F51C0-7ADD-43B7-A530-EECC52A6DCD7}"/>
    <dgm:cxn modelId="{3C3D576F-F70B-425C-A842-6324191C2C54}" srcId="{3E0D6A21-E4B7-47EA-B768-A1FDAA4192E2}" destId="{E31FCEDB-5A1F-407D-853D-C76B4AB5C5C1}" srcOrd="9" destOrd="0" parTransId="{6A94040E-C3C1-4A6F-A584-0423F70A35D0}" sibTransId="{7E8E3032-73F4-44EF-BDEF-9631E7344437}"/>
    <dgm:cxn modelId="{3C46908B-BB50-4A2E-925F-A31F7AB110CA}" srcId="{27C8F367-7273-4083-9CA3-DCA6E369B6A6}" destId="{3125C5F0-D8AF-4242-81C4-6C97CBEEF887}" srcOrd="0" destOrd="0" parTransId="{C2F3D364-A607-47CE-B0F0-89F49BDC0AD0}" sibTransId="{38670619-2E65-42E5-9957-27D03352840F}"/>
    <dgm:cxn modelId="{6C7C29A6-B914-40FE-AEEC-186526B68D15}" type="presOf" srcId="{684E9E74-8920-48F8-A7B1-174A5973B0F4}" destId="{1226D5EC-7213-47CF-8123-C7EAA86B83E5}" srcOrd="0" destOrd="0" presId="urn:microsoft.com/office/officeart/2011/layout/TabList"/>
    <dgm:cxn modelId="{432AE829-3999-4302-A07A-C9A2C882A701}" type="presOf" srcId="{3E0D6A21-E4B7-47EA-B768-A1FDAA4192E2}" destId="{92E75907-E180-473D-915E-482464EAE575}" srcOrd="0" destOrd="0" presId="urn:microsoft.com/office/officeart/2011/layout/TabList"/>
    <dgm:cxn modelId="{B96D9348-AD0E-41A9-B66B-6117CEB93A82}" type="presOf" srcId="{7A7D92CD-E521-4FD7-8016-D64808586D37}" destId="{1589F343-8851-4007-9FC6-DF32EBFC3034}" srcOrd="0" destOrd="0" presId="urn:microsoft.com/office/officeart/2011/layout/TabList"/>
    <dgm:cxn modelId="{B8AF395E-962B-43FA-AF82-D351241CE4CF}" srcId="{E31FCEDB-5A1F-407D-853D-C76B4AB5C5C1}" destId="{684E9E74-8920-48F8-A7B1-174A5973B0F4}" srcOrd="0" destOrd="0" parTransId="{641C500F-B01C-4ABE-8AFF-50E05AAF164B}" sibTransId="{2C40AE1C-8410-43B0-BBA2-EE4655E5252B}"/>
    <dgm:cxn modelId="{6DB42003-FAA8-4247-A4C0-7D052A81B08D}" type="presOf" srcId="{457F376B-1566-4804-829E-08003BA8946C}" destId="{22E67A99-F47B-4C2A-9AB7-3AB4B17D5EA1}" srcOrd="0" destOrd="0" presId="urn:microsoft.com/office/officeart/2011/layout/TabList"/>
    <dgm:cxn modelId="{D88F92F2-A97D-42FF-9D4D-D942C95954E9}" srcId="{75DBD4F3-B532-4D46-9FCA-F5EB61CB4122}" destId="{7EACC15A-9C51-423D-AFD6-C484589CD79D}" srcOrd="0" destOrd="0" parTransId="{D2F1A4D0-310D-49EA-B7A4-78DF6773D50A}" sibTransId="{B0E57A3F-78BC-4F91-9EE2-18364D4EB5E8}"/>
    <dgm:cxn modelId="{D6585F48-B15B-4B05-9CED-B83677DCF620}" type="presOf" srcId="{1BDCB4F4-A625-4EF0-849B-9D213B8C9306}" destId="{74DD0466-061D-464F-98C7-E0E90570064E}" srcOrd="0" destOrd="0" presId="urn:microsoft.com/office/officeart/2011/layout/TabList"/>
    <dgm:cxn modelId="{FB67A8EF-BE0B-48BD-B394-C5B3AF5D44FE}" type="presOf" srcId="{5997ADBF-A670-40D3-AB79-A0B5B2E1D4BB}" destId="{515469B7-740C-448E-B308-F97E576E795E}" srcOrd="0" destOrd="0" presId="urn:microsoft.com/office/officeart/2011/layout/TabList"/>
    <dgm:cxn modelId="{E72D8896-C8C7-4089-B171-1CCE4893C838}" srcId="{A737E6AB-865E-4F4B-AC59-B7DFEE012BC1}" destId="{69C37783-9A20-4F53-BBAF-55206083C420}" srcOrd="0" destOrd="0" parTransId="{2C4B6ADE-1327-4A51-9DDF-81A4288D459E}" sibTransId="{9C9356BC-5F36-4164-B06F-857DC940CB98}"/>
    <dgm:cxn modelId="{3B85FCE2-2805-4925-BFD8-B07CCE80641A}" srcId="{3E0D6A21-E4B7-47EA-B768-A1FDAA4192E2}" destId="{B76FDA03-EAFA-4903-9D83-C92790866ACD}" srcOrd="3" destOrd="0" parTransId="{966B6582-590D-41E5-9467-08E59E7C2B99}" sibTransId="{F4D66A88-019F-437A-8CE7-E67DDE6726BB}"/>
    <dgm:cxn modelId="{2EB4FA9D-94D8-4B65-8FB1-E5DC7BB8F432}" type="presOf" srcId="{E9EA9BD7-A3E4-4412-8ED9-532BFB24A368}" destId="{8C76BF3A-5B35-443F-9334-F418519A6DFD}" srcOrd="0" destOrd="0" presId="urn:microsoft.com/office/officeart/2011/layout/TabList"/>
    <dgm:cxn modelId="{D97553ED-7534-41F8-9C67-6D1D8006C42C}" srcId="{E9EA9BD7-A3E4-4412-8ED9-532BFB24A368}" destId="{3D46F373-0E41-4514-BB45-0E0C91517005}" srcOrd="0" destOrd="0" parTransId="{ECE1A0B8-834C-4485-A966-CC1AC00F7B77}" sibTransId="{08BAE21C-82F0-4487-A1F2-5FFE66D4F5F9}"/>
    <dgm:cxn modelId="{DE823AAB-E9A9-4DCF-A31A-FB72AFB92B1C}" srcId="{3E0D6A21-E4B7-47EA-B768-A1FDAA4192E2}" destId="{75DBD4F3-B532-4D46-9FCA-F5EB61CB4122}" srcOrd="6" destOrd="0" parTransId="{6D1E1C6E-3B1A-4D5B-949E-32336AC77E0B}" sibTransId="{5A7B0599-26B5-4E8A-B87B-E202253559E9}"/>
    <dgm:cxn modelId="{7ACBF6E4-8939-488E-9D84-053D49E0ED96}" type="presOf" srcId="{B76FDA03-EAFA-4903-9D83-C92790866ACD}" destId="{521B3BCE-4779-4610-8BA1-71DD70BF4F4B}" srcOrd="0" destOrd="0" presId="urn:microsoft.com/office/officeart/2011/layout/TabList"/>
    <dgm:cxn modelId="{ED5E917C-8E75-4400-B481-35822F1503D0}" srcId="{3E0D6A21-E4B7-47EA-B768-A1FDAA4192E2}" destId="{B12F979A-09AE-432D-8754-CD0FCB014BE9}" srcOrd="0" destOrd="0" parTransId="{5FD277EB-18AA-4424-B42F-DC21C3C39869}" sibTransId="{E48EEA81-EEDA-4E58-B02B-18FD29FD936B}"/>
    <dgm:cxn modelId="{3F759348-6A05-4CDA-A3DE-7B81565E48FC}" type="presOf" srcId="{BC39B6F5-7603-4D51-9677-6931F3531F21}" destId="{F34D2A71-0D10-46BE-A632-D2C32614B316}" srcOrd="0" destOrd="0" presId="urn:microsoft.com/office/officeart/2011/layout/TabList"/>
    <dgm:cxn modelId="{DDEA8F48-7977-4F7D-94DB-56CBE3DD7B1C}" type="presOf" srcId="{A737E6AB-865E-4F4B-AC59-B7DFEE012BC1}" destId="{ACE5BE44-4EE6-4C55-99BA-50A9F36865A3}" srcOrd="0" destOrd="0" presId="urn:microsoft.com/office/officeart/2011/layout/TabList"/>
    <dgm:cxn modelId="{74CD63CC-29C8-4A7E-BEFD-C76154B09E3D}" type="presOf" srcId="{75DBD4F3-B532-4D46-9FCA-F5EB61CB4122}" destId="{A9FF7177-4DC4-4992-AE1A-A78FD01CDA21}" srcOrd="0" destOrd="0" presId="urn:microsoft.com/office/officeart/2011/layout/TabList"/>
    <dgm:cxn modelId="{8156B69A-1D68-48A6-82D3-D0C47145B0AA}" srcId="{3E0D6A21-E4B7-47EA-B768-A1FDAA4192E2}" destId="{E9EA9BD7-A3E4-4412-8ED9-532BFB24A368}" srcOrd="2" destOrd="0" parTransId="{F11C7632-F952-414A-A0F0-A93B1A38B463}" sibTransId="{D8CEAE3A-A43A-46A7-B370-5597A9FB3797}"/>
    <dgm:cxn modelId="{B5733089-75D5-4D14-8240-8240097EB0F5}" type="presOf" srcId="{27C8F367-7273-4083-9CA3-DCA6E369B6A6}" destId="{7332611D-44F8-4DA3-85CB-B3F3AB975923}" srcOrd="0" destOrd="0" presId="urn:microsoft.com/office/officeart/2011/layout/TabList"/>
    <dgm:cxn modelId="{DD8ED167-9DD3-4D9E-8EC3-510CC66134D1}" type="presOf" srcId="{3158D874-B212-4C4E-8456-826D387995B7}" destId="{F2C7CB6C-CB74-4DD4-ACC2-3AC26F886374}" srcOrd="0" destOrd="0" presId="urn:microsoft.com/office/officeart/2011/layout/TabList"/>
    <dgm:cxn modelId="{B29EBAD9-4F1D-4A56-9E71-8BB06CB03CEA}" type="presOf" srcId="{1BFF0F0A-C4B7-4551-AB1D-2CF4F95CF02C}" destId="{7940D2F8-E461-4151-923B-E16CCDA0A3BB}" srcOrd="0" destOrd="0" presId="urn:microsoft.com/office/officeart/2011/layout/TabList"/>
    <dgm:cxn modelId="{A2028931-0D28-4834-BAE6-7EBAE2DA288A}" type="presOf" srcId="{E31FCEDB-5A1F-407D-853D-C76B4AB5C5C1}" destId="{D12FBB6B-2F6A-4358-8823-9CDA0D3CBBEF}" srcOrd="0" destOrd="0" presId="urn:microsoft.com/office/officeart/2011/layout/TabList"/>
    <dgm:cxn modelId="{0425E3E2-CCF8-4659-A83E-2E0047CFC02C}" srcId="{34EE3FDE-A889-4F5A-BFFB-2C44F1BDB8F5}" destId="{1BFF0F0A-C4B7-4551-AB1D-2CF4F95CF02C}" srcOrd="0" destOrd="0" parTransId="{9834A918-F198-4DC4-A3F7-26B31D26EA77}" sibTransId="{7B1B6CB5-F62B-4033-9A57-EE2433D161F5}"/>
    <dgm:cxn modelId="{855F955E-5B0D-4110-A9C7-640954D98C8D}" type="presOf" srcId="{3D46F373-0E41-4514-BB45-0E0C91517005}" destId="{E31FC0A9-3325-48D7-BB57-40DDCF47A86F}" srcOrd="0" destOrd="0" presId="urn:microsoft.com/office/officeart/2011/layout/TabList"/>
    <dgm:cxn modelId="{BEAB102A-CCA4-4602-8228-0410865FE06E}" type="presOf" srcId="{34EE3FDE-A889-4F5A-BFFB-2C44F1BDB8F5}" destId="{80A0110C-898E-4CC4-9A9C-B72E3035AB56}" srcOrd="0" destOrd="0" presId="urn:microsoft.com/office/officeart/2011/layout/TabList"/>
    <dgm:cxn modelId="{8F338438-C1E4-44F8-A3DE-D11DC7405371}" type="presOf" srcId="{B12F979A-09AE-432D-8754-CD0FCB014BE9}" destId="{720E3F9F-4640-42C6-B127-03F8E76AA22E}" srcOrd="0" destOrd="0" presId="urn:microsoft.com/office/officeart/2011/layout/TabList"/>
    <dgm:cxn modelId="{4E8AAFF4-39CC-4BF2-93F2-4AEE595D91EC}" srcId="{B76FDA03-EAFA-4903-9D83-C92790866ACD}" destId="{1BDCB4F4-A625-4EF0-849B-9D213B8C9306}" srcOrd="0" destOrd="0" parTransId="{5D61146A-E8B5-42BF-ADEA-D4035BB15E32}" sibTransId="{FA2E1BC2-F207-4833-B40B-C273DF7CB9AD}"/>
    <dgm:cxn modelId="{036EE51A-DDA6-43C7-BB7A-800992986499}" srcId="{3E0D6A21-E4B7-47EA-B768-A1FDAA4192E2}" destId="{5997ADBF-A670-40D3-AB79-A0B5B2E1D4BB}" srcOrd="5" destOrd="0" parTransId="{3EC07897-F169-4EC8-91E7-4043CF392202}" sibTransId="{E9F6E3D8-E787-4178-897D-C754E052B2C7}"/>
    <dgm:cxn modelId="{96C398BA-6F02-4083-AB91-A8FD54F4E17A}" type="presParOf" srcId="{92E75907-E180-473D-915E-482464EAE575}" destId="{CE7469F5-8BEE-4B77-BF73-62354351149A}" srcOrd="0" destOrd="0" presId="urn:microsoft.com/office/officeart/2011/layout/TabList"/>
    <dgm:cxn modelId="{AE9BD125-9703-4BEA-AF37-DDABE605EFDC}" type="presParOf" srcId="{CE7469F5-8BEE-4B77-BF73-62354351149A}" destId="{22E67A99-F47B-4C2A-9AB7-3AB4B17D5EA1}" srcOrd="0" destOrd="0" presId="urn:microsoft.com/office/officeart/2011/layout/TabList"/>
    <dgm:cxn modelId="{127F2F04-3E3F-406C-9FF0-31686371A111}" type="presParOf" srcId="{CE7469F5-8BEE-4B77-BF73-62354351149A}" destId="{720E3F9F-4640-42C6-B127-03F8E76AA22E}" srcOrd="1" destOrd="0" presId="urn:microsoft.com/office/officeart/2011/layout/TabList"/>
    <dgm:cxn modelId="{8CE917B8-869E-4B30-81B9-53A8A9B8CDCC}" type="presParOf" srcId="{CE7469F5-8BEE-4B77-BF73-62354351149A}" destId="{790608FF-6C28-4561-B1AF-ED7207529BF2}" srcOrd="2" destOrd="0" presId="urn:microsoft.com/office/officeart/2011/layout/TabList"/>
    <dgm:cxn modelId="{8E63D47B-2072-43EF-ACDC-1A433986ACF1}" type="presParOf" srcId="{92E75907-E180-473D-915E-482464EAE575}" destId="{F4405015-1716-4EBF-A79F-199DB8B1AA69}" srcOrd="1" destOrd="0" presId="urn:microsoft.com/office/officeart/2011/layout/TabList"/>
    <dgm:cxn modelId="{D4C04E82-AE63-44F9-A5EF-F67188DEB495}" type="presParOf" srcId="{92E75907-E180-473D-915E-482464EAE575}" destId="{75AC738E-5F29-4EE4-9037-529978369080}" srcOrd="2" destOrd="0" presId="urn:microsoft.com/office/officeart/2011/layout/TabList"/>
    <dgm:cxn modelId="{83178BA6-5BC8-4F1C-897B-028098FF0C2A}" type="presParOf" srcId="{75AC738E-5F29-4EE4-9037-529978369080}" destId="{DE554216-3BBC-4235-A100-56DCAEE731EF}" srcOrd="0" destOrd="0" presId="urn:microsoft.com/office/officeart/2011/layout/TabList"/>
    <dgm:cxn modelId="{3BEEF43E-D01C-4E96-852E-03A005074C10}" type="presParOf" srcId="{75AC738E-5F29-4EE4-9037-529978369080}" destId="{7332611D-44F8-4DA3-85CB-B3F3AB975923}" srcOrd="1" destOrd="0" presId="urn:microsoft.com/office/officeart/2011/layout/TabList"/>
    <dgm:cxn modelId="{EC081849-544C-464A-8E79-679A2ED02A3E}" type="presParOf" srcId="{75AC738E-5F29-4EE4-9037-529978369080}" destId="{C6A416DA-FEE8-4992-8F21-1FDB1C2FB99C}" srcOrd="2" destOrd="0" presId="urn:microsoft.com/office/officeart/2011/layout/TabList"/>
    <dgm:cxn modelId="{14D55C5E-92FC-4BB9-AE09-8E0EBAD0DC26}" type="presParOf" srcId="{92E75907-E180-473D-915E-482464EAE575}" destId="{A0EFD8A6-3521-411E-AB24-8A072D98BB04}" srcOrd="3" destOrd="0" presId="urn:microsoft.com/office/officeart/2011/layout/TabList"/>
    <dgm:cxn modelId="{1E1B7C44-F8A7-4AC1-8D4D-135243FF4D60}" type="presParOf" srcId="{92E75907-E180-473D-915E-482464EAE575}" destId="{8FEA3221-271A-40F3-AE7A-0CA8B2A70438}" srcOrd="4" destOrd="0" presId="urn:microsoft.com/office/officeart/2011/layout/TabList"/>
    <dgm:cxn modelId="{491E1746-3B7E-44A1-884F-4FB83669DB06}" type="presParOf" srcId="{8FEA3221-271A-40F3-AE7A-0CA8B2A70438}" destId="{E31FC0A9-3325-48D7-BB57-40DDCF47A86F}" srcOrd="0" destOrd="0" presId="urn:microsoft.com/office/officeart/2011/layout/TabList"/>
    <dgm:cxn modelId="{AD7E8C9E-D68D-4BDA-8FD6-F8E6DECD1C2D}" type="presParOf" srcId="{8FEA3221-271A-40F3-AE7A-0CA8B2A70438}" destId="{8C76BF3A-5B35-443F-9334-F418519A6DFD}" srcOrd="1" destOrd="0" presId="urn:microsoft.com/office/officeart/2011/layout/TabList"/>
    <dgm:cxn modelId="{835F4B46-AFE1-40E1-83DC-72F8FB8B80DC}" type="presParOf" srcId="{8FEA3221-271A-40F3-AE7A-0CA8B2A70438}" destId="{BA4AF86C-A670-4A6F-9419-CB9BDC83BDBA}" srcOrd="2" destOrd="0" presId="urn:microsoft.com/office/officeart/2011/layout/TabList"/>
    <dgm:cxn modelId="{2916E95B-8828-4DC4-8ABE-F5E7174036F0}" type="presParOf" srcId="{92E75907-E180-473D-915E-482464EAE575}" destId="{1E72DE23-F17B-4875-8A3E-FA76D3D39EDA}" srcOrd="5" destOrd="0" presId="urn:microsoft.com/office/officeart/2011/layout/TabList"/>
    <dgm:cxn modelId="{6FFE2AD1-D944-4F5E-92D4-D2A2F925E302}" type="presParOf" srcId="{92E75907-E180-473D-915E-482464EAE575}" destId="{E621A51C-4572-4DDF-A5C3-5BB0A1A60BD5}" srcOrd="6" destOrd="0" presId="urn:microsoft.com/office/officeart/2011/layout/TabList"/>
    <dgm:cxn modelId="{4B631C81-0C00-4F03-95F6-538B6149A45D}" type="presParOf" srcId="{E621A51C-4572-4DDF-A5C3-5BB0A1A60BD5}" destId="{74DD0466-061D-464F-98C7-E0E90570064E}" srcOrd="0" destOrd="0" presId="urn:microsoft.com/office/officeart/2011/layout/TabList"/>
    <dgm:cxn modelId="{5DCD25F4-0C98-4FA6-8F50-97D7C6D153CC}" type="presParOf" srcId="{E621A51C-4572-4DDF-A5C3-5BB0A1A60BD5}" destId="{521B3BCE-4779-4610-8BA1-71DD70BF4F4B}" srcOrd="1" destOrd="0" presId="urn:microsoft.com/office/officeart/2011/layout/TabList"/>
    <dgm:cxn modelId="{164BA5C6-8BA5-4743-B7E7-14FBBC1BB02F}" type="presParOf" srcId="{E621A51C-4572-4DDF-A5C3-5BB0A1A60BD5}" destId="{198836A5-1A14-4DA8-B091-7DAC54BFE537}" srcOrd="2" destOrd="0" presId="urn:microsoft.com/office/officeart/2011/layout/TabList"/>
    <dgm:cxn modelId="{007F3B46-1D60-4037-AC49-C5D8C81D0982}" type="presParOf" srcId="{92E75907-E180-473D-915E-482464EAE575}" destId="{14D1805B-7B92-45E7-BA38-769E263B07A1}" srcOrd="7" destOrd="0" presId="urn:microsoft.com/office/officeart/2011/layout/TabList"/>
    <dgm:cxn modelId="{41FC5707-817A-4861-850F-CC1682411F54}" type="presParOf" srcId="{92E75907-E180-473D-915E-482464EAE575}" destId="{4E657FC2-CF18-4689-895D-735AD8E55C1E}" srcOrd="8" destOrd="0" presId="urn:microsoft.com/office/officeart/2011/layout/TabList"/>
    <dgm:cxn modelId="{1BD23A46-BBF7-4BDC-A627-B6272FA04C63}" type="presParOf" srcId="{4E657FC2-CF18-4689-895D-735AD8E55C1E}" destId="{7940D2F8-E461-4151-923B-E16CCDA0A3BB}" srcOrd="0" destOrd="0" presId="urn:microsoft.com/office/officeart/2011/layout/TabList"/>
    <dgm:cxn modelId="{CC16D408-3F79-4AF5-ABC4-248624B0D947}" type="presParOf" srcId="{4E657FC2-CF18-4689-895D-735AD8E55C1E}" destId="{80A0110C-898E-4CC4-9A9C-B72E3035AB56}" srcOrd="1" destOrd="0" presId="urn:microsoft.com/office/officeart/2011/layout/TabList"/>
    <dgm:cxn modelId="{85AA14CB-ECB5-44B2-A998-1D2FBC497FC2}" type="presParOf" srcId="{4E657FC2-CF18-4689-895D-735AD8E55C1E}" destId="{967B6E8A-5B43-4A1E-8B6F-5B12421CA2FF}" srcOrd="2" destOrd="0" presId="urn:microsoft.com/office/officeart/2011/layout/TabList"/>
    <dgm:cxn modelId="{7F62CCBA-A308-4672-AA48-7ACE50E67DC5}" type="presParOf" srcId="{92E75907-E180-473D-915E-482464EAE575}" destId="{2AEAFB78-4B7F-4263-BFF6-0E265550BDBB}" srcOrd="9" destOrd="0" presId="urn:microsoft.com/office/officeart/2011/layout/TabList"/>
    <dgm:cxn modelId="{CC4A759F-1465-4EE1-B34C-F1D35B6BCA5F}" type="presParOf" srcId="{92E75907-E180-473D-915E-482464EAE575}" destId="{7C3D6EF3-8050-4D04-81CA-4B33B756F762}" srcOrd="10" destOrd="0" presId="urn:microsoft.com/office/officeart/2011/layout/TabList"/>
    <dgm:cxn modelId="{11CD9214-77B5-4A92-8FAB-4EE0F6AC143D}" type="presParOf" srcId="{7C3D6EF3-8050-4D04-81CA-4B33B756F762}" destId="{F34D2A71-0D10-46BE-A632-D2C32614B316}" srcOrd="0" destOrd="0" presId="urn:microsoft.com/office/officeart/2011/layout/TabList"/>
    <dgm:cxn modelId="{AE031352-6B55-41FD-BD03-F87231F9D3C5}" type="presParOf" srcId="{7C3D6EF3-8050-4D04-81CA-4B33B756F762}" destId="{515469B7-740C-448E-B308-F97E576E795E}" srcOrd="1" destOrd="0" presId="urn:microsoft.com/office/officeart/2011/layout/TabList"/>
    <dgm:cxn modelId="{789FD82B-4491-40C2-9BD9-2AA2DD86CACA}" type="presParOf" srcId="{7C3D6EF3-8050-4D04-81CA-4B33B756F762}" destId="{47D145CB-A504-4C64-8F58-9FFA6FB416D9}" srcOrd="2" destOrd="0" presId="urn:microsoft.com/office/officeart/2011/layout/TabList"/>
    <dgm:cxn modelId="{4DEA4C92-380D-4703-BEB5-CF7EB141412A}" type="presParOf" srcId="{92E75907-E180-473D-915E-482464EAE575}" destId="{1CCDF44C-2B7D-40E1-BABE-C16156EA84DF}" srcOrd="11" destOrd="0" presId="urn:microsoft.com/office/officeart/2011/layout/TabList"/>
    <dgm:cxn modelId="{F24415EB-4B7D-4BF9-8DDD-C923B78470AA}" type="presParOf" srcId="{92E75907-E180-473D-915E-482464EAE575}" destId="{542B6F56-1B20-4000-AE50-A0457EB9E2D2}" srcOrd="12" destOrd="0" presId="urn:microsoft.com/office/officeart/2011/layout/TabList"/>
    <dgm:cxn modelId="{A49E39A6-A7F9-4D79-8552-D628AA50307E}" type="presParOf" srcId="{542B6F56-1B20-4000-AE50-A0457EB9E2D2}" destId="{6CE12A6A-C5D4-4924-AC87-703D5FEE6325}" srcOrd="0" destOrd="0" presId="urn:microsoft.com/office/officeart/2011/layout/TabList"/>
    <dgm:cxn modelId="{243DFC06-F897-4E99-8731-ACF18A1930DB}" type="presParOf" srcId="{542B6F56-1B20-4000-AE50-A0457EB9E2D2}" destId="{A9FF7177-4DC4-4992-AE1A-A78FD01CDA21}" srcOrd="1" destOrd="0" presId="urn:microsoft.com/office/officeart/2011/layout/TabList"/>
    <dgm:cxn modelId="{8B9CB241-BB16-48A0-A7A2-910418A567B4}" type="presParOf" srcId="{542B6F56-1B20-4000-AE50-A0457EB9E2D2}" destId="{7E4F9DBC-6110-4A11-ABAC-0B48A4751B97}" srcOrd="2" destOrd="0" presId="urn:microsoft.com/office/officeart/2011/layout/TabList"/>
    <dgm:cxn modelId="{90281988-06D4-4A4B-9107-765FF8C0057D}" type="presParOf" srcId="{92E75907-E180-473D-915E-482464EAE575}" destId="{035E67DA-A62A-4D39-9B02-EEE735EE41CC}" srcOrd="13" destOrd="0" presId="urn:microsoft.com/office/officeart/2011/layout/TabList"/>
    <dgm:cxn modelId="{5193467F-B512-46EB-BD4D-0B4A7BA37146}" type="presParOf" srcId="{92E75907-E180-473D-915E-482464EAE575}" destId="{FC6FF96E-0CEB-4407-AD97-E159FE648E49}" srcOrd="14" destOrd="0" presId="urn:microsoft.com/office/officeart/2011/layout/TabList"/>
    <dgm:cxn modelId="{08CCC7EB-3D47-42F2-9E1E-B08DADDFB3F0}" type="presParOf" srcId="{FC6FF96E-0CEB-4407-AD97-E159FE648E49}" destId="{1589F343-8851-4007-9FC6-DF32EBFC3034}" srcOrd="0" destOrd="0" presId="urn:microsoft.com/office/officeart/2011/layout/TabList"/>
    <dgm:cxn modelId="{3A44CD16-C2F0-487A-BC7F-1A3ED21FB1E8}" type="presParOf" srcId="{FC6FF96E-0CEB-4407-AD97-E159FE648E49}" destId="{F2C7CB6C-CB74-4DD4-ACC2-3AC26F886374}" srcOrd="1" destOrd="0" presId="urn:microsoft.com/office/officeart/2011/layout/TabList"/>
    <dgm:cxn modelId="{93C9B4DA-E79B-4E18-B78A-F465D7019FE3}" type="presParOf" srcId="{FC6FF96E-0CEB-4407-AD97-E159FE648E49}" destId="{B204AFEC-13C9-4AB1-9415-9B7E2BD60E47}" srcOrd="2" destOrd="0" presId="urn:microsoft.com/office/officeart/2011/layout/TabList"/>
    <dgm:cxn modelId="{B6C5AD8C-9372-47A3-9DDE-F74A6103EAC0}" type="presParOf" srcId="{92E75907-E180-473D-915E-482464EAE575}" destId="{76D87140-C932-43CB-AE04-A716C92F0D32}" srcOrd="15" destOrd="0" presId="urn:microsoft.com/office/officeart/2011/layout/TabList"/>
    <dgm:cxn modelId="{FE093325-6919-40C5-AE29-1BC87EBA36E6}" type="presParOf" srcId="{92E75907-E180-473D-915E-482464EAE575}" destId="{489562EE-C493-49F1-BBE8-45D41E9CCD91}" srcOrd="16" destOrd="0" presId="urn:microsoft.com/office/officeart/2011/layout/TabList"/>
    <dgm:cxn modelId="{47905FA9-14C1-4B45-BE1F-0152CCAA2838}" type="presParOf" srcId="{489562EE-C493-49F1-BBE8-45D41E9CCD91}" destId="{E3E54DC5-BFE2-408F-9ABE-D26B822DC7F8}" srcOrd="0" destOrd="0" presId="urn:microsoft.com/office/officeart/2011/layout/TabList"/>
    <dgm:cxn modelId="{01BF02E9-24F5-44E9-8056-F7DE6D3F89BC}" type="presParOf" srcId="{489562EE-C493-49F1-BBE8-45D41E9CCD91}" destId="{ACE5BE44-4EE6-4C55-99BA-50A9F36865A3}" srcOrd="1" destOrd="0" presId="urn:microsoft.com/office/officeart/2011/layout/TabList"/>
    <dgm:cxn modelId="{FFCEB01A-8A18-449D-BA4C-A9933A051918}" type="presParOf" srcId="{489562EE-C493-49F1-BBE8-45D41E9CCD91}" destId="{C1E0962A-D2D9-4DB2-9C41-F7A2C64E4B9E}" srcOrd="2" destOrd="0" presId="urn:microsoft.com/office/officeart/2011/layout/TabList"/>
    <dgm:cxn modelId="{35D1CD99-884C-4DF1-A08C-FE0C40DF7B16}" type="presParOf" srcId="{92E75907-E180-473D-915E-482464EAE575}" destId="{A2F1A4BE-DF25-4A6E-A368-FA690DE1B933}" srcOrd="17" destOrd="0" presId="urn:microsoft.com/office/officeart/2011/layout/TabList"/>
    <dgm:cxn modelId="{FEEB1A74-E063-42BF-B8C4-0E5D2EA5632A}" type="presParOf" srcId="{92E75907-E180-473D-915E-482464EAE575}" destId="{C07B2D6D-D38E-4E78-A1A0-62D8AC57C15D}" srcOrd="18" destOrd="0" presId="urn:microsoft.com/office/officeart/2011/layout/TabList"/>
    <dgm:cxn modelId="{5776669E-5DA7-48AC-9E51-34375E51EBDB}" type="presParOf" srcId="{C07B2D6D-D38E-4E78-A1A0-62D8AC57C15D}" destId="{1226D5EC-7213-47CF-8123-C7EAA86B83E5}" srcOrd="0" destOrd="0" presId="urn:microsoft.com/office/officeart/2011/layout/TabList"/>
    <dgm:cxn modelId="{1E27056B-D99E-477E-A4B9-B35920D1114B}" type="presParOf" srcId="{C07B2D6D-D38E-4E78-A1A0-62D8AC57C15D}" destId="{D12FBB6B-2F6A-4358-8823-9CDA0D3CBBEF}" srcOrd="1" destOrd="0" presId="urn:microsoft.com/office/officeart/2011/layout/TabList"/>
    <dgm:cxn modelId="{37D45466-47FD-4062-9EB8-A0F6412CD88D}" type="presParOf" srcId="{C07B2D6D-D38E-4E78-A1A0-62D8AC57C15D}" destId="{FBD6B4F6-73D3-4EB9-BC6F-9935C60B2F72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D6B4F6-73D3-4EB9-BC6F-9935C60B2F72}">
      <dsp:nvSpPr>
        <dsp:cNvPr id="0" name=""/>
        <dsp:cNvSpPr/>
      </dsp:nvSpPr>
      <dsp:spPr>
        <a:xfrm>
          <a:off x="0" y="5257793"/>
          <a:ext cx="7772400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E0962A-D2D9-4DB2-9C41-F7A2C64E4B9E}">
      <dsp:nvSpPr>
        <dsp:cNvPr id="0" name=""/>
        <dsp:cNvSpPr/>
      </dsp:nvSpPr>
      <dsp:spPr>
        <a:xfrm>
          <a:off x="0" y="4729499"/>
          <a:ext cx="7772400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4AFEC-13C9-4AB1-9415-9B7E2BD60E47}">
      <dsp:nvSpPr>
        <dsp:cNvPr id="0" name=""/>
        <dsp:cNvSpPr/>
      </dsp:nvSpPr>
      <dsp:spPr>
        <a:xfrm>
          <a:off x="0" y="4201204"/>
          <a:ext cx="7772400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4F9DBC-6110-4A11-ABAC-0B48A4751B97}">
      <dsp:nvSpPr>
        <dsp:cNvPr id="0" name=""/>
        <dsp:cNvSpPr/>
      </dsp:nvSpPr>
      <dsp:spPr>
        <a:xfrm>
          <a:off x="0" y="3672910"/>
          <a:ext cx="7772400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D145CB-A504-4C64-8F58-9FFA6FB416D9}">
      <dsp:nvSpPr>
        <dsp:cNvPr id="0" name=""/>
        <dsp:cNvSpPr/>
      </dsp:nvSpPr>
      <dsp:spPr>
        <a:xfrm>
          <a:off x="0" y="3144616"/>
          <a:ext cx="7772400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7B6E8A-5B43-4A1E-8B6F-5B12421CA2FF}">
      <dsp:nvSpPr>
        <dsp:cNvPr id="0" name=""/>
        <dsp:cNvSpPr/>
      </dsp:nvSpPr>
      <dsp:spPr>
        <a:xfrm>
          <a:off x="0" y="2616321"/>
          <a:ext cx="7772400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836A5-1A14-4DA8-B091-7DAC54BFE537}">
      <dsp:nvSpPr>
        <dsp:cNvPr id="0" name=""/>
        <dsp:cNvSpPr/>
      </dsp:nvSpPr>
      <dsp:spPr>
        <a:xfrm>
          <a:off x="0" y="2088027"/>
          <a:ext cx="7772400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4AF86C-A670-4A6F-9419-CB9BDC83BDBA}">
      <dsp:nvSpPr>
        <dsp:cNvPr id="0" name=""/>
        <dsp:cNvSpPr/>
      </dsp:nvSpPr>
      <dsp:spPr>
        <a:xfrm>
          <a:off x="0" y="1559732"/>
          <a:ext cx="7772400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A416DA-FEE8-4992-8F21-1FDB1C2FB99C}">
      <dsp:nvSpPr>
        <dsp:cNvPr id="0" name=""/>
        <dsp:cNvSpPr/>
      </dsp:nvSpPr>
      <dsp:spPr>
        <a:xfrm>
          <a:off x="0" y="1031438"/>
          <a:ext cx="7772400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0608FF-6C28-4561-B1AF-ED7207529BF2}">
      <dsp:nvSpPr>
        <dsp:cNvPr id="0" name=""/>
        <dsp:cNvSpPr/>
      </dsp:nvSpPr>
      <dsp:spPr>
        <a:xfrm>
          <a:off x="0" y="503143"/>
          <a:ext cx="7772400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E67A99-F47B-4C2A-9AB7-3AB4B17D5EA1}">
      <dsp:nvSpPr>
        <dsp:cNvPr id="0" name=""/>
        <dsp:cNvSpPr/>
      </dsp:nvSpPr>
      <dsp:spPr>
        <a:xfrm>
          <a:off x="2020823" y="6"/>
          <a:ext cx="5751576" cy="503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   June 14, 2016</a:t>
          </a:r>
        </a:p>
      </dsp:txBody>
      <dsp:txXfrm>
        <a:off x="2020823" y="6"/>
        <a:ext cx="5751576" cy="503137"/>
      </dsp:txXfrm>
    </dsp:sp>
    <dsp:sp modelId="{720E3F9F-4640-42C6-B127-03F8E76AA22E}">
      <dsp:nvSpPr>
        <dsp:cNvPr id="0" name=""/>
        <dsp:cNvSpPr/>
      </dsp:nvSpPr>
      <dsp:spPr>
        <a:xfrm>
          <a:off x="0" y="6"/>
          <a:ext cx="2020824" cy="503137"/>
        </a:xfrm>
        <a:prstGeom prst="round2SameRect">
          <a:avLst>
            <a:gd name="adj1" fmla="val 16670"/>
            <a:gd name="adj2" fmla="val 0"/>
          </a:avLst>
        </a:prstGeom>
        <a:solidFill>
          <a:srgbClr val="002D86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Customer Request</a:t>
          </a:r>
        </a:p>
      </dsp:txBody>
      <dsp:txXfrm>
        <a:off x="24566" y="24572"/>
        <a:ext cx="1971692" cy="478571"/>
      </dsp:txXfrm>
    </dsp:sp>
    <dsp:sp modelId="{DE554216-3BBC-4235-A100-56DCAEE731EF}">
      <dsp:nvSpPr>
        <dsp:cNvPr id="0" name=""/>
        <dsp:cNvSpPr/>
      </dsp:nvSpPr>
      <dsp:spPr>
        <a:xfrm>
          <a:off x="2020823" y="528300"/>
          <a:ext cx="5751576" cy="503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   June 24, 2016</a:t>
          </a:r>
        </a:p>
      </dsp:txBody>
      <dsp:txXfrm>
        <a:off x="2020823" y="528300"/>
        <a:ext cx="5751576" cy="503137"/>
      </dsp:txXfrm>
    </dsp:sp>
    <dsp:sp modelId="{7332611D-44F8-4DA3-85CB-B3F3AB975923}">
      <dsp:nvSpPr>
        <dsp:cNvPr id="0" name=""/>
        <dsp:cNvSpPr/>
      </dsp:nvSpPr>
      <dsp:spPr>
        <a:xfrm>
          <a:off x="0" y="528300"/>
          <a:ext cx="2020824" cy="503137"/>
        </a:xfrm>
        <a:prstGeom prst="round2SameRect">
          <a:avLst>
            <a:gd name="adj1" fmla="val 16670"/>
            <a:gd name="adj2" fmla="val 0"/>
          </a:avLst>
        </a:prstGeom>
        <a:solidFill>
          <a:srgbClr val="002D86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Bridging Consultant Engaged</a:t>
          </a:r>
        </a:p>
      </dsp:txBody>
      <dsp:txXfrm>
        <a:off x="24566" y="552866"/>
        <a:ext cx="1971692" cy="478571"/>
      </dsp:txXfrm>
    </dsp:sp>
    <dsp:sp modelId="{E31FC0A9-3325-48D7-BB57-40DDCF47A86F}">
      <dsp:nvSpPr>
        <dsp:cNvPr id="0" name=""/>
        <dsp:cNvSpPr/>
      </dsp:nvSpPr>
      <dsp:spPr>
        <a:xfrm>
          <a:off x="2020823" y="1056595"/>
          <a:ext cx="5751576" cy="503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   July 14, 2016</a:t>
          </a:r>
        </a:p>
      </dsp:txBody>
      <dsp:txXfrm>
        <a:off x="2020823" y="1056595"/>
        <a:ext cx="5751576" cy="503137"/>
      </dsp:txXfrm>
    </dsp:sp>
    <dsp:sp modelId="{8C76BF3A-5B35-443F-9334-F418519A6DFD}">
      <dsp:nvSpPr>
        <dsp:cNvPr id="0" name=""/>
        <dsp:cNvSpPr/>
      </dsp:nvSpPr>
      <dsp:spPr>
        <a:xfrm>
          <a:off x="0" y="1056595"/>
          <a:ext cx="2020824" cy="503137"/>
        </a:xfrm>
        <a:prstGeom prst="round2SameRect">
          <a:avLst>
            <a:gd name="adj1" fmla="val 16670"/>
            <a:gd name="adj2" fmla="val 0"/>
          </a:avLst>
        </a:prstGeom>
        <a:solidFill>
          <a:srgbClr val="002D86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DB Team Advertisement</a:t>
          </a:r>
        </a:p>
      </dsp:txBody>
      <dsp:txXfrm>
        <a:off x="24566" y="1081161"/>
        <a:ext cx="1971692" cy="478571"/>
      </dsp:txXfrm>
    </dsp:sp>
    <dsp:sp modelId="{74DD0466-061D-464F-98C7-E0E90570064E}">
      <dsp:nvSpPr>
        <dsp:cNvPr id="0" name=""/>
        <dsp:cNvSpPr/>
      </dsp:nvSpPr>
      <dsp:spPr>
        <a:xfrm>
          <a:off x="2020823" y="1584889"/>
          <a:ext cx="5751576" cy="503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   October 1, 2016</a:t>
          </a:r>
        </a:p>
      </dsp:txBody>
      <dsp:txXfrm>
        <a:off x="2020823" y="1584889"/>
        <a:ext cx="5751576" cy="503137"/>
      </dsp:txXfrm>
    </dsp:sp>
    <dsp:sp modelId="{521B3BCE-4779-4610-8BA1-71DD70BF4F4B}">
      <dsp:nvSpPr>
        <dsp:cNvPr id="0" name=""/>
        <dsp:cNvSpPr/>
      </dsp:nvSpPr>
      <dsp:spPr>
        <a:xfrm>
          <a:off x="0" y="1584889"/>
          <a:ext cx="2020824" cy="503137"/>
        </a:xfrm>
        <a:prstGeom prst="round2SameRect">
          <a:avLst>
            <a:gd name="adj1" fmla="val 16670"/>
            <a:gd name="adj2" fmla="val 0"/>
          </a:avLst>
        </a:prstGeom>
        <a:solidFill>
          <a:srgbClr val="002D86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Bridging Documents Complete</a:t>
          </a:r>
        </a:p>
      </dsp:txBody>
      <dsp:txXfrm>
        <a:off x="24566" y="1609455"/>
        <a:ext cx="1971692" cy="478571"/>
      </dsp:txXfrm>
    </dsp:sp>
    <dsp:sp modelId="{7940D2F8-E461-4151-923B-E16CCDA0A3BB}">
      <dsp:nvSpPr>
        <dsp:cNvPr id="0" name=""/>
        <dsp:cNvSpPr/>
      </dsp:nvSpPr>
      <dsp:spPr>
        <a:xfrm>
          <a:off x="2020823" y="2113183"/>
          <a:ext cx="5751576" cy="503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   November 30, 2016</a:t>
          </a:r>
        </a:p>
      </dsp:txBody>
      <dsp:txXfrm>
        <a:off x="2020823" y="2113183"/>
        <a:ext cx="5751576" cy="503137"/>
      </dsp:txXfrm>
    </dsp:sp>
    <dsp:sp modelId="{80A0110C-898E-4CC4-9A9C-B72E3035AB56}">
      <dsp:nvSpPr>
        <dsp:cNvPr id="0" name=""/>
        <dsp:cNvSpPr/>
      </dsp:nvSpPr>
      <dsp:spPr>
        <a:xfrm>
          <a:off x="0" y="2113183"/>
          <a:ext cx="2020824" cy="503137"/>
        </a:xfrm>
        <a:prstGeom prst="round2SameRect">
          <a:avLst>
            <a:gd name="adj1" fmla="val 16670"/>
            <a:gd name="adj2" fmla="val 0"/>
          </a:avLst>
        </a:prstGeom>
        <a:solidFill>
          <a:srgbClr val="002D86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DB Proposals Received</a:t>
          </a:r>
        </a:p>
      </dsp:txBody>
      <dsp:txXfrm>
        <a:off x="24566" y="2137749"/>
        <a:ext cx="1971692" cy="478571"/>
      </dsp:txXfrm>
    </dsp:sp>
    <dsp:sp modelId="{F34D2A71-0D10-46BE-A632-D2C32614B316}">
      <dsp:nvSpPr>
        <dsp:cNvPr id="0" name=""/>
        <dsp:cNvSpPr/>
      </dsp:nvSpPr>
      <dsp:spPr>
        <a:xfrm>
          <a:off x="2020823" y="2641478"/>
          <a:ext cx="5751576" cy="503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   December 20, 2016</a:t>
          </a:r>
        </a:p>
      </dsp:txBody>
      <dsp:txXfrm>
        <a:off x="2020823" y="2641478"/>
        <a:ext cx="5751576" cy="503137"/>
      </dsp:txXfrm>
    </dsp:sp>
    <dsp:sp modelId="{515469B7-740C-448E-B308-F97E576E795E}">
      <dsp:nvSpPr>
        <dsp:cNvPr id="0" name=""/>
        <dsp:cNvSpPr/>
      </dsp:nvSpPr>
      <dsp:spPr>
        <a:xfrm>
          <a:off x="0" y="2641478"/>
          <a:ext cx="2020824" cy="503137"/>
        </a:xfrm>
        <a:prstGeom prst="round2SameRect">
          <a:avLst>
            <a:gd name="adj1" fmla="val 16670"/>
            <a:gd name="adj2" fmla="val 0"/>
          </a:avLst>
        </a:prstGeom>
        <a:solidFill>
          <a:srgbClr val="002D86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DB Team Selected</a:t>
          </a:r>
        </a:p>
      </dsp:txBody>
      <dsp:txXfrm>
        <a:off x="24566" y="2666044"/>
        <a:ext cx="1971692" cy="478571"/>
      </dsp:txXfrm>
    </dsp:sp>
    <dsp:sp modelId="{6CE12A6A-C5D4-4924-AC87-703D5FEE6325}">
      <dsp:nvSpPr>
        <dsp:cNvPr id="0" name=""/>
        <dsp:cNvSpPr/>
      </dsp:nvSpPr>
      <dsp:spPr>
        <a:xfrm>
          <a:off x="2020823" y="3169772"/>
          <a:ext cx="5751576" cy="503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   March 22, 2017</a:t>
          </a:r>
        </a:p>
      </dsp:txBody>
      <dsp:txXfrm>
        <a:off x="2020823" y="3169772"/>
        <a:ext cx="5751576" cy="503137"/>
      </dsp:txXfrm>
    </dsp:sp>
    <dsp:sp modelId="{A9FF7177-4DC4-4992-AE1A-A78FD01CDA21}">
      <dsp:nvSpPr>
        <dsp:cNvPr id="0" name=""/>
        <dsp:cNvSpPr/>
      </dsp:nvSpPr>
      <dsp:spPr>
        <a:xfrm>
          <a:off x="0" y="3169772"/>
          <a:ext cx="2020824" cy="503137"/>
        </a:xfrm>
        <a:prstGeom prst="round2SameRect">
          <a:avLst>
            <a:gd name="adj1" fmla="val 16670"/>
            <a:gd name="adj2" fmla="val 0"/>
          </a:avLst>
        </a:prstGeom>
        <a:solidFill>
          <a:srgbClr val="002D86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DB Contract Executed</a:t>
          </a:r>
        </a:p>
      </dsp:txBody>
      <dsp:txXfrm>
        <a:off x="24566" y="3194338"/>
        <a:ext cx="1971692" cy="478571"/>
      </dsp:txXfrm>
    </dsp:sp>
    <dsp:sp modelId="{1589F343-8851-4007-9FC6-DF32EBFC3034}">
      <dsp:nvSpPr>
        <dsp:cNvPr id="0" name=""/>
        <dsp:cNvSpPr/>
      </dsp:nvSpPr>
      <dsp:spPr>
        <a:xfrm>
          <a:off x="2020823" y="3698067"/>
          <a:ext cx="5751576" cy="503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   May 22, 2017</a:t>
          </a:r>
        </a:p>
      </dsp:txBody>
      <dsp:txXfrm>
        <a:off x="2020823" y="3698067"/>
        <a:ext cx="5751576" cy="503137"/>
      </dsp:txXfrm>
    </dsp:sp>
    <dsp:sp modelId="{F2C7CB6C-CB74-4DD4-ACC2-3AC26F886374}">
      <dsp:nvSpPr>
        <dsp:cNvPr id="0" name=""/>
        <dsp:cNvSpPr/>
      </dsp:nvSpPr>
      <dsp:spPr>
        <a:xfrm>
          <a:off x="0" y="3698067"/>
          <a:ext cx="2020824" cy="503137"/>
        </a:xfrm>
        <a:prstGeom prst="round2SameRect">
          <a:avLst>
            <a:gd name="adj1" fmla="val 16670"/>
            <a:gd name="adj2" fmla="val 0"/>
          </a:avLst>
        </a:prstGeom>
        <a:solidFill>
          <a:srgbClr val="002D86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Construction Start</a:t>
          </a:r>
        </a:p>
      </dsp:txBody>
      <dsp:txXfrm>
        <a:off x="24566" y="3722633"/>
        <a:ext cx="1971692" cy="478571"/>
      </dsp:txXfrm>
    </dsp:sp>
    <dsp:sp modelId="{E3E54DC5-BFE2-408F-9ABE-D26B822DC7F8}">
      <dsp:nvSpPr>
        <dsp:cNvPr id="0" name=""/>
        <dsp:cNvSpPr/>
      </dsp:nvSpPr>
      <dsp:spPr>
        <a:xfrm>
          <a:off x="2020823" y="4226361"/>
          <a:ext cx="5751576" cy="503137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/>
            <a:t>   August 18, 2017</a:t>
          </a:r>
        </a:p>
      </dsp:txBody>
      <dsp:txXfrm>
        <a:off x="2020823" y="4226361"/>
        <a:ext cx="5751576" cy="503137"/>
      </dsp:txXfrm>
    </dsp:sp>
    <dsp:sp modelId="{ACE5BE44-4EE6-4C55-99BA-50A9F36865A3}">
      <dsp:nvSpPr>
        <dsp:cNvPr id="0" name=""/>
        <dsp:cNvSpPr/>
      </dsp:nvSpPr>
      <dsp:spPr>
        <a:xfrm>
          <a:off x="0" y="4226361"/>
          <a:ext cx="2020824" cy="503137"/>
        </a:xfrm>
        <a:prstGeom prst="round2SameRect">
          <a:avLst>
            <a:gd name="adj1" fmla="val 16670"/>
            <a:gd name="adj2" fmla="val 0"/>
          </a:avLst>
        </a:prstGeom>
        <a:solidFill>
          <a:srgbClr val="002D86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Design Complete</a:t>
          </a:r>
        </a:p>
      </dsp:txBody>
      <dsp:txXfrm>
        <a:off x="24566" y="4250927"/>
        <a:ext cx="1971692" cy="478571"/>
      </dsp:txXfrm>
    </dsp:sp>
    <dsp:sp modelId="{1226D5EC-7213-47CF-8123-C7EAA86B83E5}">
      <dsp:nvSpPr>
        <dsp:cNvPr id="0" name=""/>
        <dsp:cNvSpPr/>
      </dsp:nvSpPr>
      <dsp:spPr>
        <a:xfrm>
          <a:off x="2020823" y="4754656"/>
          <a:ext cx="5751576" cy="503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/>
            <a:t>   Projected July </a:t>
          </a:r>
          <a:r>
            <a:rPr lang="en-US" sz="2400" b="1" kern="1200" dirty="0"/>
            <a:t>3, 2018</a:t>
          </a:r>
        </a:p>
      </dsp:txBody>
      <dsp:txXfrm>
        <a:off x="2020823" y="4754656"/>
        <a:ext cx="5751576" cy="503137"/>
      </dsp:txXfrm>
    </dsp:sp>
    <dsp:sp modelId="{D12FBB6B-2F6A-4358-8823-9CDA0D3CBBEF}">
      <dsp:nvSpPr>
        <dsp:cNvPr id="0" name=""/>
        <dsp:cNvSpPr/>
      </dsp:nvSpPr>
      <dsp:spPr>
        <a:xfrm>
          <a:off x="0" y="4754656"/>
          <a:ext cx="2020824" cy="503137"/>
        </a:xfrm>
        <a:prstGeom prst="round2SameRect">
          <a:avLst>
            <a:gd name="adj1" fmla="val 16670"/>
            <a:gd name="adj2" fmla="val 0"/>
          </a:avLst>
        </a:prstGeom>
        <a:solidFill>
          <a:srgbClr val="002D86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Substantial Completion</a:t>
          </a:r>
        </a:p>
      </dsp:txBody>
      <dsp:txXfrm>
        <a:off x="24566" y="4779222"/>
        <a:ext cx="1971692" cy="4785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0.07018</cdr:x>
      <cdr:y>0.0556</cdr:y>
    </cdr:to>
    <cdr:sp macro="" textlink="">
      <cdr:nvSpPr>
        <cdr:cNvPr id="2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-472281"/>
          <a:ext cx="609640" cy="2616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Lucida Sans Unicode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Lucida Sans Unicode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Lucida Sans Unicode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Lucida Sans Unicode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Lucida Sans Unicode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Lucida Sans Unicode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Lucida Sans Unicode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Lucida Sans Unicode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Lucida Sans Unicode"/>
            </a:defRPr>
          </a:lvl9pPr>
        </a:lstStyle>
        <a:p xmlns:a="http://schemas.openxmlformats.org/drawingml/2006/main">
          <a:pPr>
            <a:spcBef>
              <a:spcPct val="50000"/>
            </a:spcBef>
          </a:pPr>
          <a:endParaRPr lang="en-US" sz="1100" b="1" dirty="0">
            <a:latin typeface="Arial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2" tIns="46587" rIns="93172" bIns="4658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2" tIns="46587" rIns="93172" bIns="4658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2" tIns="46587" rIns="93172" bIns="4658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2" tIns="46587" rIns="93172" bIns="4658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215D67F-B8EC-423D-8050-15AD241D77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240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2" tIns="46587" rIns="93172" bIns="4658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2" tIns="46587" rIns="93172" bIns="4658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2" tIns="46587" rIns="93172" bIns="465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2" tIns="46587" rIns="93172" bIns="4658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cs typeface="ＭＳ Ｐゴシック" pitchFamily="-112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2" tIns="46587" rIns="93172" bIns="4658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1CB268E-5A6A-4854-93F1-1AEB98A7A4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0430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CB268E-5A6A-4854-93F1-1AEB98A7A44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06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CB268E-5A6A-4854-93F1-1AEB98A7A44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933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CB268E-5A6A-4854-93F1-1AEB98A7A448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289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CB268E-5A6A-4854-93F1-1AEB98A7A448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18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CB268E-5A6A-4854-93F1-1AEB98A7A448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092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CB268E-5A6A-4854-93F1-1AEB98A7A448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158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CB268E-5A6A-4854-93F1-1AEB98A7A448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523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597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4145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4193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-76200"/>
            <a:ext cx="19431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-76200"/>
            <a:ext cx="56769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6024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 userDrawn="1"/>
        </p:nvSpPr>
        <p:spPr bwMode="auto">
          <a:xfrm>
            <a:off x="7315200" y="61722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endParaRPr lang="en-US" dirty="0"/>
          </a:p>
        </p:txBody>
      </p:sp>
      <p:pic>
        <p:nvPicPr>
          <p:cNvPr id="6" name="Picture 2" descr="logo.g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60" y="6331539"/>
            <a:ext cx="1463040" cy="37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3363" indent="-233363">
              <a:buClr>
                <a:srgbClr val="002D86"/>
              </a:buClr>
              <a:defRPr sz="2800"/>
            </a:lvl1pPr>
            <a:lvl2pPr marL="563563" indent="-222250">
              <a:buClr>
                <a:srgbClr val="39B54A"/>
              </a:buClr>
              <a:defRPr sz="2400"/>
            </a:lvl2pPr>
            <a:lvl3pPr marL="800100" indent="-165100">
              <a:buClr>
                <a:schemeClr val="bg1">
                  <a:lumMod val="50000"/>
                </a:schemeClr>
              </a:buClr>
              <a:defRPr sz="2000"/>
            </a:lvl3pPr>
            <a:lvl4pPr marL="1033463" indent="-173038">
              <a:buClr>
                <a:srgbClr val="3489D3"/>
              </a:buClr>
              <a:defRPr sz="18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002D8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6553200"/>
            <a:ext cx="1752600" cy="533400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fld id="{3F72D3DE-F4F3-4A9B-A469-5DFEE44CFAF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6334463"/>
            <a:ext cx="1280160" cy="28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811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 userDrawn="1"/>
        </p:nvSpPr>
        <p:spPr bwMode="auto">
          <a:xfrm>
            <a:off x="7315200" y="61722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endParaRPr lang="en-US" dirty="0"/>
          </a:p>
        </p:txBody>
      </p:sp>
      <p:pic>
        <p:nvPicPr>
          <p:cNvPr id="6" name="Picture 2" descr="logo.g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248400"/>
            <a:ext cx="1788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3363" indent="-233363">
              <a:buClr>
                <a:srgbClr val="002D86"/>
              </a:buClr>
              <a:defRPr sz="2800"/>
            </a:lvl1pPr>
            <a:lvl2pPr marL="563563" indent="-222250">
              <a:buClr>
                <a:srgbClr val="39B54A"/>
              </a:buClr>
              <a:defRPr sz="2400"/>
            </a:lvl2pPr>
            <a:lvl3pPr marL="800100" indent="-165100">
              <a:buClr>
                <a:schemeClr val="bg1">
                  <a:lumMod val="50000"/>
                </a:schemeClr>
              </a:buClr>
              <a:defRPr sz="2000"/>
            </a:lvl3pPr>
            <a:lvl4pPr marL="1033463" indent="-173038">
              <a:buClr>
                <a:srgbClr val="3489D3"/>
              </a:buClr>
              <a:defRPr sz="18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228600" y="5943600"/>
            <a:ext cx="1752600" cy="533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258261"/>
            <a:ext cx="1643063" cy="371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784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 userDrawn="1"/>
        </p:nvSpPr>
        <p:spPr bwMode="auto">
          <a:xfrm>
            <a:off x="7315200" y="61722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endParaRPr lang="en-US" dirty="0"/>
          </a:p>
        </p:txBody>
      </p:sp>
      <p:pic>
        <p:nvPicPr>
          <p:cNvPr id="6" name="Picture 2" descr="logo.g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248400"/>
            <a:ext cx="1788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3363" indent="-233363">
              <a:buClr>
                <a:srgbClr val="002D86"/>
              </a:buClr>
              <a:defRPr sz="2800"/>
            </a:lvl1pPr>
            <a:lvl2pPr marL="563563" indent="-222250">
              <a:buClr>
                <a:srgbClr val="39B54A"/>
              </a:buClr>
              <a:defRPr sz="2400"/>
            </a:lvl2pPr>
            <a:lvl3pPr marL="800100" indent="-165100">
              <a:buClr>
                <a:schemeClr val="bg1">
                  <a:lumMod val="50000"/>
                </a:schemeClr>
              </a:buClr>
              <a:defRPr sz="2000"/>
            </a:lvl3pPr>
            <a:lvl4pPr marL="1033463" indent="-173038">
              <a:buClr>
                <a:srgbClr val="3489D3"/>
              </a:buClr>
              <a:defRPr sz="18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228600" y="6248400"/>
            <a:ext cx="1752600" cy="533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334461"/>
            <a:ext cx="1643063" cy="371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693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rewor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>
            <a:spLocks noChangeArrowheads="1"/>
          </p:cNvSpPr>
          <p:nvPr userDrawn="1"/>
        </p:nvSpPr>
        <p:spPr bwMode="auto">
          <a:xfrm>
            <a:off x="7315200" y="61722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endParaRPr lang="en-US" dirty="0"/>
          </a:p>
        </p:txBody>
      </p:sp>
      <p:pic>
        <p:nvPicPr>
          <p:cNvPr id="6" name="Picture 2" descr="logo.g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248400"/>
            <a:ext cx="1788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3363" indent="-233363">
              <a:buClr>
                <a:srgbClr val="002D86"/>
              </a:buClr>
              <a:defRPr sz="2800"/>
            </a:lvl1pPr>
            <a:lvl2pPr marL="563563" indent="-222250">
              <a:buClr>
                <a:srgbClr val="39B54A"/>
              </a:buClr>
              <a:defRPr sz="2400"/>
            </a:lvl2pPr>
            <a:lvl3pPr marL="800100" indent="-165100">
              <a:buClr>
                <a:schemeClr val="bg1">
                  <a:lumMod val="50000"/>
                </a:schemeClr>
              </a:buClr>
              <a:defRPr sz="2000"/>
            </a:lvl3pPr>
            <a:lvl4pPr marL="1033463" indent="-173038">
              <a:buClr>
                <a:srgbClr val="3489D3"/>
              </a:buClr>
              <a:defRPr sz="18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D8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6200" y="6248400"/>
            <a:ext cx="1752600" cy="533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162800"/>
            <a:ext cx="1371600" cy="309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999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78272"/>
            <a:ext cx="1554480" cy="35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5"/>
          <p:cNvSpPr txBox="1">
            <a:spLocks noChangeArrowheads="1"/>
          </p:cNvSpPr>
          <p:nvPr userDrawn="1"/>
        </p:nvSpPr>
        <p:spPr bwMode="auto">
          <a:xfrm>
            <a:off x="7315200" y="61722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2" descr="logo.gif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987" y="6248400"/>
            <a:ext cx="1788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002D8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3363" indent="-233363">
              <a:buClr>
                <a:srgbClr val="002D86"/>
              </a:buClr>
              <a:defRPr sz="2800"/>
            </a:lvl1pPr>
            <a:lvl2pPr marL="563563" indent="-222250">
              <a:buClr>
                <a:srgbClr val="39B54A"/>
              </a:buClr>
              <a:defRPr sz="2400"/>
            </a:lvl2pPr>
            <a:lvl3pPr marL="800100" indent="-165100">
              <a:buClr>
                <a:schemeClr val="bg1">
                  <a:lumMod val="50000"/>
                </a:schemeClr>
              </a:buClr>
              <a:defRPr sz="2000"/>
            </a:lvl3pPr>
            <a:lvl4pPr marL="1033463" indent="-173038">
              <a:buClr>
                <a:srgbClr val="3489D3"/>
              </a:buClr>
              <a:defRPr sz="18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669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52C7C-FACD-4168-B892-374DD7F175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729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56B7A-E884-447A-8577-FE5D723673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78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78272"/>
            <a:ext cx="1554480" cy="35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5"/>
          <p:cNvSpPr txBox="1">
            <a:spLocks noChangeArrowheads="1"/>
          </p:cNvSpPr>
          <p:nvPr userDrawn="1"/>
        </p:nvSpPr>
        <p:spPr bwMode="auto">
          <a:xfrm>
            <a:off x="7315200" y="61722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endParaRPr lang="en-US" dirty="0"/>
          </a:p>
        </p:txBody>
      </p:sp>
      <p:pic>
        <p:nvPicPr>
          <p:cNvPr id="6" name="Picture 2" descr="logo.gif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987" y="6248400"/>
            <a:ext cx="1788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002D8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3363" indent="-233363">
              <a:buClr>
                <a:srgbClr val="002D86"/>
              </a:buClr>
              <a:defRPr sz="2800"/>
            </a:lvl1pPr>
            <a:lvl2pPr marL="563563" indent="-222250">
              <a:buClr>
                <a:srgbClr val="39B54A"/>
              </a:buClr>
              <a:defRPr sz="2400"/>
            </a:lvl2pPr>
            <a:lvl3pPr marL="800100" indent="-165100">
              <a:buClr>
                <a:schemeClr val="bg1">
                  <a:lumMod val="50000"/>
                </a:schemeClr>
              </a:buClr>
              <a:defRPr sz="2000"/>
            </a:lvl3pPr>
            <a:lvl4pPr marL="1033463" indent="-173038">
              <a:buClr>
                <a:srgbClr val="3489D3"/>
              </a:buClr>
              <a:defRPr sz="18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01128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E9A14-C799-47AC-88D9-D9C45DFE3A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477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E8A27-1A91-4954-AECA-BB3A5BA714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006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08A91-CED1-4B04-85ED-2D7DF28BCB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510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2400" y="6324600"/>
            <a:ext cx="2133600" cy="365125"/>
          </a:xfrm>
        </p:spPr>
        <p:txBody>
          <a:bodyPr/>
          <a:lstStyle>
            <a:lvl1pPr algn="l">
              <a:defRPr sz="800"/>
            </a:lvl1pPr>
          </a:lstStyle>
          <a:p>
            <a:pPr>
              <a:defRPr/>
            </a:pPr>
            <a:fld id="{D5ECFED5-E26F-4BE2-8989-A610382B086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1161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0B553-6626-458A-AC84-C7F46B7D7C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02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2555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29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2376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8041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4248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6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351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rgbClr val="DDF1F4"/>
            </a:gs>
            <a:gs pos="100000">
              <a:schemeClr val="bg1">
                <a:lumMod val="0"/>
                <a:lumOff val="100000"/>
              </a:schemeClr>
            </a:gs>
            <a:gs pos="0">
              <a:srgbClr val="DDF1F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-76200"/>
            <a:ext cx="8305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Arial Headings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 First level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 Third level</a:t>
            </a:r>
          </a:p>
          <a:p>
            <a:pPr lvl="3"/>
            <a:r>
              <a:rPr lang="en-US"/>
              <a:t> Fourth level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60325" y="6550025"/>
            <a:ext cx="3238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>
              <a:defRPr/>
            </a:pPr>
            <a:fld id="{91DD619E-E130-405F-96AF-454BAB5A8567}" type="slidenum">
              <a:rPr lang="en-US" sz="900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78272"/>
            <a:ext cx="1554480" cy="35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logo.gi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987" y="6248400"/>
            <a:ext cx="1788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84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85" r:id="rId13"/>
    <p:sldLayoutId id="2147483986" r:id="rId14"/>
    <p:sldLayoutId id="2147483987" r:id="rId15"/>
    <p:sldLayoutId id="2147483988" r:id="rId16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2D8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489D3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489D3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489D3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489D3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114300" indent="-114300" algn="l" rtl="0" eaLnBrk="0" fontAlgn="base" hangingPunct="0">
        <a:spcBef>
          <a:spcPct val="20000"/>
        </a:spcBef>
        <a:spcAft>
          <a:spcPct val="0"/>
        </a:spcAft>
        <a:buClr>
          <a:srgbClr val="3489D3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455613" indent="-114300" algn="l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2pPr>
      <a:lvl3pPr marL="569913" indent="-53975" algn="l" rtl="0" eaLnBrk="0" fontAlgn="base" hangingPunct="0">
        <a:spcBef>
          <a:spcPct val="20000"/>
        </a:spcBef>
        <a:spcAft>
          <a:spcPct val="0"/>
        </a:spcAft>
        <a:buClr>
          <a:srgbClr val="65C1F7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</a:defRPr>
      </a:lvl3pPr>
      <a:lvl4pPr marL="798513" indent="-57150" algn="l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SzPct val="90000"/>
        <a:buFont typeface="Wingdings" pitchFamily="2" charset="2"/>
        <a:buChar char="§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5000">
              <a:srgbClr val="DDF1F4"/>
            </a:gs>
            <a:gs pos="100000">
              <a:schemeClr val="bg1">
                <a:lumMod val="0"/>
                <a:lumOff val="100000"/>
              </a:schemeClr>
            </a:gs>
            <a:gs pos="0">
              <a:srgbClr val="DDF1F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-76200"/>
            <a:ext cx="8305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Arial Headings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 First level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 Third level</a:t>
            </a:r>
          </a:p>
          <a:p>
            <a:pPr lvl="3"/>
            <a:r>
              <a:rPr lang="en-US"/>
              <a:t> Fourth level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60325" y="6550025"/>
            <a:ext cx="3238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>
              <a:defRPr/>
            </a:pPr>
            <a:fld id="{91DD619E-E130-405F-96AF-454BAB5A8567}" type="slidenum">
              <a:rPr lang="en-US" sz="900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78272"/>
            <a:ext cx="1554480" cy="35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987" y="6248400"/>
            <a:ext cx="1788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231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2D8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489D3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489D3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489D3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3489D3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114300" indent="-114300" algn="l" rtl="0" eaLnBrk="0" fontAlgn="base" hangingPunct="0">
        <a:spcBef>
          <a:spcPct val="20000"/>
        </a:spcBef>
        <a:spcAft>
          <a:spcPct val="0"/>
        </a:spcAft>
        <a:buClr>
          <a:srgbClr val="3489D3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455613" indent="-114300" algn="l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2pPr>
      <a:lvl3pPr marL="569913" indent="-53975" algn="l" rtl="0" eaLnBrk="0" fontAlgn="base" hangingPunct="0">
        <a:spcBef>
          <a:spcPct val="20000"/>
        </a:spcBef>
        <a:spcAft>
          <a:spcPct val="0"/>
        </a:spcAft>
        <a:buClr>
          <a:srgbClr val="65C1F7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</a:defRPr>
      </a:lvl3pPr>
      <a:lvl4pPr marL="798513" indent="-57150" algn="l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SzPct val="90000"/>
        <a:buFont typeface="Wingdings" pitchFamily="2" charset="2"/>
        <a:buChar char="§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DDF1F4">
                <a:lumMod val="100000"/>
              </a:srgbClr>
            </a:gs>
            <a:gs pos="100000">
              <a:schemeClr val="bg1">
                <a:lumMod val="0"/>
                <a:lumOff val="100000"/>
              </a:schemeClr>
            </a:gs>
            <a:gs pos="0">
              <a:srgbClr val="DDF1F4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F3FB63-076F-40CB-9469-DC1E1143CB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8" y="0"/>
            <a:ext cx="925285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304800"/>
            <a:ext cx="8991600" cy="1066800"/>
          </a:xfrm>
        </p:spPr>
        <p:txBody>
          <a:bodyPr/>
          <a:lstStyle/>
          <a:p>
            <a:pPr algn="ctr" eaLnBrk="1" hangingPunct="1"/>
            <a:r>
              <a:rPr lang="en-US" sz="3200" dirty="0">
                <a:solidFill>
                  <a:srgbClr val="004B8D"/>
                </a:solidFill>
              </a:rPr>
              <a:t>State University of New York</a:t>
            </a:r>
            <a:br>
              <a:rPr lang="en-US" sz="3200" dirty="0">
                <a:solidFill>
                  <a:srgbClr val="004B8D"/>
                </a:solidFill>
              </a:rPr>
            </a:br>
            <a:r>
              <a:rPr lang="en-US" sz="3200" dirty="0">
                <a:solidFill>
                  <a:srgbClr val="004B8D"/>
                </a:solidFill>
              </a:rPr>
              <a:t>Physical Plant Administrators Association </a:t>
            </a: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457200" y="4267200"/>
            <a:ext cx="3733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en-US" sz="2000" dirty="0">
                <a:solidFill>
                  <a:schemeClr val="bg1"/>
                </a:solidFill>
              </a:rPr>
              <a:t>Paul T. Williams, Jr. </a:t>
            </a:r>
            <a:r>
              <a:rPr lang="en-US" sz="2000" i="1" dirty="0">
                <a:solidFill>
                  <a:schemeClr val="bg1"/>
                </a:solidFill>
              </a:rPr>
              <a:t>President</a:t>
            </a:r>
            <a:endParaRPr lang="en-US" sz="2000" i="1" dirty="0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76200" y="4800600"/>
            <a:ext cx="906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US" sz="2000" dirty="0"/>
              <a:t>January 30, 2018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76200" y="3733800"/>
            <a:ext cx="8991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US" sz="2800" b="1" dirty="0">
                <a:solidFill>
                  <a:srgbClr val="002D86"/>
                </a:solidFill>
              </a:rPr>
              <a:t>Stephen D. Curro, P.E.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2800" b="1" dirty="0">
                <a:solidFill>
                  <a:srgbClr val="002D86"/>
                </a:solidFill>
              </a:rPr>
              <a:t>Managing Director Construction</a:t>
            </a:r>
          </a:p>
        </p:txBody>
      </p:sp>
      <p:sp>
        <p:nvSpPr>
          <p:cNvPr id="4103" name="TextBox 1"/>
          <p:cNvSpPr txBox="1">
            <a:spLocks noChangeArrowheads="1"/>
          </p:cNvSpPr>
          <p:nvPr/>
        </p:nvSpPr>
        <p:spPr bwMode="auto">
          <a:xfrm>
            <a:off x="76200" y="2505670"/>
            <a:ext cx="9067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ctr"/>
            <a:r>
              <a:rPr lang="en-US" sz="1800" dirty="0"/>
              <a:t>2018 Winter Conference</a:t>
            </a:r>
          </a:p>
          <a:p>
            <a:pPr algn="ctr"/>
            <a:r>
              <a:rPr lang="en-US" sz="1800" dirty="0"/>
              <a:t>January 30 – 31, 2018</a:t>
            </a:r>
          </a:p>
          <a:p>
            <a:pPr algn="ctr"/>
            <a:r>
              <a:rPr lang="en-US" sz="1800" dirty="0"/>
              <a:t>The Otesaga Resort, Cooperstown, NY</a:t>
            </a:r>
          </a:p>
        </p:txBody>
      </p:sp>
      <p:pic>
        <p:nvPicPr>
          <p:cNvPr id="11" name="Picture 10" descr="Logo Image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0" r="16493"/>
          <a:stretch/>
        </p:blipFill>
        <p:spPr bwMode="auto">
          <a:xfrm>
            <a:off x="2743200" y="1524000"/>
            <a:ext cx="3657600" cy="731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>
            <a:extLst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5800" y="914400"/>
            <a:ext cx="77724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2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796242"/>
            <a:ext cx="7772400" cy="5172572"/>
          </a:xfrm>
        </p:spPr>
      </p:pic>
      <p:sp>
        <p:nvSpPr>
          <p:cNvPr id="5" name="Rectangle 4">
            <a:extLst/>
          </p:cNvPr>
          <p:cNvSpPr/>
          <p:nvPr/>
        </p:nvSpPr>
        <p:spPr>
          <a:xfrm>
            <a:off x="2381250" y="5968814"/>
            <a:ext cx="4381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Canton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$3.9m Mohawk East Wing Renovation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Architect: C &amp; S Engineers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Bette &amp; </a:t>
            </a:r>
            <a:r>
              <a:rPr lang="en-US" sz="1200" b="1" dirty="0" err="1">
                <a:solidFill>
                  <a:srgbClr val="000000"/>
                </a:solidFill>
              </a:rPr>
              <a:t>Cring</a:t>
            </a:r>
            <a:r>
              <a:rPr lang="en-US" sz="1200" b="1" dirty="0">
                <a:solidFill>
                  <a:srgbClr val="000000"/>
                </a:solidFill>
              </a:rPr>
              <a:t> Construction Services 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45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179" y="914400"/>
            <a:ext cx="3499093" cy="5257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914400"/>
            <a:ext cx="349795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5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1A0E6-5439-41AF-B963-C1BA87FE4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DE965B-1E54-4282-9037-77A0BA825A02}"/>
              </a:ext>
            </a:extLst>
          </p:cNvPr>
          <p:cNvSpPr/>
          <p:nvPr/>
        </p:nvSpPr>
        <p:spPr>
          <a:xfrm>
            <a:off x="2400300" y="596881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Alfred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$17.5M – McKenzie Hall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Architect: Mach Architecture &amp; Engineering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</a:t>
            </a:r>
            <a:r>
              <a:rPr lang="en-US" sz="1200" b="1" dirty="0" err="1">
                <a:solidFill>
                  <a:srgbClr val="000000"/>
                </a:solidFill>
              </a:rPr>
              <a:t>LeChase</a:t>
            </a:r>
            <a:r>
              <a:rPr lang="en-US" sz="1200" b="1" dirty="0">
                <a:solidFill>
                  <a:srgbClr val="000000"/>
                </a:solidFill>
              </a:rPr>
              <a:t> Construction Services 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7" name="Picture 3" descr="feb8c236-0448-400c-b3b3-e88b270da5e1@namprd13">
            <a:extLst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14400"/>
            <a:ext cx="7543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230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E2A6A-76E5-4285-A60C-13AD48A21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611909"/>
            <a:ext cx="8153399" cy="5636491"/>
          </a:xfrm>
        </p:spPr>
      </p:pic>
    </p:spTree>
    <p:extLst>
      <p:ext uri="{BB962C8B-B14F-4D97-AF65-F5344CB8AC3E}">
        <p14:creationId xmlns:p14="http://schemas.microsoft.com/office/powerpoint/2010/main" val="64691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5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914400"/>
            <a:ext cx="7696199" cy="5029200"/>
          </a:xfrm>
        </p:spPr>
      </p:pic>
    </p:spTree>
    <p:extLst>
      <p:ext uri="{BB962C8B-B14F-4D97-AF65-F5344CB8AC3E}">
        <p14:creationId xmlns:p14="http://schemas.microsoft.com/office/powerpoint/2010/main" val="15832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5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Picture 2" descr="065efabc-6260-42b5-a6e6-6c0e179963b2@namprd13">
            <a:extLst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7620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391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5029200"/>
          </a:xfrm>
        </p:spPr>
      </p:pic>
    </p:spTree>
    <p:extLst>
      <p:ext uri="{BB962C8B-B14F-4D97-AF65-F5344CB8AC3E}">
        <p14:creationId xmlns:p14="http://schemas.microsoft.com/office/powerpoint/2010/main" val="230081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400" dirty="0">
                <a:solidFill>
                  <a:srgbClr val="002D86"/>
                </a:solidFill>
              </a:rPr>
              <a:t>            Agenda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4114800" cy="44196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/>
              <a:t>DASNY Corporate Update</a:t>
            </a:r>
          </a:p>
          <a:p>
            <a:pPr marL="0" indent="0">
              <a:spcBef>
                <a:spcPct val="0"/>
              </a:spcBef>
              <a:spcAft>
                <a:spcPts val="0"/>
              </a:spcAft>
              <a:buNone/>
            </a:pPr>
            <a:endParaRPr lang="en-US" sz="1200" dirty="0"/>
          </a:p>
          <a:p>
            <a:pPr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/>
              <a:t>SUNY Residence Hall </a:t>
            </a:r>
          </a:p>
          <a:p>
            <a:pPr marL="0" indent="0">
              <a:spcBef>
                <a:spcPct val="0"/>
              </a:spcBef>
              <a:spcAft>
                <a:spcPts val="0"/>
              </a:spcAft>
              <a:buNone/>
            </a:pPr>
            <a:r>
              <a:rPr lang="en-US" sz="2400" dirty="0"/>
              <a:t>   Program Statistics</a:t>
            </a:r>
          </a:p>
          <a:p>
            <a:pPr marL="0" indent="0">
              <a:spcBef>
                <a:spcPct val="0"/>
              </a:spcBef>
              <a:spcAft>
                <a:spcPts val="0"/>
              </a:spcAft>
              <a:buNone/>
            </a:pPr>
            <a:endParaRPr lang="en-US" sz="1200" dirty="0"/>
          </a:p>
          <a:p>
            <a:pPr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/>
              <a:t>2017 Looking Back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endParaRPr lang="en-US" sz="800" dirty="0"/>
          </a:p>
          <a:p>
            <a:pPr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/>
              <a:t>2018 Looking Forward</a:t>
            </a:r>
          </a:p>
          <a:p>
            <a:pPr marL="0" indent="0">
              <a:spcBef>
                <a:spcPct val="0"/>
              </a:spcBef>
              <a:spcAft>
                <a:spcPts val="0"/>
              </a:spcAft>
              <a:buNone/>
            </a:pPr>
            <a:endParaRPr lang="en-US" sz="800" dirty="0"/>
          </a:p>
          <a:p>
            <a:pPr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/>
              <a:t>Residence Hall Program</a:t>
            </a:r>
          </a:p>
          <a:p>
            <a:pPr marL="0" indent="0">
              <a:spcBef>
                <a:spcPct val="0"/>
              </a:spcBef>
              <a:spcAft>
                <a:spcPts val="0"/>
              </a:spcAft>
              <a:buNone/>
            </a:pPr>
            <a:r>
              <a:rPr lang="en-US" sz="2400" dirty="0"/>
              <a:t>   Delivery Methods</a:t>
            </a:r>
          </a:p>
          <a:p>
            <a:pPr marL="0" indent="0">
              <a:spcBef>
                <a:spcPct val="0"/>
              </a:spcBef>
              <a:spcAft>
                <a:spcPts val="0"/>
              </a:spcAft>
              <a:buNone/>
            </a:pPr>
            <a:endParaRPr lang="en-US" sz="800" dirty="0"/>
          </a:p>
          <a:p>
            <a:pPr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/>
              <a:t>Closing Thoughts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22571" y="5791200"/>
            <a:ext cx="525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 </a:t>
            </a:r>
          </a:p>
        </p:txBody>
      </p:sp>
      <p:pic>
        <p:nvPicPr>
          <p:cNvPr id="6" name="Picture 11" descr="DASNY Broadwa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685800"/>
            <a:ext cx="4332171" cy="544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643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Picture 4" descr="239a3b36-90e1-4ac0-84fd-50e5beff4ece@namprd13">
            <a:extLst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7620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7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5105400"/>
          </a:xfrm>
        </p:spPr>
      </p:pic>
    </p:spTree>
    <p:extLst>
      <p:ext uri="{BB962C8B-B14F-4D97-AF65-F5344CB8AC3E}">
        <p14:creationId xmlns:p14="http://schemas.microsoft.com/office/powerpoint/2010/main" val="179451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5029200"/>
          </a:xfrm>
        </p:spPr>
      </p:pic>
    </p:spTree>
    <p:extLst>
      <p:ext uri="{BB962C8B-B14F-4D97-AF65-F5344CB8AC3E}">
        <p14:creationId xmlns:p14="http://schemas.microsoft.com/office/powerpoint/2010/main" val="177042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5105400"/>
          </a:xfrm>
        </p:spPr>
      </p:pic>
    </p:spTree>
    <p:extLst>
      <p:ext uri="{BB962C8B-B14F-4D97-AF65-F5344CB8AC3E}">
        <p14:creationId xmlns:p14="http://schemas.microsoft.com/office/powerpoint/2010/main" val="280925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5029200"/>
          </a:xfrm>
        </p:spPr>
      </p:pic>
      <p:sp>
        <p:nvSpPr>
          <p:cNvPr id="5" name="Rectangle 4">
            <a:extLst/>
          </p:cNvPr>
          <p:cNvSpPr/>
          <p:nvPr/>
        </p:nvSpPr>
        <p:spPr>
          <a:xfrm>
            <a:off x="2743200" y="6006611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New Paltz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$19.1M – Bevier Hall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Architect: Architecture +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 PC Construction Company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9664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>
            <a:extLst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928687"/>
            <a:ext cx="76200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6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626" y="914400"/>
            <a:ext cx="3733800" cy="4953000"/>
          </a:xfrm>
        </p:spPr>
      </p:pic>
      <p:pic>
        <p:nvPicPr>
          <p:cNvPr id="7" name="Content Placeholder 3">
            <a:extLst/>
          </p:cNvPr>
          <p:cNvPicPr>
            <a:picLocks noChangeAspect="1"/>
          </p:cNvPicPr>
          <p:nvPr/>
        </p:nvPicPr>
        <p:blipFill rotWithShape="1">
          <a:blip r:embed="rId3"/>
          <a:srcRect b="18010"/>
          <a:stretch/>
        </p:blipFill>
        <p:spPr bwMode="auto">
          <a:xfrm>
            <a:off x="4838700" y="914400"/>
            <a:ext cx="3733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238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1" y="914400"/>
            <a:ext cx="3657600" cy="5105400"/>
          </a:xfrm>
        </p:spPr>
      </p:pic>
      <p:pic>
        <p:nvPicPr>
          <p:cNvPr id="5" name="Content Placeholder 4">
            <a:extLst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00600" y="914401"/>
            <a:ext cx="3657600" cy="510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57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22986"/>
            <a:ext cx="7772400" cy="4944414"/>
          </a:xfrm>
        </p:spPr>
      </p:pic>
    </p:spTree>
    <p:extLst>
      <p:ext uri="{BB962C8B-B14F-4D97-AF65-F5344CB8AC3E}">
        <p14:creationId xmlns:p14="http://schemas.microsoft.com/office/powerpoint/2010/main" val="5506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914400"/>
            <a:ext cx="7848600" cy="4953000"/>
          </a:xfrm>
        </p:spPr>
      </p:pic>
    </p:spTree>
    <p:extLst>
      <p:ext uri="{BB962C8B-B14F-4D97-AF65-F5344CB8AC3E}">
        <p14:creationId xmlns:p14="http://schemas.microsoft.com/office/powerpoint/2010/main" val="187059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516523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rgbClr val="004B8D"/>
                </a:solidFill>
              </a:rPr>
              <a:t>DASNY Corporate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4800600" cy="5257800"/>
          </a:xfrm>
        </p:spPr>
        <p:txBody>
          <a:bodyPr/>
          <a:lstStyle/>
          <a:p>
            <a:pPr marL="225425" indent="-22542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Arial" pitchFamily="34" charset="0"/>
              <a:buChar char="•"/>
              <a:defRPr/>
            </a:pPr>
            <a:r>
              <a:rPr lang="en-US" sz="2400" dirty="0">
                <a:cs typeface="Times New Roman" pitchFamily="18" charset="0"/>
              </a:rPr>
              <a:t>EY Corporate Review</a:t>
            </a:r>
          </a:p>
          <a:p>
            <a:pPr marL="225425" indent="-22542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Arial" pitchFamily="34" charset="0"/>
              <a:buChar char="•"/>
              <a:defRPr/>
            </a:pPr>
            <a:r>
              <a:rPr lang="en-US" sz="2400" dirty="0">
                <a:cs typeface="Times New Roman" pitchFamily="18" charset="0"/>
              </a:rPr>
              <a:t>One DASNY</a:t>
            </a:r>
          </a:p>
          <a:p>
            <a:pPr marL="225425" indent="-22542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Arial" pitchFamily="34" charset="0"/>
              <a:buChar char="•"/>
              <a:defRPr/>
            </a:pPr>
            <a:r>
              <a:rPr lang="en-US" sz="2400" dirty="0">
                <a:cs typeface="Times New Roman" pitchFamily="18" charset="0"/>
              </a:rPr>
              <a:t>Contract Manager Replacement</a:t>
            </a:r>
          </a:p>
          <a:p>
            <a:pPr marL="225425" indent="-22542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Arial" pitchFamily="34" charset="0"/>
              <a:buChar char="•"/>
              <a:defRPr/>
            </a:pPr>
            <a:r>
              <a:rPr lang="en-US" sz="2400" dirty="0">
                <a:cs typeface="Times New Roman" pitchFamily="18" charset="0"/>
              </a:rPr>
              <a:t>Alternative Delivery</a:t>
            </a:r>
          </a:p>
          <a:p>
            <a:pPr marL="225425" indent="-22542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Arial" pitchFamily="34" charset="0"/>
              <a:buChar char="•"/>
              <a:defRPr/>
            </a:pPr>
            <a:r>
              <a:rPr lang="en-US" sz="2400" dirty="0">
                <a:cs typeface="Times New Roman" pitchFamily="18" charset="0"/>
              </a:rPr>
              <a:t>Technology</a:t>
            </a:r>
          </a:p>
          <a:p>
            <a:pPr marL="225425" indent="-22542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Font typeface="Arial" pitchFamily="34" charset="0"/>
              <a:buChar char="•"/>
              <a:defRPr/>
            </a:pPr>
            <a:r>
              <a:rPr lang="en-US" sz="2400" dirty="0">
                <a:cs typeface="Times New Roman" pitchFamily="18" charset="0"/>
              </a:rPr>
              <a:t>2018 – 2019 NYS Budget</a:t>
            </a:r>
          </a:p>
          <a:p>
            <a:pPr marL="0" indent="0">
              <a:spcBef>
                <a:spcPts val="0"/>
              </a:spcBef>
              <a:buClr>
                <a:srgbClr val="333399"/>
              </a:buClr>
              <a:buNone/>
            </a:pPr>
            <a:endParaRPr lang="en-US" sz="900" dirty="0"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Clr>
                <a:srgbClr val="333399"/>
              </a:buClr>
              <a:buNone/>
            </a:pPr>
            <a:endParaRPr lang="en-US" sz="900" dirty="0"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Clr>
                <a:srgbClr val="333399"/>
              </a:buClr>
              <a:buNone/>
            </a:pPr>
            <a:endParaRPr lang="en-US" sz="900" dirty="0"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0" y="5141734"/>
            <a:ext cx="342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b="1" dirty="0"/>
          </a:p>
        </p:txBody>
      </p:sp>
      <p:sp>
        <p:nvSpPr>
          <p:cNvPr id="6" name="Rectangle 5"/>
          <p:cNvSpPr/>
          <p:nvPr/>
        </p:nvSpPr>
        <p:spPr>
          <a:xfrm>
            <a:off x="5257800" y="5562600"/>
            <a:ext cx="3429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/>
              <a:t>Albany</a:t>
            </a:r>
          </a:p>
          <a:p>
            <a:r>
              <a:rPr lang="en-US" sz="1050" b="1" dirty="0"/>
              <a:t>Project: $1.9m – Tower Sealer Program</a:t>
            </a:r>
          </a:p>
          <a:p>
            <a:r>
              <a:rPr lang="en-US" sz="1050" b="1" dirty="0"/>
              <a:t>Architect: Bell &amp; Spina Architects</a:t>
            </a:r>
          </a:p>
          <a:p>
            <a:r>
              <a:rPr lang="en-US" sz="1050" b="1" dirty="0"/>
              <a:t>General Contractor: </a:t>
            </a:r>
            <a:r>
              <a:rPr lang="en-US" sz="1050" b="1" dirty="0" err="1"/>
              <a:t>Debrino</a:t>
            </a:r>
            <a:r>
              <a:rPr lang="en-US" sz="1050" b="1" dirty="0"/>
              <a:t> Caulking Assoc. Inc.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37F496-FDA3-4A95-AE4D-659FD64030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39" t="10972" b="22465"/>
          <a:stretch/>
        </p:blipFill>
        <p:spPr>
          <a:xfrm>
            <a:off x="5257800" y="812791"/>
            <a:ext cx="3626874" cy="47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9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919766"/>
            <a:ext cx="7848600" cy="5143500"/>
          </a:xfrm>
        </p:spPr>
      </p:pic>
    </p:spTree>
    <p:extLst>
      <p:ext uri="{BB962C8B-B14F-4D97-AF65-F5344CB8AC3E}">
        <p14:creationId xmlns:p14="http://schemas.microsoft.com/office/powerpoint/2010/main" val="242123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31FB9-37B3-4A7E-9267-1CB04DD2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240836-C707-4C3F-AA40-9B51A9662C65}"/>
              </a:ext>
            </a:extLst>
          </p:cNvPr>
          <p:cNvSpPr/>
          <p:nvPr/>
        </p:nvSpPr>
        <p:spPr>
          <a:xfrm>
            <a:off x="2647950" y="5993733"/>
            <a:ext cx="3981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Oswego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$13.4M – Scales Hall Complete Renovations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Architect: King &amp; King Architects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 PAC &amp; Associates</a:t>
            </a:r>
            <a:endParaRPr lang="en-US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18" y="914400"/>
            <a:ext cx="3505200" cy="50031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823" y="914400"/>
            <a:ext cx="3505200" cy="50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7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050" y="911369"/>
            <a:ext cx="3467100" cy="508883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1239" y="911369"/>
            <a:ext cx="344696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1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F346F-0F30-4DCC-B314-FBF02905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Capital Projects 2017 Completed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18E6B8-3A6D-4AA5-80A9-0A91D9467F45}"/>
              </a:ext>
            </a:extLst>
          </p:cNvPr>
          <p:cNvSpPr/>
          <p:nvPr/>
        </p:nvSpPr>
        <p:spPr>
          <a:xfrm>
            <a:off x="2495550" y="6019800"/>
            <a:ext cx="4229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Plattsburgh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$14.8M – Wilson Hall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Architect: JMZ Architects and Planners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 </a:t>
            </a:r>
            <a:r>
              <a:rPr lang="en-US" sz="1200" b="1" dirty="0" err="1">
                <a:solidFill>
                  <a:srgbClr val="000000"/>
                </a:solidFill>
              </a:rPr>
              <a:t>Murnane</a:t>
            </a:r>
            <a:r>
              <a:rPr lang="en-US" sz="1200" b="1" dirty="0">
                <a:solidFill>
                  <a:srgbClr val="000000"/>
                </a:solidFill>
              </a:rPr>
              <a:t> Building Contractors Inc.</a:t>
            </a:r>
            <a:endParaRPr lang="en-US" sz="1200" dirty="0"/>
          </a:p>
        </p:txBody>
      </p:sp>
      <p:pic>
        <p:nvPicPr>
          <p:cNvPr id="9" name="Content Placeholder 5">
            <a:extLst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914400"/>
            <a:ext cx="7696200" cy="5105400"/>
          </a:xfrm>
        </p:spPr>
      </p:pic>
    </p:spTree>
    <p:extLst>
      <p:ext uri="{BB962C8B-B14F-4D97-AF65-F5344CB8AC3E}">
        <p14:creationId xmlns:p14="http://schemas.microsoft.com/office/powerpoint/2010/main" val="277255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</a:t>
            </a:r>
            <a:endParaRPr lang="en-US" dirty="0"/>
          </a:p>
        </p:txBody>
      </p:sp>
      <p:pic>
        <p:nvPicPr>
          <p:cNvPr id="4" name="Content Placeholder 3">
            <a:extLst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0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</a:t>
            </a:r>
            <a:endParaRPr lang="en-US" dirty="0"/>
          </a:p>
        </p:txBody>
      </p:sp>
      <p:pic>
        <p:nvPicPr>
          <p:cNvPr id="4" name="Content Placeholder 3">
            <a:extLst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469" b="18750"/>
          <a:stretch/>
        </p:blipFill>
        <p:spPr>
          <a:xfrm>
            <a:off x="762000" y="914400"/>
            <a:ext cx="7696200" cy="493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5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</a:t>
            </a:r>
            <a:endParaRPr lang="en-US" dirty="0"/>
          </a:p>
        </p:txBody>
      </p:sp>
      <p:pic>
        <p:nvPicPr>
          <p:cNvPr id="4" name="Content Placeholder 3">
            <a:extLst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9107"/>
          <a:stretch/>
        </p:blipFill>
        <p:spPr>
          <a:xfrm>
            <a:off x="762000" y="914400"/>
            <a:ext cx="7696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7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228600"/>
            <a:ext cx="8305800" cy="990600"/>
          </a:xfrm>
        </p:spPr>
        <p:txBody>
          <a:bodyPr/>
          <a:lstStyle/>
          <a:p>
            <a:pPr algn="ctr"/>
            <a:r>
              <a:rPr lang="en-US" sz="2000" dirty="0"/>
              <a:t>2017 Summer Rehabilitation Projects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018603"/>
              </p:ext>
            </p:extLst>
          </p:nvPr>
        </p:nvGraphicFramePr>
        <p:xfrm>
          <a:off x="381000" y="599627"/>
          <a:ext cx="8495191" cy="5229946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153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6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95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4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Campus</a:t>
                      </a:r>
                      <a:endParaRPr lang="en-US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Project Name</a:t>
                      </a:r>
                      <a:endParaRPr lang="en-US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100" b="1" u="none" strike="noStrike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Projected Cost</a:t>
                      </a: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1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Construction Start</a:t>
                      </a: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 Black" panose="020B0A04020102020204" pitchFamily="34" charset="0"/>
                        </a:rPr>
                        <a:t>Construction</a:t>
                      </a:r>
                      <a:r>
                        <a:rPr lang="en-US" sz="1100" b="1" i="0" u="none" strike="noStrike" baseline="0" dirty="0">
                          <a:solidFill>
                            <a:schemeClr val="accent3"/>
                          </a:solidFill>
                          <a:effectLst/>
                          <a:latin typeface="Arial Black" panose="020B0A04020102020204" pitchFamily="34" charset="0"/>
                        </a:rPr>
                        <a:t> Completion</a:t>
                      </a:r>
                      <a:endParaRPr lang="en-US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Albany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Elevator Modernization Eastman, Livingston &amp; Stuyvesant Towers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baseline="0" dirty="0">
                          <a:effectLst/>
                        </a:rPr>
                        <a:t> </a:t>
                      </a:r>
                      <a:r>
                        <a:rPr lang="en-US" sz="1200" b="1" u="none" strike="noStrike" dirty="0">
                          <a:effectLst/>
                        </a:rPr>
                        <a:t>$1,855,013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1/16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8/18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083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Albany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Alumni Quad 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$1,300,000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7/16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Albany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Roof Replacements at </a:t>
                      </a:r>
                      <a:r>
                        <a:rPr lang="en-US" sz="1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VanRensselaer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</a:t>
                      </a:r>
                      <a:r>
                        <a:rPr lang="en-US" sz="1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Ryckman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On Dutch Quad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$200,000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4/17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083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Albany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Tower Sealer Program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$1,963,729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8/20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083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Alfred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MacKenzie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Boilers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$2,700,000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11/16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083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Brockport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Townhomes Attic Vent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$330,000 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083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Brockport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Entry Doors – Perry Hall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$279,960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083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Brockport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Bathroom Upgrades –Mortimer Hall 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$500,000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083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Brockport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Masonry Repairs –Perry Hall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$1,000,000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083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Buffalo State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Kitchen Upgrades &amp; Bathroom Upgrades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$780,000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8/18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616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Buffalo State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Masonry parapet Screen wall repairs Tower 2,3 &amp; 4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$575,000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8/18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6083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Buffalo State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Tower 3 Window Replacement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$2,100,600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6083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Buffalo State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Tower 2 Asbestos Abatement Ph II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$1,480,200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41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228600"/>
            <a:ext cx="8305800" cy="990600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rgbClr val="002D86"/>
                </a:solidFill>
              </a:rPr>
              <a:t>2017 Summer Rehabilitation Projects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4931022"/>
              </p:ext>
            </p:extLst>
          </p:nvPr>
        </p:nvGraphicFramePr>
        <p:xfrm>
          <a:off x="381000" y="609600"/>
          <a:ext cx="8503920" cy="5456376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152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8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5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4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4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Campus</a:t>
                      </a:r>
                      <a:endParaRPr lang="en-US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Project Name</a:t>
                      </a:r>
                      <a:endParaRPr lang="en-US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100" b="1" u="none" strike="noStrike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Projected Cost</a:t>
                      </a: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1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Construction Start</a:t>
                      </a: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 Black" panose="020B0A04020102020204" pitchFamily="34" charset="0"/>
                        </a:rPr>
                        <a:t>Construction</a:t>
                      </a:r>
                      <a:r>
                        <a:rPr lang="en-US" sz="1100" b="1" i="0" u="none" strike="noStrike" baseline="0" dirty="0">
                          <a:solidFill>
                            <a:schemeClr val="accent3"/>
                          </a:solidFill>
                          <a:effectLst/>
                          <a:latin typeface="Arial Black" panose="020B0A04020102020204" pitchFamily="34" charset="0"/>
                        </a:rPr>
                        <a:t> Completion</a:t>
                      </a:r>
                      <a:endParaRPr lang="en-US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Buffalo </a:t>
                      </a:r>
                      <a:r>
                        <a:rPr lang="en-US" sz="1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 Jacket Exterior Stairs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6/17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Buffalo </a:t>
                      </a:r>
                      <a:r>
                        <a:rPr lang="en-US" sz="1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Phase 2 of 5 – Renovations of 22 Bathrooms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$2,402,687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Delhi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Dubois Hall Kitchen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$245,450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158483952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Delhi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Murphy Hall Roof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$680,000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145500720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Delhi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Replace Heating Systems Russell &amp; Dubois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$1,375,000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8/18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754640518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Platz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Esopus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Roof Replacement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  <a:tabLst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$1,213,500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6/17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2034651598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Paltz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Bouton &amp; Gage Roof Replacement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$1,154,000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126472724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Oneonta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 Transformer Inspection &amp; Cleaning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         4/16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178457229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Oneonta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Upgrade Controls Curtis / MacDuff Hall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$15,054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62559315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Oneonta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Medium Temp Water System Upgrades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$46,212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384268438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Oneonta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Replace domestic waterline Huntington Hall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$49,279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2754683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4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228600"/>
            <a:ext cx="8305800" cy="990600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rgbClr val="002D86"/>
                </a:solidFill>
              </a:rPr>
              <a:t>2017 Summer Rehabilitation Projects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126601"/>
              </p:ext>
            </p:extLst>
          </p:nvPr>
        </p:nvGraphicFramePr>
        <p:xfrm>
          <a:off x="381000" y="609600"/>
          <a:ext cx="8503920" cy="5458104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152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8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5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4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4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Campus</a:t>
                      </a:r>
                      <a:endParaRPr lang="en-US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accent3"/>
                          </a:solidFill>
                          <a:effectLst/>
                        </a:rPr>
                        <a:t>Project Name</a:t>
                      </a:r>
                      <a:endParaRPr lang="en-US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100" b="1" u="none" strike="noStrike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Projected Cost</a:t>
                      </a: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1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Construction Start</a:t>
                      </a: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accent3"/>
                          </a:solidFill>
                          <a:effectLst/>
                          <a:latin typeface="Arial Black" panose="020B0A04020102020204" pitchFamily="34" charset="0"/>
                        </a:rPr>
                        <a:t>Construction</a:t>
                      </a:r>
                      <a:r>
                        <a:rPr lang="en-US" sz="1100" b="1" i="0" u="none" strike="noStrike" baseline="0" dirty="0">
                          <a:solidFill>
                            <a:schemeClr val="accent3"/>
                          </a:solidFill>
                          <a:effectLst/>
                          <a:latin typeface="Arial Black" panose="020B0A04020102020204" pitchFamily="34" charset="0"/>
                        </a:rPr>
                        <a:t> Completion</a:t>
                      </a:r>
                      <a:endParaRPr lang="en-US" sz="1100" b="1" i="0" u="none" strike="noStrike" dirty="0">
                        <a:solidFill>
                          <a:schemeClr val="accent3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807" marR="6807" marT="828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Oneonta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Hayes Hall Sisal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$320,000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ctr"/>
                </a:tc>
                <a:extLst>
                  <a:ext uri="{0D108BD9-81ED-4DB2-BD59-A6C34878D82A}">
                    <a16:rowId xmlns:a16="http://schemas.microsoft.com/office/drawing/2014/main" val="80669905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Oneonta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Wilber Hall </a:t>
                      </a:r>
                      <a:r>
                        <a:rPr lang="en-US" sz="1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WiFi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$130,000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Oneonta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 Panel Replacements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$140,000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Oneonta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Huntington Hall Roof Replacement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$320,000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Potsdam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Lehman Hall Bathrooms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$120,000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Purchase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Olde</a:t>
                      </a: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Exterior Rehab Phase 1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u="none" strike="noStrike" dirty="0">
                          <a:effectLst/>
                        </a:rPr>
                        <a:t>5/17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3184376559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Purchase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Outback Bathroom Rehab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$202,400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8/20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Purchase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Big Haus Bathroom Rehab and Room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50000"/>
                        </a:lnSpc>
                        <a:tabLst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$2,700,000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Purchase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 Awesome Masonry Repairs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>
                        <a:lnSpc>
                          <a:spcPct val="150000"/>
                        </a:lnSpc>
                        <a:tabLst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$1,389,056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8/18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Utica/Rome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Adirondack Hall Roof Replacement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$995,500</a:t>
                      </a:r>
                    </a:p>
                  </a:txBody>
                  <a:tcPr marL="6807" marR="6807" marT="828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5/17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8/17</a:t>
                      </a: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6544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$29,112,640</a:t>
                      </a: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07" marR="6807" marT="8280" marB="0" anchor="b"/>
                </a:tc>
                <a:extLst>
                  <a:ext uri="{0D108BD9-81ED-4DB2-BD59-A6C34878D82A}">
                    <a16:rowId xmlns:a16="http://schemas.microsoft.com/office/drawing/2014/main" val="3259394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837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05800" cy="990600"/>
          </a:xfrm>
        </p:spPr>
        <p:txBody>
          <a:bodyPr/>
          <a:lstStyle/>
          <a:p>
            <a:pPr lvl="0" algn="ctr"/>
            <a:r>
              <a:rPr lang="en-US" sz="2400" kern="1200" dirty="0">
                <a:solidFill>
                  <a:srgbClr val="003399"/>
                </a:solidFill>
                <a:cs typeface="Times New Roman" pitchFamily="18" charset="0"/>
              </a:rPr>
              <a:t>DASNY-Managed Project Expenditures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610600" cy="5029200"/>
          </a:xfrm>
        </p:spPr>
        <p:txBody>
          <a:bodyPr/>
          <a:lstStyle/>
          <a:p>
            <a:pPr marL="0" indent="0" algn="ctr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SUNY Residence Hall and total DASNY construction expenditures by fiscal year </a:t>
            </a:r>
          </a:p>
          <a:p>
            <a:pPr marL="0" indent="0" algn="ctr"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(in $ hundreds of millions)</a:t>
            </a:r>
          </a:p>
          <a:p>
            <a:pPr marL="0" indent="0" algn="ctr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180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8157117"/>
              </p:ext>
            </p:extLst>
          </p:nvPr>
        </p:nvGraphicFramePr>
        <p:xfrm>
          <a:off x="228600" y="2362200"/>
          <a:ext cx="8684404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7B872-617D-47C2-8662-8EE7FC488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Albany – Alumni Quad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B2D0BE-7167-4789-85C4-A545B3310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695826"/>
            <a:ext cx="4343400" cy="26670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32CA80-0F56-499D-886C-0B9CD370C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95825"/>
            <a:ext cx="4235918" cy="2667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6248AC-186F-442F-9926-C1F925F5F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648200" y="3408947"/>
            <a:ext cx="4235918" cy="26180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2479D8-ED64-4C0C-A2D2-8D70380076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3408947"/>
            <a:ext cx="4343400" cy="26180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809B817-4ED6-4FC6-8AB2-A087A1C5DF7B}"/>
              </a:ext>
            </a:extLst>
          </p:cNvPr>
          <p:cNvSpPr/>
          <p:nvPr/>
        </p:nvSpPr>
        <p:spPr>
          <a:xfrm>
            <a:off x="2628900" y="6026691"/>
            <a:ext cx="3467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Albany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 $1,300,000  Alumni Quad Upgrades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Designer:  Trudeau Architects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 VMJR Companies LLC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FF059-27B0-4522-A635-068A87E85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Albany – Dutch Quad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440DD4-54BE-46DA-9585-16E826B88B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433" y="902368"/>
            <a:ext cx="4102768" cy="482787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690E4A-A1E3-4236-9DB7-1C5D5CA05A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033"/>
          <a:stretch/>
        </p:blipFill>
        <p:spPr>
          <a:xfrm>
            <a:off x="4495800" y="3352800"/>
            <a:ext cx="4343400" cy="23774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A34B60-F884-4D25-91B1-211F7E17F2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1250"/>
          <a:stretch/>
        </p:blipFill>
        <p:spPr>
          <a:xfrm>
            <a:off x="4495800" y="914400"/>
            <a:ext cx="4343400" cy="2286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9974513-F754-4E7F-A318-579DF2D36C90}"/>
              </a:ext>
            </a:extLst>
          </p:cNvPr>
          <p:cNvSpPr/>
          <p:nvPr/>
        </p:nvSpPr>
        <p:spPr>
          <a:xfrm>
            <a:off x="2324100" y="5838316"/>
            <a:ext cx="396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Albany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 $200,000  Dutch Quad Roof Replacement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Designer:  Architecture +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 Titan Roofing Inc.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8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4E75F-AED4-4A46-A4D0-42549FBB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Buffalo  State – Moore Hall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5E9DD2-3F6D-4ED0-B44A-5266667637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762000"/>
            <a:ext cx="4267200" cy="49530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079141-906C-40DF-8A76-29D8F7932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762000"/>
            <a:ext cx="4267200" cy="4953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E155E6-CC9D-4595-9502-F6ABB9C7A813}"/>
              </a:ext>
            </a:extLst>
          </p:cNvPr>
          <p:cNvSpPr/>
          <p:nvPr/>
        </p:nvSpPr>
        <p:spPr>
          <a:xfrm>
            <a:off x="2438400" y="5867400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Buffalo State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 $780,000  Moore Bathroom Upgrades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Designer:  </a:t>
            </a:r>
            <a:r>
              <a:rPr lang="en-US" sz="1200" b="1" dirty="0" err="1">
                <a:solidFill>
                  <a:srgbClr val="000000"/>
                </a:solidFill>
              </a:rPr>
              <a:t>Kideney</a:t>
            </a:r>
            <a:r>
              <a:rPr lang="en-US" sz="1200" b="1" dirty="0">
                <a:solidFill>
                  <a:srgbClr val="000000"/>
                </a:solidFill>
              </a:rPr>
              <a:t> Architects PC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 </a:t>
            </a:r>
            <a:r>
              <a:rPr lang="en-US" sz="1200" b="1" dirty="0" err="1">
                <a:solidFill>
                  <a:srgbClr val="000000"/>
                </a:solidFill>
              </a:rPr>
              <a:t>Sicoli</a:t>
            </a:r>
            <a:r>
              <a:rPr lang="en-US" sz="1200" b="1" dirty="0">
                <a:solidFill>
                  <a:srgbClr val="000000"/>
                </a:solidFill>
              </a:rPr>
              <a:t> </a:t>
            </a:r>
            <a:r>
              <a:rPr lang="en-US" sz="1200" b="1" dirty="0" err="1">
                <a:solidFill>
                  <a:srgbClr val="000000"/>
                </a:solidFill>
              </a:rPr>
              <a:t>ConstructionServices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25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6CCD5-2D22-4CF8-B672-E5ED6A83D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Buffalo – Red Jacket Hall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983AE9-AE78-4C15-87A3-489891E4B7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685800"/>
            <a:ext cx="4343400" cy="5257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0BB75C-EE9E-4A71-809B-BE5405AB2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85800"/>
            <a:ext cx="4267200" cy="52441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0A05FDF-69EE-462A-95E2-EB05B72922FC}"/>
              </a:ext>
            </a:extLst>
          </p:cNvPr>
          <p:cNvSpPr/>
          <p:nvPr/>
        </p:nvSpPr>
        <p:spPr>
          <a:xfrm>
            <a:off x="2247900" y="6027003"/>
            <a:ext cx="41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SUNY Buffalo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 $780,000  Red Jacket Exterior Stairs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Designer:  </a:t>
            </a:r>
            <a:r>
              <a:rPr lang="en-US" sz="1200" b="1" dirty="0" err="1">
                <a:solidFill>
                  <a:srgbClr val="000000"/>
                </a:solidFill>
              </a:rPr>
              <a:t>DiDonato</a:t>
            </a:r>
            <a:r>
              <a:rPr lang="en-US" sz="1200" b="1" dirty="0">
                <a:solidFill>
                  <a:srgbClr val="000000"/>
                </a:solidFill>
              </a:rPr>
              <a:t> Engineering &amp; Architects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 Highland Masonry &amp; Restoration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01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DAED6-523C-478B-8A85-70C0075A6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Delhi – Dubois Hall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677062-0A51-4150-A7B4-83B7729113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3119"/>
          <a:stretch/>
        </p:blipFill>
        <p:spPr>
          <a:xfrm>
            <a:off x="168443" y="914400"/>
            <a:ext cx="4327357" cy="47244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A32E39-6B6A-4630-9849-4800287180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4447" t="6218" r="24447" b="8007"/>
          <a:stretch/>
        </p:blipFill>
        <p:spPr>
          <a:xfrm>
            <a:off x="3276600" y="914400"/>
            <a:ext cx="5659185" cy="47243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1C873D2-A592-487D-A5F0-6A56718B4D83}"/>
              </a:ext>
            </a:extLst>
          </p:cNvPr>
          <p:cNvSpPr/>
          <p:nvPr/>
        </p:nvSpPr>
        <p:spPr>
          <a:xfrm>
            <a:off x="2133600" y="5794109"/>
            <a:ext cx="518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Delhi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 $1,375,000  Dubois Hall Heating System Replacement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Designer: SMRT Architects &amp; Engineers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 Wilkins Mechanical Inc.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0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52B08-52AC-4EFF-BB81-BA3C1310D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76200"/>
            <a:ext cx="7772400" cy="990600"/>
          </a:xfrm>
        </p:spPr>
        <p:txBody>
          <a:bodyPr/>
          <a:lstStyle/>
          <a:p>
            <a:r>
              <a:rPr lang="en-US" dirty="0"/>
              <a:t>Oneonta - Hayes Hall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145349-25A9-485B-8E4B-F53A96B6EC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914399"/>
            <a:ext cx="3810000" cy="469933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925DF1-B3C8-44BD-ABE0-89A7466EE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086" y="938463"/>
            <a:ext cx="3799114" cy="46752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F01DC0-BF97-4A6C-9E02-A357264D959E}"/>
              </a:ext>
            </a:extLst>
          </p:cNvPr>
          <p:cNvSpPr/>
          <p:nvPr/>
        </p:nvSpPr>
        <p:spPr>
          <a:xfrm>
            <a:off x="2438400" y="5791200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Oneonta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 $320,000  Hayes Hall Sisal Floor Replacement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Designer: Architecture +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</a:t>
            </a:r>
            <a:r>
              <a:rPr lang="en-US" sz="1200" b="1" dirty="0" err="1">
                <a:solidFill>
                  <a:srgbClr val="000000"/>
                </a:solidFill>
              </a:rPr>
              <a:t>Aktor</a:t>
            </a:r>
            <a:r>
              <a:rPr lang="en-US" sz="1200" b="1" dirty="0">
                <a:solidFill>
                  <a:srgbClr val="000000"/>
                </a:solidFill>
              </a:rPr>
              <a:t> Corporation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33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4EC64-0E10-4639-8E12-873DB648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Utica / Rome – Adirondack Hall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933FD6-3BB4-4FFC-BCC5-669AC8004D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3188"/>
          <a:stretch/>
        </p:blipFill>
        <p:spPr>
          <a:xfrm>
            <a:off x="130834" y="762000"/>
            <a:ext cx="4364966" cy="25146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98A8B1-45CC-4BE6-BE5C-91333AD837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000"/>
          <a:stretch/>
        </p:blipFill>
        <p:spPr>
          <a:xfrm>
            <a:off x="4572000" y="762000"/>
            <a:ext cx="4419600" cy="25145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EFAB39-C6EB-4197-A145-6062DB2EF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352800"/>
            <a:ext cx="4343400" cy="26228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58E668-497B-4F18-ADF7-40AF89CF10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348789"/>
            <a:ext cx="4419600" cy="262689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B26C42B-AE7A-47D4-995F-0095549C0FF1}"/>
              </a:ext>
            </a:extLst>
          </p:cNvPr>
          <p:cNvSpPr/>
          <p:nvPr/>
        </p:nvSpPr>
        <p:spPr>
          <a:xfrm>
            <a:off x="2247900" y="6047874"/>
            <a:ext cx="41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Utica / Rome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 $995,500  Adirondack Hall Roof Replacement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Designer:  DASNY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 Mattoon Construction Services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43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99C6F-8A06-4DA1-B3A3-3D517068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Potsdam – Lehman Hall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50D59BD-8818-43AA-89D6-8CDDCF5DEF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680884"/>
            <a:ext cx="4646292" cy="2647950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C41C3F-2248-4F33-9B14-BD3FE434EB17}"/>
              </a:ext>
            </a:extLst>
          </p:cNvPr>
          <p:cNvSpPr/>
          <p:nvPr/>
        </p:nvSpPr>
        <p:spPr>
          <a:xfrm>
            <a:off x="2362200" y="6019800"/>
            <a:ext cx="38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Potsdam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 $120,000  Lehman Hall Bathrooms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Designer: Nelson Associate Architects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Northern Tier Contracting Inc.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3D4593-B18A-45AD-8179-D5915934B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429000"/>
            <a:ext cx="4646292" cy="2590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108FF1-4491-44EF-869D-5969162327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680884"/>
            <a:ext cx="3556000" cy="533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0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305800" cy="990600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rgbClr val="003399"/>
                </a:solidFill>
                <a:cs typeface="Times New Roman" pitchFamily="18" charset="0"/>
              </a:rPr>
              <a:t>2018 SUNY Construction Statistics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915400" cy="5562600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b="1" u="sng" dirty="0">
                <a:cs typeface="Times New Roman" pitchFamily="18" charset="0"/>
              </a:rPr>
              <a:t>2018 SUNY Summer Renovation Projects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sz="1800" dirty="0">
                <a:cs typeface="Times New Roman" pitchFamily="18" charset="0"/>
              </a:rPr>
              <a:t>Number of 2018 summer projects:   30	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sz="1800" dirty="0">
                <a:cs typeface="Times New Roman" pitchFamily="18" charset="0"/>
              </a:rPr>
              <a:t>Dollar value of SUNY 2018 summer rehab projects:   $29.4m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sz="1800" dirty="0">
                <a:cs typeface="Times New Roman" pitchFamily="18" charset="0"/>
              </a:rPr>
              <a:t>Average cost per summer project:  $980k / project</a:t>
            </a:r>
          </a:p>
          <a:p>
            <a:pPr marL="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sz="1800" dirty="0">
                <a:cs typeface="Times New Roman" pitchFamily="18" charset="0"/>
              </a:rPr>
              <a:t>Average project duration:  90 days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000" b="1" u="sng" dirty="0"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900" b="1" u="sng" dirty="0">
                <a:cs typeface="Times New Roman" pitchFamily="18" charset="0"/>
              </a:rPr>
              <a:t>2018 SUNY Residence Hall Capital Projects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Number of renovation projects:  3     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Associated dollar value:  $35.8m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Associated number of beds: 512</a:t>
            </a:r>
          </a:p>
          <a:p>
            <a:pPr marL="3175" indent="317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Associated aggregate cost / project:	  $12m / project               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Associated aggregate average cost / bed:  $70k / bed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Average project duration:  2 projects – 12 months; 1 project – 8 months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Number of new construction projects:  1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Associated dollar value:  $23.8m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Associated project cost / bed: $93k/bed; Associated construction cost / bed: $81k/bed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21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rgbClr val="DDF1F4"/>
            </a:gs>
            <a:gs pos="100000">
              <a:schemeClr val="bg1">
                <a:lumMod val="0"/>
                <a:lumOff val="100000"/>
              </a:schemeClr>
            </a:gs>
            <a:gs pos="0">
              <a:srgbClr val="DDF1F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305800" cy="990600"/>
          </a:xfrm>
        </p:spPr>
        <p:txBody>
          <a:bodyPr/>
          <a:lstStyle/>
          <a:p>
            <a:pPr algn="ctr"/>
            <a:r>
              <a:rPr lang="en-US" sz="2400" dirty="0"/>
              <a:t>2018 Residence Hall Capital Projects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9950112"/>
              </p:ext>
            </p:extLst>
          </p:nvPr>
        </p:nvGraphicFramePr>
        <p:xfrm>
          <a:off x="228600" y="1598045"/>
          <a:ext cx="8686801" cy="266319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7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8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Campus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Project Name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Projected Total</a:t>
                      </a:r>
                      <a:r>
                        <a:rPr lang="en-US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Cost</a:t>
                      </a:r>
                    </a:p>
                    <a:p>
                      <a:pPr algn="ctr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Anticipated Construction Complete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Brockport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250 Bed Residence Hall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$23.8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06/18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Buffalo</a:t>
                      </a:r>
                      <a:r>
                        <a:rPr lang="en-US" sz="16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State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Bishop</a:t>
                      </a:r>
                      <a:r>
                        <a:rPr lang="en-US" sz="1600" u="none" strike="noStrike" baseline="0" dirty="0">
                          <a:effectLst/>
                        </a:rPr>
                        <a:t> Hall Renovation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06/18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Canton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Rushton Hall East Wing Renovation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$4.4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06/18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Plattsburgh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McComb</a:t>
                      </a: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Hall Renovation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06/18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strike="noStrike" dirty="0">
                          <a:effectLst/>
                        </a:rPr>
                        <a:t>TOTAL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$59.6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9718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-76200"/>
            <a:ext cx="8305800" cy="990600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rgbClr val="003399"/>
                </a:solidFill>
                <a:latin typeface="+mn-lt"/>
                <a:cs typeface="Times New Roman" pitchFamily="18" charset="0"/>
              </a:rPr>
              <a:t>2017 SUNY Construction Statistics</a:t>
            </a:r>
            <a:endParaRPr lang="en-US" sz="2400" dirty="0">
              <a:latin typeface="+mn-lt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5257800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u="sng" dirty="0">
                <a:cs typeface="Times New Roman" pitchFamily="18" charset="0"/>
              </a:rPr>
              <a:t>2017 SUNY Summer Renovation Projects</a:t>
            </a:r>
            <a:endParaRPr lang="en-US" sz="2000" b="1" dirty="0"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en-US" sz="800" dirty="0">
              <a:latin typeface="Times New Roman" pitchFamily="18" charset="0"/>
              <a:cs typeface="Times New Roman" pitchFamily="18" charset="0"/>
            </a:endParaRPr>
          </a:p>
          <a:p>
            <a:pPr marL="50800" indent="3175">
              <a:lnSpc>
                <a:spcPct val="130000"/>
              </a:lnSpc>
              <a:spcBef>
                <a:spcPts val="0"/>
              </a:spcBef>
              <a:buNone/>
              <a:tabLst>
                <a:tab pos="225425" algn="l"/>
                <a:tab pos="795338" algn="l"/>
                <a:tab pos="6858000" algn="l"/>
              </a:tabLst>
            </a:pPr>
            <a:r>
              <a:rPr lang="en-US" sz="1800" dirty="0">
                <a:cs typeface="Times New Roman" pitchFamily="18" charset="0"/>
              </a:rPr>
              <a:t>Number of SUNY 2017 summer projects:   34	</a:t>
            </a:r>
          </a:p>
          <a:p>
            <a:pPr marL="50800" indent="3175">
              <a:lnSpc>
                <a:spcPct val="130000"/>
              </a:lnSpc>
              <a:spcBef>
                <a:spcPts val="0"/>
              </a:spcBef>
              <a:buNone/>
              <a:tabLst>
                <a:tab pos="225425" algn="l"/>
                <a:tab pos="795338" algn="l"/>
                <a:tab pos="6858000" algn="l"/>
              </a:tabLst>
            </a:pPr>
            <a:r>
              <a:rPr lang="en-US" sz="1800" dirty="0">
                <a:cs typeface="Times New Roman" pitchFamily="18" charset="0"/>
              </a:rPr>
              <a:t>Dollar value of SUNY 2017 summer projects:   $29.1m</a:t>
            </a:r>
          </a:p>
          <a:p>
            <a:pPr marL="50800" indent="3175">
              <a:lnSpc>
                <a:spcPct val="130000"/>
              </a:lnSpc>
              <a:spcBef>
                <a:spcPts val="0"/>
              </a:spcBef>
              <a:buNone/>
              <a:tabLst>
                <a:tab pos="225425" algn="l"/>
                <a:tab pos="795338" algn="l"/>
                <a:tab pos="6858000" algn="l"/>
              </a:tabLst>
            </a:pPr>
            <a:r>
              <a:rPr lang="en-US" sz="1800" dirty="0">
                <a:cs typeface="Times New Roman" pitchFamily="18" charset="0"/>
              </a:rPr>
              <a:t>Average cost per summer project:  $865k / project</a:t>
            </a:r>
          </a:p>
          <a:p>
            <a:pPr marL="50800" indent="3175">
              <a:lnSpc>
                <a:spcPct val="130000"/>
              </a:lnSpc>
              <a:spcBef>
                <a:spcPts val="0"/>
              </a:spcBef>
              <a:buNone/>
              <a:tabLst>
                <a:tab pos="225425" algn="l"/>
                <a:tab pos="795338" algn="l"/>
                <a:tab pos="6858000" algn="l"/>
              </a:tabLst>
            </a:pPr>
            <a:r>
              <a:rPr lang="en-US" sz="1800" dirty="0">
                <a:cs typeface="Times New Roman" pitchFamily="18" charset="0"/>
              </a:rPr>
              <a:t>Average project duration:  90 days</a:t>
            </a:r>
          </a:p>
          <a:p>
            <a:pPr marL="50800" indent="3175">
              <a:lnSpc>
                <a:spcPct val="120000"/>
              </a:lnSpc>
              <a:spcBef>
                <a:spcPts val="0"/>
              </a:spcBef>
              <a:buNone/>
              <a:tabLst>
                <a:tab pos="225425" algn="l"/>
                <a:tab pos="795338" algn="l"/>
                <a:tab pos="6858000" algn="l"/>
              </a:tabLst>
            </a:pPr>
            <a:endParaRPr lang="en-US" sz="1800" dirty="0">
              <a:cs typeface="Times New Roman" pitchFamily="18" charset="0"/>
            </a:endParaRPr>
          </a:p>
          <a:p>
            <a:pPr marL="50800" indent="3175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u="sng" dirty="0">
                <a:cs typeface="Times New Roman" pitchFamily="18" charset="0"/>
              </a:rPr>
              <a:t>2017 SUNY Residence Hall Capital Projects</a:t>
            </a:r>
          </a:p>
          <a:p>
            <a:pPr marL="50800" indent="3175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				               </a:t>
            </a:r>
            <a:r>
              <a:rPr lang="en-US" sz="1800" u="sng" dirty="0">
                <a:cs typeface="Times New Roman" pitchFamily="18" charset="0"/>
              </a:rPr>
              <a:t>Renovations		New Builds</a:t>
            </a:r>
          </a:p>
          <a:p>
            <a:pPr marL="3175" indent="317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Number of renovation / new build projects:         6			       0	              </a:t>
            </a:r>
          </a:p>
          <a:p>
            <a:pPr marL="3175" indent="317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Associated number of beds:	          	 1,083</a:t>
            </a:r>
            <a:endParaRPr lang="en-US" sz="1800" dirty="0">
              <a:ln>
                <a:solidFill>
                  <a:srgbClr val="FFFF00"/>
                </a:solidFill>
              </a:ln>
              <a:cs typeface="Times New Roman" pitchFamily="18" charset="0"/>
            </a:endParaRPr>
          </a:p>
          <a:p>
            <a:pPr marL="3175" indent="317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Associated dollar value: 		               $78.7m</a:t>
            </a:r>
          </a:p>
          <a:p>
            <a:pPr marL="3175" indent="3175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Associated aggregate cost / project:		$13m / project               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Associated aggregate average cost / bed:    	$73k / bed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Average project duration:  5 projects – 12 months; 1 project – 8 months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Times New Roman" pitchFamily="18" charset="0"/>
              </a:rPr>
              <a:t>	        </a:t>
            </a:r>
          </a:p>
          <a:p>
            <a:pPr marL="50800" lvl="1" indent="3175">
              <a:spcAft>
                <a:spcPts val="600"/>
              </a:spcAft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" y="905814"/>
            <a:ext cx="8534400" cy="4922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New Building Schedule</a:t>
            </a:r>
          </a:p>
        </p:txBody>
      </p:sp>
      <p:sp>
        <p:nvSpPr>
          <p:cNvPr id="4" name="Right Arrow 3"/>
          <p:cNvSpPr/>
          <p:nvPr/>
        </p:nvSpPr>
        <p:spPr bwMode="auto">
          <a:xfrm>
            <a:off x="5257800" y="1200766"/>
            <a:ext cx="381000" cy="152400"/>
          </a:xfrm>
          <a:prstGeom prst="rightArrow">
            <a:avLst/>
          </a:prstGeom>
          <a:solidFill>
            <a:srgbClr val="FF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 flipV="1">
            <a:off x="6248400" y="3212581"/>
            <a:ext cx="152400" cy="457200"/>
          </a:xfrm>
          <a:prstGeom prst="downArrow">
            <a:avLst/>
          </a:prstGeom>
          <a:solidFill>
            <a:srgbClr val="FF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" name="Down Arrow 5"/>
          <p:cNvSpPr/>
          <p:nvPr/>
        </p:nvSpPr>
        <p:spPr>
          <a:xfrm flipV="1">
            <a:off x="7086600" y="3205256"/>
            <a:ext cx="152400" cy="457200"/>
          </a:xfrm>
          <a:prstGeom prst="downArrow">
            <a:avLst/>
          </a:prstGeom>
          <a:solidFill>
            <a:srgbClr val="FF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" name="Down Arrow 6"/>
          <p:cNvSpPr/>
          <p:nvPr/>
        </p:nvSpPr>
        <p:spPr>
          <a:xfrm flipV="1">
            <a:off x="7391400" y="4495800"/>
            <a:ext cx="152400" cy="457200"/>
          </a:xfrm>
          <a:prstGeom prst="downArrow">
            <a:avLst/>
          </a:prstGeom>
          <a:solidFill>
            <a:srgbClr val="FF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 flipV="1">
            <a:off x="8610600" y="4495800"/>
            <a:ext cx="152400" cy="457200"/>
          </a:xfrm>
          <a:prstGeom prst="downArrow">
            <a:avLst/>
          </a:prstGeom>
          <a:solidFill>
            <a:srgbClr val="FF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763000" y="6553200"/>
            <a:ext cx="381000" cy="30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667000" y="5847762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D86"/>
                </a:solidFill>
              </a:rPr>
              <a:t>Duration:  39 Months</a:t>
            </a:r>
          </a:p>
        </p:txBody>
      </p:sp>
    </p:spTree>
    <p:extLst>
      <p:ext uri="{BB962C8B-B14F-4D97-AF65-F5344CB8AC3E}">
        <p14:creationId xmlns:p14="http://schemas.microsoft.com/office/powerpoint/2010/main" val="328317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" t="8411" r="-1" b="17044"/>
          <a:stretch/>
        </p:blipFill>
        <p:spPr>
          <a:xfrm>
            <a:off x="685800" y="838200"/>
            <a:ext cx="7772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4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264958"/>
              </p:ext>
            </p:extLst>
          </p:nvPr>
        </p:nvGraphicFramePr>
        <p:xfrm>
          <a:off x="685800" y="838200"/>
          <a:ext cx="7772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/>
          <p:cNvSpPr/>
          <p:nvPr/>
        </p:nvSpPr>
        <p:spPr>
          <a:xfrm>
            <a:off x="2819400" y="6172200"/>
            <a:ext cx="3243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D86"/>
                </a:solidFill>
              </a:rPr>
              <a:t>Duration:  25 Months</a:t>
            </a:r>
          </a:p>
        </p:txBody>
      </p:sp>
    </p:spTree>
    <p:extLst>
      <p:ext uri="{BB962C8B-B14F-4D97-AF65-F5344CB8AC3E}">
        <p14:creationId xmlns:p14="http://schemas.microsoft.com/office/powerpoint/2010/main" val="107588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73781" y="76200"/>
            <a:ext cx="8305800" cy="685800"/>
          </a:xfrm>
        </p:spPr>
        <p:txBody>
          <a:bodyPr/>
          <a:lstStyle/>
          <a:p>
            <a:r>
              <a:rPr lang="en-US" dirty="0"/>
              <a:t>SUNY Brockport New DB Residence Hall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401788-C5E0-4F35-8492-C1F15113EA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34" r="14166"/>
          <a:stretch/>
        </p:blipFill>
        <p:spPr>
          <a:xfrm>
            <a:off x="76200" y="955447"/>
            <a:ext cx="2866364" cy="48854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50F623-8191-4134-A35F-DE1C4FB9ED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33" r="22500"/>
          <a:stretch/>
        </p:blipFill>
        <p:spPr>
          <a:xfrm>
            <a:off x="3080412" y="990599"/>
            <a:ext cx="3008322" cy="48502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F0B21C-C002-4480-90B0-A53878D099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595"/>
          <a:stretch/>
        </p:blipFill>
        <p:spPr>
          <a:xfrm>
            <a:off x="6248400" y="984944"/>
            <a:ext cx="2819400" cy="48559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7B6450-6496-4033-A7B5-3728B954E35B}"/>
              </a:ext>
            </a:extLst>
          </p:cNvPr>
          <p:cNvSpPr txBox="1"/>
          <p:nvPr/>
        </p:nvSpPr>
        <p:spPr>
          <a:xfrm>
            <a:off x="2046514" y="5943600"/>
            <a:ext cx="510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solidFill>
                  <a:srgbClr val="000000"/>
                </a:solidFill>
              </a:rPr>
              <a:t>Brockport </a:t>
            </a:r>
          </a:p>
          <a:p>
            <a:pPr lvl="0"/>
            <a:r>
              <a:rPr lang="en-US" sz="1400" b="1" dirty="0">
                <a:solidFill>
                  <a:srgbClr val="000000"/>
                </a:solidFill>
              </a:rPr>
              <a:t>Project:  $23.8m New 256 Bed Residence Hall</a:t>
            </a:r>
          </a:p>
          <a:p>
            <a:pPr lvl="0"/>
            <a:r>
              <a:rPr lang="en-US" sz="1400" b="1" dirty="0">
                <a:solidFill>
                  <a:srgbClr val="000000"/>
                </a:solidFill>
              </a:rPr>
              <a:t>Design Builder:  Purcell Construction / Mach Architects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40FE7-BDAD-4419-93EB-8551F76EE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7FB5BE-5474-4E7E-BEA4-10EC05CBF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38200"/>
            <a:ext cx="7696200" cy="526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1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D764-8799-4E6B-B798-8A6A97B4F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C055B4-AB49-4967-9881-D654C962FB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4953000"/>
          </a:xfrm>
        </p:spPr>
      </p:pic>
    </p:spTree>
    <p:extLst>
      <p:ext uri="{BB962C8B-B14F-4D97-AF65-F5344CB8AC3E}">
        <p14:creationId xmlns:p14="http://schemas.microsoft.com/office/powerpoint/2010/main" val="265616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3AD48-5237-4977-A3D5-96D7D937D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D46951-758B-406D-A783-DF29F21A77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66" r="13333"/>
          <a:stretch/>
        </p:blipFill>
        <p:spPr>
          <a:xfrm>
            <a:off x="685800" y="914400"/>
            <a:ext cx="7772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9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2751D-82E6-467B-90CA-F2B87DCB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50DB21-D5A6-4EA3-8946-1EF9B9AC9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4876800"/>
          </a:xfrm>
        </p:spPr>
      </p:pic>
    </p:spTree>
    <p:extLst>
      <p:ext uri="{BB962C8B-B14F-4D97-AF65-F5344CB8AC3E}">
        <p14:creationId xmlns:p14="http://schemas.microsoft.com/office/powerpoint/2010/main" val="338118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82F4-F900-4CB0-B326-5C761A005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FE187F-1947-4E05-B8B0-B1AB80BD2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93" y="914400"/>
            <a:ext cx="777460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5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540CF-2785-48A0-A167-F2EAF24E0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09C6A41A-3969-437F-B905-AD55002E2F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1" y="914400"/>
            <a:ext cx="7772400" cy="4952999"/>
          </a:xfrm>
        </p:spPr>
      </p:pic>
    </p:spTree>
    <p:extLst>
      <p:ext uri="{BB962C8B-B14F-4D97-AF65-F5344CB8AC3E}">
        <p14:creationId xmlns:p14="http://schemas.microsoft.com/office/powerpoint/2010/main" val="42437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Capital Projects 2017 Completed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078058"/>
              </p:ext>
            </p:extLst>
          </p:nvPr>
        </p:nvGraphicFramePr>
        <p:xfrm>
          <a:off x="304801" y="838200"/>
          <a:ext cx="8458199" cy="471868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812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1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9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88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Campus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Project Name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Projected Total</a:t>
                      </a:r>
                      <a:r>
                        <a:rPr lang="en-US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Cost</a:t>
                      </a:r>
                    </a:p>
                    <a:p>
                      <a:pPr algn="ctr" fontAlgn="b"/>
                      <a:r>
                        <a:rPr lang="en-US" sz="16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(millions)</a:t>
                      </a:r>
                    </a:p>
                  </a:txBody>
                  <a:tcPr marL="8522" marR="8522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Construction Complete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Albany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Herkimer Hall </a:t>
                      </a:r>
                      <a:r>
                        <a:rPr lang="en-US" sz="16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Renovation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$10.3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08/17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Alfred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600" u="none" strike="noStrike" dirty="0" err="1">
                          <a:effectLst/>
                        </a:rPr>
                        <a:t>MacKenzie</a:t>
                      </a:r>
                      <a:r>
                        <a:rPr lang="en-US" sz="1600" u="none" strike="noStrike" dirty="0">
                          <a:effectLst/>
                        </a:rPr>
                        <a:t> Hall Renovation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$17.5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12/17</a:t>
                      </a:r>
                    </a:p>
                  </a:txBody>
                  <a:tcPr marL="8522" marR="8522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Canton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Mohawk East Wing</a:t>
                      </a:r>
                      <a:r>
                        <a:rPr lang="en-US" sz="1600" u="none" strike="noStrike" baseline="0" dirty="0">
                          <a:effectLst/>
                        </a:rPr>
                        <a:t> Renovation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  $3.9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08/17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</a:t>
                      </a:r>
                      <a:r>
                        <a:rPr lang="en-US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Paltz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Bevier Hall Renovation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$19.1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08/17</a:t>
                      </a:r>
                    </a:p>
                  </a:txBody>
                  <a:tcPr marL="8522" marR="8522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Oswego</a:t>
                      </a:r>
                      <a:r>
                        <a:rPr lang="en-US" sz="16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Scales Hall Renovation</a:t>
                      </a:r>
                      <a:r>
                        <a:rPr lang="en-US" sz="16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$13.1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08/17</a:t>
                      </a:r>
                    </a:p>
                  </a:txBody>
                  <a:tcPr marL="8522" marR="8522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Plattsburgh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Wilson Hall Renovation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$14.8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08/17</a:t>
                      </a:r>
                    </a:p>
                  </a:txBody>
                  <a:tcPr marL="8522" marR="8522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lnSpc>
                          <a:spcPct val="150000"/>
                        </a:lnSpc>
                      </a:pP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22" marR="8522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22" marR="8522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b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none" strike="noStrike" dirty="0">
                          <a:effectLst/>
                        </a:rPr>
                        <a:t>TOTAL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$78.7m</a:t>
                      </a:r>
                    </a:p>
                  </a:txBody>
                  <a:tcPr marL="8522" marR="8522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50000"/>
                        </a:lnSpc>
                      </a:pPr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22" marR="8522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01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0C3B2-3D43-46ED-BD51-29AFF1B39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EB533A-7F8E-49A1-AF3C-1B45E930A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1" y="914400"/>
            <a:ext cx="76962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1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4" name="Content Placeholder 4">
            <a:extLst/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4706"/>
          <a:stretch/>
        </p:blipFill>
        <p:spPr>
          <a:xfrm>
            <a:off x="685800" y="904215"/>
            <a:ext cx="7772400" cy="5125770"/>
          </a:xfrm>
        </p:spPr>
      </p:pic>
    </p:spTree>
    <p:extLst>
      <p:ext uri="{BB962C8B-B14F-4D97-AF65-F5344CB8AC3E}">
        <p14:creationId xmlns:p14="http://schemas.microsoft.com/office/powerpoint/2010/main" val="157310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1E402-A2E4-415B-A3D2-9CAB981DF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C53A38-67E5-4B1F-B7FE-AF577D4497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167"/>
          <a:stretch/>
        </p:blipFill>
        <p:spPr>
          <a:xfrm>
            <a:off x="762000" y="914400"/>
            <a:ext cx="76962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36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SUNY Brockport New DB Residence Hall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4953000"/>
          </a:xfrm>
        </p:spPr>
      </p:pic>
      <p:sp>
        <p:nvSpPr>
          <p:cNvPr id="6" name="TextBox 5"/>
          <p:cNvSpPr txBox="1"/>
          <p:nvPr/>
        </p:nvSpPr>
        <p:spPr>
          <a:xfrm>
            <a:off x="3124200" y="60960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January 30, 2018</a:t>
            </a:r>
          </a:p>
        </p:txBody>
      </p:sp>
    </p:spTree>
    <p:extLst>
      <p:ext uri="{BB962C8B-B14F-4D97-AF65-F5344CB8AC3E}">
        <p14:creationId xmlns:p14="http://schemas.microsoft.com/office/powerpoint/2010/main" val="9634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76200"/>
            <a:ext cx="8305800" cy="990600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rgbClr val="003399"/>
                </a:solidFill>
              </a:rPr>
              <a:t>Dormitory Authority Contacts 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9067800" cy="54864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r>
              <a:rPr lang="en-US" sz="1700" dirty="0"/>
              <a:t>Stephen D. Curro, P.E.	Managing Director, Construction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  <a:tab pos="3657600" algn="l"/>
              </a:tabLst>
            </a:pPr>
            <a:r>
              <a:rPr lang="en-US" sz="1700" dirty="0"/>
              <a:t>Phone:  (518) 257-3271	Email:  	scurro@dasny.org</a:t>
            </a:r>
          </a:p>
          <a:p>
            <a:pPr marL="0" indent="0">
              <a:lnSpc>
                <a:spcPct val="0"/>
              </a:lnSpc>
              <a:spcBef>
                <a:spcPct val="50000"/>
              </a:spcBef>
              <a:buNone/>
            </a:pPr>
            <a:endParaRPr lang="en-US" sz="900" dirty="0"/>
          </a:p>
          <a:p>
            <a:pPr marL="0" indent="0">
              <a:spcBef>
                <a:spcPts val="0"/>
              </a:spcBef>
              <a:buNone/>
            </a:pPr>
            <a:endParaRPr lang="en-US" sz="900" dirty="0"/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r>
              <a:rPr lang="en-US" sz="1700" dirty="0"/>
              <a:t>Paul G. Koopman	Senior Managing Director, Construction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  <a:tab pos="3657600" algn="l"/>
              </a:tabLst>
            </a:pPr>
            <a:r>
              <a:rPr lang="en-US" sz="1700" dirty="0"/>
              <a:t>Phone:  (518) 257-3343	Email:  	pkoopman@dasny.org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endParaRPr lang="en-US" sz="1700" dirty="0"/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r>
              <a:rPr lang="en-US" sz="1700" dirty="0"/>
              <a:t>Louis R. Cirelli, P.E.	Director, Procurement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  <a:tab pos="3657600" algn="l"/>
              </a:tabLst>
            </a:pPr>
            <a:r>
              <a:rPr lang="en-US" sz="1700" dirty="0"/>
              <a:t>Phone:  (518) 257-3276	Email: 	lcirelli@dasny.org</a:t>
            </a:r>
            <a:endParaRPr lang="en-US" sz="900" dirty="0"/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endParaRPr lang="en-US" sz="1700" dirty="0"/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r>
              <a:rPr lang="en-US" sz="1700" dirty="0"/>
              <a:t>Sandra L. Daigler, R.A.	Director, Planning, Design &amp; QA - Upstate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  <a:tab pos="3657600" algn="l"/>
              </a:tabLst>
            </a:pPr>
            <a:r>
              <a:rPr lang="en-US" sz="1700" dirty="0"/>
              <a:t>Phone:  (518) 257-3275	Email:  	sdaigler@dasny.org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  <a:tab pos="3657600" algn="l"/>
              </a:tabLst>
            </a:pPr>
            <a:endParaRPr lang="en-US" sz="900" dirty="0"/>
          </a:p>
          <a:p>
            <a:pPr marL="0" indent="0">
              <a:spcBef>
                <a:spcPts val="0"/>
              </a:spcBef>
              <a:buNone/>
              <a:tabLst>
                <a:tab pos="2862263" algn="l"/>
                <a:tab pos="3657600" algn="l"/>
              </a:tabLst>
            </a:pPr>
            <a:endParaRPr lang="en-US" sz="900" dirty="0"/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r>
              <a:rPr lang="en-US" sz="1700" dirty="0"/>
              <a:t>Stephen J. Rosenthal R.A.	Director, Planning, Design &amp; QA - Downstate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  <a:tab pos="3657600" algn="l"/>
              </a:tabLst>
            </a:pPr>
            <a:r>
              <a:rPr lang="en-US" sz="1700" dirty="0"/>
              <a:t>Phone:   (212) 273-5085	Email:  	srosenth@dasny.org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endParaRPr lang="en-US" sz="900" dirty="0"/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endParaRPr lang="en-US" sz="900" dirty="0"/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r>
              <a:rPr lang="en-US" sz="1700" dirty="0"/>
              <a:t>Timothy P. McGrath	Director, Construction – Upstate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  <a:tab pos="3657600" algn="l"/>
              </a:tabLst>
            </a:pPr>
            <a:r>
              <a:rPr lang="en-US" sz="1700" dirty="0"/>
              <a:t>Phone:   (518) 257-3198	Email:  	tmcgrath@dasny.org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endParaRPr lang="en-US" sz="900" dirty="0"/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endParaRPr lang="en-US" sz="900" dirty="0"/>
          </a:p>
          <a:p>
            <a:pPr marL="0" indent="0">
              <a:spcBef>
                <a:spcPts val="0"/>
              </a:spcBef>
              <a:buNone/>
              <a:tabLst>
                <a:tab pos="2862263" algn="l"/>
              </a:tabLst>
            </a:pPr>
            <a:r>
              <a:rPr lang="en-US" sz="1700" dirty="0"/>
              <a:t>Michael N. Stabulas P. E.	Director, Construction – Downstate</a:t>
            </a:r>
          </a:p>
          <a:p>
            <a:pPr marL="0" indent="0">
              <a:spcBef>
                <a:spcPts val="0"/>
              </a:spcBef>
              <a:buNone/>
              <a:tabLst>
                <a:tab pos="2862263" algn="l"/>
                <a:tab pos="3657600" algn="l"/>
              </a:tabLst>
            </a:pPr>
            <a:r>
              <a:rPr lang="en-US" sz="1700" dirty="0"/>
              <a:t>Phone:   (212) 273-5090	Email:  	mstabula@dasny.org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27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DASNY Website – www.dasny.org</a:t>
            </a:r>
          </a:p>
        </p:txBody>
      </p:sp>
      <p:pic>
        <p:nvPicPr>
          <p:cNvPr id="14" name="Picture 1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1"/>
            <a:ext cx="7848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78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476500" y="1391"/>
            <a:ext cx="4191000" cy="762000"/>
          </a:xfrm>
        </p:spPr>
        <p:txBody>
          <a:bodyPr/>
          <a:lstStyle/>
          <a:p>
            <a:pPr algn="ctr"/>
            <a:r>
              <a:rPr lang="en-US" dirty="0"/>
              <a:t>Questions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2705100" y="5869577"/>
            <a:ext cx="3657600" cy="609601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b="1" dirty="0">
                <a:solidFill>
                  <a:srgbClr val="002D86"/>
                </a:solidFill>
              </a:rPr>
              <a:t>Thank You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276600" y="2582863"/>
            <a:ext cx="25146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PICTURE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38600" y="1676400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051" name="Picture 3" descr="d91344ee-7e9b-4c06-a690-b532233e5188@namprd13">
            <a:extLst>
              <a:ext uri="{FF2B5EF4-FFF2-40B4-BE49-F238E27FC236}">
                <a16:creationId xmlns:a16="http://schemas.microsoft.com/office/drawing/2014/main" id="{DF2C35FA-9C87-4454-9503-C13635088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56845"/>
            <a:ext cx="8534400" cy="511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133600"/>
            <a:ext cx="6516706" cy="156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5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B930A3-E1A4-41E5-8550-61024EB6BF75}"/>
              </a:ext>
            </a:extLst>
          </p:cNvPr>
          <p:cNvSpPr/>
          <p:nvPr/>
        </p:nvSpPr>
        <p:spPr>
          <a:xfrm>
            <a:off x="2667000" y="589073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1200" b="1" dirty="0">
                <a:solidFill>
                  <a:srgbClr val="000000"/>
                </a:solidFill>
              </a:rPr>
              <a:t>Albany 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Project: $10.3M – Herkimer Hall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Architect: Architecture +</a:t>
            </a:r>
          </a:p>
          <a:p>
            <a:pPr lvl="0"/>
            <a:r>
              <a:rPr lang="en-US" sz="1200" b="1" dirty="0">
                <a:solidFill>
                  <a:srgbClr val="000000"/>
                </a:solidFill>
              </a:rPr>
              <a:t>General Contractor:  </a:t>
            </a:r>
            <a:r>
              <a:rPr lang="en-US" sz="1200" b="1" dirty="0" err="1">
                <a:solidFill>
                  <a:srgbClr val="000000"/>
                </a:solidFill>
              </a:rPr>
              <a:t>Bunkoff</a:t>
            </a:r>
            <a:r>
              <a:rPr lang="en-US" sz="1200" b="1" dirty="0">
                <a:solidFill>
                  <a:srgbClr val="000000"/>
                </a:solidFill>
              </a:rPr>
              <a:t> General Contractors Inc.</a:t>
            </a:r>
          </a:p>
        </p:txBody>
      </p:sp>
      <p:pic>
        <p:nvPicPr>
          <p:cNvPr id="9" name="Content Placeholder 5">
            <a:extLst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914077"/>
            <a:ext cx="7696200" cy="4976659"/>
          </a:xfrm>
        </p:spPr>
      </p:pic>
    </p:spTree>
    <p:extLst>
      <p:ext uri="{BB962C8B-B14F-4D97-AF65-F5344CB8AC3E}">
        <p14:creationId xmlns:p14="http://schemas.microsoft.com/office/powerpoint/2010/main" val="5684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>
            <a:extLst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8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2017 Residence Hall Capital Projects </a:t>
            </a:r>
            <a:endParaRPr lang="en-US" dirty="0"/>
          </a:p>
        </p:txBody>
      </p:sp>
      <p:pic>
        <p:nvPicPr>
          <p:cNvPr id="4" name="Content Placeholder 3">
            <a:extLst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914400"/>
            <a:ext cx="77724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8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st format 2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3D0C0F7F5B3B4F8E717E6436139ADA" ma:contentTypeVersion="12" ma:contentTypeDescription="Create a new document." ma:contentTypeScope="" ma:versionID="a3cbdcc7be4d24b9bb271b3121afae44">
  <xsd:schema xmlns:xsd="http://www.w3.org/2001/XMLSchema" xmlns:xs="http://www.w3.org/2001/XMLSchema" xmlns:p="http://schemas.microsoft.com/office/2006/metadata/properties" xmlns:ns2="343ae18a-3d04-4e59-aa87-cc4de56dbf5d" xmlns:ns3="2c831770-9957-4912-b938-be7eb79aef05" targetNamespace="http://schemas.microsoft.com/office/2006/metadata/properties" ma:root="true" ma:fieldsID="21a25e2ed3ddc0d005ecbff04f96a99a" ns2:_="" ns3:_="">
    <xsd:import namespace="343ae18a-3d04-4e59-aa87-cc4de56dbf5d"/>
    <xsd:import namespace="2c831770-9957-4912-b938-be7eb79aef0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ivision" minOccurs="0"/>
                <xsd:element ref="ns3:Department" minOccurs="0"/>
                <xsd:element ref="ns3:Template_x0020_Date" minOccurs="0"/>
                <xsd:element ref="ns3:Instructions" minOccurs="0"/>
                <xsd:element ref="ns3:Contac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ae18a-3d04-4e59-aa87-cc4de56dbf5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831770-9957-4912-b938-be7eb79aef05" elementFormDefault="qualified">
    <xsd:import namespace="http://schemas.microsoft.com/office/2006/documentManagement/types"/>
    <xsd:import namespace="http://schemas.microsoft.com/office/infopath/2007/PartnerControls"/>
    <xsd:element name="Division" ma:index="11" nillable="true" ma:displayName="Division" ma:indexed="true" ma:internalName="Division">
      <xsd:simpleType>
        <xsd:restriction base="dms:Text">
          <xsd:maxLength value="255"/>
        </xsd:restriction>
      </xsd:simpleType>
    </xsd:element>
    <xsd:element name="Department" ma:index="12" nillable="true" ma:displayName="Department" ma:internalName="Department">
      <xsd:simpleType>
        <xsd:restriction base="dms:Text">
          <xsd:maxLength value="255"/>
        </xsd:restriction>
      </xsd:simpleType>
    </xsd:element>
    <xsd:element name="Template_x0020_Date" ma:index="13" nillable="true" ma:displayName="Template Date" ma:format="DateOnly" ma:internalName="Template_x0020_Date">
      <xsd:simpleType>
        <xsd:restriction base="dms:DateTime"/>
      </xsd:simpleType>
    </xsd:element>
    <xsd:element name="Instructions" ma:index="14" nillable="true" ma:displayName="Instructions" ma:format="Hyperlink" ma:internalName="Instruction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tact" ma:index="15" nillable="true" ma:displayName="Liaison" ma:list="UserInfo" ma:SharePointGroup="0" ma:internalName="Contact" ma:readOnly="false" ma:showField="Titl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partment xmlns="2c831770-9957-4912-b938-be7eb79aef05" xsi:nil="true"/>
    <Template_x0020_Date xmlns="2c831770-9957-4912-b938-be7eb79aef05" xsi:nil="true"/>
    <Instructions xmlns="2c831770-9957-4912-b938-be7eb79aef05">
      <Url xsi:nil="true"/>
      <Description xsi:nil="true"/>
    </Instructions>
    <Contact xmlns="2c831770-9957-4912-b938-be7eb79aef05">
      <UserInfo>
        <DisplayName/>
        <AccountId xsi:nil="true"/>
        <AccountType/>
      </UserInfo>
    </Contact>
    <Division xmlns="2c831770-9957-4912-b938-be7eb79aef05" xsi:nil="true"/>
  </documentManagement>
</p:properties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B70AAB8E-793A-4358-AABA-0D865A699C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720506-2B03-4BD4-9BBF-901F302EAB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3ae18a-3d04-4e59-aa87-cc4de56dbf5d"/>
    <ds:schemaRef ds:uri="2c831770-9957-4912-b938-be7eb79aef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328F5F-BA18-4522-ABDE-A64FED9098D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A477213-F47D-4575-BDC6-31DAE71BC297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343ae18a-3d04-4e59-aa87-cc4de56dbf5d"/>
    <ds:schemaRef ds:uri="http://purl.org/dc/elements/1.1/"/>
    <ds:schemaRef ds:uri="2c831770-9957-4912-b938-be7eb79aef05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A72AA35B-5C5F-441B-A6CA-A3FF06D5EDD0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26627</TotalTime>
  <Words>1376</Words>
  <Application>Microsoft Office PowerPoint</Application>
  <PresentationFormat>On-screen Show (4:3)</PresentationFormat>
  <Paragraphs>505</Paragraphs>
  <Slides>67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67</vt:i4>
      </vt:variant>
    </vt:vector>
  </HeadingPairs>
  <TitlesOfParts>
    <vt:vector size="76" baseType="lpstr">
      <vt:lpstr>ＭＳ Ｐゴシック</vt:lpstr>
      <vt:lpstr>Arial</vt:lpstr>
      <vt:lpstr>Arial Black</vt:lpstr>
      <vt:lpstr>Calibri</vt:lpstr>
      <vt:lpstr>Times New Roman</vt:lpstr>
      <vt:lpstr>Wingdings</vt:lpstr>
      <vt:lpstr>Blank Presentation</vt:lpstr>
      <vt:lpstr>Test format 2</vt:lpstr>
      <vt:lpstr>Custom Design</vt:lpstr>
      <vt:lpstr>State University of New York Physical Plant Administrators Association </vt:lpstr>
      <vt:lpstr>            Agenda</vt:lpstr>
      <vt:lpstr>DASNY Corporate Update</vt:lpstr>
      <vt:lpstr>DASNY-Managed Project Expenditures</vt:lpstr>
      <vt:lpstr>2017 SUNY Construction Statistics</vt:lpstr>
      <vt:lpstr>Capital Projects 2017 Completed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 </vt:lpstr>
      <vt:lpstr>2017 Residence Hall Capital Projects</vt:lpstr>
      <vt:lpstr>2017 Residence Hall Capital Projects</vt:lpstr>
      <vt:lpstr>2017 Residence Hall Capital Projects</vt:lpstr>
      <vt:lpstr>2017 Residence Hall Capital Projects</vt:lpstr>
      <vt:lpstr>2017 Residence Hall Capital Projects</vt:lpstr>
      <vt:lpstr>2017 Residence Hall Capital Projects</vt:lpstr>
      <vt:lpstr>Capital Projects 2017 Completed </vt:lpstr>
      <vt:lpstr>2017 Residence Hall Capital Projects</vt:lpstr>
      <vt:lpstr>2017 Residence Hall Capital Projects</vt:lpstr>
      <vt:lpstr>2017 Residence Hall Capital Projects</vt:lpstr>
      <vt:lpstr>2017 Summer Rehabilitation Projects </vt:lpstr>
      <vt:lpstr>2017 Summer Rehabilitation Projects </vt:lpstr>
      <vt:lpstr>2017 Summer Rehabilitation Projects </vt:lpstr>
      <vt:lpstr>Albany – Alumni Quad</vt:lpstr>
      <vt:lpstr>Albany – Dutch Quad </vt:lpstr>
      <vt:lpstr>Buffalo  State – Moore Hall</vt:lpstr>
      <vt:lpstr>SUNY Buffalo – Red Jacket Hall</vt:lpstr>
      <vt:lpstr>Delhi – Dubois Hall</vt:lpstr>
      <vt:lpstr>Oneonta - Hayes Hall</vt:lpstr>
      <vt:lpstr>Utica / Rome – Adirondack Hall</vt:lpstr>
      <vt:lpstr>Potsdam – Lehman Hall </vt:lpstr>
      <vt:lpstr>2018 SUNY Construction Statistics</vt:lpstr>
      <vt:lpstr>2018 Residence Hall Capital Projects </vt:lpstr>
      <vt:lpstr>New Building Schedule</vt:lpstr>
      <vt:lpstr>SUNY Brockport New DB Residence Hall</vt:lpstr>
      <vt:lpstr>SUNY Brockport New DB Residence Hall</vt:lpstr>
      <vt:lpstr>SUNY Brockport New DB Residence Hall</vt:lpstr>
      <vt:lpstr>SUNY Brockport New DB Residence Hall</vt:lpstr>
      <vt:lpstr>SUNY Brockport New DB Residence Hall</vt:lpstr>
      <vt:lpstr>SUNY Brockport New DB Residence Hall</vt:lpstr>
      <vt:lpstr>SUNY Brockport New DB Residence Hall</vt:lpstr>
      <vt:lpstr>SUNY Brockport New DB Residence Hall</vt:lpstr>
      <vt:lpstr>SUNY Brockport New DB Residence Hall</vt:lpstr>
      <vt:lpstr>SUNY Brockport New DB Residence Hall</vt:lpstr>
      <vt:lpstr>SUNY Brockport New DB Residence Hall</vt:lpstr>
      <vt:lpstr>SUNY Brockport New DB Residence Hall</vt:lpstr>
      <vt:lpstr>SUNY Brockport New DB Residence Hall</vt:lpstr>
      <vt:lpstr>Dormitory Authority Contacts </vt:lpstr>
      <vt:lpstr>DASNY Website – www.dasny.org</vt:lpstr>
      <vt:lpstr>Questions</vt:lpstr>
      <vt:lpstr>PowerPoint Presentation</vt:lpstr>
    </vt:vector>
  </TitlesOfParts>
  <Company>Ed Lim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Presentation</dc:title>
  <dc:creator>Ed Lim</dc:creator>
  <cp:lastModifiedBy>Bee-Donohoe, Karren</cp:lastModifiedBy>
  <cp:revision>749</cp:revision>
  <cp:lastPrinted>2018-01-24T18:04:30Z</cp:lastPrinted>
  <dcterms:created xsi:type="dcterms:W3CDTF">2011-09-08T17:46:26Z</dcterms:created>
  <dcterms:modified xsi:type="dcterms:W3CDTF">2018-02-05T16:34:29Z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FQ5K6PAZVSUW-51-287</vt:lpwstr>
  </property>
  <property fmtid="{D5CDD505-2E9C-101B-9397-08002B2CF9AE}" pid="3" name="_dlc_DocIdItemGuid">
    <vt:lpwstr>ef416e94-877f-4eb4-8fa4-165b34d73a3e</vt:lpwstr>
  </property>
  <property fmtid="{D5CDD505-2E9C-101B-9397-08002B2CF9AE}" pid="4" name="_dlc_DocIdUrl">
    <vt:lpwstr>http://intranet.delmar.dasny.org/_layouts/DocIdRedir.aspx?ID=FQ5K6PAZVSUW-51-287, FQ5K6PAZVSUW-51-287</vt:lpwstr>
  </property>
  <property fmtid="{D5CDD505-2E9C-101B-9397-08002B2CF9AE}" pid="5" name="display_urn:schemas-microsoft-com:office:office#Contact">
    <vt:lpwstr>Nicholson, Christina</vt:lpwstr>
  </property>
</Properties>
</file>