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tags/tag2.xml" ContentType="application/vnd.openxmlformats-officedocument.presentationml.tags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6"/>
  </p:notesMasterIdLst>
  <p:handoutMasterIdLst>
    <p:handoutMasterId r:id="rId67"/>
  </p:handoutMasterIdLst>
  <p:sldIdLst>
    <p:sldId id="256" r:id="rId2"/>
    <p:sldId id="432" r:id="rId3"/>
    <p:sldId id="508" r:id="rId4"/>
    <p:sldId id="636" r:id="rId5"/>
    <p:sldId id="637" r:id="rId6"/>
    <p:sldId id="638" r:id="rId7"/>
    <p:sldId id="551" r:id="rId8"/>
    <p:sldId id="639" r:id="rId9"/>
    <p:sldId id="641" r:id="rId10"/>
    <p:sldId id="642" r:id="rId11"/>
    <p:sldId id="643" r:id="rId12"/>
    <p:sldId id="644" r:id="rId13"/>
    <p:sldId id="645" r:id="rId14"/>
    <p:sldId id="646" r:id="rId15"/>
    <p:sldId id="552" r:id="rId16"/>
    <p:sldId id="553" r:id="rId17"/>
    <p:sldId id="555" r:id="rId18"/>
    <p:sldId id="548" r:id="rId19"/>
    <p:sldId id="549" r:id="rId20"/>
    <p:sldId id="649" r:id="rId21"/>
    <p:sldId id="503" r:id="rId22"/>
    <p:sldId id="507" r:id="rId23"/>
    <p:sldId id="491" r:id="rId24"/>
    <p:sldId id="492" r:id="rId25"/>
    <p:sldId id="494" r:id="rId26"/>
    <p:sldId id="498" r:id="rId27"/>
    <p:sldId id="499" r:id="rId28"/>
    <p:sldId id="500" r:id="rId29"/>
    <p:sldId id="501" r:id="rId30"/>
    <p:sldId id="590" r:id="rId31"/>
    <p:sldId id="593" r:id="rId32"/>
    <p:sldId id="591" r:id="rId33"/>
    <p:sldId id="594" r:id="rId34"/>
    <p:sldId id="566" r:id="rId35"/>
    <p:sldId id="587" r:id="rId36"/>
    <p:sldId id="563" r:id="rId37"/>
    <p:sldId id="564" r:id="rId38"/>
    <p:sldId id="567" r:id="rId39"/>
    <p:sldId id="539" r:id="rId40"/>
    <p:sldId id="573" r:id="rId41"/>
    <p:sldId id="568" r:id="rId42"/>
    <p:sldId id="595" r:id="rId43"/>
    <p:sldId id="586" r:id="rId44"/>
    <p:sldId id="585" r:id="rId45"/>
    <p:sldId id="574" r:id="rId46"/>
    <p:sldId id="575" r:id="rId47"/>
    <p:sldId id="515" r:id="rId48"/>
    <p:sldId id="560" r:id="rId49"/>
    <p:sldId id="529" r:id="rId50"/>
    <p:sldId id="531" r:id="rId51"/>
    <p:sldId id="583" r:id="rId52"/>
    <p:sldId id="532" r:id="rId53"/>
    <p:sldId id="533" r:id="rId54"/>
    <p:sldId id="577" r:id="rId55"/>
    <p:sldId id="535" r:id="rId56"/>
    <p:sldId id="633" r:id="rId57"/>
    <p:sldId id="634" r:id="rId58"/>
    <p:sldId id="635" r:id="rId59"/>
    <p:sldId id="537" r:id="rId60"/>
    <p:sldId id="589" r:id="rId61"/>
    <p:sldId id="520" r:id="rId62"/>
    <p:sldId id="545" r:id="rId63"/>
    <p:sldId id="546" r:id="rId64"/>
    <p:sldId id="597" r:id="rId6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96" autoAdjust="0"/>
    <p:restoredTop sz="94681" autoAdjust="0"/>
  </p:normalViewPr>
  <p:slideViewPr>
    <p:cSldViewPr>
      <p:cViewPr varScale="1">
        <p:scale>
          <a:sx n="118" d="100"/>
          <a:sy n="118" d="100"/>
        </p:scale>
        <p:origin x="-13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24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696" y="-96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9EA39DD-EE78-41D1-B73B-DC7743422A5E}" type="datetimeFigureOut">
              <a:rPr lang="en-US" smtClean="0"/>
              <a:pPr/>
              <a:t>2/6/2014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4904FB8-7E39-4DB7-A792-1B90CFCC2B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19661DE-2D51-430C-A029-6B1A4F8A298E}" type="datetimeFigureOut">
              <a:rPr lang="en-US" smtClean="0"/>
              <a:pPr/>
              <a:t>2/6/2014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13F35A3-7C2E-4890-B864-0E0817E86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EFC79-C02F-214D-8930-AD33E7C69D6E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EFC79-C02F-214D-8930-AD33E7C69D6E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5991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F35A3-7C2E-4890-B864-0E0817E86D3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NY_trns_circles-01.png"/>
          <p:cNvPicPr>
            <a:picLocks noChangeAspect="1"/>
          </p:cNvPicPr>
          <p:nvPr/>
        </p:nvPicPr>
        <p:blipFill>
          <a:blip r:embed="rId2" cstate="print"/>
          <a:srcRect l="37447" t="36170"/>
          <a:stretch>
            <a:fillRect/>
          </a:stretch>
        </p:blipFill>
        <p:spPr>
          <a:xfrm>
            <a:off x="3424136" y="2480553"/>
            <a:ext cx="5719866" cy="4377448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719847" y="1021404"/>
            <a:ext cx="4367719" cy="2033081"/>
            <a:chOff x="719847" y="1021404"/>
            <a:chExt cx="4367719" cy="2033081"/>
          </a:xfrm>
        </p:grpSpPr>
        <p:pic>
          <p:nvPicPr>
            <p:cNvPr id="7" name="Picture 6" descr="SUNY_State_text-01.png"/>
            <p:cNvPicPr>
              <a:picLocks noChangeAspect="1"/>
            </p:cNvPicPr>
            <p:nvPr/>
          </p:nvPicPr>
          <p:blipFill>
            <a:blip r:embed="rId3" cstate="print"/>
            <a:srcRect l="23682" t="21844" r="44403" b="63830"/>
            <a:stretch>
              <a:fillRect/>
            </a:stretch>
          </p:blipFill>
          <p:spPr>
            <a:xfrm>
              <a:off x="2169268" y="1498060"/>
              <a:ext cx="2918298" cy="982493"/>
            </a:xfrm>
            <a:prstGeom prst="rect">
              <a:avLst/>
            </a:prstGeom>
          </p:spPr>
        </p:pic>
        <p:pic>
          <p:nvPicPr>
            <p:cNvPr id="8" name="Picture 7" descr="SUNY_Logo-01.png"/>
            <p:cNvPicPr>
              <a:picLocks noChangeAspect="1"/>
            </p:cNvPicPr>
            <p:nvPr/>
          </p:nvPicPr>
          <p:blipFill>
            <a:blip r:embed="rId4" cstate="print"/>
            <a:srcRect l="7766" t="14894" r="65638" b="55461"/>
            <a:stretch>
              <a:fillRect/>
            </a:stretch>
          </p:blipFill>
          <p:spPr>
            <a:xfrm>
              <a:off x="719847" y="1021404"/>
              <a:ext cx="2431915" cy="2033081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2704408" y="2655398"/>
            <a:ext cx="56768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auxPro OT"/>
              </a:rPr>
              <a:t>Office for Capital Facilities - SUNY PPAA Winter Conference</a:t>
            </a:r>
            <a:endParaRPr lang="en-US" sz="3600" b="1" dirty="0">
              <a:latin typeface="AauxPro O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8049" y="5517719"/>
            <a:ext cx="56768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auxPro OT"/>
              </a:rPr>
              <a:t>January 2013</a:t>
            </a:r>
            <a:endParaRPr lang="en-US" sz="1600" b="1" dirty="0">
              <a:latin typeface="AauxPro O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871330"/>
            <a:ext cx="8229600" cy="4327451"/>
          </a:xfrm>
          <a:prstGeom prst="rect">
            <a:avLst/>
          </a:prstGeom>
        </p:spPr>
        <p:txBody>
          <a:bodyPr/>
          <a:lstStyle>
            <a:lvl1pPr>
              <a:buClr>
                <a:srgbClr val="3FB0E9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</a:defRPr>
            </a:lvl1pPr>
            <a:lvl2pPr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Ø"/>
              <a:defRPr sz="2800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0021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>
          <a:xfrm>
            <a:off x="457200" y="6480175"/>
            <a:ext cx="2133600" cy="365125"/>
          </a:xfrm>
        </p:spPr>
        <p:txBody>
          <a:bodyPr/>
          <a:lstStyle/>
          <a:p>
            <a:fld id="{3B6D70AF-DB96-4B62-8850-7651B0CBD8BC}" type="datetime1">
              <a:rPr lang="en-US" smtClean="0"/>
              <a:pPr/>
              <a:t>2/6/2014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>
          <a:xfrm>
            <a:off x="6553200" y="6480175"/>
            <a:ext cx="2133600" cy="365125"/>
          </a:xfrm>
        </p:spPr>
        <p:txBody>
          <a:bodyPr/>
          <a:lstStyle/>
          <a:p>
            <a:fld id="{91785DC5-D483-428B-8682-1DFD1B21E4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82837" y="1785872"/>
            <a:ext cx="8229600" cy="4327451"/>
          </a:xfrm>
          <a:prstGeom prst="rect">
            <a:avLst/>
          </a:prstGeom>
        </p:spPr>
        <p:txBody>
          <a:bodyPr/>
          <a:lstStyle>
            <a:lvl1pPr>
              <a:buClr>
                <a:srgbClr val="3FB0E9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</a:defRPr>
            </a:lvl1pPr>
            <a:lvl2pPr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Ø"/>
              <a:defRPr sz="2800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0021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>
          <a:xfrm>
            <a:off x="4140438" y="6492875"/>
            <a:ext cx="1046860" cy="365125"/>
          </a:xfrm>
        </p:spPr>
        <p:txBody>
          <a:bodyPr/>
          <a:lstStyle>
            <a:lvl1pPr algn="r">
              <a:defRPr/>
            </a:lvl1pPr>
          </a:lstStyle>
          <a:p>
            <a:fld id="{B8CA84FB-804A-4E63-B54E-898A19F999BD}" type="datetime1">
              <a:rPr lang="en-US" smtClean="0"/>
              <a:pPr/>
              <a:t>2/6/2014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>
          <a:xfrm>
            <a:off x="8229601" y="6492875"/>
            <a:ext cx="525566" cy="365125"/>
          </a:xfrm>
        </p:spPr>
        <p:txBody>
          <a:bodyPr/>
          <a:lstStyle>
            <a:lvl1pPr algn="r">
              <a:defRPr/>
            </a:lvl1pPr>
          </a:lstStyle>
          <a:p>
            <a:fld id="{91785DC5-D483-428B-8682-1DFD1B21E43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SUNY_logo_bottom-01.png"/>
          <p:cNvPicPr>
            <a:picLocks noChangeAspect="1"/>
          </p:cNvPicPr>
          <p:nvPr/>
        </p:nvPicPr>
        <p:blipFill>
          <a:blip r:embed="rId2" cstate="print">
            <a:lum bright="-30000"/>
          </a:blip>
          <a:srcRect t="49388" r="50280"/>
          <a:stretch>
            <a:fillRect/>
          </a:stretch>
        </p:blipFill>
        <p:spPr>
          <a:xfrm>
            <a:off x="0" y="3387043"/>
            <a:ext cx="4546362" cy="34709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C575F1-8368-4BBF-A49D-5C7346827C28}" type="datetime1">
              <a:rPr lang="en-US" smtClean="0"/>
              <a:pPr/>
              <a:t>2/6/2014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486339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B4A21FB-4A54-4455-B636-C0622B646AAC}" type="datetime1">
              <a:rPr lang="en-US" smtClean="0"/>
              <a:pPr/>
              <a:t>2/6/2014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785DC5-D483-428B-8682-1DFD1B21E4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9961"/>
            <a:ext cx="8229600" cy="10744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255F50-3E11-43AC-A2E7-88FBDF57C436}" type="datetime1">
              <a:rPr lang="en-US" smtClean="0"/>
              <a:pPr/>
              <a:t>2/6/2014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AC38D-A351-4DA5-BDF9-4B1DB3102698}" type="datetime1">
              <a:rPr lang="en-US" smtClean="0"/>
              <a:pPr/>
              <a:t>2/6/2014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A8D-2E11-4C23-A1E6-EA6B1419BC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trans_circles_top-01.png"/>
          <p:cNvPicPr>
            <a:picLocks noChangeAspect="1"/>
          </p:cNvPicPr>
          <p:nvPr/>
        </p:nvPicPr>
        <p:blipFill>
          <a:blip r:embed="rId9" cstate="print">
            <a:lum bright="-20000"/>
          </a:blip>
          <a:srcRect l="57103" b="26729"/>
          <a:stretch>
            <a:fillRect/>
          </a:stretch>
        </p:blipFill>
        <p:spPr>
          <a:xfrm>
            <a:off x="5221480" y="1"/>
            <a:ext cx="3922521" cy="502492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9800" y="3765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10" cstate="print"/>
          <a:srcRect r="69691" b="82750"/>
          <a:stretch>
            <a:fillRect/>
          </a:stretch>
        </p:blipFill>
        <p:spPr>
          <a:xfrm>
            <a:off x="-84709" y="-82499"/>
            <a:ext cx="2771424" cy="11829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3D4BE09-8500-4F51-9FF2-E3F4BC47E4EA}" type="datetime1">
              <a:rPr lang="en-US" smtClean="0"/>
              <a:pPr/>
              <a:t>2/6/2014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1785DC5-D483-428B-8682-1DFD1B21E4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emergency@suny.ed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4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457450"/>
          </a:xfrm>
        </p:spPr>
        <p:txBody>
          <a:bodyPr/>
          <a:lstStyle/>
          <a:p>
            <a:r>
              <a:rPr lang="en-US" sz="7200" i="1" dirty="0" err="1" smtClean="0"/>
              <a:t>EH&amp;S</a:t>
            </a:r>
            <a:r>
              <a:rPr lang="en-US" sz="7200" i="1" dirty="0" smtClean="0"/>
              <a:t> Update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Physical Plant Administrators Association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Barbara A. Boyle</a:t>
            </a:r>
          </a:p>
          <a:p>
            <a:r>
              <a:rPr lang="en-US" dirty="0" smtClean="0"/>
              <a:t>SUNY Office for Capital Facilities</a:t>
            </a:r>
          </a:p>
          <a:p>
            <a:r>
              <a:rPr lang="en-US" dirty="0" smtClean="0"/>
              <a:t>January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29</a:t>
            </a:r>
            <a:r>
              <a:rPr lang="en-US" dirty="0" smtClean="0"/>
              <a:t>, 2014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2286000"/>
            <a:ext cx="8912553" cy="265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0"/>
            <a:ext cx="8565152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Label Example</a:t>
            </a:r>
          </a:p>
        </p:txBody>
      </p:sp>
      <p:pic>
        <p:nvPicPr>
          <p:cNvPr id="20483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97" t="12382" r="9513" b="10807"/>
          <a:stretch/>
        </p:blipFill>
        <p:spPr>
          <a:xfrm>
            <a:off x="762000" y="1524000"/>
            <a:ext cx="7598262" cy="4023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553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>
              <a:buNone/>
            </a:pPr>
            <a:r>
              <a:rPr lang="en-US" sz="4800" dirty="0" smtClean="0">
                <a:solidFill>
                  <a:srgbClr val="FFFF00"/>
                </a:solidFill>
              </a:rPr>
              <a:t>M</a:t>
            </a:r>
            <a:r>
              <a:rPr lang="en-US" sz="4800" dirty="0" smtClean="0"/>
              <a:t>aterial </a:t>
            </a:r>
            <a:r>
              <a:rPr lang="en-US" sz="4800" dirty="0" smtClean="0">
                <a:solidFill>
                  <a:srgbClr val="FFFF00"/>
                </a:solidFill>
              </a:rPr>
              <a:t>S</a:t>
            </a:r>
            <a:r>
              <a:rPr lang="en-US" sz="4800" dirty="0" smtClean="0"/>
              <a:t>afety </a:t>
            </a:r>
            <a:r>
              <a:rPr lang="en-US" sz="4800" dirty="0" smtClean="0">
                <a:solidFill>
                  <a:srgbClr val="FFFF00"/>
                </a:solidFill>
              </a:rPr>
              <a:t>D</a:t>
            </a:r>
            <a:r>
              <a:rPr lang="en-US" sz="4800" dirty="0" smtClean="0"/>
              <a:t>ata </a:t>
            </a:r>
            <a:r>
              <a:rPr lang="en-US" sz="4800" dirty="0" smtClean="0">
                <a:solidFill>
                  <a:srgbClr val="FFFF00"/>
                </a:solidFill>
              </a:rPr>
              <a:t>S</a:t>
            </a:r>
            <a:r>
              <a:rPr lang="en-US" sz="4800" dirty="0" smtClean="0"/>
              <a:t>heet</a:t>
            </a:r>
          </a:p>
          <a:p>
            <a:endParaRPr lang="en-US" sz="4800" dirty="0" smtClean="0"/>
          </a:p>
          <a:p>
            <a:endParaRPr lang="en-US" sz="4800" dirty="0" smtClean="0"/>
          </a:p>
          <a:p>
            <a:pPr algn="ctr">
              <a:buNone/>
            </a:pPr>
            <a:r>
              <a:rPr lang="en-US" sz="4800" dirty="0" smtClean="0">
                <a:solidFill>
                  <a:srgbClr val="FFFF00"/>
                </a:solidFill>
              </a:rPr>
              <a:t>S</a:t>
            </a:r>
            <a:r>
              <a:rPr lang="en-US" sz="4800" dirty="0" smtClean="0"/>
              <a:t>afety </a:t>
            </a:r>
            <a:r>
              <a:rPr lang="en-US" sz="4800" dirty="0" smtClean="0">
                <a:solidFill>
                  <a:srgbClr val="FFFF00"/>
                </a:solidFill>
              </a:rPr>
              <a:t>D</a:t>
            </a:r>
            <a:r>
              <a:rPr lang="en-US" sz="4800" dirty="0" smtClean="0"/>
              <a:t>ata </a:t>
            </a:r>
            <a:r>
              <a:rPr lang="en-US" sz="4800" dirty="0" smtClean="0">
                <a:solidFill>
                  <a:srgbClr val="FFFF00"/>
                </a:solidFill>
              </a:rPr>
              <a:t>S</a:t>
            </a:r>
            <a:r>
              <a:rPr lang="en-US" sz="4800" dirty="0" smtClean="0"/>
              <a:t>heet</a:t>
            </a:r>
          </a:p>
          <a:p>
            <a:pPr algn="ctr">
              <a:buNone/>
            </a:pPr>
            <a:r>
              <a:rPr lang="en-US" dirty="0" smtClean="0"/>
              <a:t>standardized format and content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3962400" y="2971800"/>
            <a:ext cx="637032" cy="144780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219201" y="609600"/>
            <a:ext cx="6553200" cy="5143500"/>
            <a:chOff x="1219201" y="609600"/>
            <a:chExt cx="6553200" cy="51435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4966" r="15927" b="3572"/>
            <a:stretch/>
          </p:blipFill>
          <p:spPr bwMode="auto">
            <a:xfrm>
              <a:off x="1219201" y="609600"/>
              <a:ext cx="65532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5943600" y="670560"/>
              <a:ext cx="1828800" cy="3200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200400" y="2133600"/>
              <a:ext cx="4572000" cy="420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18872" tIns="18288" rtlCol="0">
              <a:noAutofit/>
            </a:bodyPr>
            <a:lstStyle/>
            <a:p>
              <a:r>
                <a:rPr lang="en-US" sz="800" dirty="0" smtClean="0"/>
                <a:t>Product XYZ</a:t>
              </a:r>
              <a:endParaRPr lang="en-US" sz="8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419407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Changes to code enforcement training requirements</a:t>
            </a:r>
          </a:p>
          <a:p>
            <a:endParaRPr lang="en-US" dirty="0" smtClean="0"/>
          </a:p>
          <a:p>
            <a:r>
              <a:rPr lang="en-US" dirty="0" smtClean="0"/>
              <a:t>Part 1203</a:t>
            </a:r>
          </a:p>
          <a:p>
            <a:pPr lvl="1"/>
            <a:r>
              <a:rPr lang="en-US" dirty="0" smtClean="0"/>
              <a:t>State Energy Code</a:t>
            </a:r>
          </a:p>
          <a:p>
            <a:pPr lvl="1"/>
            <a:r>
              <a:rPr lang="en-US" dirty="0" smtClean="0"/>
              <a:t>Delete county and local government annual reports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Agenda - Department of State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Part 1204</a:t>
            </a:r>
          </a:p>
          <a:p>
            <a:pPr lvl="1"/>
            <a:r>
              <a:rPr lang="en-US" dirty="0" smtClean="0"/>
              <a:t>Includes some of the 1203 changes</a:t>
            </a:r>
          </a:p>
          <a:p>
            <a:pPr lvl="1"/>
            <a:r>
              <a:rPr lang="en-US" dirty="0" smtClean="0"/>
              <a:t>Prescribe form for reporting</a:t>
            </a:r>
          </a:p>
          <a:p>
            <a:pPr lvl="1"/>
            <a:r>
              <a:rPr lang="en-US" dirty="0" smtClean="0"/>
              <a:t>Post annual reports on website</a:t>
            </a:r>
          </a:p>
          <a:p>
            <a:r>
              <a:rPr lang="en-US" dirty="0" smtClean="0"/>
              <a:t>Part 1205</a:t>
            </a:r>
          </a:p>
          <a:p>
            <a:pPr lvl="1"/>
            <a:r>
              <a:rPr lang="en-US" dirty="0" smtClean="0"/>
              <a:t>Changes for variances </a:t>
            </a:r>
          </a:p>
          <a:p>
            <a:r>
              <a:rPr lang="en-US" dirty="0" smtClean="0"/>
              <a:t>Part 1240 – State Energy Code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NYS CSEA Partnership</a:t>
            </a:r>
          </a:p>
          <a:p>
            <a:pPr lvl="1"/>
            <a:r>
              <a:rPr lang="en-US" dirty="0" smtClean="0"/>
              <a:t>High Pressure Vessel Safety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UUP Joint Labor Management</a:t>
            </a:r>
          </a:p>
          <a:p>
            <a:pPr lvl="1"/>
            <a:r>
              <a:rPr lang="en-US" dirty="0" smtClean="0"/>
              <a:t>Grant programs are open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Training  Grant Opportunities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Chancellor’s Office/Communications</a:t>
            </a:r>
          </a:p>
          <a:p>
            <a:r>
              <a:rPr lang="en-US" dirty="0" smtClean="0"/>
              <a:t>Capital Facilities</a:t>
            </a:r>
          </a:p>
          <a:p>
            <a:r>
              <a:rPr lang="en-US" dirty="0" smtClean="0"/>
              <a:t>Student Services</a:t>
            </a:r>
          </a:p>
          <a:p>
            <a:r>
              <a:rPr lang="en-US" dirty="0" smtClean="0"/>
              <a:t>EH&amp;S</a:t>
            </a:r>
          </a:p>
          <a:p>
            <a:r>
              <a:rPr lang="en-US" dirty="0" smtClean="0"/>
              <a:t>University Police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524000" y="1219200"/>
            <a:ext cx="6553200" cy="100219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hlinkClick r:id="rId3"/>
              </a:rPr>
              <a:t>emergency@suny.edu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Task Force formed</a:t>
            </a:r>
          </a:p>
          <a:p>
            <a:r>
              <a:rPr lang="en-US" dirty="0" smtClean="0"/>
              <a:t>Will review strengths and weaknesses</a:t>
            </a:r>
          </a:p>
          <a:p>
            <a:r>
              <a:rPr lang="en-US" dirty="0" smtClean="0"/>
              <a:t>Still soliciting input</a:t>
            </a:r>
          </a:p>
          <a:p>
            <a:r>
              <a:rPr lang="en-US" dirty="0" smtClean="0"/>
              <a:t>Technical support meeting in February</a:t>
            </a:r>
          </a:p>
          <a:p>
            <a:r>
              <a:rPr lang="en-US" dirty="0" smtClean="0"/>
              <a:t>Recommendations in March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NY-Alert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219200"/>
            <a:ext cx="8229600" cy="4979581"/>
          </a:xfrm>
        </p:spPr>
        <p:txBody>
          <a:bodyPr/>
          <a:lstStyle/>
          <a:p>
            <a:r>
              <a:rPr lang="en-US" dirty="0" smtClean="0"/>
              <a:t>Regulatory  Agendas (DEC, </a:t>
            </a:r>
            <a:r>
              <a:rPr lang="en-US" dirty="0" err="1" smtClean="0"/>
              <a:t>DOL</a:t>
            </a:r>
            <a:r>
              <a:rPr lang="en-US" dirty="0" smtClean="0"/>
              <a:t>, DOS)</a:t>
            </a:r>
          </a:p>
          <a:p>
            <a:endParaRPr lang="en-US" sz="1000" dirty="0" smtClean="0"/>
          </a:p>
          <a:p>
            <a:r>
              <a:rPr lang="en-US" dirty="0" smtClean="0"/>
              <a:t>Training Grant Opportunities</a:t>
            </a:r>
          </a:p>
          <a:p>
            <a:endParaRPr lang="en-US" sz="1000" dirty="0" smtClean="0"/>
          </a:p>
          <a:p>
            <a:r>
              <a:rPr lang="en-US" dirty="0" smtClean="0"/>
              <a:t>Emergencies</a:t>
            </a:r>
          </a:p>
          <a:p>
            <a:endParaRPr lang="en-US" sz="1000" dirty="0" smtClean="0"/>
          </a:p>
          <a:p>
            <a:r>
              <a:rPr lang="en-US" dirty="0" smtClean="0"/>
              <a:t>Vermiculite</a:t>
            </a:r>
          </a:p>
          <a:p>
            <a:endParaRPr lang="en-US" sz="1000" dirty="0" smtClean="0"/>
          </a:p>
          <a:p>
            <a:r>
              <a:rPr lang="en-US" dirty="0" smtClean="0"/>
              <a:t>Air </a:t>
            </a:r>
            <a:r>
              <a:rPr lang="en-US" dirty="0" err="1" smtClean="0"/>
              <a:t>Regs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Trenching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4 @ 800 </a:t>
            </a:r>
            <a:r>
              <a:rPr lang="en-US" dirty="0" err="1" smtClean="0"/>
              <a:t>Kw</a:t>
            </a:r>
            <a:endParaRPr lang="en-US" dirty="0" smtClean="0"/>
          </a:p>
          <a:p>
            <a:r>
              <a:rPr lang="en-US" dirty="0" smtClean="0"/>
              <a:t>2 @ 350 </a:t>
            </a:r>
            <a:r>
              <a:rPr lang="en-US" dirty="0" err="1" smtClean="0"/>
              <a:t>Kw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Users’ manual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Generator Project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762000"/>
            <a:ext cx="7772400" cy="1470025"/>
          </a:xfrm>
        </p:spPr>
        <p:txBody>
          <a:bodyPr/>
          <a:lstStyle/>
          <a:p>
            <a:r>
              <a:rPr lang="en-US" dirty="0" smtClean="0"/>
              <a:t>Vermiculite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vermiculite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9800" y="2667000"/>
            <a:ext cx="4996543" cy="361818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30762"/>
          </a:xfrm>
        </p:spPr>
        <p:txBody>
          <a:bodyPr>
            <a:normAutofit fontScale="90000"/>
          </a:bodyPr>
          <a:lstStyle/>
          <a:p>
            <a:r>
              <a:rPr lang="en-US" sz="4800" i="1" dirty="0" smtClean="0"/>
              <a:t/>
            </a:r>
            <a:br>
              <a:rPr lang="en-US" sz="4800" i="1" dirty="0" smtClean="0"/>
            </a:br>
            <a:r>
              <a:rPr lang="en-US" sz="4800" i="1" dirty="0" smtClean="0"/>
              <a:t/>
            </a:r>
            <a:br>
              <a:rPr lang="en-US" sz="4800" i="1" dirty="0" smtClean="0"/>
            </a:br>
            <a:r>
              <a:rPr lang="en-US" sz="4800" i="1" dirty="0" smtClean="0"/>
              <a:t>Asbestos</a:t>
            </a:r>
            <a:br>
              <a:rPr lang="en-US" sz="4800" i="1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10700" b="1" dirty="0" smtClean="0"/>
              <a:t>≠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i="1" dirty="0" smtClean="0"/>
              <a:t>Vermiculite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1A8D-2E11-4C23-A1E6-EA6B1419BC43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762000" y="3200400"/>
            <a:ext cx="3276600" cy="2438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33400" y="1295399"/>
            <a:ext cx="3657600" cy="4572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000" i="1" cap="small" dirty="0" smtClean="0"/>
          </a:p>
          <a:p>
            <a:pPr>
              <a:buNone/>
            </a:pPr>
            <a:r>
              <a:rPr lang="en-US" sz="2000" i="1" cap="small" dirty="0" smtClean="0"/>
              <a:t>198.1   PLM</a:t>
            </a:r>
          </a:p>
          <a:p>
            <a:pPr>
              <a:buNone/>
            </a:pPr>
            <a:r>
              <a:rPr lang="en-US" sz="2000" i="1" cap="small" dirty="0" smtClean="0"/>
              <a:t>198.4   TEM</a:t>
            </a:r>
          </a:p>
          <a:p>
            <a:pPr>
              <a:buNone/>
            </a:pPr>
            <a:r>
              <a:rPr lang="en-US" sz="2000" i="1" cap="small" dirty="0" smtClean="0"/>
              <a:t>198.6   PLM after NOBS digestion </a:t>
            </a:r>
            <a:endParaRPr lang="en-US" sz="2000" i="1" cap="small" dirty="0"/>
          </a:p>
          <a:p>
            <a:pPr>
              <a:buNone/>
            </a:pPr>
            <a:endParaRPr lang="en-US" sz="1300" i="1" cap="small" dirty="0" smtClean="0"/>
          </a:p>
          <a:p>
            <a:pPr>
              <a:buNone/>
            </a:pPr>
            <a:endParaRPr lang="en-US" sz="1300" i="1" cap="small" dirty="0" smtClean="0"/>
          </a:p>
          <a:p>
            <a:pPr>
              <a:buNone/>
            </a:pPr>
            <a:endParaRPr lang="en-US" sz="1300" i="1" cap="small" dirty="0" smtClean="0"/>
          </a:p>
          <a:p>
            <a:pPr>
              <a:buNone/>
            </a:pPr>
            <a:r>
              <a:rPr lang="en-US" sz="2000" i="1" cap="small" dirty="0" smtClean="0"/>
              <a:t>	“This </a:t>
            </a:r>
            <a:r>
              <a:rPr lang="en-US" sz="2000" i="1" cap="small" dirty="0"/>
              <a:t>method does </a:t>
            </a:r>
            <a:r>
              <a:rPr lang="en-US" sz="2000" i="1" cap="small" dirty="0" smtClean="0"/>
              <a:t>not remove </a:t>
            </a:r>
            <a:r>
              <a:rPr lang="en-US" sz="2000" i="1" cap="small" dirty="0"/>
              <a:t>vermiculite </a:t>
            </a:r>
            <a:r>
              <a:rPr lang="en-US" sz="2000" i="1" cap="small" dirty="0" smtClean="0"/>
              <a:t>and may </a:t>
            </a:r>
            <a:r>
              <a:rPr lang="en-US" sz="2000" i="1" cap="small" dirty="0"/>
              <a:t>underestimate </a:t>
            </a:r>
            <a:r>
              <a:rPr lang="en-US" sz="2000" i="1" cap="small" dirty="0" smtClean="0"/>
              <a:t>the level </a:t>
            </a:r>
            <a:r>
              <a:rPr lang="en-US" sz="2000" i="1" cap="small" dirty="0"/>
              <a:t>of asbestos present in a sample containing greater than 10</a:t>
            </a:r>
            <a:r>
              <a:rPr lang="en-US" sz="2000" i="1" cap="small" dirty="0" smtClean="0"/>
              <a:t>% vermiculite.”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				Take 2 – </a:t>
            </a:r>
            <a:br>
              <a:rPr lang="en-US" dirty="0" smtClean="0"/>
            </a:br>
            <a:r>
              <a:rPr lang="en-US" dirty="0" smtClean="0"/>
              <a:t>		July 2013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67200" y="-1"/>
            <a:ext cx="4755309" cy="652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hape 12"/>
          <p:cNvCxnSpPr>
            <a:stCxn id="6" idx="2"/>
          </p:cNvCxnSpPr>
          <p:nvPr/>
        </p:nvCxnSpPr>
        <p:spPr>
          <a:xfrm rot="16200000" flipH="1">
            <a:off x="4533900" y="3695699"/>
            <a:ext cx="381000" cy="4724400"/>
          </a:xfrm>
          <a:prstGeom prst="bentConnector2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i="1" cap="small" dirty="0" smtClean="0"/>
              <a:t>Asbestos &lt;1.0 %</a:t>
            </a:r>
          </a:p>
          <a:p>
            <a:pPr>
              <a:buNone/>
            </a:pPr>
            <a:r>
              <a:rPr lang="en-US" b="1" i="1" cap="small" dirty="0" smtClean="0"/>
              <a:t>Vermiculite &gt;10%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Report:  non-ACM*</a:t>
            </a:r>
          </a:p>
          <a:p>
            <a:pPr>
              <a:buNone/>
            </a:pPr>
            <a:r>
              <a:rPr lang="en-US" dirty="0" smtClean="0"/>
              <a:t>*This method does not remove vermiculite and may underestimate the level of asbestos present in a sample containing greater than 10% vermiculite.</a:t>
            </a:r>
          </a:p>
          <a:p>
            <a:pPr>
              <a:buNone/>
            </a:pPr>
            <a:endParaRPr lang="en-US" dirty="0"/>
          </a:p>
          <a:p>
            <a:pPr algn="ctr">
              <a:buNone/>
            </a:pPr>
            <a:r>
              <a:rPr lang="en-US" sz="4300" b="1" i="1" dirty="0" smtClean="0">
                <a:solidFill>
                  <a:srgbClr val="FF0000"/>
                </a:solidFill>
              </a:rPr>
              <a:t>What???!!!</a:t>
            </a:r>
            <a:endParaRPr lang="en-US" sz="4300" b="1" i="1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Possible Lab Result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Building Owner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685800"/>
            <a:ext cx="8229600" cy="5440363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Postpone project</a:t>
            </a:r>
          </a:p>
          <a:p>
            <a:endParaRPr lang="en-US" dirty="0" smtClean="0"/>
          </a:p>
          <a:p>
            <a:r>
              <a:rPr lang="en-US" dirty="0" smtClean="0"/>
              <a:t>Treat as ACM</a:t>
            </a:r>
          </a:p>
          <a:p>
            <a:pPr lvl="1"/>
            <a:r>
              <a:rPr lang="en-US" dirty="0" smtClean="0"/>
              <a:t>Lower risk position</a:t>
            </a:r>
          </a:p>
          <a:p>
            <a:pPr lvl="1"/>
            <a:r>
              <a:rPr lang="en-US" dirty="0" smtClean="0"/>
              <a:t>Obviously more costly, up front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Could </a:t>
            </a:r>
            <a:r>
              <a:rPr lang="en-US" b="1" i="1" dirty="0" smtClean="0"/>
              <a:t>cautiously</a:t>
            </a:r>
            <a:r>
              <a:rPr lang="en-US" dirty="0" smtClean="0"/>
              <a:t> venture to treat under some other protocol.</a:t>
            </a:r>
            <a:br>
              <a:rPr lang="en-US" dirty="0" smtClean="0"/>
            </a:b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762000"/>
            <a:ext cx="8229600" cy="53641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Treat it as regular construction dust.</a:t>
            </a:r>
          </a:p>
          <a:p>
            <a:pPr lvl="2"/>
            <a:r>
              <a:rPr lang="en-US" dirty="0" smtClean="0"/>
              <a:t>Perhaps add some air monitoring/control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Treat it per OSHA asbestos standard.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Treat it per an “original” method.</a:t>
            </a:r>
          </a:p>
          <a:p>
            <a:pPr lvl="1"/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For all, realize you may have to defend your decisions!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295399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r>
              <a:rPr lang="en-US" sz="8000" dirty="0" smtClean="0"/>
              <a:t>Wet methods only</a:t>
            </a:r>
          </a:p>
          <a:p>
            <a:r>
              <a:rPr lang="en-US" sz="8000" dirty="0" smtClean="0"/>
              <a:t>Prompt clean up and removal of debris</a:t>
            </a:r>
          </a:p>
          <a:p>
            <a:r>
              <a:rPr lang="en-US" sz="8000" dirty="0" smtClean="0"/>
              <a:t>Controlling emissions</a:t>
            </a:r>
          </a:p>
          <a:p>
            <a:r>
              <a:rPr lang="en-US" sz="8000" dirty="0" smtClean="0"/>
              <a:t>No high speed tools without exhaust</a:t>
            </a:r>
          </a:p>
          <a:p>
            <a:r>
              <a:rPr lang="en-US" sz="8000" dirty="0" smtClean="0"/>
              <a:t>No compressed air for removal</a:t>
            </a:r>
          </a:p>
          <a:p>
            <a:endParaRPr lang="en-US" sz="8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Restricted work area</a:t>
            </a:r>
          </a:p>
          <a:p>
            <a:r>
              <a:rPr lang="en-US" dirty="0" smtClean="0"/>
              <a:t>Critical barriers</a:t>
            </a:r>
          </a:p>
          <a:p>
            <a:r>
              <a:rPr lang="en-US" dirty="0" smtClean="0"/>
              <a:t>Impermeable drop cloths</a:t>
            </a:r>
          </a:p>
          <a:p>
            <a:r>
              <a:rPr lang="en-US" dirty="0" smtClean="0"/>
              <a:t>Negative air or HEPA exhaust</a:t>
            </a:r>
          </a:p>
          <a:p>
            <a:r>
              <a:rPr lang="en-US" dirty="0" smtClean="0"/>
              <a:t>Respirator Use</a:t>
            </a:r>
          </a:p>
          <a:p>
            <a:r>
              <a:rPr lang="en-US" dirty="0" smtClean="0"/>
              <a:t>Tyvek Suits/Decon areas</a:t>
            </a:r>
          </a:p>
          <a:p>
            <a:r>
              <a:rPr lang="en-US" dirty="0" smtClean="0"/>
              <a:t>Restrict to Asbestos Trained Workers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this is playing out…..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dirty="0" smtClean="0"/>
              <a:t>ELAP is trying to identify and validate an acceptable method.</a:t>
            </a:r>
          </a:p>
          <a:p>
            <a:pPr lvl="1"/>
            <a:endParaRPr lang="en-US" sz="1600" dirty="0"/>
          </a:p>
          <a:p>
            <a:pPr>
              <a:buNone/>
            </a:pPr>
            <a:r>
              <a:rPr lang="en-US" dirty="0" smtClean="0"/>
              <a:t>Takes time to validate methods (6 months?)</a:t>
            </a:r>
          </a:p>
          <a:p>
            <a:pPr>
              <a:buNone/>
            </a:pPr>
            <a:endParaRPr lang="en-US" sz="1600" dirty="0" smtClean="0"/>
          </a:p>
          <a:p>
            <a:r>
              <a:rPr lang="en-US" dirty="0" smtClean="0"/>
              <a:t>Float/sink method</a:t>
            </a:r>
          </a:p>
          <a:p>
            <a:r>
              <a:rPr lang="en-US" dirty="0" smtClean="0"/>
              <a:t>CARB 435</a:t>
            </a:r>
          </a:p>
          <a:p>
            <a:r>
              <a:rPr lang="en-US" dirty="0" smtClean="0"/>
              <a:t>Light milling options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903381"/>
          </a:xfrm>
        </p:spPr>
        <p:txBody>
          <a:bodyPr/>
          <a:lstStyle/>
          <a:p>
            <a:r>
              <a:rPr lang="en-US" dirty="0" smtClean="0"/>
              <a:t>More air changes to adopt federal regulations</a:t>
            </a:r>
          </a:p>
          <a:p>
            <a:r>
              <a:rPr lang="en-US" dirty="0" smtClean="0"/>
              <a:t>Emissions standards for motor vehicles to match with CA</a:t>
            </a:r>
          </a:p>
          <a:p>
            <a:r>
              <a:rPr lang="en-US" dirty="0" smtClean="0"/>
              <a:t>Pesticides</a:t>
            </a:r>
          </a:p>
          <a:p>
            <a:pPr lvl="1"/>
            <a:r>
              <a:rPr lang="en-US" dirty="0" smtClean="0"/>
              <a:t>Federal requirements</a:t>
            </a:r>
          </a:p>
          <a:p>
            <a:pPr lvl="1"/>
            <a:r>
              <a:rPr lang="en-US" dirty="0" smtClean="0"/>
              <a:t>Worker Protection Rules</a:t>
            </a:r>
          </a:p>
          <a:p>
            <a:pPr lvl="1"/>
            <a:r>
              <a:rPr lang="en-US" dirty="0" smtClean="0"/>
              <a:t>May remove some “minimal risk pesticides”</a:t>
            </a:r>
          </a:p>
          <a:p>
            <a:r>
              <a:rPr lang="en-US" dirty="0" smtClean="0"/>
              <a:t>Chemical bulk storage revamp</a:t>
            </a:r>
          </a:p>
          <a:p>
            <a:r>
              <a:rPr lang="en-US" dirty="0" smtClean="0"/>
              <a:t>Petroleum bulk storage revamp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533401"/>
            <a:ext cx="8229600" cy="1265360"/>
          </a:xfrm>
        </p:spPr>
        <p:txBody>
          <a:bodyPr/>
          <a:lstStyle/>
          <a:p>
            <a:r>
              <a:rPr lang="en-US" dirty="0" smtClean="0"/>
              <a:t>Regulatory Agenda - DEC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Air Regulations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905000"/>
            <a:ext cx="3282402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  <a:p>
            <a:r>
              <a:rPr lang="en-US" dirty="0" smtClean="0"/>
              <a:t>Who is affected?</a:t>
            </a:r>
          </a:p>
          <a:p>
            <a:r>
              <a:rPr lang="en-US" dirty="0" smtClean="0"/>
              <a:t>What should a campus do?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Hyperlinks to regs</a:t>
            </a:r>
          </a:p>
          <a:p>
            <a:pPr lvl="1"/>
            <a:r>
              <a:rPr lang="en-US" dirty="0" smtClean="0"/>
              <a:t>Summary Table</a:t>
            </a:r>
          </a:p>
          <a:p>
            <a:pPr lvl="1"/>
            <a:r>
              <a:rPr lang="en-US" dirty="0" smtClean="0"/>
              <a:t>Appendix Supporting Docs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General Format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8229600" cy="4598581"/>
          </a:xfrm>
        </p:spPr>
        <p:txBody>
          <a:bodyPr/>
          <a:lstStyle/>
          <a:p>
            <a:r>
              <a:rPr lang="en-US" dirty="0" smtClean="0"/>
              <a:t>Gas fired – generally exempt</a:t>
            </a:r>
          </a:p>
          <a:p>
            <a:endParaRPr lang="en-US" sz="1000" dirty="0" smtClean="0"/>
          </a:p>
          <a:p>
            <a:r>
              <a:rPr lang="en-US" dirty="0" smtClean="0"/>
              <a:t>Oil Fired</a:t>
            </a:r>
          </a:p>
          <a:p>
            <a:pPr lvl="1"/>
            <a:r>
              <a:rPr lang="en-US" dirty="0" smtClean="0"/>
              <a:t>Notification to EPA (Jan 2014 unless already done)</a:t>
            </a:r>
          </a:p>
          <a:p>
            <a:pPr lvl="1"/>
            <a:r>
              <a:rPr lang="en-US" dirty="0" smtClean="0"/>
              <a:t>Tune up (Mar 2014, could be extended)</a:t>
            </a:r>
          </a:p>
          <a:p>
            <a:pPr lvl="1"/>
            <a:r>
              <a:rPr lang="en-US" dirty="0" smtClean="0"/>
              <a:t>Energy assessment </a:t>
            </a:r>
          </a:p>
          <a:p>
            <a:pPr lvl="1"/>
            <a:r>
              <a:rPr lang="en-US" dirty="0" smtClean="0"/>
              <a:t>Reporting Requirements</a:t>
            </a:r>
          </a:p>
          <a:p>
            <a:pPr lvl="1"/>
            <a:endParaRPr lang="en-US" sz="1000" dirty="0" smtClean="0"/>
          </a:p>
          <a:p>
            <a:r>
              <a:rPr lang="en-US" dirty="0" smtClean="0"/>
              <a:t>Sulfur Limitations - What to do with oil reserve?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Institutional Boiler </a:t>
            </a:r>
            <a:r>
              <a:rPr lang="en-US" dirty="0" err="1" smtClean="0"/>
              <a:t>MACT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When do they need to be permitted?</a:t>
            </a:r>
          </a:p>
          <a:p>
            <a:endParaRPr lang="en-US" dirty="0" smtClean="0"/>
          </a:p>
          <a:p>
            <a:r>
              <a:rPr lang="en-US" dirty="0" smtClean="0"/>
              <a:t>What happens if I go over 500 hours per year?</a:t>
            </a:r>
          </a:p>
          <a:p>
            <a:endParaRPr lang="en-US" dirty="0" smtClean="0"/>
          </a:p>
          <a:p>
            <a:r>
              <a:rPr lang="en-US" dirty="0" smtClean="0"/>
              <a:t>What if I am using them for non-emergency use?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Emergency Generators </a:t>
            </a:r>
            <a:br>
              <a:rPr lang="en-US" dirty="0" smtClean="0"/>
            </a:br>
            <a:r>
              <a:rPr lang="en-US" dirty="0" smtClean="0"/>
              <a:t>and Permitting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Trenching for Interested People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Picture 2" descr="DSC0298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6983" y="1871663"/>
            <a:ext cx="5770033" cy="432752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90600" y="62484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Some slides for this topic are from OSHA Harwood Grant projects.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>
              <a:buNone/>
            </a:pPr>
            <a:endParaRPr lang="en-US" sz="4800" b="1" dirty="0" smtClean="0"/>
          </a:p>
          <a:p>
            <a:pPr algn="ctr">
              <a:buNone/>
            </a:pPr>
            <a:r>
              <a:rPr lang="en-US" sz="4800" b="1" dirty="0" smtClean="0"/>
              <a:t>competent</a:t>
            </a:r>
          </a:p>
          <a:p>
            <a:pPr>
              <a:buNone/>
            </a:pPr>
            <a:endParaRPr lang="en-US" sz="4800" dirty="0" smtClean="0"/>
          </a:p>
          <a:p>
            <a:pPr>
              <a:buNone/>
            </a:pP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For this purposed of this part of the presentation!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524000" y="1828800"/>
            <a:ext cx="3352800" cy="3200400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76400" y="26670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INTERESTED</a:t>
            </a:r>
            <a:endParaRPr lang="en-US" sz="3600" dirty="0"/>
          </a:p>
        </p:txBody>
      </p:sp>
      <p:sp>
        <p:nvSpPr>
          <p:cNvPr id="9" name="Oval 8"/>
          <p:cNvSpPr/>
          <p:nvPr/>
        </p:nvSpPr>
        <p:spPr>
          <a:xfrm>
            <a:off x="4343400" y="1905000"/>
            <a:ext cx="3352800" cy="32004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29200" y="35052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COMPETENT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>
              <a:buNone/>
            </a:pPr>
            <a:r>
              <a:rPr lang="en-US" dirty="0" smtClean="0"/>
              <a:t>The designated competent person should have and be able to demonstrate the following: </a:t>
            </a:r>
            <a:br>
              <a:rPr lang="en-US" dirty="0" smtClean="0"/>
            </a:br>
            <a:endParaRPr lang="en-US" dirty="0" smtClean="0"/>
          </a:p>
          <a:p>
            <a:pPr lvl="2"/>
            <a:r>
              <a:rPr lang="en-US" dirty="0" smtClean="0"/>
              <a:t>Training, experience, and knowledge of soil analysis; use of protective systems; and OSHA requirements.</a:t>
            </a:r>
            <a:br>
              <a:rPr lang="en-US" dirty="0" smtClean="0"/>
            </a:br>
            <a:endParaRPr lang="en-US" dirty="0" smtClean="0"/>
          </a:p>
          <a:p>
            <a:pPr lvl="2"/>
            <a:r>
              <a:rPr lang="en-US" dirty="0" smtClean="0"/>
              <a:t>Ability to detect potential hazards.</a:t>
            </a:r>
          </a:p>
          <a:p>
            <a:pPr lvl="2"/>
            <a:endParaRPr lang="en-US" dirty="0" smtClean="0"/>
          </a:p>
          <a:p>
            <a:pPr lvl="2"/>
            <a:r>
              <a:rPr lang="en-US" i="1" dirty="0" smtClean="0"/>
              <a:t>Authority to take prompt corrective measures </a:t>
            </a:r>
            <a:r>
              <a:rPr lang="en-US" dirty="0" smtClean="0"/>
              <a:t>to eliminate existing and predictable hazards and to stop work when required. </a:t>
            </a:r>
          </a:p>
          <a:p>
            <a:pPr lvl="1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Competent Person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>
              <a:buNone/>
            </a:pPr>
            <a:r>
              <a:rPr lang="en-US" dirty="0" smtClean="0"/>
              <a:t>Inspections shall be made by a competent person and should be documented. </a:t>
            </a:r>
          </a:p>
          <a:p>
            <a:pPr lvl="2"/>
            <a:r>
              <a:rPr lang="en-US" sz="2000" dirty="0" smtClean="0"/>
              <a:t>Daily and before the start of each shift; </a:t>
            </a:r>
          </a:p>
          <a:p>
            <a:pPr lvl="2"/>
            <a:r>
              <a:rPr lang="en-US" sz="2000" dirty="0" smtClean="0"/>
              <a:t>As dictated by the work being done in the trench; </a:t>
            </a:r>
          </a:p>
          <a:p>
            <a:pPr lvl="2"/>
            <a:r>
              <a:rPr lang="en-US" sz="2000" dirty="0" smtClean="0"/>
              <a:t>After every rainstorm; </a:t>
            </a:r>
          </a:p>
          <a:p>
            <a:pPr lvl="2"/>
            <a:r>
              <a:rPr lang="en-US" sz="2000" dirty="0" smtClean="0"/>
              <a:t>After other events that could increase hazards, e.g. snowstorm, windstorm, thaw, earthquake, etc.; </a:t>
            </a:r>
          </a:p>
          <a:p>
            <a:pPr lvl="2"/>
            <a:r>
              <a:rPr lang="en-US" sz="2000" dirty="0" smtClean="0"/>
              <a:t>When fissures, tension cracks, sloughing, undercutting, water seepage, bulging at the bottom, or other similar conditions occur; </a:t>
            </a:r>
          </a:p>
          <a:p>
            <a:pPr lvl="2"/>
            <a:r>
              <a:rPr lang="en-US" sz="2000" dirty="0" smtClean="0"/>
              <a:t>When there is a change in the size, location, or placement of the spoil pile; and </a:t>
            </a:r>
          </a:p>
          <a:p>
            <a:pPr lvl="2"/>
            <a:r>
              <a:rPr lang="en-US" sz="2000" dirty="0" smtClean="0"/>
              <a:t>When there is any indication of change or movement in adjacent structures.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Inspections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Moving at 45 mph….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5" name="Picture 2" descr="image%20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2286000"/>
            <a:ext cx="7128944" cy="3057525"/>
          </a:xfrm>
          <a:solidFill>
            <a:schemeClr val="hlink"/>
          </a:solidFill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5 feet </a:t>
            </a:r>
            <a:r>
              <a:rPr lang="en-US" dirty="0" smtClean="0">
                <a:sym typeface="Wingdings" pitchFamily="2" charset="2"/>
              </a:rPr>
              <a:t> you need protection, competent person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Egress @ 4 ft, every 25 ft</a:t>
            </a:r>
          </a:p>
          <a:p>
            <a:endParaRPr lang="en-US" dirty="0" smtClean="0"/>
          </a:p>
          <a:p>
            <a:r>
              <a:rPr lang="en-US" dirty="0" smtClean="0"/>
              <a:t>20 ft </a:t>
            </a:r>
            <a:r>
              <a:rPr lang="en-US" dirty="0" smtClean="0">
                <a:sym typeface="Wingdings" pitchFamily="2" charset="2"/>
              </a:rPr>
              <a:t> you need a PE to design protection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Trenching Numbers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New rules are on the </a:t>
            </a:r>
          </a:p>
          <a:p>
            <a:pPr>
              <a:buNone/>
            </a:pPr>
            <a:r>
              <a:rPr lang="en-US" dirty="0" smtClean="0"/>
              <a:t>horizon, but despite </a:t>
            </a:r>
          </a:p>
          <a:p>
            <a:pPr>
              <a:buNone/>
            </a:pPr>
            <a:r>
              <a:rPr lang="en-US" dirty="0" smtClean="0"/>
              <a:t>all sort of marketing, </a:t>
            </a:r>
          </a:p>
          <a:p>
            <a:pPr>
              <a:buNone/>
            </a:pPr>
            <a:r>
              <a:rPr lang="en-US" dirty="0" smtClean="0"/>
              <a:t>they are not in NYS yet…..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Petroleum Bulk </a:t>
            </a:r>
            <a:br>
              <a:rPr lang="en-US" dirty="0" smtClean="0"/>
            </a:br>
            <a:r>
              <a:rPr lang="en-US" dirty="0" smtClean="0"/>
              <a:t>Storage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2" descr="C:\Users\boyleba\AppData\Local\Microsoft\Windows\Temporary Internet Files\Content.Outlook\BPJGGU4V\photo.PNG"/>
          <p:cNvPicPr>
            <a:picLocks noChangeAspect="1" noChangeArrowheads="1"/>
          </p:cNvPicPr>
          <p:nvPr/>
        </p:nvPicPr>
        <p:blipFill>
          <a:blip r:embed="rId3" cstate="print"/>
          <a:srcRect t="3333" r="1389" b="7778"/>
          <a:stretch>
            <a:fillRect/>
          </a:stretch>
        </p:blipFill>
        <p:spPr bwMode="auto">
          <a:xfrm>
            <a:off x="5029200" y="609600"/>
            <a:ext cx="3810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Walking Towards the Trench….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5" name="Content Placeholder 4" descr="IMG_0100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6983" y="1871663"/>
            <a:ext cx="5770033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209800"/>
            <a:ext cx="8229600" cy="398898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Where’s the traffic?</a:t>
            </a:r>
            <a:br>
              <a:rPr lang="en-US" dirty="0" smtClean="0"/>
            </a:br>
            <a:r>
              <a:rPr lang="en-US" dirty="0" smtClean="0"/>
              <a:t>Is overhead work going on?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5" name="Picture 7" descr="PR003510344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209800"/>
            <a:ext cx="4267200" cy="3200400"/>
          </a:xfrm>
          <a:prstGeom prst="rect">
            <a:avLst/>
          </a:prstGeom>
          <a:noFill/>
          <a:ln/>
        </p:spPr>
      </p:pic>
      <p:pic>
        <p:nvPicPr>
          <p:cNvPr id="6" name="Picture 1028" descr="Pipe lg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876800" y="3200400"/>
            <a:ext cx="4165600" cy="312420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lion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600200" y="1676400"/>
            <a:ext cx="2590800" cy="3264408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6" name="Picture 5" descr="sunsetcumulus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048000"/>
            <a:ext cx="3821754" cy="254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 it wet?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5" name="Picture 5" descr="Picture28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76400"/>
            <a:ext cx="4355306" cy="3916399"/>
          </a:xfrm>
          <a:prstGeom prst="rect">
            <a:avLst/>
          </a:prstGeom>
          <a:noFill/>
        </p:spPr>
      </p:pic>
      <p:pic>
        <p:nvPicPr>
          <p:cNvPr id="6" name="Picture 5" descr="Picture29"/>
          <p:cNvPicPr>
            <a:picLocks noChangeAspect="1" noChangeArrowheads="1"/>
          </p:cNvPicPr>
          <p:nvPr/>
        </p:nvPicPr>
        <p:blipFill>
          <a:blip r:embed="rId3" cstate="print"/>
          <a:srcRect b="47697"/>
          <a:stretch>
            <a:fillRect/>
          </a:stretch>
        </p:blipFill>
        <p:spPr bwMode="auto">
          <a:xfrm>
            <a:off x="4572000" y="2895600"/>
            <a:ext cx="435216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smtClean="0"/>
              <a:t>It Brings Additional Weight</a:t>
            </a:r>
          </a:p>
          <a:p>
            <a:pPr lvl="1"/>
            <a:r>
              <a:rPr lang="en-US" i="1" dirty="0" smtClean="0"/>
              <a:t>Hydrostatic Pressure</a:t>
            </a:r>
          </a:p>
          <a:p>
            <a:endParaRPr lang="en-US" b="1" dirty="0" smtClean="0"/>
          </a:p>
          <a:p>
            <a:r>
              <a:rPr lang="en-US" b="1" dirty="0" smtClean="0"/>
              <a:t>It Erodes the Trench Wall</a:t>
            </a:r>
          </a:p>
          <a:p>
            <a:pPr lvl="1"/>
            <a:r>
              <a:rPr lang="en-US" i="1" dirty="0" smtClean="0"/>
              <a:t>Water movement typically moves soil</a:t>
            </a:r>
          </a:p>
          <a:p>
            <a:endParaRPr lang="en-US" b="1" dirty="0" smtClean="0"/>
          </a:p>
          <a:p>
            <a:r>
              <a:rPr lang="en-US" b="1" dirty="0" smtClean="0"/>
              <a:t>It Can Freeze and Thaw</a:t>
            </a:r>
          </a:p>
          <a:p>
            <a:pPr lvl="1"/>
            <a:r>
              <a:rPr lang="en-US" i="1" dirty="0" smtClean="0"/>
              <a:t>Resulting in cracks &amp; false cohesion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water brings: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Where’s the spoil?  </a:t>
            </a:r>
            <a:br>
              <a:rPr lang="en-US" dirty="0" smtClean="0"/>
            </a:br>
            <a:r>
              <a:rPr lang="en-US" dirty="0" smtClean="0"/>
              <a:t>Top side stressors?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Content Placeholder 4" descr="spool.gif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286000" y="3200400"/>
            <a:ext cx="4341542" cy="2438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Heaving or Squeezing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5" name="Picture 4" descr="heavin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2590800"/>
            <a:ext cx="509311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Tension cracks usually form at a horizontal distance of 0.5 to 0.75 times the depth of the trench, measured from the top of the vertical face of the trench.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Tension Cracks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5" name="Picture 4" descr="tension crack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4572000"/>
            <a:ext cx="5112402" cy="163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8" name="Content Placeholder 7" descr="sliding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524000"/>
            <a:ext cx="4572000" cy="2286000"/>
          </a:xfrm>
          <a:prstGeom prst="rect">
            <a:avLst/>
          </a:prstGeom>
        </p:spPr>
      </p:pic>
      <p:pic>
        <p:nvPicPr>
          <p:cNvPr id="9" name="Content Placeholder 8" descr="toppling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05200" y="3886200"/>
            <a:ext cx="5389337" cy="2476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Subsidence or Buldging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5" name="Picture 4" descr="budgin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66900" y="2895600"/>
            <a:ext cx="56007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Operator classes and training</a:t>
            </a:r>
          </a:p>
          <a:p>
            <a:endParaRPr lang="en-US" dirty="0" smtClean="0"/>
          </a:p>
          <a:p>
            <a:r>
              <a:rPr lang="en-US" dirty="0" smtClean="0"/>
              <a:t>Definition of petroleum</a:t>
            </a:r>
          </a:p>
          <a:p>
            <a:endParaRPr lang="en-US" dirty="0" smtClean="0"/>
          </a:p>
          <a:p>
            <a:r>
              <a:rPr lang="en-US" dirty="0" smtClean="0"/>
              <a:t>Tank operators vs property owners</a:t>
            </a:r>
          </a:p>
          <a:p>
            <a:endParaRPr lang="en-US" dirty="0" smtClean="0"/>
          </a:p>
          <a:p>
            <a:r>
              <a:rPr lang="en-US" dirty="0" smtClean="0"/>
              <a:t>Prohibit deliveries to red tagged tanks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NYS is Revising all PBS and CBS Rules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Boiling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5" name="Picture 4" descr="boilin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2362200"/>
            <a:ext cx="6149474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Shoring</a:t>
            </a:r>
          </a:p>
          <a:p>
            <a:endParaRPr lang="en-US" dirty="0" smtClean="0"/>
          </a:p>
          <a:p>
            <a:r>
              <a:rPr lang="en-US" dirty="0" smtClean="0"/>
              <a:t>Trench boxes</a:t>
            </a:r>
          </a:p>
          <a:p>
            <a:endParaRPr lang="en-US" dirty="0" smtClean="0"/>
          </a:p>
          <a:p>
            <a:r>
              <a:rPr lang="en-US" dirty="0" smtClean="0"/>
              <a:t>Sloping and Benching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is the trench or the people protected?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horing 2.gif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685800" y="1981200"/>
            <a:ext cx="3210339" cy="28956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Shoring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6" name="Picture 5" descr="shoring 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2362200"/>
            <a:ext cx="36576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rench shield.gif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670175" y="2133600"/>
            <a:ext cx="3959225" cy="3959225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Trench Boxes – protect workers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1582341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5" name="Content Placeholder 4" descr="PR0035103441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936" y="1871663"/>
            <a:ext cx="7314127" cy="43275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438400"/>
            <a:ext cx="8229600" cy="3760381"/>
          </a:xfrm>
        </p:spPr>
        <p:txBody>
          <a:bodyPr/>
          <a:lstStyle/>
          <a:p>
            <a:r>
              <a:rPr lang="en-US" sz="2800" dirty="0" smtClean="0"/>
              <a:t>Backfill to prevent lateral movement of the box. </a:t>
            </a:r>
          </a:p>
          <a:p>
            <a:endParaRPr lang="en-US" sz="2800" dirty="0" smtClean="0"/>
          </a:p>
          <a:p>
            <a:r>
              <a:rPr lang="en-US" sz="2800" dirty="0" smtClean="0"/>
              <a:t>The box should extend at least 18 in above the surrounding area if there is sloping toward excavation. </a:t>
            </a:r>
          </a:p>
          <a:p>
            <a:endParaRPr lang="en-US" sz="2800" dirty="0" smtClean="0"/>
          </a:p>
          <a:p>
            <a:r>
              <a:rPr lang="en-US" sz="2800" dirty="0" smtClean="0"/>
              <a:t>Earth excavation to a depth of 2 ft below the shield is usually permitted.</a:t>
            </a:r>
          </a:p>
          <a:p>
            <a:endParaRPr lang="en-US" sz="2800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55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-152400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Stable rock (vertical)</a:t>
            </a:r>
          </a:p>
          <a:p>
            <a:endParaRPr lang="en-US" sz="1000" dirty="0" smtClean="0"/>
          </a:p>
          <a:p>
            <a:r>
              <a:rPr lang="en-US" dirty="0" smtClean="0"/>
              <a:t>Type A </a:t>
            </a:r>
            <a:r>
              <a:rPr lang="en-US" dirty="0" smtClean="0">
                <a:sym typeface="Wingdings" pitchFamily="2" charset="2"/>
              </a:rPr>
              <a:t>  </a:t>
            </a:r>
            <a:r>
              <a:rPr lang="en-US" dirty="0" smtClean="0"/>
              <a:t>clays (¾:1)</a:t>
            </a:r>
          </a:p>
          <a:p>
            <a:endParaRPr lang="en-US" sz="1000" dirty="0" smtClean="0"/>
          </a:p>
          <a:p>
            <a:r>
              <a:rPr lang="en-US" dirty="0" smtClean="0"/>
              <a:t>Type B </a:t>
            </a:r>
            <a:r>
              <a:rPr lang="en-US" dirty="0" smtClean="0">
                <a:sym typeface="Wingdings" pitchFamily="2" charset="2"/>
              </a:rPr>
              <a:t>  </a:t>
            </a:r>
            <a:r>
              <a:rPr lang="en-US" dirty="0" smtClean="0"/>
              <a:t>angular gravel, silt (1:1) </a:t>
            </a:r>
          </a:p>
          <a:p>
            <a:endParaRPr lang="en-US" sz="1000" dirty="0" smtClean="0"/>
          </a:p>
          <a:p>
            <a:r>
              <a:rPr lang="en-US" dirty="0" smtClean="0"/>
              <a:t>Type C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/>
              <a:t>sandy (1 ½:1)</a:t>
            </a:r>
          </a:p>
          <a:p>
            <a:endParaRPr lang="en-US" sz="1000" dirty="0" smtClean="0"/>
          </a:p>
          <a:p>
            <a:r>
              <a:rPr lang="en-US" dirty="0" smtClean="0"/>
              <a:t>Wet and previously disturbed soil is always more dangerous!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Slope - Soils Types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56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57200"/>
            <a:ext cx="708977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1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Manual Soil Testing Procedures</a:t>
            </a:r>
            <a:endParaRPr lang="en-US" sz="5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1619" name="Picture 3" descr="Ribbon"/>
          <p:cNvPicPr>
            <a:picLocks noChangeAspect="1" noChangeArrowheads="1"/>
          </p:cNvPicPr>
          <p:nvPr/>
        </p:nvPicPr>
        <p:blipFill>
          <a:blip r:embed="rId3" cstate="print"/>
          <a:srcRect l="37556" t="-3334" r="34888" b="18001"/>
          <a:stretch>
            <a:fillRect/>
          </a:stretch>
        </p:blipFill>
        <p:spPr bwMode="auto">
          <a:xfrm>
            <a:off x="1376363" y="2286000"/>
            <a:ext cx="151288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0" name="Picture 4" descr="Soil te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8413" y="3886200"/>
            <a:ext cx="228600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1" name="Picture 5" descr="Threa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94550" y="2286000"/>
            <a:ext cx="11557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2" name="Picture 6" descr="Thumb penetrat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17913" y="1600200"/>
            <a:ext cx="26670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6400800" y="5715000"/>
            <a:ext cx="27432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rgbClr val="FFFF00"/>
                </a:solidFill>
                <a:latin typeface="Tahoma" pitchFamily="-102" charset="0"/>
              </a:rPr>
              <a:t>Plasticity</a:t>
            </a:r>
          </a:p>
        </p:txBody>
      </p:sp>
      <p:sp>
        <p:nvSpPr>
          <p:cNvPr id="111624" name="Text Box 8"/>
          <p:cNvSpPr txBox="1">
            <a:spLocks noChangeArrowheads="1"/>
          </p:cNvSpPr>
          <p:nvPr/>
        </p:nvSpPr>
        <p:spPr bwMode="auto">
          <a:xfrm>
            <a:off x="762000" y="5486400"/>
            <a:ext cx="27432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rgbClr val="FFFF00"/>
                </a:solidFill>
                <a:latin typeface="Tahoma" pitchFamily="-102" charset="0"/>
              </a:rPr>
              <a:t>Ribbon test</a:t>
            </a:r>
          </a:p>
        </p:txBody>
      </p:sp>
      <p:sp>
        <p:nvSpPr>
          <p:cNvPr id="111625" name="Rectangle 9"/>
          <p:cNvSpPr>
            <a:spLocks noChangeArrowheads="1"/>
          </p:cNvSpPr>
          <p:nvPr/>
        </p:nvSpPr>
        <p:spPr bwMode="auto">
          <a:xfrm>
            <a:off x="3810000" y="3335338"/>
            <a:ext cx="2328863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Tahoma" pitchFamily="-102" charset="0"/>
              </a:rPr>
              <a:t>Thumb penetration</a:t>
            </a:r>
          </a:p>
        </p:txBody>
      </p:sp>
      <p:sp>
        <p:nvSpPr>
          <p:cNvPr id="111626" name="Text Box 10"/>
          <p:cNvSpPr txBox="1">
            <a:spLocks noChangeArrowheads="1"/>
          </p:cNvSpPr>
          <p:nvPr/>
        </p:nvSpPr>
        <p:spPr bwMode="auto">
          <a:xfrm>
            <a:off x="3962400" y="5867400"/>
            <a:ext cx="25908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>
                <a:solidFill>
                  <a:srgbClr val="FFFF00"/>
                </a:solidFill>
                <a:latin typeface="Tahoma" pitchFamily="-102" charset="0"/>
              </a:rPr>
              <a:t>Dry strength test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47077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1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Manual Soil Testing Procedures</a:t>
            </a:r>
            <a:endParaRPr lang="en-US" sz="5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3124200"/>
            <a:ext cx="2819400" cy="7620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en-US" sz="2800" dirty="0">
                <a:solidFill>
                  <a:srgbClr val="FFFF00"/>
                </a:solidFill>
              </a:rPr>
              <a:t>Penetrometer </a:t>
            </a: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5715000" y="5562600"/>
            <a:ext cx="2209800" cy="46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solidFill>
                  <a:srgbClr val="FFFF00"/>
                </a:solidFill>
                <a:latin typeface="Tahoma" pitchFamily="-102" charset="0"/>
              </a:rPr>
              <a:t>Shearvane</a:t>
            </a:r>
          </a:p>
        </p:txBody>
      </p:sp>
      <p:pic>
        <p:nvPicPr>
          <p:cNvPr id="112645" name="Picture 5" descr="Pentrome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057400"/>
            <a:ext cx="5192713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6" name="Picture 6" descr="Shearvane"/>
          <p:cNvPicPr>
            <a:picLocks noChangeAspect="1" noChangeArrowheads="1"/>
          </p:cNvPicPr>
          <p:nvPr/>
        </p:nvPicPr>
        <p:blipFill>
          <a:blip r:embed="rId4" cstate="print">
            <a:lum bright="6000" contrast="-12000"/>
          </a:blip>
          <a:srcRect/>
          <a:stretch>
            <a:fillRect/>
          </a:stretch>
        </p:blipFill>
        <p:spPr bwMode="auto">
          <a:xfrm>
            <a:off x="4800600" y="3429000"/>
            <a:ext cx="32766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loping.gif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762000" y="1600200"/>
            <a:ext cx="4290874" cy="22098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Sloping/Benching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59</a:t>
            </a:fld>
            <a:endParaRPr lang="en-US" dirty="0"/>
          </a:p>
        </p:txBody>
      </p:sp>
      <p:pic>
        <p:nvPicPr>
          <p:cNvPr id="6" name="Picture 5" descr="benching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8600" y="3962400"/>
            <a:ext cx="4527550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438400"/>
            <a:ext cx="8229600" cy="4191000"/>
          </a:xfrm>
        </p:spPr>
        <p:txBody>
          <a:bodyPr>
            <a:normAutofit fontScale="32500" lnSpcReduction="20000"/>
          </a:bodyPr>
          <a:lstStyle/>
          <a:p>
            <a:endParaRPr lang="en-US" sz="7400" dirty="0" smtClean="0"/>
          </a:p>
          <a:p>
            <a:endParaRPr lang="en-US" sz="7400" dirty="0" smtClean="0"/>
          </a:p>
          <a:p>
            <a:r>
              <a:rPr lang="en-US" sz="7400" dirty="0" smtClean="0"/>
              <a:t>Less than 5 gallons; and</a:t>
            </a:r>
          </a:p>
          <a:p>
            <a:endParaRPr lang="en-US" sz="7400" dirty="0" smtClean="0"/>
          </a:p>
          <a:p>
            <a:r>
              <a:rPr lang="en-US" sz="7400" dirty="0" smtClean="0"/>
              <a:t>Contained and under the control of the spiller (paved is contained, gravel is not); and</a:t>
            </a:r>
          </a:p>
          <a:p>
            <a:pPr>
              <a:buNone/>
            </a:pPr>
            <a:endParaRPr lang="en-US" sz="7400" dirty="0" smtClean="0"/>
          </a:p>
          <a:p>
            <a:r>
              <a:rPr lang="en-US" sz="7400" dirty="0" smtClean="0"/>
              <a:t>The spill has not and will not reach the State's water or any land); </a:t>
            </a:r>
            <a:r>
              <a:rPr lang="en-US" sz="7400" b="1" dirty="0" smtClean="0">
                <a:solidFill>
                  <a:srgbClr val="FF0000"/>
                </a:solidFill>
              </a:rPr>
              <a:t>and</a:t>
            </a:r>
          </a:p>
          <a:p>
            <a:endParaRPr lang="en-US" sz="7400" dirty="0" smtClean="0"/>
          </a:p>
          <a:p>
            <a:r>
              <a:rPr lang="en-US" sz="7400" dirty="0" smtClean="0"/>
              <a:t>The spill is cleaned up within 2 hours of discovery.</a:t>
            </a:r>
          </a:p>
          <a:p>
            <a:endParaRPr lang="en-US" sz="7400" dirty="0" smtClean="0"/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1"/>
            <a:ext cx="8229600" cy="1905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100" i="1" dirty="0" smtClean="0"/>
              <a:t/>
            </a:r>
            <a:br>
              <a:rPr lang="en-US" sz="3100" i="1" dirty="0" smtClean="0"/>
            </a:br>
            <a:r>
              <a:rPr lang="en-US" dirty="0" smtClean="0">
                <a:solidFill>
                  <a:srgbClr val="FF0000"/>
                </a:solidFill>
              </a:rPr>
              <a:t>Petroleum spills </a:t>
            </a:r>
            <a:r>
              <a:rPr lang="en-US" sz="3100" dirty="0" smtClean="0"/>
              <a:t>must be reported to the NYS Spill Hotline (1-800-457-7362) within 2 hours of discovery, except spills which meet </a:t>
            </a:r>
            <a:r>
              <a:rPr lang="en-US" sz="3100" b="1" dirty="0" smtClean="0"/>
              <a:t>ALL </a:t>
            </a:r>
            <a:r>
              <a:rPr lang="en-US" sz="3100" dirty="0" smtClean="0"/>
              <a:t>of the following criteria: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Ingress and Egress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4 feet depth</a:t>
            </a:r>
          </a:p>
          <a:p>
            <a:endParaRPr lang="en-US" dirty="0" smtClean="0"/>
          </a:p>
          <a:p>
            <a:r>
              <a:rPr lang="en-US" dirty="0" smtClean="0"/>
              <a:t>25 feet travel distance</a:t>
            </a:r>
          </a:p>
          <a:p>
            <a:endParaRPr lang="en-US" dirty="0" smtClean="0"/>
          </a:p>
          <a:p>
            <a:r>
              <a:rPr lang="en-US" dirty="0" smtClean="0"/>
              <a:t>3 ft over the top</a:t>
            </a:r>
          </a:p>
          <a:p>
            <a:endParaRPr lang="en-US" dirty="0" smtClean="0"/>
          </a:p>
          <a:p>
            <a:r>
              <a:rPr lang="en-US" dirty="0" smtClean="0"/>
              <a:t>safe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60</a:t>
            </a:fld>
            <a:endParaRPr lang="en-US" dirty="0"/>
          </a:p>
        </p:txBody>
      </p:sp>
      <p:pic>
        <p:nvPicPr>
          <p:cNvPr id="6" name="Content Placeholder 5" descr="Picture1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93449"/>
            <a:ext cx="4038600" cy="3582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Employees shall not be permitted to work in hazardous and/or toxic atmospheres. Such atmospheres include those with: </a:t>
            </a:r>
            <a:br>
              <a:rPr lang="en-US" dirty="0" smtClean="0"/>
            </a:br>
            <a:endParaRPr lang="en-US" dirty="0" smtClean="0"/>
          </a:p>
          <a:p>
            <a:pPr lvl="2"/>
            <a:r>
              <a:rPr lang="en-US" dirty="0" smtClean="0"/>
              <a:t>Less than 19.5% or more than 23.5% oxygen; </a:t>
            </a:r>
          </a:p>
          <a:p>
            <a:pPr lvl="2"/>
            <a:r>
              <a:rPr lang="en-US" dirty="0" smtClean="0"/>
              <a:t>A combustible gas concentration greater than 20% of the lower flammable limit; and </a:t>
            </a:r>
          </a:p>
          <a:p>
            <a:pPr lvl="2"/>
            <a:r>
              <a:rPr lang="en-US" dirty="0" smtClean="0"/>
              <a:t>Concentrations of hazardous substances that exceed safe limits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Hazardous Atmospheres and Confined Spaces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61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59113" y="838201"/>
            <a:ext cx="3878162" cy="536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62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62200" y="838200"/>
            <a:ext cx="4419600" cy="560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63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pPr algn="ctr">
              <a:buNone/>
            </a:pPr>
            <a:r>
              <a:rPr lang="en-US" dirty="0" smtClean="0"/>
              <a:t>Barbara.Boyle@suny.edu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64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Update to reflect federal standards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Agenda - Department of Labor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209800"/>
            <a:ext cx="8229600" cy="3988981"/>
          </a:xfrm>
        </p:spPr>
        <p:txBody>
          <a:bodyPr/>
          <a:lstStyle/>
          <a:p>
            <a:r>
              <a:rPr lang="en-US" b="1" dirty="0" smtClean="0"/>
              <a:t>New look to labels.</a:t>
            </a:r>
          </a:p>
          <a:p>
            <a:endParaRPr lang="en-US" b="1" dirty="0" smtClean="0"/>
          </a:p>
          <a:p>
            <a:r>
              <a:rPr lang="en-US" b="1" dirty="0" smtClean="0"/>
              <a:t>New pictograms on labels.</a:t>
            </a:r>
          </a:p>
          <a:p>
            <a:endParaRPr lang="en-US" b="1" dirty="0" smtClean="0"/>
          </a:p>
          <a:p>
            <a:r>
              <a:rPr lang="en-US" b="1" dirty="0" smtClean="0"/>
              <a:t>More </a:t>
            </a:r>
            <a:r>
              <a:rPr lang="en-US" b="1" dirty="0" smtClean="0">
                <a:solidFill>
                  <a:srgbClr val="FF0000"/>
                </a:solidFill>
              </a:rPr>
              <a:t>standardized</a:t>
            </a:r>
            <a:r>
              <a:rPr lang="en-US" b="1" dirty="0" smtClean="0"/>
              <a:t> Safety Data Sheets.</a:t>
            </a:r>
          </a:p>
          <a:p>
            <a:pPr lvl="1"/>
            <a:r>
              <a:rPr lang="en-US" b="1" dirty="0" smtClean="0"/>
              <a:t>Better Safety Data Sheet information.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609601"/>
            <a:ext cx="8229600" cy="1189160"/>
          </a:xfrm>
        </p:spPr>
        <p:txBody>
          <a:bodyPr/>
          <a:lstStyle/>
          <a:p>
            <a:r>
              <a:rPr lang="en-US" dirty="0" smtClean="0"/>
              <a:t>Hazard Communication – </a:t>
            </a:r>
            <a:br>
              <a:rPr lang="en-US" dirty="0" smtClean="0"/>
            </a:br>
            <a:r>
              <a:rPr lang="en-US" dirty="0" smtClean="0"/>
              <a:t>GHS 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785DC5-D483-428B-8682-1DFD1B21E43D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828800"/>
            <a:ext cx="867466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  <p:tag name="QUESTION" val="1"/>
</p:tagLst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2690</TotalTime>
  <Words>1167</Words>
  <Application>Microsoft Office PowerPoint</Application>
  <PresentationFormat>On-screen Show (4:3)</PresentationFormat>
  <Paragraphs>380</Paragraphs>
  <Slides>64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Theme3</vt:lpstr>
      <vt:lpstr>EH&amp;S Update  Physical Plant Administrators Association</vt:lpstr>
      <vt:lpstr>  </vt:lpstr>
      <vt:lpstr>Regulatory Agenda - DEC</vt:lpstr>
      <vt:lpstr>Petroleum Bulk  Storage</vt:lpstr>
      <vt:lpstr>NYS is Revising all PBS and CBS Rules</vt:lpstr>
      <vt:lpstr> Petroleum spills must be reported to the NYS Spill Hotline (1-800-457-7362) within 2 hours of discovery, except spills which meet ALL of the following criteria: </vt:lpstr>
      <vt:lpstr>Agenda - Department of Labor</vt:lpstr>
      <vt:lpstr>Hazard Communication –  GHS Update</vt:lpstr>
      <vt:lpstr>Slide 9</vt:lpstr>
      <vt:lpstr>Slide 10</vt:lpstr>
      <vt:lpstr>Slide 11</vt:lpstr>
      <vt:lpstr>Label Example</vt:lpstr>
      <vt:lpstr>Slide 13</vt:lpstr>
      <vt:lpstr>Slide 14</vt:lpstr>
      <vt:lpstr>Agenda - Department of State</vt:lpstr>
      <vt:lpstr>Slide 16</vt:lpstr>
      <vt:lpstr>Training  Grant Opportunities</vt:lpstr>
      <vt:lpstr>emergency@suny.edu </vt:lpstr>
      <vt:lpstr>NY-Alert </vt:lpstr>
      <vt:lpstr>Generator Project</vt:lpstr>
      <vt:lpstr>Vermiculite</vt:lpstr>
      <vt:lpstr>  Asbestos  ≠  Vermiculite </vt:lpstr>
      <vt:lpstr>    Take 2 –    July 2013</vt:lpstr>
      <vt:lpstr>Possible Lab Result</vt:lpstr>
      <vt:lpstr> Building Owner Options</vt:lpstr>
      <vt:lpstr>Slide 26</vt:lpstr>
      <vt:lpstr>Slide 27</vt:lpstr>
      <vt:lpstr>Considerations:</vt:lpstr>
      <vt:lpstr>How this is playing out…..</vt:lpstr>
      <vt:lpstr>Air Regulations</vt:lpstr>
      <vt:lpstr>General Format</vt:lpstr>
      <vt:lpstr>Institutional Boiler MACT </vt:lpstr>
      <vt:lpstr>Emergency Generators  and Permitting</vt:lpstr>
      <vt:lpstr>Trenching for Interested People</vt:lpstr>
      <vt:lpstr>Slide 35</vt:lpstr>
      <vt:lpstr>Competent Person</vt:lpstr>
      <vt:lpstr>Inspections</vt:lpstr>
      <vt:lpstr>Moving at 45 mph….</vt:lpstr>
      <vt:lpstr>Trenching Numbers </vt:lpstr>
      <vt:lpstr>Walking Towards the Trench….</vt:lpstr>
      <vt:lpstr>Where’s the traffic? Is overhead work going on? </vt:lpstr>
      <vt:lpstr>Water</vt:lpstr>
      <vt:lpstr>Is it wet?</vt:lpstr>
      <vt:lpstr>What water brings:</vt:lpstr>
      <vt:lpstr>Where’s the spoil?   Top side stressors?</vt:lpstr>
      <vt:lpstr>Heaving or Squeezing</vt:lpstr>
      <vt:lpstr>Tension Cracks</vt:lpstr>
      <vt:lpstr>Slide 48</vt:lpstr>
      <vt:lpstr>Subsidence or Buldging</vt:lpstr>
      <vt:lpstr>Boiling</vt:lpstr>
      <vt:lpstr>How is the trench or the people protected?</vt:lpstr>
      <vt:lpstr>Shoring</vt:lpstr>
      <vt:lpstr>Trench Boxes – protect workers</vt:lpstr>
      <vt:lpstr>Slide 54</vt:lpstr>
      <vt:lpstr>Slide 55</vt:lpstr>
      <vt:lpstr>Slope - Soils Types</vt:lpstr>
      <vt:lpstr>Manual Soil Testing Procedures</vt:lpstr>
      <vt:lpstr>Manual Soil Testing Procedures</vt:lpstr>
      <vt:lpstr>Sloping/Benching</vt:lpstr>
      <vt:lpstr>Ingress and Egress</vt:lpstr>
      <vt:lpstr>Hazardous Atmospheres and Confined Spaces</vt:lpstr>
      <vt:lpstr>Slide 62</vt:lpstr>
      <vt:lpstr>Slide 63</vt:lpstr>
      <vt:lpstr>Thank you!</vt:lpstr>
    </vt:vector>
  </TitlesOfParts>
  <Company>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A. Boyle</dc:creator>
  <cp:lastModifiedBy>zulloan</cp:lastModifiedBy>
  <cp:revision>300</cp:revision>
  <dcterms:created xsi:type="dcterms:W3CDTF">2012-12-03T15:34:06Z</dcterms:created>
  <dcterms:modified xsi:type="dcterms:W3CDTF">2014-02-06T18:47:24Z</dcterms:modified>
</cp:coreProperties>
</file>