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86.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slideMasters/slideMaster8.xml" ContentType="application/vnd.openxmlformats-officedocument.presentationml.slideMaster+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Default Extension="gif" ContentType="image/gif"/>
  <Override PartName="/ppt/notesSlides/notesSlide31.xml" ContentType="application/vnd.openxmlformats-officedocument.presentationml.notesSlide+xml"/>
  <Override PartName="/ppt/slideMasters/slideMaster5.xml" ContentType="application/vnd.openxmlformats-officedocument.presentationml.slideMaster+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slides/slide24.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diagrams/data1.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3" r:id="rId1"/>
    <p:sldMasterId id="2147484086" r:id="rId2"/>
    <p:sldMasterId id="2147484098" r:id="rId3"/>
    <p:sldMasterId id="2147484122" r:id="rId4"/>
    <p:sldMasterId id="2147484110" r:id="rId5"/>
    <p:sldMasterId id="2147484040" r:id="rId6"/>
    <p:sldMasterId id="2147484054" r:id="rId7"/>
    <p:sldMasterId id="2147484067" r:id="rId8"/>
  </p:sldMasterIdLst>
  <p:notesMasterIdLst>
    <p:notesMasterId r:id="rId40"/>
  </p:notesMasterIdLst>
  <p:handoutMasterIdLst>
    <p:handoutMasterId r:id="rId41"/>
  </p:handoutMasterIdLst>
  <p:sldIdLst>
    <p:sldId id="355" r:id="rId9"/>
    <p:sldId id="465" r:id="rId10"/>
    <p:sldId id="474" r:id="rId11"/>
    <p:sldId id="445" r:id="rId12"/>
    <p:sldId id="353" r:id="rId13"/>
    <p:sldId id="440" r:id="rId14"/>
    <p:sldId id="473" r:id="rId15"/>
    <p:sldId id="446" r:id="rId16"/>
    <p:sldId id="456" r:id="rId17"/>
    <p:sldId id="450" r:id="rId18"/>
    <p:sldId id="454" r:id="rId19"/>
    <p:sldId id="455" r:id="rId20"/>
    <p:sldId id="457" r:id="rId21"/>
    <p:sldId id="470" r:id="rId22"/>
    <p:sldId id="458" r:id="rId23"/>
    <p:sldId id="459" r:id="rId24"/>
    <p:sldId id="460" r:id="rId25"/>
    <p:sldId id="466" r:id="rId26"/>
    <p:sldId id="468" r:id="rId27"/>
    <p:sldId id="467" r:id="rId28"/>
    <p:sldId id="461" r:id="rId29"/>
    <p:sldId id="462" r:id="rId30"/>
    <p:sldId id="441" r:id="rId31"/>
    <p:sldId id="475" r:id="rId32"/>
    <p:sldId id="464" r:id="rId33"/>
    <p:sldId id="469" r:id="rId34"/>
    <p:sldId id="439" r:id="rId35"/>
    <p:sldId id="471" r:id="rId36"/>
    <p:sldId id="442" r:id="rId37"/>
    <p:sldId id="443" r:id="rId38"/>
    <p:sldId id="472" r:id="rId39"/>
  </p:sldIdLst>
  <p:sldSz cx="9144000" cy="6858000" type="screen4x3"/>
  <p:notesSz cx="7102475" cy="938847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frameSlides="1"/>
  <p:showPr showNarration="1" useTimings="0">
    <p:present/>
    <p:sldAll/>
    <p:penClr>
      <a:srgbClr val="FF0000"/>
    </p:penClr>
  </p:showPr>
  <p:clrMru>
    <a:srgbClr val="FF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showOutlineIcons="0">
    <p:restoredLeft sz="34587" autoAdjust="0"/>
    <p:restoredTop sz="86359" autoAdjust="0"/>
  </p:normalViewPr>
  <p:slideViewPr>
    <p:cSldViewPr snapToGrid="0">
      <p:cViewPr>
        <p:scale>
          <a:sx n="90" d="100"/>
          <a:sy n="90" d="100"/>
        </p:scale>
        <p:origin x="-1044" y="-3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p:cViewPr varScale="1">
        <p:scale>
          <a:sx n="87" d="100"/>
          <a:sy n="87" d="100"/>
        </p:scale>
        <p:origin x="-3672" y="-72"/>
      </p:cViewPr>
      <p:guideLst>
        <p:guide orient="horz" pos="2957"/>
        <p:guide pos="2237"/>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8542E9-54E7-41C8-8C4A-82157C416953}" type="doc">
      <dgm:prSet loTypeId="urn:microsoft.com/office/officeart/2005/8/layout/radial6" loCatId="relationship" qsTypeId="urn:microsoft.com/office/officeart/2005/8/quickstyle/3d1" qsCatId="3D" csTypeId="urn:microsoft.com/office/officeart/2005/8/colors/colorful2" csCatId="colorful" phldr="1"/>
      <dgm:spPr/>
      <dgm:t>
        <a:bodyPr/>
        <a:lstStyle/>
        <a:p>
          <a:endParaRPr lang="en-US"/>
        </a:p>
      </dgm:t>
    </dgm:pt>
    <dgm:pt modelId="{DD0352FA-D775-4A97-BA93-2BBB2E2DDC8F}">
      <dgm:prSet phldrT="[Text]" custT="1"/>
      <dgm:spPr/>
      <dgm:t>
        <a:bodyPr lIns="0" tIns="0" rIns="0" bIns="0"/>
        <a:lstStyle/>
        <a:p>
          <a:r>
            <a:rPr lang="en-US" sz="3000" b="1" dirty="0" smtClean="0"/>
            <a:t>Documentation</a:t>
          </a:r>
          <a:endParaRPr lang="en-US" sz="3000" b="1" dirty="0"/>
        </a:p>
      </dgm:t>
    </dgm:pt>
    <dgm:pt modelId="{F9663028-6ECD-4367-8569-E1E3CE7A28E6}" type="parTrans" cxnId="{4C6E200D-D69A-4E34-9C6D-0EC395EB4A67}">
      <dgm:prSet/>
      <dgm:spPr/>
      <dgm:t>
        <a:bodyPr/>
        <a:lstStyle/>
        <a:p>
          <a:endParaRPr lang="en-US"/>
        </a:p>
      </dgm:t>
    </dgm:pt>
    <dgm:pt modelId="{04E4EFA0-61DF-4318-8E17-89B89B9763F7}" type="sibTrans" cxnId="{4C6E200D-D69A-4E34-9C6D-0EC395EB4A67}">
      <dgm:prSet/>
      <dgm:spPr/>
      <dgm:t>
        <a:bodyPr/>
        <a:lstStyle/>
        <a:p>
          <a:endParaRPr lang="en-US"/>
        </a:p>
      </dgm:t>
    </dgm:pt>
    <dgm:pt modelId="{3F96647A-2D22-453D-9705-DBF57A8F5606}">
      <dgm:prSet phldrT="[Text]"/>
      <dgm:spPr/>
      <dgm:t>
        <a:bodyPr/>
        <a:lstStyle/>
        <a:p>
          <a:endParaRPr lang="en-US"/>
        </a:p>
      </dgm:t>
    </dgm:pt>
    <dgm:pt modelId="{E1480AD9-FA3D-42FA-8C62-76CF649C3C73}" type="parTrans" cxnId="{AB401CC7-0559-46F7-B85B-35FDE64744E5}">
      <dgm:prSet/>
      <dgm:spPr/>
      <dgm:t>
        <a:bodyPr/>
        <a:lstStyle/>
        <a:p>
          <a:endParaRPr lang="en-US"/>
        </a:p>
      </dgm:t>
    </dgm:pt>
    <dgm:pt modelId="{C9A76FDF-5A0B-4E07-80E4-A7839596A631}" type="sibTrans" cxnId="{AB401CC7-0559-46F7-B85B-35FDE64744E5}">
      <dgm:prSet/>
      <dgm:spPr/>
      <dgm:t>
        <a:bodyPr/>
        <a:lstStyle/>
        <a:p>
          <a:endParaRPr lang="en-US"/>
        </a:p>
      </dgm:t>
    </dgm:pt>
    <dgm:pt modelId="{A59A9DBA-4148-430D-9D5A-BB65FB9D70E0}">
      <dgm:prSet phldrT="[Text]" custT="1"/>
      <dgm:spPr/>
      <dgm:t>
        <a:bodyPr/>
        <a:lstStyle/>
        <a:p>
          <a:endParaRPr lang="en-US"/>
        </a:p>
      </dgm:t>
    </dgm:pt>
    <dgm:pt modelId="{D7A40C1D-C007-48FC-BAE5-5CAC38F8D03A}" type="parTrans" cxnId="{1D18D38C-781C-4A8C-A757-6C957AC8238D}">
      <dgm:prSet/>
      <dgm:spPr/>
      <dgm:t>
        <a:bodyPr/>
        <a:lstStyle/>
        <a:p>
          <a:endParaRPr lang="en-US"/>
        </a:p>
      </dgm:t>
    </dgm:pt>
    <dgm:pt modelId="{0DA24EE1-B812-4FAB-B2FA-E58B014208F6}" type="sibTrans" cxnId="{1D18D38C-781C-4A8C-A757-6C957AC8238D}">
      <dgm:prSet/>
      <dgm:spPr/>
      <dgm:t>
        <a:bodyPr/>
        <a:lstStyle/>
        <a:p>
          <a:endParaRPr lang="en-US"/>
        </a:p>
      </dgm:t>
    </dgm:pt>
    <dgm:pt modelId="{0D588FC8-D80F-4900-B195-87F95A60A479}">
      <dgm:prSet phldrT="[Text]"/>
      <dgm:spPr/>
      <dgm:t>
        <a:bodyPr/>
        <a:lstStyle/>
        <a:p>
          <a:endParaRPr lang="en-US"/>
        </a:p>
      </dgm:t>
    </dgm:pt>
    <dgm:pt modelId="{2A8BA7BB-AC41-4907-A71E-EB1082DD4E41}" type="parTrans" cxnId="{93B88657-1C28-46C2-B00E-5CDB2255F2BB}">
      <dgm:prSet/>
      <dgm:spPr/>
      <dgm:t>
        <a:bodyPr/>
        <a:lstStyle/>
        <a:p>
          <a:endParaRPr lang="en-US"/>
        </a:p>
      </dgm:t>
    </dgm:pt>
    <dgm:pt modelId="{C06B4FBF-1919-43E3-9853-F2D804E9268B}" type="sibTrans" cxnId="{93B88657-1C28-46C2-B00E-5CDB2255F2BB}">
      <dgm:prSet/>
      <dgm:spPr/>
      <dgm:t>
        <a:bodyPr/>
        <a:lstStyle/>
        <a:p>
          <a:endParaRPr lang="en-US"/>
        </a:p>
      </dgm:t>
    </dgm:pt>
    <dgm:pt modelId="{CB5C6AFF-E8E4-42B6-9B8F-917FC1FBBF18}">
      <dgm:prSet phldrT="[Text]"/>
      <dgm:spPr/>
      <dgm:t>
        <a:bodyPr/>
        <a:lstStyle/>
        <a:p>
          <a:endParaRPr lang="en-US"/>
        </a:p>
      </dgm:t>
    </dgm:pt>
    <dgm:pt modelId="{670836BC-24A4-4008-B34B-38DCCE5644BE}" type="parTrans" cxnId="{23308FEB-3245-4E90-8847-70FB5D783C0C}">
      <dgm:prSet/>
      <dgm:spPr/>
      <dgm:t>
        <a:bodyPr/>
        <a:lstStyle/>
        <a:p>
          <a:endParaRPr lang="en-US"/>
        </a:p>
      </dgm:t>
    </dgm:pt>
    <dgm:pt modelId="{B53A1B0B-1E66-4E64-9BE2-80DB85333DFD}" type="sibTrans" cxnId="{23308FEB-3245-4E90-8847-70FB5D783C0C}">
      <dgm:prSet/>
      <dgm:spPr/>
      <dgm:t>
        <a:bodyPr/>
        <a:lstStyle/>
        <a:p>
          <a:endParaRPr lang="en-US"/>
        </a:p>
      </dgm:t>
    </dgm:pt>
    <dgm:pt modelId="{F35C5277-58EA-41A3-879E-13D4CD43E9DF}">
      <dgm:prSet custT="1"/>
      <dgm:spPr/>
      <dgm:t>
        <a:bodyPr/>
        <a:lstStyle/>
        <a:p>
          <a:r>
            <a:rPr lang="en-US" sz="4000" dirty="0" smtClean="0"/>
            <a:t>Budget</a:t>
          </a:r>
          <a:endParaRPr lang="en-US" sz="3200" dirty="0"/>
        </a:p>
      </dgm:t>
    </dgm:pt>
    <dgm:pt modelId="{2A99DB4A-B4B3-4B0A-9A6B-89D3B4E7F49A}" type="parTrans" cxnId="{000976FE-04B9-4277-ADE4-4CD24952C672}">
      <dgm:prSet/>
      <dgm:spPr/>
      <dgm:t>
        <a:bodyPr/>
        <a:lstStyle/>
        <a:p>
          <a:endParaRPr lang="en-US"/>
        </a:p>
      </dgm:t>
    </dgm:pt>
    <dgm:pt modelId="{765EDAF5-4ACC-4DC0-BFA6-B5669C2937CE}" type="sibTrans" cxnId="{000976FE-04B9-4277-ADE4-4CD24952C672}">
      <dgm:prSet/>
      <dgm:spPr/>
      <dgm:t>
        <a:bodyPr/>
        <a:lstStyle/>
        <a:p>
          <a:endParaRPr lang="en-US"/>
        </a:p>
      </dgm:t>
    </dgm:pt>
    <dgm:pt modelId="{892090A0-B502-415D-B248-7C3ACCE8B83C}">
      <dgm:prSet custT="1"/>
      <dgm:spPr/>
      <dgm:t>
        <a:bodyPr/>
        <a:lstStyle/>
        <a:p>
          <a:r>
            <a:rPr lang="en-US" sz="3000" b="1" dirty="0" smtClean="0"/>
            <a:t>Staff</a:t>
          </a:r>
          <a:endParaRPr lang="en-US" sz="3000" b="1" dirty="0"/>
        </a:p>
      </dgm:t>
    </dgm:pt>
    <dgm:pt modelId="{A63CB9EE-A80C-4176-9081-E80374A2854A}" type="parTrans" cxnId="{7C290EB3-6F95-4125-8770-5B9887D4BFC6}">
      <dgm:prSet/>
      <dgm:spPr/>
      <dgm:t>
        <a:bodyPr/>
        <a:lstStyle/>
        <a:p>
          <a:endParaRPr lang="en-US"/>
        </a:p>
      </dgm:t>
    </dgm:pt>
    <dgm:pt modelId="{5BA28E89-4117-4A13-B378-683F4A4682CC}" type="sibTrans" cxnId="{7C290EB3-6F95-4125-8770-5B9887D4BFC6}">
      <dgm:prSet/>
      <dgm:spPr/>
      <dgm:t>
        <a:bodyPr/>
        <a:lstStyle/>
        <a:p>
          <a:endParaRPr lang="en-US"/>
        </a:p>
      </dgm:t>
    </dgm:pt>
    <dgm:pt modelId="{6E4105A1-D3FD-4C72-A663-DBDF12B5E840}">
      <dgm:prSet custT="1"/>
      <dgm:spPr/>
      <dgm:t>
        <a:bodyPr/>
        <a:lstStyle/>
        <a:p>
          <a:r>
            <a:rPr lang="en-US" sz="3000" b="1" dirty="0" smtClean="0"/>
            <a:t>Data</a:t>
          </a:r>
          <a:endParaRPr lang="en-US" sz="3000" b="1" dirty="0"/>
        </a:p>
      </dgm:t>
    </dgm:pt>
    <dgm:pt modelId="{8D472AA3-50A7-4E78-8F41-484D6A0F7847}" type="parTrans" cxnId="{6854E3E8-A01D-4CD8-9DD3-CDCA60EB77D6}">
      <dgm:prSet/>
      <dgm:spPr/>
      <dgm:t>
        <a:bodyPr/>
        <a:lstStyle/>
        <a:p>
          <a:endParaRPr lang="en-US"/>
        </a:p>
      </dgm:t>
    </dgm:pt>
    <dgm:pt modelId="{2FE20002-473A-40C2-8CA0-5F43B8BEC85C}" type="sibTrans" cxnId="{6854E3E8-A01D-4CD8-9DD3-CDCA60EB77D6}">
      <dgm:prSet/>
      <dgm:spPr/>
      <dgm:t>
        <a:bodyPr/>
        <a:lstStyle/>
        <a:p>
          <a:endParaRPr lang="en-US"/>
        </a:p>
      </dgm:t>
    </dgm:pt>
    <dgm:pt modelId="{5C7AAFDB-6EA5-4171-8702-E0188B822DA2}">
      <dgm:prSet custT="1"/>
      <dgm:spPr/>
      <dgm:t>
        <a:bodyPr/>
        <a:lstStyle/>
        <a:p>
          <a:r>
            <a:rPr lang="en-US" sz="3000" b="1" dirty="0" smtClean="0"/>
            <a:t>Capital</a:t>
          </a:r>
          <a:endParaRPr lang="en-US" sz="3000" b="1" dirty="0"/>
        </a:p>
      </dgm:t>
    </dgm:pt>
    <dgm:pt modelId="{194080AD-5E2F-4D07-B04D-CB561D492A05}" type="parTrans" cxnId="{C5373484-F123-4217-8594-8D348A57489E}">
      <dgm:prSet/>
      <dgm:spPr/>
      <dgm:t>
        <a:bodyPr/>
        <a:lstStyle/>
        <a:p>
          <a:endParaRPr lang="en-US"/>
        </a:p>
      </dgm:t>
    </dgm:pt>
    <dgm:pt modelId="{E772E7A3-EBBE-464C-8322-B5EFEC40CB19}" type="sibTrans" cxnId="{C5373484-F123-4217-8594-8D348A57489E}">
      <dgm:prSet/>
      <dgm:spPr/>
      <dgm:t>
        <a:bodyPr/>
        <a:lstStyle/>
        <a:p>
          <a:endParaRPr lang="en-US"/>
        </a:p>
      </dgm:t>
    </dgm:pt>
    <dgm:pt modelId="{7AACFE0A-09E0-4208-A9BF-41CCA6B611C0}" type="pres">
      <dgm:prSet presAssocID="{328542E9-54E7-41C8-8C4A-82157C416953}" presName="Name0" presStyleCnt="0">
        <dgm:presLayoutVars>
          <dgm:chMax val="1"/>
          <dgm:dir/>
          <dgm:animLvl val="ctr"/>
          <dgm:resizeHandles val="exact"/>
        </dgm:presLayoutVars>
      </dgm:prSet>
      <dgm:spPr/>
      <dgm:t>
        <a:bodyPr/>
        <a:lstStyle/>
        <a:p>
          <a:endParaRPr lang="en-US"/>
        </a:p>
      </dgm:t>
    </dgm:pt>
    <dgm:pt modelId="{0EE1073C-2A16-49A7-8EAD-B21ABD31C5B0}" type="pres">
      <dgm:prSet presAssocID="{F35C5277-58EA-41A3-879E-13D4CD43E9DF}" presName="centerShape" presStyleLbl="node0" presStyleIdx="0" presStyleCnt="1" custScaleX="116471" custScaleY="101390" custLinFactNeighborX="-490" custLinFactNeighborY="2450"/>
      <dgm:spPr/>
      <dgm:t>
        <a:bodyPr/>
        <a:lstStyle/>
        <a:p>
          <a:endParaRPr lang="en-US"/>
        </a:p>
      </dgm:t>
    </dgm:pt>
    <dgm:pt modelId="{9A7C0331-824C-439D-8A6C-DB95C4AA406C}" type="pres">
      <dgm:prSet presAssocID="{6E4105A1-D3FD-4C72-A663-DBDF12B5E840}" presName="node" presStyleLbl="node1" presStyleIdx="0" presStyleCnt="4" custScaleX="266128" custRadScaleRad="89783" custRadScaleInc="13731">
        <dgm:presLayoutVars>
          <dgm:bulletEnabled val="1"/>
        </dgm:presLayoutVars>
      </dgm:prSet>
      <dgm:spPr/>
      <dgm:t>
        <a:bodyPr/>
        <a:lstStyle/>
        <a:p>
          <a:endParaRPr lang="en-US"/>
        </a:p>
      </dgm:t>
    </dgm:pt>
    <dgm:pt modelId="{3756417A-A11E-4659-A0EA-5557462D3C6A}" type="pres">
      <dgm:prSet presAssocID="{6E4105A1-D3FD-4C72-A663-DBDF12B5E840}" presName="dummy" presStyleCnt="0"/>
      <dgm:spPr/>
    </dgm:pt>
    <dgm:pt modelId="{8E65EA4C-0815-4C44-BB54-8B0B6B41FE1F}" type="pres">
      <dgm:prSet presAssocID="{2FE20002-473A-40C2-8CA0-5F43B8BEC85C}" presName="sibTrans" presStyleLbl="sibTrans2D1" presStyleIdx="0" presStyleCnt="4"/>
      <dgm:spPr/>
      <dgm:t>
        <a:bodyPr/>
        <a:lstStyle/>
        <a:p>
          <a:endParaRPr lang="en-US"/>
        </a:p>
      </dgm:t>
    </dgm:pt>
    <dgm:pt modelId="{93F33AFB-9AA2-42E6-9461-52617C72C284}" type="pres">
      <dgm:prSet presAssocID="{5C7AAFDB-6EA5-4171-8702-E0188B822DA2}" presName="node" presStyleLbl="node1" presStyleIdx="1" presStyleCnt="4" custScaleX="266128" custRadScaleRad="128959" custRadScaleInc="8827">
        <dgm:presLayoutVars>
          <dgm:bulletEnabled val="1"/>
        </dgm:presLayoutVars>
      </dgm:prSet>
      <dgm:spPr/>
      <dgm:t>
        <a:bodyPr/>
        <a:lstStyle/>
        <a:p>
          <a:endParaRPr lang="en-US"/>
        </a:p>
      </dgm:t>
    </dgm:pt>
    <dgm:pt modelId="{E4CCB5EA-8C84-412E-AC5F-4DC508EC2E7C}" type="pres">
      <dgm:prSet presAssocID="{5C7AAFDB-6EA5-4171-8702-E0188B822DA2}" presName="dummy" presStyleCnt="0"/>
      <dgm:spPr/>
    </dgm:pt>
    <dgm:pt modelId="{80F95D4D-C9C1-484D-8EC3-83701B141117}" type="pres">
      <dgm:prSet presAssocID="{E772E7A3-EBBE-464C-8322-B5EFEC40CB19}" presName="sibTrans" presStyleLbl="sibTrans2D1" presStyleIdx="1" presStyleCnt="4"/>
      <dgm:spPr/>
      <dgm:t>
        <a:bodyPr/>
        <a:lstStyle/>
        <a:p>
          <a:endParaRPr lang="en-US"/>
        </a:p>
      </dgm:t>
    </dgm:pt>
    <dgm:pt modelId="{FC77803F-306D-47F3-9D85-FCF1917F98A9}" type="pres">
      <dgm:prSet presAssocID="{DD0352FA-D775-4A97-BA93-2BBB2E2DDC8F}" presName="node" presStyleLbl="node1" presStyleIdx="2" presStyleCnt="4" custScaleX="266128" custRadScaleRad="100216" custRadScaleInc="-10429">
        <dgm:presLayoutVars>
          <dgm:bulletEnabled val="1"/>
        </dgm:presLayoutVars>
      </dgm:prSet>
      <dgm:spPr/>
      <dgm:t>
        <a:bodyPr/>
        <a:lstStyle/>
        <a:p>
          <a:endParaRPr lang="en-US"/>
        </a:p>
      </dgm:t>
    </dgm:pt>
    <dgm:pt modelId="{1039D374-4C82-4FA7-BB61-1422F4D56B2B}" type="pres">
      <dgm:prSet presAssocID="{DD0352FA-D775-4A97-BA93-2BBB2E2DDC8F}" presName="dummy" presStyleCnt="0"/>
      <dgm:spPr/>
    </dgm:pt>
    <dgm:pt modelId="{C42F7F47-F350-418A-85A6-3615C6F6735A}" type="pres">
      <dgm:prSet presAssocID="{04E4EFA0-61DF-4318-8E17-89B89B9763F7}" presName="sibTrans" presStyleLbl="sibTrans2D1" presStyleIdx="2" presStyleCnt="4"/>
      <dgm:spPr/>
      <dgm:t>
        <a:bodyPr/>
        <a:lstStyle/>
        <a:p>
          <a:endParaRPr lang="en-US"/>
        </a:p>
      </dgm:t>
    </dgm:pt>
    <dgm:pt modelId="{8BEABBFF-E17E-48AF-A30D-DD4DFE79D813}" type="pres">
      <dgm:prSet presAssocID="{892090A0-B502-415D-B248-7C3ACCE8B83C}" presName="node" presStyleLbl="node1" presStyleIdx="3" presStyleCnt="4" custScaleX="266128" custRadScaleRad="123106" custRadScaleInc="-9900">
        <dgm:presLayoutVars>
          <dgm:bulletEnabled val="1"/>
        </dgm:presLayoutVars>
      </dgm:prSet>
      <dgm:spPr/>
      <dgm:t>
        <a:bodyPr/>
        <a:lstStyle/>
        <a:p>
          <a:endParaRPr lang="en-US"/>
        </a:p>
      </dgm:t>
    </dgm:pt>
    <dgm:pt modelId="{C766254A-869C-4C67-8287-E6556EDEBBCD}" type="pres">
      <dgm:prSet presAssocID="{892090A0-B502-415D-B248-7C3ACCE8B83C}" presName="dummy" presStyleCnt="0"/>
      <dgm:spPr/>
    </dgm:pt>
    <dgm:pt modelId="{95F47910-8D78-410F-B071-0598E6EC1461}" type="pres">
      <dgm:prSet presAssocID="{5BA28E89-4117-4A13-B378-683F4A4682CC}" presName="sibTrans" presStyleLbl="sibTrans2D1" presStyleIdx="3" presStyleCnt="4"/>
      <dgm:spPr/>
      <dgm:t>
        <a:bodyPr/>
        <a:lstStyle/>
        <a:p>
          <a:endParaRPr lang="en-US"/>
        </a:p>
      </dgm:t>
    </dgm:pt>
  </dgm:ptLst>
  <dgm:cxnLst>
    <dgm:cxn modelId="{1A11AE7B-070C-4756-B559-1616CE9132D2}" type="presOf" srcId="{328542E9-54E7-41C8-8C4A-82157C416953}" destId="{7AACFE0A-09E0-4208-A9BF-41CCA6B611C0}" srcOrd="0" destOrd="0" presId="urn:microsoft.com/office/officeart/2005/8/layout/radial6"/>
    <dgm:cxn modelId="{4C6E200D-D69A-4E34-9C6D-0EC395EB4A67}" srcId="{F35C5277-58EA-41A3-879E-13D4CD43E9DF}" destId="{DD0352FA-D775-4A97-BA93-2BBB2E2DDC8F}" srcOrd="2" destOrd="0" parTransId="{F9663028-6ECD-4367-8569-E1E3CE7A28E6}" sibTransId="{04E4EFA0-61DF-4318-8E17-89B89B9763F7}"/>
    <dgm:cxn modelId="{20BEF3CC-0531-480B-863E-2681383D1931}" type="presOf" srcId="{DD0352FA-D775-4A97-BA93-2BBB2E2DDC8F}" destId="{FC77803F-306D-47F3-9D85-FCF1917F98A9}" srcOrd="0" destOrd="0" presId="urn:microsoft.com/office/officeart/2005/8/layout/radial6"/>
    <dgm:cxn modelId="{232B8062-58F3-4487-B98E-AF6D5DDBEE19}" type="presOf" srcId="{5C7AAFDB-6EA5-4171-8702-E0188B822DA2}" destId="{93F33AFB-9AA2-42E6-9461-52617C72C284}" srcOrd="0" destOrd="0" presId="urn:microsoft.com/office/officeart/2005/8/layout/radial6"/>
    <dgm:cxn modelId="{7C290EB3-6F95-4125-8770-5B9887D4BFC6}" srcId="{F35C5277-58EA-41A3-879E-13D4CD43E9DF}" destId="{892090A0-B502-415D-B248-7C3ACCE8B83C}" srcOrd="3" destOrd="0" parTransId="{A63CB9EE-A80C-4176-9081-E80374A2854A}" sibTransId="{5BA28E89-4117-4A13-B378-683F4A4682CC}"/>
    <dgm:cxn modelId="{F42DEA34-E60A-46F0-9F66-C67C9332F966}" type="presOf" srcId="{2FE20002-473A-40C2-8CA0-5F43B8BEC85C}" destId="{8E65EA4C-0815-4C44-BB54-8B0B6B41FE1F}" srcOrd="0" destOrd="0" presId="urn:microsoft.com/office/officeart/2005/8/layout/radial6"/>
    <dgm:cxn modelId="{23308FEB-3245-4E90-8847-70FB5D783C0C}" srcId="{328542E9-54E7-41C8-8C4A-82157C416953}" destId="{CB5C6AFF-E8E4-42B6-9B8F-917FC1FBBF18}" srcOrd="4" destOrd="0" parTransId="{670836BC-24A4-4008-B34B-38DCCE5644BE}" sibTransId="{B53A1B0B-1E66-4E64-9BE2-80DB85333DFD}"/>
    <dgm:cxn modelId="{B6235CBC-E482-40A0-975C-12D737EB8980}" type="presOf" srcId="{892090A0-B502-415D-B248-7C3ACCE8B83C}" destId="{8BEABBFF-E17E-48AF-A30D-DD4DFE79D813}" srcOrd="0" destOrd="0" presId="urn:microsoft.com/office/officeart/2005/8/layout/radial6"/>
    <dgm:cxn modelId="{6854E3E8-A01D-4CD8-9DD3-CDCA60EB77D6}" srcId="{F35C5277-58EA-41A3-879E-13D4CD43E9DF}" destId="{6E4105A1-D3FD-4C72-A663-DBDF12B5E840}" srcOrd="0" destOrd="0" parTransId="{8D472AA3-50A7-4E78-8F41-484D6A0F7847}" sibTransId="{2FE20002-473A-40C2-8CA0-5F43B8BEC85C}"/>
    <dgm:cxn modelId="{AB401CC7-0559-46F7-B85B-35FDE64744E5}" srcId="{328542E9-54E7-41C8-8C4A-82157C416953}" destId="{3F96647A-2D22-453D-9705-DBF57A8F5606}" srcOrd="1" destOrd="0" parTransId="{E1480AD9-FA3D-42FA-8C62-76CF649C3C73}" sibTransId="{C9A76FDF-5A0B-4E07-80E4-A7839596A631}"/>
    <dgm:cxn modelId="{65CF8528-F8DD-4CEB-9C01-8679A6630027}" type="presOf" srcId="{F35C5277-58EA-41A3-879E-13D4CD43E9DF}" destId="{0EE1073C-2A16-49A7-8EAD-B21ABD31C5B0}" srcOrd="0" destOrd="0" presId="urn:microsoft.com/office/officeart/2005/8/layout/radial6"/>
    <dgm:cxn modelId="{1D18D38C-781C-4A8C-A757-6C957AC8238D}" srcId="{328542E9-54E7-41C8-8C4A-82157C416953}" destId="{A59A9DBA-4148-430D-9D5A-BB65FB9D70E0}" srcOrd="2" destOrd="0" parTransId="{D7A40C1D-C007-48FC-BAE5-5CAC38F8D03A}" sibTransId="{0DA24EE1-B812-4FAB-B2FA-E58B014208F6}"/>
    <dgm:cxn modelId="{E31FEFAF-53D9-4632-929E-79886479B224}" type="presOf" srcId="{6E4105A1-D3FD-4C72-A663-DBDF12B5E840}" destId="{9A7C0331-824C-439D-8A6C-DB95C4AA406C}" srcOrd="0" destOrd="0" presId="urn:microsoft.com/office/officeart/2005/8/layout/radial6"/>
    <dgm:cxn modelId="{29808B71-8001-4B1C-ADD0-4C9597084DD0}" type="presOf" srcId="{E772E7A3-EBBE-464C-8322-B5EFEC40CB19}" destId="{80F95D4D-C9C1-484D-8EC3-83701B141117}" srcOrd="0" destOrd="0" presId="urn:microsoft.com/office/officeart/2005/8/layout/radial6"/>
    <dgm:cxn modelId="{C46F8DD7-EB89-44E7-9B83-5D84432BBEF3}" type="presOf" srcId="{5BA28E89-4117-4A13-B378-683F4A4682CC}" destId="{95F47910-8D78-410F-B071-0598E6EC1461}" srcOrd="0" destOrd="0" presId="urn:microsoft.com/office/officeart/2005/8/layout/radial6"/>
    <dgm:cxn modelId="{000976FE-04B9-4277-ADE4-4CD24952C672}" srcId="{328542E9-54E7-41C8-8C4A-82157C416953}" destId="{F35C5277-58EA-41A3-879E-13D4CD43E9DF}" srcOrd="0" destOrd="0" parTransId="{2A99DB4A-B4B3-4B0A-9A6B-89D3B4E7F49A}" sibTransId="{765EDAF5-4ACC-4DC0-BFA6-B5669C2937CE}"/>
    <dgm:cxn modelId="{C5373484-F123-4217-8594-8D348A57489E}" srcId="{F35C5277-58EA-41A3-879E-13D4CD43E9DF}" destId="{5C7AAFDB-6EA5-4171-8702-E0188B822DA2}" srcOrd="1" destOrd="0" parTransId="{194080AD-5E2F-4D07-B04D-CB561D492A05}" sibTransId="{E772E7A3-EBBE-464C-8322-B5EFEC40CB19}"/>
    <dgm:cxn modelId="{93B88657-1C28-46C2-B00E-5CDB2255F2BB}" srcId="{328542E9-54E7-41C8-8C4A-82157C416953}" destId="{0D588FC8-D80F-4900-B195-87F95A60A479}" srcOrd="3" destOrd="0" parTransId="{2A8BA7BB-AC41-4907-A71E-EB1082DD4E41}" sibTransId="{C06B4FBF-1919-43E3-9853-F2D804E9268B}"/>
    <dgm:cxn modelId="{FDBA1D15-94D3-4FBB-8A21-A93749A681E1}" type="presOf" srcId="{04E4EFA0-61DF-4318-8E17-89B89B9763F7}" destId="{C42F7F47-F350-418A-85A6-3615C6F6735A}" srcOrd="0" destOrd="0" presId="urn:microsoft.com/office/officeart/2005/8/layout/radial6"/>
    <dgm:cxn modelId="{4D1821B8-515D-4994-A4BB-C51F196D2986}" type="presParOf" srcId="{7AACFE0A-09E0-4208-A9BF-41CCA6B611C0}" destId="{0EE1073C-2A16-49A7-8EAD-B21ABD31C5B0}" srcOrd="0" destOrd="0" presId="urn:microsoft.com/office/officeart/2005/8/layout/radial6"/>
    <dgm:cxn modelId="{4CA1F3E0-24E6-47B7-89E4-EBE8A7CAE707}" type="presParOf" srcId="{7AACFE0A-09E0-4208-A9BF-41CCA6B611C0}" destId="{9A7C0331-824C-439D-8A6C-DB95C4AA406C}" srcOrd="1" destOrd="0" presId="urn:microsoft.com/office/officeart/2005/8/layout/radial6"/>
    <dgm:cxn modelId="{04A9036F-D0DD-4C56-87B9-DC0521443BDA}" type="presParOf" srcId="{7AACFE0A-09E0-4208-A9BF-41CCA6B611C0}" destId="{3756417A-A11E-4659-A0EA-5557462D3C6A}" srcOrd="2" destOrd="0" presId="urn:microsoft.com/office/officeart/2005/8/layout/radial6"/>
    <dgm:cxn modelId="{3D2FAEE7-88AF-4FE7-9EA1-4D2570F38BDA}" type="presParOf" srcId="{7AACFE0A-09E0-4208-A9BF-41CCA6B611C0}" destId="{8E65EA4C-0815-4C44-BB54-8B0B6B41FE1F}" srcOrd="3" destOrd="0" presId="urn:microsoft.com/office/officeart/2005/8/layout/radial6"/>
    <dgm:cxn modelId="{69BEDD6C-A4C4-4BF8-B5D9-022D97F7B2B7}" type="presParOf" srcId="{7AACFE0A-09E0-4208-A9BF-41CCA6B611C0}" destId="{93F33AFB-9AA2-42E6-9461-52617C72C284}" srcOrd="4" destOrd="0" presId="urn:microsoft.com/office/officeart/2005/8/layout/radial6"/>
    <dgm:cxn modelId="{CCBA854B-8B46-4C18-9E19-89A3C2D7443D}" type="presParOf" srcId="{7AACFE0A-09E0-4208-A9BF-41CCA6B611C0}" destId="{E4CCB5EA-8C84-412E-AC5F-4DC508EC2E7C}" srcOrd="5" destOrd="0" presId="urn:microsoft.com/office/officeart/2005/8/layout/radial6"/>
    <dgm:cxn modelId="{0522537D-1797-4378-87F3-05BAA356287C}" type="presParOf" srcId="{7AACFE0A-09E0-4208-A9BF-41CCA6B611C0}" destId="{80F95D4D-C9C1-484D-8EC3-83701B141117}" srcOrd="6" destOrd="0" presId="urn:microsoft.com/office/officeart/2005/8/layout/radial6"/>
    <dgm:cxn modelId="{258E1C60-AC7A-43D5-9CE8-E207556C404F}" type="presParOf" srcId="{7AACFE0A-09E0-4208-A9BF-41CCA6B611C0}" destId="{FC77803F-306D-47F3-9D85-FCF1917F98A9}" srcOrd="7" destOrd="0" presId="urn:microsoft.com/office/officeart/2005/8/layout/radial6"/>
    <dgm:cxn modelId="{3CE1F1B0-D0F1-430A-BE0B-72F1E3A1245D}" type="presParOf" srcId="{7AACFE0A-09E0-4208-A9BF-41CCA6B611C0}" destId="{1039D374-4C82-4FA7-BB61-1422F4D56B2B}" srcOrd="8" destOrd="0" presId="urn:microsoft.com/office/officeart/2005/8/layout/radial6"/>
    <dgm:cxn modelId="{94A6C67D-8102-4CE2-AE06-DEF8C4E4E88A}" type="presParOf" srcId="{7AACFE0A-09E0-4208-A9BF-41CCA6B611C0}" destId="{C42F7F47-F350-418A-85A6-3615C6F6735A}" srcOrd="9" destOrd="0" presId="urn:microsoft.com/office/officeart/2005/8/layout/radial6"/>
    <dgm:cxn modelId="{88179A69-4D21-4B6D-AD67-79167BDD79DA}" type="presParOf" srcId="{7AACFE0A-09E0-4208-A9BF-41CCA6B611C0}" destId="{8BEABBFF-E17E-48AF-A30D-DD4DFE79D813}" srcOrd="10" destOrd="0" presId="urn:microsoft.com/office/officeart/2005/8/layout/radial6"/>
    <dgm:cxn modelId="{56897153-0928-447E-A8C9-CEE85967B074}" type="presParOf" srcId="{7AACFE0A-09E0-4208-A9BF-41CCA6B611C0}" destId="{C766254A-869C-4C67-8287-E6556EDEBBCD}" srcOrd="11" destOrd="0" presId="urn:microsoft.com/office/officeart/2005/8/layout/radial6"/>
    <dgm:cxn modelId="{83F1DF5F-2190-4E0B-98C3-6E726E156EFF}" type="presParOf" srcId="{7AACFE0A-09E0-4208-A9BF-41CCA6B611C0}" destId="{95F47910-8D78-410F-B071-0598E6EC1461}" srcOrd="12" destOrd="0" presId="urn:microsoft.com/office/officeart/2005/8/layout/radial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5F47910-8D78-410F-B071-0598E6EC1461}">
      <dsp:nvSpPr>
        <dsp:cNvPr id="0" name=""/>
        <dsp:cNvSpPr/>
      </dsp:nvSpPr>
      <dsp:spPr>
        <a:xfrm>
          <a:off x="1853172" y="796513"/>
          <a:ext cx="4442204" cy="4442204"/>
        </a:xfrm>
        <a:prstGeom prst="blockArc">
          <a:avLst>
            <a:gd name="adj1" fmla="val 10788101"/>
            <a:gd name="adj2" fmla="val 17225519"/>
            <a:gd name="adj3" fmla="val 4640"/>
          </a:avLst>
        </a:prstGeom>
        <a:gradFill rotWithShape="0">
          <a:gsLst>
            <a:gs pos="0">
              <a:schemeClr val="accent2">
                <a:hueOff val="4681519"/>
                <a:satOff val="-5839"/>
                <a:lumOff val="1373"/>
                <a:alphaOff val="0"/>
                <a:tint val="100000"/>
                <a:shade val="100000"/>
                <a:satMod val="130000"/>
              </a:schemeClr>
            </a:gs>
            <a:gs pos="100000">
              <a:schemeClr val="accent2">
                <a:hueOff val="4681519"/>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C42F7F47-F350-418A-85A6-3615C6F6735A}">
      <dsp:nvSpPr>
        <dsp:cNvPr id="0" name=""/>
        <dsp:cNvSpPr/>
      </dsp:nvSpPr>
      <dsp:spPr>
        <a:xfrm>
          <a:off x="1852667" y="756636"/>
          <a:ext cx="4442204" cy="4442204"/>
        </a:xfrm>
        <a:prstGeom prst="blockArc">
          <a:avLst>
            <a:gd name="adj1" fmla="val 4408830"/>
            <a:gd name="adj2" fmla="val 10724908"/>
            <a:gd name="adj3" fmla="val 4640"/>
          </a:avLst>
        </a:prstGeom>
        <a:gradFill rotWithShape="0">
          <a:gsLst>
            <a:gs pos="0">
              <a:schemeClr val="accent2">
                <a:hueOff val="3121013"/>
                <a:satOff val="-3893"/>
                <a:lumOff val="915"/>
                <a:alphaOff val="0"/>
                <a:tint val="100000"/>
                <a:shade val="100000"/>
                <a:satMod val="130000"/>
              </a:schemeClr>
            </a:gs>
            <a:gs pos="100000">
              <a:schemeClr val="accent2">
                <a:hueOff val="3121013"/>
                <a:satOff val="-3893"/>
                <a:lumOff val="915"/>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0F95D4D-C9C1-484D-8EC3-83701B141117}">
      <dsp:nvSpPr>
        <dsp:cNvPr id="0" name=""/>
        <dsp:cNvSpPr/>
      </dsp:nvSpPr>
      <dsp:spPr>
        <a:xfrm>
          <a:off x="2850652" y="700813"/>
          <a:ext cx="4442204" cy="4442204"/>
        </a:xfrm>
        <a:prstGeom prst="blockArc">
          <a:avLst>
            <a:gd name="adj1" fmla="val 149133"/>
            <a:gd name="adj2" fmla="val 6006990"/>
            <a:gd name="adj3" fmla="val 4640"/>
          </a:avLst>
        </a:prstGeom>
        <a:gradFill rotWithShape="0">
          <a:gsLst>
            <a:gs pos="0">
              <a:schemeClr val="accent2">
                <a:hueOff val="1560506"/>
                <a:satOff val="-1946"/>
                <a:lumOff val="458"/>
                <a:alphaOff val="0"/>
                <a:tint val="100000"/>
                <a:shade val="100000"/>
                <a:satMod val="130000"/>
              </a:schemeClr>
            </a:gs>
            <a:gs pos="100000">
              <a:schemeClr val="accent2">
                <a:hueOff val="1560506"/>
                <a:satOff val="-1946"/>
                <a:lumOff val="458"/>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E65EA4C-0815-4C44-BB54-8B0B6B41FE1F}">
      <dsp:nvSpPr>
        <dsp:cNvPr id="0" name=""/>
        <dsp:cNvSpPr/>
      </dsp:nvSpPr>
      <dsp:spPr>
        <a:xfrm>
          <a:off x="2849663" y="862453"/>
          <a:ext cx="4442204" cy="4442204"/>
        </a:xfrm>
        <a:prstGeom prst="blockArc">
          <a:avLst>
            <a:gd name="adj1" fmla="val 15628783"/>
            <a:gd name="adj2" fmla="val 21492947"/>
            <a:gd name="adj3" fmla="val 464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0EE1073C-2A16-49A7-8EAD-B21ABD31C5B0}">
      <dsp:nvSpPr>
        <dsp:cNvPr id="0" name=""/>
        <dsp:cNvSpPr/>
      </dsp:nvSpPr>
      <dsp:spPr>
        <a:xfrm>
          <a:off x="3359881" y="1956387"/>
          <a:ext cx="2381713" cy="2073322"/>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sz="4000" kern="1200" dirty="0" smtClean="0"/>
            <a:t>Budget</a:t>
          </a:r>
          <a:endParaRPr lang="en-US" sz="3200" kern="1200" dirty="0"/>
        </a:p>
      </dsp:txBody>
      <dsp:txXfrm>
        <a:off x="3359881" y="1956387"/>
        <a:ext cx="2381713" cy="2073322"/>
      </dsp:txXfrm>
    </dsp:sp>
    <dsp:sp modelId="{9A7C0331-824C-439D-8A6C-DB95C4AA406C}">
      <dsp:nvSpPr>
        <dsp:cNvPr id="0" name=""/>
        <dsp:cNvSpPr/>
      </dsp:nvSpPr>
      <dsp:spPr>
        <a:xfrm>
          <a:off x="2807208" y="228151"/>
          <a:ext cx="3809433" cy="1431429"/>
        </a:xfrm>
        <a:prstGeom prst="ellipse">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3000" b="1" kern="1200" dirty="0" smtClean="0"/>
            <a:t>Data</a:t>
          </a:r>
          <a:endParaRPr lang="en-US" sz="3000" b="1" kern="1200" dirty="0"/>
        </a:p>
      </dsp:txBody>
      <dsp:txXfrm>
        <a:off x="2807208" y="228151"/>
        <a:ext cx="3809433" cy="1431429"/>
      </dsp:txXfrm>
    </dsp:sp>
    <dsp:sp modelId="{93F33AFB-9AA2-42E6-9461-52617C72C284}">
      <dsp:nvSpPr>
        <dsp:cNvPr id="0" name=""/>
        <dsp:cNvSpPr/>
      </dsp:nvSpPr>
      <dsp:spPr>
        <a:xfrm>
          <a:off x="5334567" y="2300290"/>
          <a:ext cx="3809433" cy="1431429"/>
        </a:xfrm>
        <a:prstGeom prst="ellipse">
          <a:avLst/>
        </a:prstGeom>
        <a:gradFill rotWithShape="0">
          <a:gsLst>
            <a:gs pos="0">
              <a:schemeClr val="accent2">
                <a:hueOff val="1560506"/>
                <a:satOff val="-1946"/>
                <a:lumOff val="458"/>
                <a:alphaOff val="0"/>
                <a:tint val="100000"/>
                <a:shade val="100000"/>
                <a:satMod val="130000"/>
              </a:schemeClr>
            </a:gs>
            <a:gs pos="100000">
              <a:schemeClr val="accent2">
                <a:hueOff val="1560506"/>
                <a:satOff val="-1946"/>
                <a:lumOff val="458"/>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3000" b="1" kern="1200" dirty="0" smtClean="0"/>
            <a:t>Capital</a:t>
          </a:r>
          <a:endParaRPr lang="en-US" sz="3000" b="1" kern="1200" dirty="0"/>
        </a:p>
      </dsp:txBody>
      <dsp:txXfrm>
        <a:off x="5334567" y="2300290"/>
        <a:ext cx="3809433" cy="1431429"/>
      </dsp:txXfrm>
    </dsp:sp>
    <dsp:sp modelId="{FC77803F-306D-47F3-9D85-FCF1917F98A9}">
      <dsp:nvSpPr>
        <dsp:cNvPr id="0" name=""/>
        <dsp:cNvSpPr/>
      </dsp:nvSpPr>
      <dsp:spPr>
        <a:xfrm>
          <a:off x="2785952" y="4342041"/>
          <a:ext cx="3809433" cy="1431429"/>
        </a:xfrm>
        <a:prstGeom prst="ellipse">
          <a:avLst/>
        </a:prstGeom>
        <a:gradFill rotWithShape="0">
          <a:gsLst>
            <a:gs pos="0">
              <a:schemeClr val="accent2">
                <a:hueOff val="3121013"/>
                <a:satOff val="-3893"/>
                <a:lumOff val="915"/>
                <a:alphaOff val="0"/>
                <a:tint val="100000"/>
                <a:shade val="100000"/>
                <a:satMod val="130000"/>
              </a:schemeClr>
            </a:gs>
            <a:gs pos="100000">
              <a:schemeClr val="accent2">
                <a:hueOff val="3121013"/>
                <a:satOff val="-3893"/>
                <a:lumOff val="915"/>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r>
            <a:rPr lang="en-US" sz="3000" b="1" kern="1200" dirty="0" smtClean="0"/>
            <a:t>Documentation</a:t>
          </a:r>
          <a:endParaRPr lang="en-US" sz="3000" b="1" kern="1200" dirty="0"/>
        </a:p>
      </dsp:txBody>
      <dsp:txXfrm>
        <a:off x="2785952" y="4342041"/>
        <a:ext cx="3809433" cy="1431429"/>
      </dsp:txXfrm>
    </dsp:sp>
    <dsp:sp modelId="{8BEABBFF-E17E-48AF-A30D-DD4DFE79D813}">
      <dsp:nvSpPr>
        <dsp:cNvPr id="0" name=""/>
        <dsp:cNvSpPr/>
      </dsp:nvSpPr>
      <dsp:spPr>
        <a:xfrm>
          <a:off x="0" y="2309411"/>
          <a:ext cx="3809433" cy="1431429"/>
        </a:xfrm>
        <a:prstGeom prst="ellipse">
          <a:avLst/>
        </a:prstGeom>
        <a:gradFill rotWithShape="0">
          <a:gsLst>
            <a:gs pos="0">
              <a:schemeClr val="accent2">
                <a:hueOff val="4681519"/>
                <a:satOff val="-5839"/>
                <a:lumOff val="1373"/>
                <a:alphaOff val="0"/>
                <a:tint val="100000"/>
                <a:shade val="100000"/>
                <a:satMod val="130000"/>
              </a:schemeClr>
            </a:gs>
            <a:gs pos="100000">
              <a:schemeClr val="accent2">
                <a:hueOff val="4681519"/>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3000" b="1" kern="1200" dirty="0" smtClean="0"/>
            <a:t>Staff</a:t>
          </a:r>
          <a:endParaRPr lang="en-US" sz="3000" b="1" kern="1200" dirty="0"/>
        </a:p>
      </dsp:txBody>
      <dsp:txXfrm>
        <a:off x="0" y="2309411"/>
        <a:ext cx="3809433" cy="1431429"/>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048" cy="468803"/>
          </a:xfrm>
          <a:prstGeom prst="rect">
            <a:avLst/>
          </a:prstGeom>
        </p:spPr>
        <p:txBody>
          <a:bodyPr vert="horz" lIns="89136" tIns="44568" rIns="89136" bIns="44568" rtlCol="0"/>
          <a:lstStyle>
            <a:lvl1pPr algn="l">
              <a:defRPr sz="1200"/>
            </a:lvl1pPr>
          </a:lstStyle>
          <a:p>
            <a:pPr>
              <a:defRPr/>
            </a:pPr>
            <a:endParaRPr lang="en-US"/>
          </a:p>
        </p:txBody>
      </p:sp>
      <p:sp>
        <p:nvSpPr>
          <p:cNvPr id="3" name="Date Placeholder 2"/>
          <p:cNvSpPr>
            <a:spLocks noGrp="1"/>
          </p:cNvSpPr>
          <p:nvPr>
            <p:ph type="dt" sz="quarter" idx="1"/>
          </p:nvPr>
        </p:nvSpPr>
        <p:spPr>
          <a:xfrm>
            <a:off x="4022886" y="0"/>
            <a:ext cx="3078048" cy="468803"/>
          </a:xfrm>
          <a:prstGeom prst="rect">
            <a:avLst/>
          </a:prstGeom>
        </p:spPr>
        <p:txBody>
          <a:bodyPr vert="horz" lIns="89136" tIns="44568" rIns="89136" bIns="44568" rtlCol="0"/>
          <a:lstStyle>
            <a:lvl1pPr algn="r">
              <a:defRPr sz="1200"/>
            </a:lvl1pPr>
          </a:lstStyle>
          <a:p>
            <a:pPr>
              <a:defRPr/>
            </a:pPr>
            <a:fld id="{511F3AC1-F82C-4EC1-A130-2BE6A1B95F61}" type="datetimeFigureOut">
              <a:rPr lang="en-US"/>
              <a:pPr>
                <a:defRPr/>
              </a:pPr>
              <a:t>2/6/2014</a:t>
            </a:fld>
            <a:endParaRPr lang="en-US"/>
          </a:p>
        </p:txBody>
      </p:sp>
      <p:sp>
        <p:nvSpPr>
          <p:cNvPr id="4" name="Footer Placeholder 3"/>
          <p:cNvSpPr>
            <a:spLocks noGrp="1"/>
          </p:cNvSpPr>
          <p:nvPr>
            <p:ph type="ftr" sz="quarter" idx="2"/>
          </p:nvPr>
        </p:nvSpPr>
        <p:spPr>
          <a:xfrm>
            <a:off x="0" y="8918121"/>
            <a:ext cx="3078048" cy="468803"/>
          </a:xfrm>
          <a:prstGeom prst="rect">
            <a:avLst/>
          </a:prstGeom>
        </p:spPr>
        <p:txBody>
          <a:bodyPr vert="horz" lIns="89136" tIns="44568" rIns="89136" bIns="44568"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4022886" y="8918121"/>
            <a:ext cx="3078048" cy="468803"/>
          </a:xfrm>
          <a:prstGeom prst="rect">
            <a:avLst/>
          </a:prstGeom>
        </p:spPr>
        <p:txBody>
          <a:bodyPr vert="horz" lIns="89136" tIns="44568" rIns="89136" bIns="44568" rtlCol="0" anchor="b"/>
          <a:lstStyle>
            <a:lvl1pPr algn="r">
              <a:defRPr sz="1200"/>
            </a:lvl1pPr>
          </a:lstStyle>
          <a:p>
            <a:pPr>
              <a:defRPr/>
            </a:pPr>
            <a:fld id="{04BB2571-32E7-4D09-A85E-0C0D6DCC0978}"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989013" y="265113"/>
            <a:ext cx="5172075" cy="3879850"/>
          </a:xfrm>
          <a:prstGeom prst="rect">
            <a:avLst/>
          </a:prstGeom>
          <a:noFill/>
          <a:ln w="12700">
            <a:solidFill>
              <a:prstClr val="black"/>
            </a:solidFill>
          </a:ln>
        </p:spPr>
        <p:txBody>
          <a:bodyPr vert="horz" lIns="94225" tIns="47113" rIns="94225" bIns="47113" rtlCol="0" anchor="ctr"/>
          <a:lstStyle/>
          <a:p>
            <a:pPr lvl="0"/>
            <a:endParaRPr lang="en-US" noProof="0" dirty="0"/>
          </a:p>
        </p:txBody>
      </p:sp>
      <p:sp>
        <p:nvSpPr>
          <p:cNvPr id="5" name="Notes Placeholder 4"/>
          <p:cNvSpPr>
            <a:spLocks noGrp="1"/>
          </p:cNvSpPr>
          <p:nvPr>
            <p:ph type="body" sz="quarter" idx="3"/>
          </p:nvPr>
        </p:nvSpPr>
        <p:spPr>
          <a:xfrm>
            <a:off x="345692" y="4768749"/>
            <a:ext cx="6413496" cy="4101124"/>
          </a:xfrm>
          <a:prstGeom prst="rect">
            <a:avLst/>
          </a:prstGeom>
        </p:spPr>
        <p:txBody>
          <a:bodyPr vert="horz" lIns="94225" tIns="47113" rIns="94225" bIns="47113"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7" name="Slide Number Placeholder 6"/>
          <p:cNvSpPr>
            <a:spLocks noGrp="1"/>
          </p:cNvSpPr>
          <p:nvPr>
            <p:ph type="sldNum" sz="quarter" idx="5"/>
          </p:nvPr>
        </p:nvSpPr>
        <p:spPr>
          <a:xfrm>
            <a:off x="4022886" y="8918121"/>
            <a:ext cx="3078048" cy="468803"/>
          </a:xfrm>
          <a:prstGeom prst="rect">
            <a:avLst/>
          </a:prstGeom>
        </p:spPr>
        <p:txBody>
          <a:bodyPr vert="horz" lIns="94225" tIns="47113" rIns="94225" bIns="47113" rtlCol="0" anchor="b"/>
          <a:lstStyle>
            <a:lvl1pPr algn="r" fontAlgn="auto">
              <a:spcBef>
                <a:spcPts val="0"/>
              </a:spcBef>
              <a:spcAft>
                <a:spcPts val="0"/>
              </a:spcAft>
              <a:defRPr sz="1300">
                <a:latin typeface="+mn-lt"/>
              </a:defRPr>
            </a:lvl1pPr>
          </a:lstStyle>
          <a:p>
            <a:pPr>
              <a:defRPr/>
            </a:pPr>
            <a:fld id="{2FB5761F-1300-4E20-90BC-E8AC45ADBBD4}"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r>
              <a:rPr lang="en-US" dirty="0" smtClean="0"/>
              <a:t>Incentivize Facilities to save energy by having facilities manage the utility budget and reinvest savings back into additional energy savings measures</a:t>
            </a:r>
            <a:r>
              <a:rPr lang="en-US" baseline="0" dirty="0" smtClean="0"/>
              <a:t> and other facilities needs.</a:t>
            </a: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r>
              <a:rPr lang="en-US" baseline="0" dirty="0" smtClean="0"/>
              <a:t>What </a:t>
            </a:r>
            <a:r>
              <a:rPr lang="en-US" dirty="0" smtClean="0"/>
              <a:t>result is both desired and reasonable?</a:t>
            </a:r>
          </a:p>
          <a:p>
            <a:endParaRPr lang="en-US" dirty="0" smtClean="0"/>
          </a:p>
          <a:p>
            <a:r>
              <a:rPr lang="en-US" baseline="0" dirty="0" smtClean="0"/>
              <a:t>Using custodial as an example, one first determines the acceptable level of cleanliness. APPA  the internationally recognized leader in  facilities management resources has established these cleanliness levels. Level 1, is practically pristine and generally not affordable, while Level 5 would be seen as unacceptable to most students and parents considering a particular campus. Somewhere between is reasonable. Each of these levels has a detailed description which helps determine what is acceptable. Once the goal level is selected, a formula is applied to determine the number of staff needed. There are additional factors including building hours, type of facility etc that must be considered. APPA is just one of the potential standards for this type of analysis. </a:t>
            </a:r>
          </a:p>
          <a:p>
            <a:endParaRPr lang="en-US" baseline="0" dirty="0" smtClean="0"/>
          </a:p>
          <a:p>
            <a:pPr defTabSz="891357"/>
            <a:r>
              <a:rPr lang="en-US" baseline="0" dirty="0" smtClean="0"/>
              <a:t>SUNY has neither tracked nor benchmarked facilities staffing for years. As part of the O&amp;M plan we would review industry standards and adopt the best standard for SUNY, and then work to get the facilities staff to the appropriate size.</a:t>
            </a:r>
          </a:p>
          <a:p>
            <a:endParaRPr lang="en-US" baseline="0" dirty="0" smtClean="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pPr defTabSz="891357">
              <a:defRPr/>
            </a:pPr>
            <a:r>
              <a:rPr lang="en-US" baseline="0" dirty="0" smtClean="0"/>
              <a:t>For Executive Order 88 this becomes more important and more complicated looking at mechanical, electrical, plumbing and other technical staff because the  potential for wasted energy increases when these components of a building are not properly maintained. Performing regular preventative maintenance keeps equipment functioning more efficiently resulting in energy savings. Good maintenance reduces some of the need for capital investment by prolonging equipment life. Insufficient staff = wasted energy, a costly trade.</a:t>
            </a:r>
          </a:p>
          <a:p>
            <a:endParaRPr lang="en-US" baseline="0" dirty="0" smtClean="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r>
              <a:rPr lang="en-US" dirty="0" smtClean="0"/>
              <a:t>Sufficient staff is not the only consideration. Proper training is essential. Training can be costly, but properly trained staff will keep equipment in better condition and therefore save energy.</a:t>
            </a:r>
          </a:p>
          <a:p>
            <a:endParaRPr lang="en-US" dirty="0" smtClean="0"/>
          </a:p>
          <a:p>
            <a:r>
              <a:rPr lang="en-US" dirty="0" smtClean="0"/>
              <a:t>Union classifications</a:t>
            </a:r>
            <a:r>
              <a:rPr lang="en-US" baseline="0" dirty="0" smtClean="0"/>
              <a:t> have not been updated for years and therefore most do not recognize the importance of computer skills. The O&amp;M plan proposes to work with Civil Service to modify the skills required for many maintenance positions. It also proposes collaborative efforts to enhance training opportunities.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r>
              <a:rPr lang="en-US" dirty="0" smtClean="0"/>
              <a:t>Related to staff capabilitie</a:t>
            </a:r>
            <a:r>
              <a:rPr lang="en-US" baseline="0" dirty="0" smtClean="0"/>
              <a:t>s it is important to look for </a:t>
            </a:r>
            <a:r>
              <a:rPr lang="en-US" dirty="0" smtClean="0"/>
              <a:t>ways to share services such as creation of specialists that work remotely for several campuses creating efficiency.</a:t>
            </a: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r>
              <a:rPr lang="en-US" dirty="0" smtClean="0"/>
              <a:t>Additionally, one of the best ways to insure buildings are properly maintained and therefore</a:t>
            </a:r>
            <a:r>
              <a:rPr lang="en-US" baseline="0" dirty="0" smtClean="0"/>
              <a:t> retain the designed in efficiencies, </a:t>
            </a:r>
            <a:r>
              <a:rPr lang="en-US" dirty="0" smtClean="0"/>
              <a:t>is to have them designed so that they can be maintained. </a:t>
            </a:r>
          </a:p>
          <a:p>
            <a:endParaRPr lang="en-US" dirty="0" smtClean="0"/>
          </a:p>
          <a:p>
            <a:r>
              <a:rPr lang="en-US" dirty="0" smtClean="0"/>
              <a:t>While most</a:t>
            </a:r>
            <a:r>
              <a:rPr lang="en-US" baseline="0" dirty="0" smtClean="0"/>
              <a:t> campuses may already have a process of including consultation and consideration of maintenance staff input throughout the design process, t</a:t>
            </a:r>
            <a:r>
              <a:rPr lang="en-US" dirty="0" smtClean="0"/>
              <a:t>he Build Smart NY O&amp;M plan would </a:t>
            </a:r>
            <a:r>
              <a:rPr lang="en-US" b="1" dirty="0" smtClean="0"/>
              <a:t>require</a:t>
            </a:r>
            <a:r>
              <a:rPr lang="en-US" dirty="0" smtClean="0"/>
              <a:t> including this consultation as a formal part of the design review process. </a:t>
            </a:r>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pPr defTabSz="891357"/>
            <a:r>
              <a:rPr lang="en-US" dirty="0" smtClean="0"/>
              <a:t>Maintenance of facilities that do not have sufficient predictable capital funds, forces wasteful decisions which impact material, labor and utility budgets. Without predictable capital, project decisions based on the unknown future results in ineffective capital planning and inefficient O&amp;M. Capital must be put aside capital for unknown needs. Funding mechanisms for systemwide retro-commissioning  and constant commissioning systems would further ensure that buildings continue to operate at the highest possible efficiency, again this is a goal of the O&amp;M plan. </a:t>
            </a:r>
          </a:p>
          <a:p>
            <a:pPr lvl="0"/>
            <a:endParaRPr lang="en-US" dirty="0" smtClean="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lnSpcReduction="10000"/>
          </a:bodyPr>
          <a:lstStyle/>
          <a:p>
            <a:pPr defTabSz="891357">
              <a:defRPr/>
            </a:pPr>
            <a:r>
              <a:rPr lang="en-US" dirty="0" smtClean="0"/>
              <a:t>Facilities data falls into two main categories – management of the facilities and management of the capital investment. </a:t>
            </a:r>
          </a:p>
          <a:p>
            <a:pPr defTabSz="891357">
              <a:defRPr/>
            </a:pPr>
            <a:endParaRPr lang="en-US" dirty="0" smtClean="0"/>
          </a:p>
          <a:p>
            <a:pPr defTabSz="891357">
              <a:defRPr/>
            </a:pPr>
            <a:r>
              <a:rPr lang="en-US" dirty="0" smtClean="0"/>
              <a:t>The draft O&amp;M plan primarily deals with data systems that are key to management of facilities. The base for these systems is the combination Building Characteristics Inventory (BCI) and Physical Space Inventory (PSI).  The O&amp;M plan starts by recognizing that the BCI/PSI base is outdated and in need of major change. The State is also recognizing the importance of information about all State assets and  is looking at developing a program for use throughout the state. OCF and</a:t>
            </a:r>
            <a:r>
              <a:rPr lang="en-US" baseline="0" dirty="0" smtClean="0"/>
              <a:t> the Fund a</a:t>
            </a:r>
            <a:r>
              <a:rPr lang="en-US" dirty="0" smtClean="0"/>
              <a:t>re working closely with the State group on any advance in this area. </a:t>
            </a:r>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lnSpcReduction="10000"/>
          </a:bodyPr>
          <a:lstStyle/>
          <a:p>
            <a:pPr defTabSz="891357">
              <a:defRPr/>
            </a:pPr>
            <a:r>
              <a:rPr lang="en-US" dirty="0" smtClean="0"/>
              <a:t>Computerized maintenance management systems provide your workorders. There are several systems available and campuses choose their own preferred system. The O&amp;M plan proposes that these systems have a live updating connection to the PSI, and that we create a single application programming interface which would be a base for all CMM programs, allowing for systemwide reporting from any CMM software.</a:t>
            </a:r>
          </a:p>
          <a:p>
            <a:pPr defTabSz="891357">
              <a:defRPr/>
            </a:pPr>
            <a:endParaRPr lang="en-US" dirty="0" smtClean="0"/>
          </a:p>
          <a:p>
            <a:r>
              <a:rPr lang="en-US" dirty="0" smtClean="0"/>
              <a:t>Preventative Maintenance is also proposed</a:t>
            </a:r>
            <a:r>
              <a:rPr lang="en-US" baseline="0" dirty="0" smtClean="0"/>
              <a:t> to have live updating to PSI and have systemwide reporting capabilities, but the O&amp;M plan goes a bit further in looking for a way consistently gather data from contractors for all new building components that should be included in a PM system. </a:t>
            </a:r>
          </a:p>
          <a:p>
            <a:endParaRPr lang="en-US" baseline="0" dirty="0" smtClean="0"/>
          </a:p>
          <a:p>
            <a:r>
              <a:rPr lang="en-US" baseline="0" dirty="0" smtClean="0"/>
              <a:t>Building management control systems direct countless building components and are also proposed to have a seamless tie to the PSI. Further consideration should also include how extensive these systems should be in campus buildings in order to get systemwide reporting. Additionally extensive building management controls are the base needed for constant commissioning. Constant commissioning systems take the data from the Building management controls and perform analytics designed to identify anomalies that can identify a problem with equipment before major problems of failure. By catching problems early corrections can be made and energy saved.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r>
              <a:rPr lang="en-US" dirty="0" smtClean="0"/>
              <a:t>Energy related data systems include our Energy Cap, which is the</a:t>
            </a:r>
            <a:r>
              <a:rPr lang="en-US" baseline="0" dirty="0" smtClean="0"/>
              <a:t> source for reporting  SUNY energy use to the Build Smart team.  A few campuses have begun implementing phase 2 of Energy Cap to capture submetering data. The Build Smart team is also shortly rolling out a Statewide Energy Manager which will allow us to benchmark against other stat agencies including the closest to us in function – CUNY. Our Energy Cap data will feed this new statewide system.</a:t>
            </a:r>
          </a:p>
          <a:p>
            <a:endParaRPr lang="en-US" baseline="0" dirty="0" smtClean="0"/>
          </a:p>
          <a:p>
            <a:r>
              <a:rPr lang="en-US" baseline="0" dirty="0" smtClean="0"/>
              <a:t>Finally the future sees smart grid technology on the campuses which will analyze usage data tracking peak and off peak use and help develop recommendations for adjustments that can shift specific usage from peak to off peak hours.</a:t>
            </a:r>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pPr defTabSz="891357"/>
            <a:r>
              <a:rPr lang="en-US" dirty="0" smtClean="0"/>
              <a:t>The O&amp;M plan proposed that by 2030, SUNY would have a single Application Programming Interface (API) with protocols and a defined data dictionary upon which various companies could coordinate their facilities related software to communicate dynamically with the base data BCI/PSI and the various component programs providing accurate, up-to-date information in all  aspects of facilities maintenance. Additionally, all campuses would have these systems installed and dynamically interfaced</a:t>
            </a:r>
            <a:r>
              <a:rPr lang="en-US" baseline="0" dirty="0" smtClean="0"/>
              <a:t> resulting in </a:t>
            </a:r>
            <a:r>
              <a:rPr lang="en-US" dirty="0" smtClean="0"/>
              <a:t>Systemwide reporting capabilities at the building, complex, campus, sector and system levels. </a:t>
            </a:r>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pPr lvl="0"/>
            <a:r>
              <a:rPr lang="en-US" dirty="0" smtClean="0"/>
              <a:t>Good documentation of all components of a building is crucial to effective maintenance and operations. This includes building drawings, operations and maintenance manuals, control sequencing, preventative maintenance requirements, parts lists, shut-off locations, accurate electrical panel documentation and much more. </a:t>
            </a:r>
          </a:p>
          <a:p>
            <a:pPr lvl="0"/>
            <a:endParaRPr lang="en-US" dirty="0" smtClean="0"/>
          </a:p>
          <a:p>
            <a:pPr defTabSz="891357"/>
            <a:r>
              <a:rPr lang="en-US" dirty="0" smtClean="0"/>
              <a:t>With SUNY building stock age averaging over 40 years and some SUNY buildings constructed more than 100 years ago, documentation is a concern. The oldest buildings may not have original construction drawings. Numerous modifications to buildings throughout the system further exacerbate the situation as each project is it’s own set of documents. No one set of building plans incorporates all of the existing conditions of a building. As staff retire much of the knowledge of the building systems goes with them.</a:t>
            </a:r>
          </a:p>
          <a:p>
            <a:pPr defTabSz="891357"/>
            <a:endParaRPr lang="en-US" dirty="0" smtClean="0"/>
          </a:p>
          <a:p>
            <a:pPr lvl="0"/>
            <a:endParaRPr lang="en-US" dirty="0" smtClean="0"/>
          </a:p>
          <a:p>
            <a:pPr lvl="0"/>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pPr defTabSz="891357">
              <a:defRPr/>
            </a:pPr>
            <a:r>
              <a:rPr lang="en-US" dirty="0" smtClean="0"/>
              <a:t>Ideally, by 2030, building documentation, cataloguing and retrieval systems will be well functioning and will provide quick accurate retrieval of key building information, with all essential documents needed for the maintenance of the facilities contained within the electronic sphere. Preventative maintenance requirements for building equipment would be shared across the system in a central repository of equipment data, allowing campuses to simply grab the information from the central system to create a PM routine for newly installed equipment. Equipment will be bar-coded so that accurate information about each piece can be tracked and we will know that equipment is being maintained to the highest degree possible. </a:t>
            </a: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r>
              <a:rPr lang="en-US" dirty="0" smtClean="0"/>
              <a:t>Creation of a working group to explore these ideas</a:t>
            </a:r>
            <a:r>
              <a:rPr lang="en-US" baseline="0" dirty="0" smtClean="0"/>
              <a:t> and finalize the O&amp;M plan is the first step.</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r>
              <a:rPr lang="en-US" baseline="0" dirty="0" smtClean="0"/>
              <a:t>NYPA is offering two project funding opportunities. The first is co-generation or combined heat and power. The second project type is to create a micro grid at a facility that already has an operational co-generation plant.</a:t>
            </a: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r>
              <a:rPr lang="en-US" dirty="0" smtClean="0"/>
              <a:t>The Minor critical maintenance</a:t>
            </a:r>
            <a:r>
              <a:rPr lang="en-US" baseline="0" dirty="0" smtClean="0"/>
              <a:t> MCM procedure was recently transitioned from a Fund procedure to an official SUNY procedure and will soon be available on the SUNY procedures website.</a:t>
            </a:r>
          </a:p>
          <a:p>
            <a:endParaRPr lang="en-US" baseline="0" dirty="0" smtClean="0"/>
          </a:p>
          <a:p>
            <a:r>
              <a:rPr lang="en-US" baseline="0" dirty="0" smtClean="0"/>
              <a:t>Equipment guidance - eliminates the old Group 1,2 3 categories. Instead it identifies FF&amp;E, furniture, fixtures and equipment with two categories - fixed and movable equipment. The guidance outlines when it is proper to use capital funding. </a:t>
            </a: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r>
              <a:rPr lang="en-US" dirty="0" smtClean="0"/>
              <a:t>System Administration has a project review team made up of staff from legal, budget, Research Foundation, provost, community college and capital facilities. </a:t>
            </a:r>
          </a:p>
          <a:p>
            <a:endParaRPr lang="en-US" dirty="0" smtClean="0"/>
          </a:p>
          <a:p>
            <a:r>
              <a:rPr lang="en-US" baseline="0" dirty="0" smtClean="0"/>
              <a:t>Start up Statute provides that the private businesses with approved start up plans can build on specifically designated campus property. This is contrary to previous rules and guidance we have provided. OCF will be developing a revision to the CLC-3 Construction Authority to include this information. </a:t>
            </a:r>
          </a:p>
          <a:p>
            <a:endParaRPr lang="en-US" baseline="0" dirty="0" smtClean="0"/>
          </a:p>
          <a:p>
            <a:r>
              <a:rPr lang="en-US" baseline="0" dirty="0" smtClean="0"/>
              <a:t>Drawing requirements and Unique IDs protocols have been finalized</a:t>
            </a:r>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891357"/>
            <a:r>
              <a:rPr lang="en-US" dirty="0" smtClean="0"/>
              <a:t>Implementation of the State Financial System has been a burden on SUNY in many ways, this is another example. In</a:t>
            </a:r>
            <a:r>
              <a:rPr lang="en-US" baseline="0" dirty="0" smtClean="0"/>
              <a:t> working to get allocations into place for hard dollar capital projects changes as a result of SFS created significant delays. OCF will be documenting this new process to assure this type of delay never happens again.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31</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r>
              <a:rPr lang="en-US" dirty="0" smtClean="0"/>
              <a:t>This graph which depicts the overall savings targets that have been assigned to each State agency for the duration</a:t>
            </a:r>
            <a:r>
              <a:rPr lang="en-US" baseline="0" dirty="0" smtClean="0"/>
              <a:t> of the order clearly shows how important SUNY is to the success of </a:t>
            </a:r>
            <a:r>
              <a:rPr lang="en-US" baseline="0" dirty="0" smtClean="0"/>
              <a:t>EO</a:t>
            </a:r>
            <a:r>
              <a:rPr lang="en-US" dirty="0" smtClean="0"/>
              <a:t> 88</a:t>
            </a:r>
            <a:endParaRPr lang="en-US" dirty="0" smtClean="0"/>
          </a:p>
          <a:p>
            <a:endParaRPr lang="en-US" dirty="0" smtClean="0"/>
          </a:p>
          <a:p>
            <a:r>
              <a:rPr lang="en-US" baseline="0" dirty="0" smtClean="0"/>
              <a:t>SUNY plays a pivotal role as 8.7% of the overall State wide 20% savings goal. Overall the graph has a 23% Statewide Target. This includes a contingency placed on each agency in order to assure that even if a few agencies fall short, as a whole the State will reach its mandated goal. Following a detailed analysis, SUNY’s actually goal is 22% of our 2010 baseline.</a:t>
            </a:r>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r>
              <a:rPr lang="en-US" baseline="0" dirty="0" smtClean="0"/>
              <a:t>EO 88 </a:t>
            </a:r>
            <a:r>
              <a:rPr lang="en-US" baseline="0" dirty="0" smtClean="0"/>
              <a:t>is not just a reissued </a:t>
            </a:r>
            <a:r>
              <a:rPr lang="en-US" baseline="0" dirty="0" smtClean="0"/>
              <a:t>EO 111</a:t>
            </a:r>
            <a:r>
              <a:rPr lang="en-US" baseline="0" dirty="0" smtClean="0"/>
              <a:t>. EO 88 focuses on measurement &amp; verification of current and future energy use through </a:t>
            </a:r>
            <a:r>
              <a:rPr lang="en-US" baseline="0" dirty="0" smtClean="0"/>
              <a:t>audit </a:t>
            </a:r>
            <a:r>
              <a:rPr lang="en-US" baseline="0" dirty="0" smtClean="0"/>
              <a:t>and submetering. It </a:t>
            </a:r>
            <a:r>
              <a:rPr lang="en-US" baseline="0" dirty="0" smtClean="0"/>
              <a:t>includes: </a:t>
            </a:r>
            <a:r>
              <a:rPr lang="en-US" baseline="0" dirty="0" smtClean="0"/>
              <a:t>active review of opportunities to </a:t>
            </a:r>
            <a:r>
              <a:rPr lang="en-US" baseline="0" dirty="0" smtClean="0"/>
              <a:t>improve, </a:t>
            </a:r>
            <a:r>
              <a:rPr lang="en-US" baseline="0" dirty="0" smtClean="0"/>
              <a:t>through project </a:t>
            </a:r>
            <a:r>
              <a:rPr lang="en-US" baseline="0" dirty="0" smtClean="0"/>
              <a:t>tracking;</a:t>
            </a:r>
            <a:r>
              <a:rPr lang="en-US" dirty="0" smtClean="0"/>
              <a:t> </a:t>
            </a:r>
            <a:r>
              <a:rPr lang="en-US" baseline="0" dirty="0" smtClean="0"/>
              <a:t>sustainability </a:t>
            </a:r>
            <a:r>
              <a:rPr lang="en-US" baseline="0" dirty="0" smtClean="0"/>
              <a:t>of the savings through retro-commissioning, constant commissioning and perhaps most </a:t>
            </a:r>
            <a:r>
              <a:rPr lang="en-US" baseline="0" dirty="0" smtClean="0"/>
              <a:t>important,</a:t>
            </a:r>
            <a:r>
              <a:rPr lang="en-US" dirty="0" smtClean="0"/>
              <a:t> </a:t>
            </a:r>
            <a:r>
              <a:rPr lang="en-US" baseline="0" dirty="0" smtClean="0"/>
              <a:t>attention </a:t>
            </a:r>
            <a:r>
              <a:rPr lang="en-US" baseline="0" dirty="0" smtClean="0"/>
              <a:t>to proper operations and maintenance.</a:t>
            </a:r>
          </a:p>
          <a:p>
            <a:endParaRPr lang="en-US" baseline="0" dirty="0" smtClean="0"/>
          </a:p>
          <a:p>
            <a:r>
              <a:rPr lang="en-US" baseline="0" dirty="0" smtClean="0"/>
              <a:t>Additionally, because EO 88 measures Energy Use </a:t>
            </a:r>
            <a:r>
              <a:rPr lang="en-US" baseline="0" dirty="0" smtClean="0"/>
              <a:t>Intensity, </a:t>
            </a:r>
            <a:r>
              <a:rPr lang="en-US" baseline="0" dirty="0" smtClean="0"/>
              <a:t>which includes the energy to produce and transport the electricity, steam chilled </a:t>
            </a:r>
            <a:r>
              <a:rPr lang="en-US" baseline="0" dirty="0" smtClean="0"/>
              <a:t>water, </a:t>
            </a:r>
            <a:r>
              <a:rPr lang="en-US" baseline="0" dirty="0" smtClean="0"/>
              <a:t>etc to a site, development of on-site renewable projects helps SUNYs overall numbers by removing the delivery factor which is otherwise included in the calculation of use that comes from off-site production.</a:t>
            </a:r>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r>
              <a:rPr lang="en-US" dirty="0" smtClean="0"/>
              <a:t>EO 88 starts with the Audits. Several</a:t>
            </a:r>
            <a:r>
              <a:rPr lang="en-US" baseline="0" dirty="0" smtClean="0"/>
              <a:t> campuses have already initiated this process. The audits will result in a multitude of potential energy savings projects. Key will be the affordability of those projects, and ultimately development of schedules for implementing the cost effective recommendations.</a:t>
            </a:r>
          </a:p>
          <a:p>
            <a:endParaRPr lang="en-US" baseline="0" dirty="0" smtClean="0"/>
          </a:p>
          <a:p>
            <a:r>
              <a:rPr lang="en-US" baseline="0" dirty="0" smtClean="0"/>
              <a:t>As an alternative to a formal ASRAE Level 2 audit, campuses that have recently done a similar analysis may request a waiver of the ASHRAE level 2 requirement. Currently the Build Smart team is developing a formal process for processing such waivers.</a:t>
            </a:r>
          </a:p>
          <a:p>
            <a:endParaRPr lang="en-US" baseline="0" dirty="0" smtClean="0"/>
          </a:p>
          <a:p>
            <a:r>
              <a:rPr lang="en-US" baseline="0" dirty="0" smtClean="0"/>
              <a:t>Additionally retro-commissioning  and/or installation of a constant commissioning system, may also be used in lieu of the audit requirement. The Build Smart team will review any such proposals and provide direction as to steps necessary to meet the requirements established by the guidelines. The Office for Capital Facilities will provide additional information on the </a:t>
            </a:r>
            <a:r>
              <a:rPr lang="en-US" baseline="0" dirty="0" err="1" smtClean="0"/>
              <a:t>RCx</a:t>
            </a:r>
            <a:r>
              <a:rPr lang="en-US" baseline="0" dirty="0" smtClean="0"/>
              <a:t> and </a:t>
            </a:r>
            <a:r>
              <a:rPr lang="en-US" baseline="0" dirty="0" err="1" smtClean="0"/>
              <a:t>Ccx</a:t>
            </a:r>
            <a:r>
              <a:rPr lang="en-US" baseline="0" dirty="0" smtClean="0"/>
              <a:t> opportunities and be the conduit to the Build Smart team for all such requests.</a:t>
            </a:r>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r>
              <a:rPr lang="en-US" dirty="0" smtClean="0"/>
              <a:t>The O&amp;M plan for Build Smart NY </a:t>
            </a:r>
            <a:r>
              <a:rPr lang="en-US" baseline="0" dirty="0" smtClean="0"/>
              <a:t>asks the question – What will operations and maintenance look like in the year 2030? </a:t>
            </a:r>
          </a:p>
          <a:p>
            <a:endParaRPr lang="en-US" baseline="0" dirty="0" smtClean="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r>
              <a:rPr lang="en-US" dirty="0" smtClean="0"/>
              <a:t>As currently written, the plan has 5 elements. Budget, Staff, Capital, Data and Documentation</a:t>
            </a:r>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5" name="Picture 4" descr="SUNY_trns_circles-01.png"/>
          <p:cNvPicPr>
            <a:picLocks noChangeAspect="1"/>
          </p:cNvPicPr>
          <p:nvPr/>
        </p:nvPicPr>
        <p:blipFill>
          <a:blip r:embed="rId2" cstate="print"/>
          <a:srcRect l="37447" t="36170"/>
          <a:stretch>
            <a:fillRect/>
          </a:stretch>
        </p:blipFill>
        <p:spPr>
          <a:xfrm>
            <a:off x="3424136" y="2480553"/>
            <a:ext cx="5719866" cy="4377448"/>
          </a:xfrm>
          <a:prstGeom prst="rect">
            <a:avLst/>
          </a:prstGeom>
        </p:spPr>
      </p:pic>
      <p:grpSp>
        <p:nvGrpSpPr>
          <p:cNvPr id="2" name="Group 5"/>
          <p:cNvGrpSpPr/>
          <p:nvPr/>
        </p:nvGrpSpPr>
        <p:grpSpPr>
          <a:xfrm>
            <a:off x="719847" y="1021404"/>
            <a:ext cx="4367719" cy="2033081"/>
            <a:chOff x="719847" y="1021404"/>
            <a:chExt cx="4367719" cy="2033081"/>
          </a:xfrm>
        </p:grpSpPr>
        <p:pic>
          <p:nvPicPr>
            <p:cNvPr id="7" name="Picture 6" descr="SUNY_State_text-01.png"/>
            <p:cNvPicPr>
              <a:picLocks noChangeAspect="1"/>
            </p:cNvPicPr>
            <p:nvPr/>
          </p:nvPicPr>
          <p:blipFill>
            <a:blip r:embed="rId3" cstate="print"/>
            <a:srcRect l="23682" t="21844" r="44403" b="63830"/>
            <a:stretch>
              <a:fillRect/>
            </a:stretch>
          </p:blipFill>
          <p:spPr>
            <a:xfrm>
              <a:off x="2169268" y="1498060"/>
              <a:ext cx="2918298" cy="982493"/>
            </a:xfrm>
            <a:prstGeom prst="rect">
              <a:avLst/>
            </a:prstGeom>
          </p:spPr>
        </p:pic>
        <p:pic>
          <p:nvPicPr>
            <p:cNvPr id="8" name="Picture 7" descr="SUNY_Logo-01.png"/>
            <p:cNvPicPr>
              <a:picLocks noChangeAspect="1"/>
            </p:cNvPicPr>
            <p:nvPr/>
          </p:nvPicPr>
          <p:blipFill>
            <a:blip r:embed="rId4" cstate="print"/>
            <a:srcRect l="7766" t="14894" r="65638" b="55461"/>
            <a:stretch>
              <a:fillRect/>
            </a:stretch>
          </p:blipFill>
          <p:spPr>
            <a:xfrm>
              <a:off x="719847" y="1021404"/>
              <a:ext cx="2431915" cy="2033081"/>
            </a:xfrm>
            <a:prstGeom prst="rect">
              <a:avLst/>
            </a:prstGeom>
          </p:spPr>
        </p:pic>
      </p:grpSp>
      <p:sp>
        <p:nvSpPr>
          <p:cNvPr id="9" name="TextBox 8"/>
          <p:cNvSpPr txBox="1"/>
          <p:nvPr/>
        </p:nvSpPr>
        <p:spPr>
          <a:xfrm>
            <a:off x="2704408" y="2655398"/>
            <a:ext cx="5676891" cy="1754326"/>
          </a:xfrm>
          <a:prstGeom prst="rect">
            <a:avLst/>
          </a:prstGeom>
          <a:noFill/>
        </p:spPr>
        <p:txBody>
          <a:bodyPr wrap="square" rtlCol="0">
            <a:spAutoFit/>
          </a:bodyPr>
          <a:lstStyle/>
          <a:p>
            <a:r>
              <a:rPr lang="en-US" sz="3600" b="1" dirty="0" smtClean="0">
                <a:latin typeface="AauxPro OT"/>
              </a:rPr>
              <a:t>Office for Capital Facilities – SUNY  PPAA Update </a:t>
            </a:r>
            <a:endParaRPr lang="en-US" sz="3600" b="1" dirty="0">
              <a:latin typeface="AauxPro OT"/>
            </a:endParaRPr>
          </a:p>
        </p:txBody>
      </p:sp>
      <p:sp>
        <p:nvSpPr>
          <p:cNvPr id="10" name="TextBox 9"/>
          <p:cNvSpPr txBox="1"/>
          <p:nvPr/>
        </p:nvSpPr>
        <p:spPr>
          <a:xfrm>
            <a:off x="2738049" y="5517719"/>
            <a:ext cx="5676891" cy="338554"/>
          </a:xfrm>
          <a:prstGeom prst="rect">
            <a:avLst/>
          </a:prstGeom>
          <a:noFill/>
        </p:spPr>
        <p:txBody>
          <a:bodyPr wrap="square" rtlCol="0">
            <a:spAutoFit/>
          </a:bodyPr>
          <a:lstStyle/>
          <a:p>
            <a:r>
              <a:rPr lang="en-US" sz="1600" b="1" dirty="0" smtClean="0">
                <a:latin typeface="AauxPro OT"/>
              </a:rPr>
              <a:t>January 2014</a:t>
            </a:r>
            <a:endParaRPr lang="en-US" sz="1600" b="1" dirty="0">
              <a:latin typeface="AauxPro OT"/>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p>
            <a:pPr>
              <a:defRPr/>
            </a:pPr>
            <a:endParaRPr lang="en-US"/>
          </a:p>
        </p:txBody>
      </p:sp>
      <p:sp>
        <p:nvSpPr>
          <p:cNvPr id="4" name="Date Placeholder 3"/>
          <p:cNvSpPr>
            <a:spLocks noGrp="1"/>
          </p:cNvSpPr>
          <p:nvPr>
            <p:ph type="dt" sz="half" idx="11"/>
          </p:nvPr>
        </p:nvSpPr>
        <p:spPr/>
        <p:txBody>
          <a:bodyPr/>
          <a:lstStyle/>
          <a:p>
            <a:pPr>
              <a:defRPr/>
            </a:pPr>
            <a:fld id="{0AFAE118-3A6C-40FE-9492-438D18A667DA}" type="datetime1">
              <a:rPr lang="en-US" smtClean="0"/>
              <a:pPr>
                <a:defRPr/>
              </a:pPr>
              <a:t>2/6/2014</a:t>
            </a:fld>
            <a:endParaRPr lang="en-US" dirty="0"/>
          </a:p>
        </p:txBody>
      </p:sp>
      <p:sp>
        <p:nvSpPr>
          <p:cNvPr id="5" name="Slide Number Placeholder 4"/>
          <p:cNvSpPr>
            <a:spLocks noGrp="1"/>
          </p:cNvSpPr>
          <p:nvPr>
            <p:ph type="sldNum" sz="quarter" idx="12"/>
          </p:nvPr>
        </p:nvSpPr>
        <p:spPr/>
        <p:txBody>
          <a:bodyPr/>
          <a:lstStyle/>
          <a:p>
            <a:pPr>
              <a:defRPr/>
            </a:pPr>
            <a:fld id="{03B5BE8F-C93B-4CCD-B117-9F28B63B3E71}"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p>
            <a:pPr>
              <a:defRPr/>
            </a:pPr>
            <a:endParaRPr lang="en-US"/>
          </a:p>
        </p:txBody>
      </p:sp>
      <p:sp>
        <p:nvSpPr>
          <p:cNvPr id="4" name="Date Placeholder 3"/>
          <p:cNvSpPr>
            <a:spLocks noGrp="1"/>
          </p:cNvSpPr>
          <p:nvPr>
            <p:ph type="dt" sz="half" idx="11"/>
          </p:nvPr>
        </p:nvSpPr>
        <p:spPr/>
        <p:txBody>
          <a:bodyPr/>
          <a:lstStyle/>
          <a:p>
            <a:pPr>
              <a:defRPr/>
            </a:pPr>
            <a:fld id="{0AFAE118-3A6C-40FE-9492-438D18A667DA}" type="datetime1">
              <a:rPr lang="en-US" smtClean="0"/>
              <a:pPr>
                <a:defRPr/>
              </a:pPr>
              <a:t>2/6/2014</a:t>
            </a:fld>
            <a:endParaRPr lang="en-US" dirty="0"/>
          </a:p>
        </p:txBody>
      </p:sp>
      <p:sp>
        <p:nvSpPr>
          <p:cNvPr id="5" name="Slide Number Placeholder 4"/>
          <p:cNvSpPr>
            <a:spLocks noGrp="1"/>
          </p:cNvSpPr>
          <p:nvPr>
            <p:ph type="sldNum" sz="quarter" idx="12"/>
          </p:nvPr>
        </p:nvSpPr>
        <p:spPr/>
        <p:txBody>
          <a:bodyPr/>
          <a:lstStyle/>
          <a:p>
            <a:pPr>
              <a:defRPr/>
            </a:pPr>
            <a:fld id="{03B5BE8F-C93B-4CCD-B117-9F28B63B3E71}" type="slidenum">
              <a:rPr lang="en-US" smtClean="0"/>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6" descr="AdvantageBlueGreenTransitionSlide.png"/>
          <p:cNvPicPr>
            <a:picLocks noChangeAspect="1"/>
          </p:cNvPicPr>
          <p:nvPr userDrawn="1"/>
        </p:nvPicPr>
        <p:blipFill>
          <a:blip r:embed="rId2" cstate="print"/>
          <a:srcRect/>
          <a:stretch>
            <a:fillRect/>
          </a:stretch>
        </p:blipFill>
        <p:spPr bwMode="auto">
          <a:xfrm>
            <a:off x="0" y="0"/>
            <a:ext cx="9167813" cy="6877050"/>
          </a:xfrm>
          <a:prstGeom prst="rect">
            <a:avLst/>
          </a:prstGeom>
          <a:noFill/>
          <a:ln w="9525">
            <a:noFill/>
            <a:miter lim="800000"/>
            <a:headEnd/>
            <a:tailEnd/>
          </a:ln>
        </p:spPr>
      </p:pic>
      <p:sp>
        <p:nvSpPr>
          <p:cNvPr id="2" name="Title 1"/>
          <p:cNvSpPr>
            <a:spLocks noGrp="1"/>
          </p:cNvSpPr>
          <p:nvPr>
            <p:ph type="ctrTitle"/>
          </p:nvPr>
        </p:nvSpPr>
        <p:spPr>
          <a:xfrm>
            <a:off x="685800" y="1734574"/>
            <a:ext cx="7539910" cy="870540"/>
          </a:xfrm>
          <a:prstGeom prst="rect">
            <a:avLst/>
          </a:prstGeom>
        </p:spPr>
        <p:txBody>
          <a:bodyPr>
            <a:normAutofit/>
          </a:bodyPr>
          <a:lstStyle>
            <a:lvl1pPr algn="l">
              <a:defRPr sz="5400" b="0" i="0">
                <a:solidFill>
                  <a:schemeClr val="bg1"/>
                </a:solidFill>
                <a:latin typeface="AauxPro OT Thin"/>
                <a:cs typeface="AauxPro OT Thin"/>
              </a:defRPr>
            </a:lvl1pPr>
          </a:lstStyle>
          <a:p>
            <a:r>
              <a:rPr lang="en-US" smtClean="0"/>
              <a:t>Click to edit Master title style</a:t>
            </a:r>
            <a:endParaRPr lang="en-US" dirty="0"/>
          </a:p>
        </p:txBody>
      </p:sp>
      <p:sp>
        <p:nvSpPr>
          <p:cNvPr id="3" name="Subtitle 2"/>
          <p:cNvSpPr>
            <a:spLocks noGrp="1"/>
          </p:cNvSpPr>
          <p:nvPr>
            <p:ph type="subTitle" idx="1"/>
          </p:nvPr>
        </p:nvSpPr>
        <p:spPr>
          <a:xfrm>
            <a:off x="685799" y="2814966"/>
            <a:ext cx="7539911" cy="3244660"/>
          </a:xfrm>
          <a:prstGeom prst="rect">
            <a:avLst/>
          </a:prstGeom>
        </p:spPr>
        <p:txBody>
          <a:bodyPr>
            <a:noAutofit/>
          </a:bodyPr>
          <a:lstStyle>
            <a:lvl1pPr marL="0" indent="0" algn="l">
              <a:lnSpc>
                <a:spcPts val="5280"/>
              </a:lnSpc>
              <a:buNone/>
              <a:defRPr sz="6400" b="0" i="0">
                <a:solidFill>
                  <a:schemeClr val="bg1"/>
                </a:solidFill>
                <a:latin typeface="AauxPro OT Bold"/>
                <a:cs typeface="AauxPro OT 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p>
            <a:pPr>
              <a:defRPr/>
            </a:pPr>
            <a:endParaRPr lang="en-US"/>
          </a:p>
        </p:txBody>
      </p:sp>
      <p:sp>
        <p:nvSpPr>
          <p:cNvPr id="4" name="Date Placeholder 3"/>
          <p:cNvSpPr>
            <a:spLocks noGrp="1"/>
          </p:cNvSpPr>
          <p:nvPr>
            <p:ph type="dt" sz="half" idx="11"/>
          </p:nvPr>
        </p:nvSpPr>
        <p:spPr/>
        <p:txBody>
          <a:bodyPr/>
          <a:lstStyle/>
          <a:p>
            <a:pPr>
              <a:defRPr/>
            </a:pPr>
            <a:fld id="{0AFAE118-3A6C-40FE-9492-438D18A667DA}" type="datetime1">
              <a:rPr lang="en-US" smtClean="0"/>
              <a:pPr>
                <a:defRPr/>
              </a:pPr>
              <a:t>2/6/2014</a:t>
            </a:fld>
            <a:endParaRPr lang="en-US" dirty="0"/>
          </a:p>
        </p:txBody>
      </p:sp>
      <p:sp>
        <p:nvSpPr>
          <p:cNvPr id="5" name="Slide Number Placeholder 4"/>
          <p:cNvSpPr>
            <a:spLocks noGrp="1"/>
          </p:cNvSpPr>
          <p:nvPr>
            <p:ph type="sldNum" sz="quarter" idx="12"/>
          </p:nvPr>
        </p:nvSpPr>
        <p:spPr/>
        <p:txBody>
          <a:bodyPr/>
          <a:lstStyle/>
          <a:p>
            <a:pPr>
              <a:defRPr/>
            </a:pPr>
            <a:fld id="{03B5BE8F-C93B-4CCD-B117-9F28B63B3E71}" type="slidenum">
              <a:rPr lang="en-US" smtClean="0"/>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2" name="Picture 6" descr="GreenTransitionSlide.png"/>
          <p:cNvPicPr>
            <a:picLocks noChangeAspect="1"/>
          </p:cNvPicPr>
          <p:nvPr userDrawn="1"/>
        </p:nvPicPr>
        <p:blipFill>
          <a:blip r:embed="rId2" cstate="print"/>
          <a:srcRect/>
          <a:stretch>
            <a:fillRect/>
          </a:stretch>
        </p:blipFill>
        <p:spPr bwMode="auto">
          <a:xfrm>
            <a:off x="0" y="0"/>
            <a:ext cx="9144000" cy="6872288"/>
          </a:xfrm>
          <a:prstGeom prst="rect">
            <a:avLst/>
          </a:prstGeom>
          <a:noFill/>
          <a:ln w="9525">
            <a:noFill/>
            <a:miter lim="800000"/>
            <a:headEnd/>
            <a:tailEnd/>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2" name="Picture 6" descr="PurpleTransitionSlide.png"/>
          <p:cNvPicPr>
            <a:picLocks noChangeAspect="1"/>
          </p:cNvPicPr>
          <p:nvPr userDrawn="1"/>
        </p:nvPicPr>
        <p:blipFill>
          <a:blip r:embed="rId2" cstate="print"/>
          <a:srcRect/>
          <a:stretch>
            <a:fillRect/>
          </a:stretch>
        </p:blipFill>
        <p:spPr bwMode="auto">
          <a:xfrm>
            <a:off x="0" y="0"/>
            <a:ext cx="9144000" cy="6872288"/>
          </a:xfrm>
          <a:prstGeom prst="rect">
            <a:avLst/>
          </a:prstGeom>
          <a:noFill/>
          <a:ln w="9525">
            <a:noFill/>
            <a:miter lim="800000"/>
            <a:headEnd/>
            <a:tailEnd/>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6" descr="OrangeTransitionSlide.png"/>
          <p:cNvPicPr>
            <a:picLocks noChangeAspect="1"/>
          </p:cNvPicPr>
          <p:nvPr userDrawn="1"/>
        </p:nvPicPr>
        <p:blipFill>
          <a:blip r:embed="rId2" cstate="print"/>
          <a:srcRect/>
          <a:stretch>
            <a:fillRect/>
          </a:stretch>
        </p:blipFill>
        <p:spPr bwMode="auto">
          <a:xfrm>
            <a:off x="0" y="0"/>
            <a:ext cx="9144000" cy="6872288"/>
          </a:xfrm>
          <a:prstGeom prst="rect">
            <a:avLst/>
          </a:prstGeom>
          <a:noFill/>
          <a:ln w="9525">
            <a:noFill/>
            <a:miter lim="800000"/>
            <a:headEnd/>
            <a:tailEnd/>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7_Section Header">
    <p:spTree>
      <p:nvGrpSpPr>
        <p:cNvPr id="1" name=""/>
        <p:cNvGrpSpPr/>
        <p:nvPr/>
      </p:nvGrpSpPr>
      <p:grpSpPr>
        <a:xfrm>
          <a:off x="0" y="0"/>
          <a:ext cx="0" cy="0"/>
          <a:chOff x="0" y="0"/>
          <a:chExt cx="0" cy="0"/>
        </a:xfrm>
      </p:grpSpPr>
      <p:pic>
        <p:nvPicPr>
          <p:cNvPr id="2" name="Picture 8" descr="watermark__BLUE_logo.png"/>
          <p:cNvPicPr>
            <a:picLocks noChangeAspect="1"/>
          </p:cNvPicPr>
          <p:nvPr userDrawn="1"/>
        </p:nvPicPr>
        <p:blipFill>
          <a:blip r:embed="rId2" cstate="print">
            <a:grayscl/>
          </a:blip>
          <a:srcRect l="-46124" r="-31454" b="26685"/>
          <a:stretch>
            <a:fillRect/>
          </a:stretch>
        </p:blipFill>
        <p:spPr bwMode="auto">
          <a:xfrm>
            <a:off x="7188200" y="6043613"/>
            <a:ext cx="1955800" cy="814387"/>
          </a:xfrm>
          <a:prstGeom prst="rect">
            <a:avLst/>
          </a:prstGeom>
          <a:noFill/>
          <a:ln w="9525">
            <a:noFill/>
            <a:miter lim="800000"/>
            <a:headEnd/>
            <a:tailEnd/>
          </a:ln>
        </p:spPr>
      </p:pic>
      <p:pic>
        <p:nvPicPr>
          <p:cNvPr id="3" name="Picture 6" descr="PurpleTransitionSlide.png"/>
          <p:cNvPicPr>
            <a:picLocks noChangeAspect="1"/>
          </p:cNvPicPr>
          <p:nvPr userDrawn="1"/>
        </p:nvPicPr>
        <p:blipFill>
          <a:blip r:embed="rId3" cstate="print"/>
          <a:srcRect l="65948" b="1805"/>
          <a:stretch>
            <a:fillRect/>
          </a:stretch>
        </p:blipFill>
        <p:spPr bwMode="auto">
          <a:xfrm>
            <a:off x="6121400" y="0"/>
            <a:ext cx="3160713" cy="6858000"/>
          </a:xfrm>
          <a:prstGeom prst="rect">
            <a:avLst/>
          </a:prstGeom>
          <a:noFill/>
          <a:ln w="9525">
            <a:noFill/>
            <a:miter lim="800000"/>
            <a:headEnd/>
            <a:tailEnd/>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 name="Picture 6" descr="AdvantageBlueGreenTransitionSlide.png"/>
          <p:cNvPicPr>
            <a:picLocks noChangeAspect="1"/>
          </p:cNvPicPr>
          <p:nvPr userDrawn="1"/>
        </p:nvPicPr>
        <p:blipFill>
          <a:blip r:embed="rId2" cstate="print"/>
          <a:srcRect/>
          <a:stretch>
            <a:fillRect/>
          </a:stretch>
        </p:blipFill>
        <p:spPr bwMode="auto">
          <a:xfrm>
            <a:off x="-6350" y="0"/>
            <a:ext cx="9167813" cy="6877050"/>
          </a:xfrm>
          <a:prstGeom prst="rect">
            <a:avLst/>
          </a:prstGeom>
          <a:noFill/>
          <a:ln w="9525">
            <a:noFill/>
            <a:miter lim="800000"/>
            <a:headEnd/>
            <a:tailEnd/>
          </a:ln>
        </p:spPr>
      </p:pic>
      <p:sp>
        <p:nvSpPr>
          <p:cNvPr id="2" name="Title 1"/>
          <p:cNvSpPr>
            <a:spLocks noGrp="1"/>
          </p:cNvSpPr>
          <p:nvPr>
            <p:ph type="title"/>
          </p:nvPr>
        </p:nvSpPr>
        <p:spPr>
          <a:xfrm>
            <a:off x="457200" y="1822824"/>
            <a:ext cx="8229600" cy="2764117"/>
          </a:xfrm>
        </p:spPr>
        <p:txBody>
          <a:bodyPr>
            <a:noAutofit/>
          </a:bodyPr>
          <a:lstStyle>
            <a:lvl1pPr algn="l">
              <a:defRPr sz="6400" b="0" i="0">
                <a:solidFill>
                  <a:schemeClr val="bg1"/>
                </a:solidFill>
                <a:latin typeface="AauxPro OT Bold"/>
                <a:cs typeface="AauxPro OT Bold"/>
              </a:defRPr>
            </a:lvl1pPr>
          </a:lstStyle>
          <a:p>
            <a:r>
              <a:rPr lang="en-US" smtClean="0"/>
              <a:t>Click to edit Master title style</a:t>
            </a:r>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2" name="Picture 6" descr="AdvantageBlueGreenTransitionSlide.png"/>
          <p:cNvPicPr>
            <a:picLocks noChangeAspect="1"/>
          </p:cNvPicPr>
          <p:nvPr userDrawn="1"/>
        </p:nvPicPr>
        <p:blipFill>
          <a:blip r:embed="rId2" cstate="print"/>
          <a:srcRect/>
          <a:stretch>
            <a:fillRect/>
          </a:stretch>
        </p:blipFill>
        <p:spPr bwMode="auto">
          <a:xfrm>
            <a:off x="-6350" y="0"/>
            <a:ext cx="9167813" cy="6877050"/>
          </a:xfrm>
          <a:prstGeom prst="rect">
            <a:avLst/>
          </a:prstGeom>
          <a:noFill/>
          <a:ln w="9525">
            <a:noFill/>
            <a:miter lim="800000"/>
            <a:headEnd/>
            <a:tailEnd/>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57200" y="1871330"/>
            <a:ext cx="8229600" cy="4327451"/>
          </a:xfrm>
          <a:prstGeom prst="rect">
            <a:avLst/>
          </a:prstGeom>
        </p:spPr>
        <p:txBody>
          <a:bodyPr/>
          <a:lstStyle>
            <a:lvl1pPr>
              <a:buClr>
                <a:srgbClr val="3FB0E9"/>
              </a:buClr>
              <a:buFont typeface="Wingdings" pitchFamily="2" charset="2"/>
              <a:buChar char="§"/>
              <a:defRPr sz="3200">
                <a:solidFill>
                  <a:schemeClr val="tx1"/>
                </a:solidFill>
              </a:defRPr>
            </a:lvl1pPr>
            <a:lvl2pPr>
              <a:buClr>
                <a:schemeClr val="accent6">
                  <a:lumMod val="60000"/>
                  <a:lumOff val="40000"/>
                </a:schemeClr>
              </a:buClr>
              <a:buSzPct val="90000"/>
              <a:buFont typeface="Wingdings" pitchFamily="2" charset="2"/>
              <a:buChar char="Ø"/>
              <a:defRPr sz="2800">
                <a:solidFill>
                  <a:schemeClr val="tx1"/>
                </a:solidFill>
              </a:defRPr>
            </a:lvl2pPr>
            <a:lvl3pPr>
              <a:buFont typeface="Calibri" pitchFamily="34" charset="0"/>
              <a:buChar cha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1"/>
          <p:cNvSpPr>
            <a:spLocks noGrp="1"/>
          </p:cNvSpPr>
          <p:nvPr>
            <p:ph type="ctrTitle"/>
          </p:nvPr>
        </p:nvSpPr>
        <p:spPr>
          <a:xfrm>
            <a:off x="457200" y="796567"/>
            <a:ext cx="8229600" cy="1002193"/>
          </a:xfrm>
          <a:prstGeom prst="rect">
            <a:avLst/>
          </a:prstGeom>
        </p:spPr>
        <p:txBody>
          <a:bodyPr/>
          <a:lstStyle>
            <a:lvl1pPr>
              <a:defRPr>
                <a:solidFill>
                  <a:schemeClr val="tx1"/>
                </a:solidFill>
              </a:defRPr>
            </a:lvl1pPr>
          </a:lstStyle>
          <a:p>
            <a:r>
              <a:rPr lang="en-US" dirty="0" smtClean="0"/>
              <a:t>Click to edit Master title style</a:t>
            </a:r>
            <a:endParaRPr lang="en-US" dirty="0"/>
          </a:p>
        </p:txBody>
      </p:sp>
      <p:sp>
        <p:nvSpPr>
          <p:cNvPr id="12" name="Date Placeholder 11"/>
          <p:cNvSpPr>
            <a:spLocks noGrp="1"/>
          </p:cNvSpPr>
          <p:nvPr>
            <p:ph type="dt" sz="half" idx="14"/>
          </p:nvPr>
        </p:nvSpPr>
        <p:spPr>
          <a:xfrm>
            <a:off x="457200" y="6480175"/>
            <a:ext cx="2133600" cy="365125"/>
          </a:xfrm>
        </p:spPr>
        <p:txBody>
          <a:bodyPr/>
          <a:lstStyle/>
          <a:p>
            <a:pPr>
              <a:defRPr/>
            </a:pPr>
            <a:fld id="{309284ED-A3A9-4A71-B457-610D8BE8BA2D}" type="datetime1">
              <a:rPr lang="en-US" smtClean="0"/>
              <a:pPr>
                <a:defRPr/>
              </a:pPr>
              <a:t>2/6/2014</a:t>
            </a:fld>
            <a:endParaRPr lang="en-US" dirty="0"/>
          </a:p>
        </p:txBody>
      </p:sp>
      <p:sp>
        <p:nvSpPr>
          <p:cNvPr id="13" name="Slide Number Placeholder 12"/>
          <p:cNvSpPr>
            <a:spLocks noGrp="1"/>
          </p:cNvSpPr>
          <p:nvPr>
            <p:ph type="sldNum" sz="quarter" idx="15"/>
          </p:nvPr>
        </p:nvSpPr>
        <p:spPr>
          <a:xfrm>
            <a:off x="6553200" y="6480175"/>
            <a:ext cx="2133600" cy="365125"/>
          </a:xfrm>
        </p:spPr>
        <p:txBody>
          <a:bodyPr/>
          <a:lstStyle/>
          <a:p>
            <a:pPr>
              <a:defRPr/>
            </a:pPr>
            <a:fld id="{518B0933-6FC9-451C-8376-F03477E0B0CC}" type="slidenum">
              <a:rPr lang="en-US" smtClean="0"/>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pic>
        <p:nvPicPr>
          <p:cNvPr id="4" name="Picture 8" descr="watermark__BLUE_logo.png"/>
          <p:cNvPicPr>
            <a:picLocks noChangeAspect="1"/>
          </p:cNvPicPr>
          <p:nvPr userDrawn="1"/>
        </p:nvPicPr>
        <p:blipFill>
          <a:blip r:embed="rId2" cstate="print">
            <a:grayscl/>
          </a:blip>
          <a:srcRect l="-46124" r="-31454" b="26685"/>
          <a:stretch>
            <a:fillRect/>
          </a:stretch>
        </p:blipFill>
        <p:spPr bwMode="auto">
          <a:xfrm>
            <a:off x="7188200" y="6043613"/>
            <a:ext cx="1955800" cy="814387"/>
          </a:xfrm>
          <a:prstGeom prst="rect">
            <a:avLst/>
          </a:prstGeom>
          <a:noFill/>
          <a:ln w="9525">
            <a:noFill/>
            <a:miter lim="800000"/>
            <a:headEnd/>
            <a:tailEnd/>
          </a:ln>
        </p:spPr>
      </p:pic>
      <p:sp>
        <p:nvSpPr>
          <p:cNvPr id="2" name="Title 1"/>
          <p:cNvSpPr>
            <a:spLocks noGrp="1"/>
          </p:cNvSpPr>
          <p:nvPr>
            <p:ph type="title"/>
          </p:nvPr>
        </p:nvSpPr>
        <p:spPr>
          <a:xfrm>
            <a:off x="428555" y="1484208"/>
            <a:ext cx="7919578" cy="2910762"/>
          </a:xfrm>
        </p:spPr>
        <p:txBody>
          <a:bodyPr anchor="t">
            <a:normAutofit/>
          </a:bodyPr>
          <a:lstStyle>
            <a:lvl1pPr marL="119063" indent="-119063" algn="l">
              <a:buFont typeface="Arial"/>
              <a:buChar char="•"/>
              <a:defRPr sz="1800" b="0" i="0" cap="none">
                <a:solidFill>
                  <a:srgbClr val="4D4D4D"/>
                </a:solidFill>
                <a:latin typeface="AauxPro OT Regular"/>
                <a:cs typeface="AauxPro OT Regular"/>
              </a:defRPr>
            </a:lvl1pPr>
          </a:lstStyle>
          <a:p>
            <a:r>
              <a:rPr lang="en-US" smtClean="0"/>
              <a:t>Click to edit Master title style</a:t>
            </a:r>
            <a:endParaRPr lang="en-US" dirty="0"/>
          </a:p>
        </p:txBody>
      </p:sp>
      <p:sp>
        <p:nvSpPr>
          <p:cNvPr id="3" name="Text Placeholder 2"/>
          <p:cNvSpPr>
            <a:spLocks noGrp="1"/>
          </p:cNvSpPr>
          <p:nvPr>
            <p:ph type="body" idx="1"/>
          </p:nvPr>
        </p:nvSpPr>
        <p:spPr>
          <a:xfrm>
            <a:off x="428555" y="831648"/>
            <a:ext cx="7919578" cy="558513"/>
          </a:xfrm>
        </p:spPr>
        <p:txBody>
          <a:bodyPr anchor="ctr"/>
          <a:lstStyle>
            <a:lvl1pPr marL="0" indent="0" algn="l">
              <a:buNone/>
              <a:defRPr sz="2000" b="0" i="0">
                <a:solidFill>
                  <a:srgbClr val="004C93"/>
                </a:solidFill>
                <a:latin typeface="AauxPro OT Bold"/>
                <a:cs typeface="AauxPro OT Bold"/>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Section Header">
    <p:spTree>
      <p:nvGrpSpPr>
        <p:cNvPr id="1" name=""/>
        <p:cNvGrpSpPr/>
        <p:nvPr/>
      </p:nvGrpSpPr>
      <p:grpSpPr>
        <a:xfrm>
          <a:off x="0" y="0"/>
          <a:ext cx="0" cy="0"/>
          <a:chOff x="0" y="0"/>
          <a:chExt cx="0" cy="0"/>
        </a:xfrm>
      </p:grpSpPr>
      <p:pic>
        <p:nvPicPr>
          <p:cNvPr id="2" name="Picture 8" descr="watermark__BLUE_logo.png"/>
          <p:cNvPicPr>
            <a:picLocks noChangeAspect="1"/>
          </p:cNvPicPr>
          <p:nvPr userDrawn="1"/>
        </p:nvPicPr>
        <p:blipFill>
          <a:blip r:embed="rId2" cstate="print">
            <a:grayscl/>
          </a:blip>
          <a:srcRect l="-46124" r="-31454" b="26685"/>
          <a:stretch>
            <a:fillRect/>
          </a:stretch>
        </p:blipFill>
        <p:spPr bwMode="auto">
          <a:xfrm>
            <a:off x="7188200" y="6043613"/>
            <a:ext cx="1955800" cy="814387"/>
          </a:xfrm>
          <a:prstGeom prst="rect">
            <a:avLst/>
          </a:prstGeom>
          <a:noFill/>
          <a:ln w="9525">
            <a:noFill/>
            <a:miter lim="800000"/>
            <a:headEnd/>
            <a:tailEnd/>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2" name="Picture 8" descr="watermark__BLUE_logo.png"/>
          <p:cNvPicPr>
            <a:picLocks noChangeAspect="1"/>
          </p:cNvPicPr>
          <p:nvPr userDrawn="1"/>
        </p:nvPicPr>
        <p:blipFill>
          <a:blip r:embed="rId2" cstate="print">
            <a:grayscl/>
          </a:blip>
          <a:srcRect l="-46124" r="-31454" b="26685"/>
          <a:stretch>
            <a:fillRect/>
          </a:stretch>
        </p:blipFill>
        <p:spPr bwMode="auto">
          <a:xfrm>
            <a:off x="7188200" y="6043613"/>
            <a:ext cx="1955800" cy="814387"/>
          </a:xfrm>
          <a:prstGeom prst="rect">
            <a:avLst/>
          </a:prstGeom>
          <a:noFill/>
          <a:ln w="9525">
            <a:noFill/>
            <a:miter lim="800000"/>
            <a:headEnd/>
            <a:tailEnd/>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Section Header">
    <p:spTree>
      <p:nvGrpSpPr>
        <p:cNvPr id="1" name=""/>
        <p:cNvGrpSpPr/>
        <p:nvPr/>
      </p:nvGrpSpPr>
      <p:grpSpPr>
        <a:xfrm>
          <a:off x="0" y="0"/>
          <a:ext cx="0" cy="0"/>
          <a:chOff x="0" y="0"/>
          <a:chExt cx="0" cy="0"/>
        </a:xfrm>
      </p:grpSpPr>
      <p:pic>
        <p:nvPicPr>
          <p:cNvPr id="2" name="Picture 8" descr="watermark__BLUE_logo.png"/>
          <p:cNvPicPr>
            <a:picLocks noChangeAspect="1"/>
          </p:cNvPicPr>
          <p:nvPr userDrawn="1"/>
        </p:nvPicPr>
        <p:blipFill>
          <a:blip r:embed="rId2" cstate="print">
            <a:grayscl/>
          </a:blip>
          <a:srcRect l="-46124" r="-31454" b="26685"/>
          <a:stretch>
            <a:fillRect/>
          </a:stretch>
        </p:blipFill>
        <p:spPr bwMode="auto">
          <a:xfrm>
            <a:off x="7188200" y="6043613"/>
            <a:ext cx="1955800" cy="814387"/>
          </a:xfrm>
          <a:prstGeom prst="rect">
            <a:avLst/>
          </a:prstGeom>
          <a:noFill/>
          <a:ln w="9525">
            <a:noFill/>
            <a:miter lim="800000"/>
            <a:headEnd/>
            <a:tailEnd/>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_Section Header">
    <p:spTree>
      <p:nvGrpSpPr>
        <p:cNvPr id="1" name=""/>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descr="AdvantageBlueGreenTransitionSlide.png"/>
          <p:cNvPicPr>
            <a:picLocks noChangeAspect="1"/>
          </p:cNvPicPr>
          <p:nvPr userDrawn="1"/>
        </p:nvPicPr>
        <p:blipFill>
          <a:blip r:embed="rId2" cstate="print"/>
          <a:srcRect/>
          <a:stretch>
            <a:fillRect/>
          </a:stretch>
        </p:blipFill>
        <p:spPr bwMode="auto">
          <a:xfrm>
            <a:off x="0" y="0"/>
            <a:ext cx="9167813" cy="6877050"/>
          </a:xfrm>
          <a:prstGeom prst="rect">
            <a:avLst/>
          </a:prstGeom>
          <a:noFill/>
          <a:ln w="9525">
            <a:noFill/>
            <a:miter lim="800000"/>
            <a:headEnd/>
            <a:tailEnd/>
          </a:ln>
        </p:spPr>
      </p:pic>
      <p:sp>
        <p:nvSpPr>
          <p:cNvPr id="2" name="Title 1"/>
          <p:cNvSpPr>
            <a:spLocks noGrp="1"/>
          </p:cNvSpPr>
          <p:nvPr>
            <p:ph type="ctrTitle"/>
          </p:nvPr>
        </p:nvSpPr>
        <p:spPr>
          <a:xfrm>
            <a:off x="685800" y="1734574"/>
            <a:ext cx="7539910" cy="870540"/>
          </a:xfrm>
        </p:spPr>
        <p:txBody>
          <a:bodyPr>
            <a:normAutofit/>
          </a:bodyPr>
          <a:lstStyle>
            <a:lvl1pPr algn="l">
              <a:defRPr sz="5400" b="0" i="0">
                <a:solidFill>
                  <a:schemeClr val="bg1"/>
                </a:solidFill>
                <a:latin typeface="AauxPro OT Thin"/>
                <a:cs typeface="AauxPro OT Thin"/>
              </a:defRPr>
            </a:lvl1pPr>
          </a:lstStyle>
          <a:p>
            <a:r>
              <a:rPr lang="en-US" smtClean="0"/>
              <a:t>Click to edit Master title style</a:t>
            </a:r>
            <a:endParaRPr lang="en-US" dirty="0"/>
          </a:p>
        </p:txBody>
      </p:sp>
      <p:sp>
        <p:nvSpPr>
          <p:cNvPr id="3" name="Subtitle 2"/>
          <p:cNvSpPr>
            <a:spLocks noGrp="1"/>
          </p:cNvSpPr>
          <p:nvPr>
            <p:ph type="subTitle" idx="1"/>
          </p:nvPr>
        </p:nvSpPr>
        <p:spPr>
          <a:xfrm>
            <a:off x="685799" y="2814966"/>
            <a:ext cx="7539911" cy="3244660"/>
          </a:xfrm>
        </p:spPr>
        <p:txBody>
          <a:bodyPr>
            <a:noAutofit/>
          </a:bodyPr>
          <a:lstStyle>
            <a:lvl1pPr marL="0" indent="0" algn="l">
              <a:lnSpc>
                <a:spcPts val="5280"/>
              </a:lnSpc>
              <a:buNone/>
              <a:defRPr sz="6400" b="0" i="0">
                <a:solidFill>
                  <a:schemeClr val="bg1"/>
                </a:solidFill>
                <a:latin typeface="AauxPro OT Bold"/>
                <a:cs typeface="AauxPro OT 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 name="Picture 6" descr="AdvantageBlueGreenTransitionSlide.png"/>
          <p:cNvPicPr>
            <a:picLocks noChangeAspect="1"/>
          </p:cNvPicPr>
          <p:nvPr userDrawn="1"/>
        </p:nvPicPr>
        <p:blipFill>
          <a:blip r:embed="rId2" cstate="print"/>
          <a:srcRect/>
          <a:stretch>
            <a:fillRect/>
          </a:stretch>
        </p:blipFill>
        <p:spPr bwMode="auto">
          <a:xfrm>
            <a:off x="-6350" y="0"/>
            <a:ext cx="9167813" cy="6877050"/>
          </a:xfrm>
          <a:prstGeom prst="rect">
            <a:avLst/>
          </a:prstGeom>
          <a:noFill/>
          <a:ln w="9525">
            <a:noFill/>
            <a:miter lim="800000"/>
            <a:headEnd/>
            <a:tailEnd/>
          </a:ln>
        </p:spPr>
      </p:pic>
      <p:sp>
        <p:nvSpPr>
          <p:cNvPr id="2" name="Title 1"/>
          <p:cNvSpPr>
            <a:spLocks noGrp="1"/>
          </p:cNvSpPr>
          <p:nvPr>
            <p:ph type="title"/>
          </p:nvPr>
        </p:nvSpPr>
        <p:spPr>
          <a:xfrm>
            <a:off x="457200" y="1822824"/>
            <a:ext cx="8229600" cy="2764117"/>
          </a:xfrm>
        </p:spPr>
        <p:txBody>
          <a:bodyPr>
            <a:noAutofit/>
          </a:bodyPr>
          <a:lstStyle>
            <a:lvl1pPr algn="l">
              <a:defRPr sz="6400" b="0" i="0">
                <a:solidFill>
                  <a:schemeClr val="bg1"/>
                </a:solidFill>
                <a:latin typeface="AauxPro OT Bold"/>
                <a:cs typeface="AauxPro OT Bold"/>
              </a:defRPr>
            </a:lvl1pPr>
          </a:lstStyle>
          <a:p>
            <a:r>
              <a:rPr lang="en-US" smtClean="0"/>
              <a:t>Click to edit Master title style</a:t>
            </a:r>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2" name="Picture 6" descr="AdvantageBlueGreenTransitionSlide.png"/>
          <p:cNvPicPr>
            <a:picLocks noChangeAspect="1"/>
          </p:cNvPicPr>
          <p:nvPr userDrawn="1"/>
        </p:nvPicPr>
        <p:blipFill>
          <a:blip r:embed="rId2" cstate="print"/>
          <a:srcRect/>
          <a:stretch>
            <a:fillRect/>
          </a:stretch>
        </p:blipFill>
        <p:spPr bwMode="auto">
          <a:xfrm>
            <a:off x="-6350" y="0"/>
            <a:ext cx="9167813" cy="6877050"/>
          </a:xfrm>
          <a:prstGeom prst="rect">
            <a:avLst/>
          </a:prstGeom>
          <a:noFill/>
          <a:ln w="9525">
            <a:noFill/>
            <a:miter lim="800000"/>
            <a:headEnd/>
            <a:tailEnd/>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2" name="Picture 6" descr="GreenTransitionSlide.png"/>
          <p:cNvPicPr>
            <a:picLocks noChangeAspect="1"/>
          </p:cNvPicPr>
          <p:nvPr userDrawn="1"/>
        </p:nvPicPr>
        <p:blipFill>
          <a:blip r:embed="rId2" cstate="print"/>
          <a:srcRect/>
          <a:stretch>
            <a:fillRect/>
          </a:stretch>
        </p:blipFill>
        <p:spPr bwMode="auto">
          <a:xfrm>
            <a:off x="0" y="0"/>
            <a:ext cx="9144000" cy="6872288"/>
          </a:xfrm>
          <a:prstGeom prst="rect">
            <a:avLst/>
          </a:prstGeom>
          <a:noFill/>
          <a:ln w="9525">
            <a:noFill/>
            <a:miter lim="800000"/>
            <a:headEnd/>
            <a:tailEnd/>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2" name="Picture 6" descr="PurpleTransitionSlide.png"/>
          <p:cNvPicPr>
            <a:picLocks noChangeAspect="1"/>
          </p:cNvPicPr>
          <p:nvPr userDrawn="1"/>
        </p:nvPicPr>
        <p:blipFill>
          <a:blip r:embed="rId2" cstate="print"/>
          <a:srcRect/>
          <a:stretch>
            <a:fillRect/>
          </a:stretch>
        </p:blipFill>
        <p:spPr bwMode="auto">
          <a:xfrm>
            <a:off x="0" y="0"/>
            <a:ext cx="9144000" cy="6872288"/>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189BBE3-56DA-48E6-BC08-BFB45E0AA6B9}" type="datetime1">
              <a:rPr lang="en-US" smtClean="0"/>
              <a:pPr>
                <a:defRPr/>
              </a:pPr>
              <a:t>2/6/2014</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03B5BE8F-C93B-4CCD-B117-9F28B63B3E71}" type="slidenum">
              <a:rPr lang="en-US" smtClean="0"/>
              <a:pPr>
                <a:defRPr/>
              </a:pPr>
              <a:t>‹#›</a:t>
            </a:fld>
            <a:endParaRPr lang="en-US" dirty="0"/>
          </a:p>
        </p:txBody>
      </p:sp>
      <p:sp>
        <p:nvSpPr>
          <p:cNvPr id="5" name="Title 1"/>
          <p:cNvSpPr>
            <a:spLocks noGrp="1"/>
          </p:cNvSpPr>
          <p:nvPr>
            <p:ph type="ctrTitle"/>
          </p:nvPr>
        </p:nvSpPr>
        <p:spPr>
          <a:xfrm>
            <a:off x="685800" y="2486339"/>
            <a:ext cx="7772400" cy="1470025"/>
          </a:xfrm>
          <a:prstGeom prst="rect">
            <a:avLst/>
          </a:prstGeom>
        </p:spPr>
        <p:txBody>
          <a:bodyPr/>
          <a:lstStyle>
            <a:lvl1pPr>
              <a:defRPr>
                <a:solidFill>
                  <a:schemeClr val="tx1"/>
                </a:solidFill>
              </a:defRPr>
            </a:lvl1pPr>
          </a:lstStyle>
          <a:p>
            <a:r>
              <a:rPr lang="en-US" smtClean="0"/>
              <a:t>Click to edit Master title style</a:t>
            </a:r>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6" descr="OrangeTransitionSlide.png"/>
          <p:cNvPicPr>
            <a:picLocks noChangeAspect="1"/>
          </p:cNvPicPr>
          <p:nvPr userDrawn="1"/>
        </p:nvPicPr>
        <p:blipFill>
          <a:blip r:embed="rId2" cstate="print"/>
          <a:srcRect/>
          <a:stretch>
            <a:fillRect/>
          </a:stretch>
        </p:blipFill>
        <p:spPr bwMode="auto">
          <a:xfrm>
            <a:off x="0" y="0"/>
            <a:ext cx="9144000" cy="6872288"/>
          </a:xfrm>
          <a:prstGeom prst="rect">
            <a:avLst/>
          </a:prstGeom>
          <a:noFill/>
          <a:ln w="9525">
            <a:noFill/>
            <a:miter lim="800000"/>
            <a:headEnd/>
            <a:tailEnd/>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Section Header">
    <p:spTree>
      <p:nvGrpSpPr>
        <p:cNvPr id="1" name=""/>
        <p:cNvGrpSpPr/>
        <p:nvPr/>
      </p:nvGrpSpPr>
      <p:grpSpPr>
        <a:xfrm>
          <a:off x="0" y="0"/>
          <a:ext cx="0" cy="0"/>
          <a:chOff x="0" y="0"/>
          <a:chExt cx="0" cy="0"/>
        </a:xfrm>
      </p:grpSpPr>
      <p:pic>
        <p:nvPicPr>
          <p:cNvPr id="3" name="Picture 6" descr="GreenTransitionSlide.png"/>
          <p:cNvPicPr>
            <a:picLocks noChangeAspect="1"/>
          </p:cNvPicPr>
          <p:nvPr userDrawn="1"/>
        </p:nvPicPr>
        <p:blipFill>
          <a:blip r:embed="rId2" cstate="print"/>
          <a:srcRect l="65971" b="1704"/>
          <a:stretch>
            <a:fillRect/>
          </a:stretch>
        </p:blipFill>
        <p:spPr bwMode="auto">
          <a:xfrm>
            <a:off x="5986462" y="0"/>
            <a:ext cx="3157538" cy="685800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descr="AdvantageBlueGreenTransitionSlide.png"/>
          <p:cNvPicPr>
            <a:picLocks noChangeAspect="1"/>
          </p:cNvPicPr>
          <p:nvPr userDrawn="1"/>
        </p:nvPicPr>
        <p:blipFill>
          <a:blip r:embed="rId2" cstate="print"/>
          <a:srcRect/>
          <a:stretch>
            <a:fillRect/>
          </a:stretch>
        </p:blipFill>
        <p:spPr bwMode="auto">
          <a:xfrm>
            <a:off x="0" y="0"/>
            <a:ext cx="9167813" cy="6877050"/>
          </a:xfrm>
          <a:prstGeom prst="rect">
            <a:avLst/>
          </a:prstGeom>
          <a:noFill/>
          <a:ln w="9525">
            <a:noFill/>
            <a:miter lim="800000"/>
            <a:headEnd/>
            <a:tailEnd/>
          </a:ln>
        </p:spPr>
      </p:pic>
      <p:sp>
        <p:nvSpPr>
          <p:cNvPr id="2" name="Title 1"/>
          <p:cNvSpPr>
            <a:spLocks noGrp="1"/>
          </p:cNvSpPr>
          <p:nvPr>
            <p:ph type="ctrTitle"/>
          </p:nvPr>
        </p:nvSpPr>
        <p:spPr>
          <a:xfrm>
            <a:off x="685800" y="1734574"/>
            <a:ext cx="7539910" cy="870540"/>
          </a:xfrm>
        </p:spPr>
        <p:txBody>
          <a:bodyPr>
            <a:normAutofit/>
          </a:bodyPr>
          <a:lstStyle>
            <a:lvl1pPr algn="l">
              <a:defRPr sz="5400" b="0" i="0">
                <a:solidFill>
                  <a:schemeClr val="bg1"/>
                </a:solidFill>
                <a:latin typeface="AauxPro OT Thin"/>
                <a:cs typeface="AauxPro OT Thin"/>
              </a:defRPr>
            </a:lvl1pPr>
          </a:lstStyle>
          <a:p>
            <a:r>
              <a:rPr lang="en-US" smtClean="0"/>
              <a:t>Click to edit Master title style</a:t>
            </a:r>
            <a:endParaRPr lang="en-US" dirty="0"/>
          </a:p>
        </p:txBody>
      </p:sp>
      <p:sp>
        <p:nvSpPr>
          <p:cNvPr id="3" name="Subtitle 2"/>
          <p:cNvSpPr>
            <a:spLocks noGrp="1"/>
          </p:cNvSpPr>
          <p:nvPr>
            <p:ph type="subTitle" idx="1"/>
          </p:nvPr>
        </p:nvSpPr>
        <p:spPr>
          <a:xfrm>
            <a:off x="685799" y="2814966"/>
            <a:ext cx="7539911" cy="3244660"/>
          </a:xfrm>
        </p:spPr>
        <p:txBody>
          <a:bodyPr>
            <a:noAutofit/>
          </a:bodyPr>
          <a:lstStyle>
            <a:lvl1pPr marL="0" indent="0" algn="l">
              <a:lnSpc>
                <a:spcPts val="5280"/>
              </a:lnSpc>
              <a:buNone/>
              <a:defRPr sz="6400" b="0" i="0">
                <a:solidFill>
                  <a:schemeClr val="bg1"/>
                </a:solidFill>
                <a:latin typeface="AauxPro OT Bold"/>
                <a:cs typeface="AauxPro OT 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 name="Picture 6" descr="AdvantageBlueGreenTransitionSlide.png"/>
          <p:cNvPicPr>
            <a:picLocks noChangeAspect="1"/>
          </p:cNvPicPr>
          <p:nvPr userDrawn="1"/>
        </p:nvPicPr>
        <p:blipFill>
          <a:blip r:embed="rId2" cstate="print"/>
          <a:srcRect/>
          <a:stretch>
            <a:fillRect/>
          </a:stretch>
        </p:blipFill>
        <p:spPr bwMode="auto">
          <a:xfrm>
            <a:off x="-6350" y="0"/>
            <a:ext cx="9167813" cy="6877050"/>
          </a:xfrm>
          <a:prstGeom prst="rect">
            <a:avLst/>
          </a:prstGeom>
          <a:noFill/>
          <a:ln w="9525">
            <a:noFill/>
            <a:miter lim="800000"/>
            <a:headEnd/>
            <a:tailEnd/>
          </a:ln>
        </p:spPr>
      </p:pic>
      <p:sp>
        <p:nvSpPr>
          <p:cNvPr id="2" name="Title 1"/>
          <p:cNvSpPr>
            <a:spLocks noGrp="1"/>
          </p:cNvSpPr>
          <p:nvPr>
            <p:ph type="title"/>
          </p:nvPr>
        </p:nvSpPr>
        <p:spPr>
          <a:xfrm>
            <a:off x="457200" y="1822824"/>
            <a:ext cx="8229600" cy="2764117"/>
          </a:xfrm>
        </p:spPr>
        <p:txBody>
          <a:bodyPr>
            <a:noAutofit/>
          </a:bodyPr>
          <a:lstStyle>
            <a:lvl1pPr algn="l">
              <a:defRPr sz="6400" b="0" i="0">
                <a:solidFill>
                  <a:schemeClr val="bg1"/>
                </a:solidFill>
                <a:latin typeface="AauxPro OT Bold"/>
                <a:cs typeface="AauxPro OT Bold"/>
              </a:defRPr>
            </a:lvl1pPr>
          </a:lstStyle>
          <a:p>
            <a:r>
              <a:rPr lang="en-US" smtClean="0"/>
              <a:t>Click to edit Master title style</a:t>
            </a:r>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2" name="Picture 6" descr="AdvantageBlueGreenTransitionSlide.png"/>
          <p:cNvPicPr>
            <a:picLocks noChangeAspect="1"/>
          </p:cNvPicPr>
          <p:nvPr userDrawn="1"/>
        </p:nvPicPr>
        <p:blipFill>
          <a:blip r:embed="rId2" cstate="print"/>
          <a:srcRect/>
          <a:stretch>
            <a:fillRect/>
          </a:stretch>
        </p:blipFill>
        <p:spPr bwMode="auto">
          <a:xfrm>
            <a:off x="-6350" y="0"/>
            <a:ext cx="9167813" cy="6877050"/>
          </a:xfrm>
          <a:prstGeom prst="rect">
            <a:avLst/>
          </a:prstGeom>
          <a:noFill/>
          <a:ln w="9525">
            <a:noFill/>
            <a:miter lim="800000"/>
            <a:headEnd/>
            <a:tailEnd/>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2" name="Picture 6" descr="GreenTransitionSlide.png"/>
          <p:cNvPicPr>
            <a:picLocks noChangeAspect="1"/>
          </p:cNvPicPr>
          <p:nvPr userDrawn="1"/>
        </p:nvPicPr>
        <p:blipFill>
          <a:blip r:embed="rId2" cstate="print"/>
          <a:srcRect/>
          <a:stretch>
            <a:fillRect/>
          </a:stretch>
        </p:blipFill>
        <p:spPr bwMode="auto">
          <a:xfrm>
            <a:off x="0" y="0"/>
            <a:ext cx="9144000" cy="6872288"/>
          </a:xfrm>
          <a:prstGeom prst="rect">
            <a:avLst/>
          </a:prstGeom>
          <a:noFill/>
          <a:ln w="9525">
            <a:noFill/>
            <a:miter lim="800000"/>
            <a:headEnd/>
            <a:tailEnd/>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2" name="Picture 6" descr="PurpleTransitionSlide.png"/>
          <p:cNvPicPr>
            <a:picLocks noChangeAspect="1"/>
          </p:cNvPicPr>
          <p:nvPr userDrawn="1"/>
        </p:nvPicPr>
        <p:blipFill>
          <a:blip r:embed="rId2" cstate="print"/>
          <a:srcRect/>
          <a:stretch>
            <a:fillRect/>
          </a:stretch>
        </p:blipFill>
        <p:spPr bwMode="auto">
          <a:xfrm>
            <a:off x="0" y="0"/>
            <a:ext cx="9144000" cy="6872288"/>
          </a:xfrm>
          <a:prstGeom prst="rect">
            <a:avLst/>
          </a:prstGeom>
          <a:noFill/>
          <a:ln w="9525">
            <a:noFill/>
            <a:miter lim="800000"/>
            <a:headEnd/>
            <a:tailEnd/>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6" descr="OrangeTransitionSlide.png"/>
          <p:cNvPicPr>
            <a:picLocks noChangeAspect="1"/>
          </p:cNvPicPr>
          <p:nvPr userDrawn="1"/>
        </p:nvPicPr>
        <p:blipFill>
          <a:blip r:embed="rId2" cstate="print"/>
          <a:srcRect/>
          <a:stretch>
            <a:fillRect/>
          </a:stretch>
        </p:blipFill>
        <p:spPr bwMode="auto">
          <a:xfrm>
            <a:off x="0" y="0"/>
            <a:ext cx="9144000" cy="6872288"/>
          </a:xfrm>
          <a:prstGeom prst="rect">
            <a:avLst/>
          </a:prstGeom>
          <a:noFill/>
          <a:ln w="9525">
            <a:noFill/>
            <a:miter lim="800000"/>
            <a:headEnd/>
            <a:tailEnd/>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pic>
        <p:nvPicPr>
          <p:cNvPr id="4" name="Picture 8" descr="watermark__BLUE_logo.png"/>
          <p:cNvPicPr>
            <a:picLocks noChangeAspect="1"/>
          </p:cNvPicPr>
          <p:nvPr userDrawn="1"/>
        </p:nvPicPr>
        <p:blipFill>
          <a:blip r:embed="rId2" cstate="print">
            <a:grayscl/>
          </a:blip>
          <a:srcRect l="-46124" r="-31454" b="26685"/>
          <a:stretch>
            <a:fillRect/>
          </a:stretch>
        </p:blipFill>
        <p:spPr bwMode="auto">
          <a:xfrm>
            <a:off x="7188200" y="6043613"/>
            <a:ext cx="1955800" cy="814387"/>
          </a:xfrm>
          <a:prstGeom prst="rect">
            <a:avLst/>
          </a:prstGeom>
          <a:noFill/>
          <a:ln w="9525">
            <a:noFill/>
            <a:miter lim="800000"/>
            <a:headEnd/>
            <a:tailEnd/>
          </a:ln>
        </p:spPr>
      </p:pic>
      <p:sp>
        <p:nvSpPr>
          <p:cNvPr id="2" name="Title 1"/>
          <p:cNvSpPr>
            <a:spLocks noGrp="1"/>
          </p:cNvSpPr>
          <p:nvPr>
            <p:ph type="title"/>
          </p:nvPr>
        </p:nvSpPr>
        <p:spPr>
          <a:xfrm>
            <a:off x="428555" y="1484208"/>
            <a:ext cx="7919578" cy="2910762"/>
          </a:xfrm>
        </p:spPr>
        <p:txBody>
          <a:bodyPr anchor="t">
            <a:normAutofit/>
          </a:bodyPr>
          <a:lstStyle>
            <a:lvl1pPr marL="119063" indent="-119063" algn="l">
              <a:buFont typeface="Arial"/>
              <a:buChar char="•"/>
              <a:defRPr sz="1800" b="0" i="0" cap="none">
                <a:solidFill>
                  <a:srgbClr val="4D4D4D"/>
                </a:solidFill>
                <a:latin typeface="AauxPro OT Regular"/>
                <a:cs typeface="AauxPro OT Regular"/>
              </a:defRPr>
            </a:lvl1pPr>
          </a:lstStyle>
          <a:p>
            <a:r>
              <a:rPr lang="en-US" smtClean="0"/>
              <a:t>Click to edit Master title style</a:t>
            </a:r>
            <a:endParaRPr lang="en-US" dirty="0"/>
          </a:p>
        </p:txBody>
      </p:sp>
      <p:sp>
        <p:nvSpPr>
          <p:cNvPr id="3" name="Text Placeholder 2"/>
          <p:cNvSpPr>
            <a:spLocks noGrp="1"/>
          </p:cNvSpPr>
          <p:nvPr>
            <p:ph type="body" idx="1"/>
          </p:nvPr>
        </p:nvSpPr>
        <p:spPr>
          <a:xfrm>
            <a:off x="428555" y="831648"/>
            <a:ext cx="7919578" cy="558513"/>
          </a:xfrm>
        </p:spPr>
        <p:txBody>
          <a:bodyPr anchor="ctr"/>
          <a:lstStyle>
            <a:lvl1pPr marL="0" indent="0" algn="l">
              <a:buNone/>
              <a:defRPr sz="2000" b="0" i="0">
                <a:solidFill>
                  <a:srgbClr val="004C93"/>
                </a:solidFill>
                <a:latin typeface="AauxPro OT Bold"/>
                <a:cs typeface="AauxPro OT Bold"/>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Section Header">
    <p:spTree>
      <p:nvGrpSpPr>
        <p:cNvPr id="1" name=""/>
        <p:cNvGrpSpPr/>
        <p:nvPr/>
      </p:nvGrpSpPr>
      <p:grpSpPr>
        <a:xfrm>
          <a:off x="0" y="0"/>
          <a:ext cx="0" cy="0"/>
          <a:chOff x="0" y="0"/>
          <a:chExt cx="0" cy="0"/>
        </a:xfrm>
      </p:grpSpPr>
      <p:pic>
        <p:nvPicPr>
          <p:cNvPr id="2" name="Picture 8" descr="watermark__BLUE_logo.png"/>
          <p:cNvPicPr>
            <a:picLocks noChangeAspect="1"/>
          </p:cNvPicPr>
          <p:nvPr userDrawn="1"/>
        </p:nvPicPr>
        <p:blipFill>
          <a:blip r:embed="rId2" cstate="print">
            <a:grayscl/>
          </a:blip>
          <a:srcRect l="-46124" r="-31454" b="26685"/>
          <a:stretch>
            <a:fillRect/>
          </a:stretch>
        </p:blipFill>
        <p:spPr bwMode="auto">
          <a:xfrm>
            <a:off x="7188200" y="6043613"/>
            <a:ext cx="1955800" cy="814387"/>
          </a:xfrm>
          <a:prstGeom prst="rect">
            <a:avLst/>
          </a:prstGeom>
          <a:noFill/>
          <a:ln w="9525">
            <a:noFill/>
            <a:miter lim="800000"/>
            <a:headEnd/>
            <a:tailEnd/>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solidFill>
                  <a:schemeClr val="tx1"/>
                </a:solidFill>
              </a:defRPr>
            </a:lvl1p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pPr>
              <a:defRPr/>
            </a:pPr>
            <a:fld id="{B50B67F9-9701-4DBF-B08D-73DA94E20F0C}" type="datetime1">
              <a:rPr lang="en-US" smtClean="0"/>
              <a:pPr>
                <a:defRPr/>
              </a:pPr>
              <a:t>2/6/2014</a:t>
            </a:fld>
            <a:endParaRPr lang="en-US" dirty="0"/>
          </a:p>
        </p:txBody>
      </p:sp>
      <p:sp>
        <p:nvSpPr>
          <p:cNvPr id="5" name="Footer Placeholder 4"/>
          <p:cNvSpPr>
            <a:spLocks noGrp="1"/>
          </p:cNvSpPr>
          <p:nvPr>
            <p:ph type="ftr" sz="quarter" idx="11"/>
          </p:nvPr>
        </p:nvSpPr>
        <p:spPr/>
        <p:txBody>
          <a:bodyPr/>
          <a:lstStyle>
            <a:lvl1pPr>
              <a:defRPr>
                <a:solidFill>
                  <a:schemeClr val="tx1"/>
                </a:solidFill>
              </a:defRPr>
            </a:lvl1pPr>
          </a:lstStyle>
          <a:p>
            <a:pPr>
              <a:defRPr/>
            </a:pP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pPr>
              <a:defRPr/>
            </a:pPr>
            <a:fld id="{4E02A612-A7CB-48FC-A6D9-23584299B151}" type="slidenum">
              <a:rPr lang="en-US" smtClean="0"/>
              <a:pPr>
                <a:defRPr/>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2" name="Picture 8" descr="watermark__BLUE_logo.png"/>
          <p:cNvPicPr>
            <a:picLocks noChangeAspect="1"/>
          </p:cNvPicPr>
          <p:nvPr userDrawn="1"/>
        </p:nvPicPr>
        <p:blipFill>
          <a:blip r:embed="rId2" cstate="print">
            <a:grayscl/>
          </a:blip>
          <a:srcRect l="-46124" r="-31454" b="26685"/>
          <a:stretch>
            <a:fillRect/>
          </a:stretch>
        </p:blipFill>
        <p:spPr bwMode="auto">
          <a:xfrm>
            <a:off x="7188200" y="6043613"/>
            <a:ext cx="1955800" cy="814387"/>
          </a:xfrm>
          <a:prstGeom prst="rect">
            <a:avLst/>
          </a:prstGeom>
          <a:noFill/>
          <a:ln w="9525">
            <a:noFill/>
            <a:miter lim="800000"/>
            <a:headEnd/>
            <a:tailEnd/>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Section Header">
    <p:spTree>
      <p:nvGrpSpPr>
        <p:cNvPr id="1" name=""/>
        <p:cNvGrpSpPr/>
        <p:nvPr/>
      </p:nvGrpSpPr>
      <p:grpSpPr>
        <a:xfrm>
          <a:off x="0" y="0"/>
          <a:ext cx="0" cy="0"/>
          <a:chOff x="0" y="0"/>
          <a:chExt cx="0" cy="0"/>
        </a:xfrm>
      </p:grpSpPr>
      <p:pic>
        <p:nvPicPr>
          <p:cNvPr id="2" name="Picture 8" descr="watermark__BLUE_logo.png"/>
          <p:cNvPicPr>
            <a:picLocks noChangeAspect="1"/>
          </p:cNvPicPr>
          <p:nvPr userDrawn="1"/>
        </p:nvPicPr>
        <p:blipFill>
          <a:blip r:embed="rId2" cstate="print">
            <a:grayscl/>
          </a:blip>
          <a:srcRect l="-46124" r="-31454" b="26685"/>
          <a:stretch>
            <a:fillRect/>
          </a:stretch>
        </p:blipFill>
        <p:spPr bwMode="auto">
          <a:xfrm>
            <a:off x="7188200" y="6043613"/>
            <a:ext cx="1955800" cy="814387"/>
          </a:xfrm>
          <a:prstGeom prst="rect">
            <a:avLst/>
          </a:prstGeom>
          <a:noFill/>
          <a:ln w="9525">
            <a:noFill/>
            <a:miter lim="800000"/>
            <a:headEnd/>
            <a:tailEnd/>
          </a:ln>
        </p:spPr>
      </p:pic>
      <p:pic>
        <p:nvPicPr>
          <p:cNvPr id="3" name="Picture 6" descr="PurpleTransitionSlide.png"/>
          <p:cNvPicPr>
            <a:picLocks noChangeAspect="1"/>
          </p:cNvPicPr>
          <p:nvPr userDrawn="1"/>
        </p:nvPicPr>
        <p:blipFill>
          <a:blip r:embed="rId3" cstate="print"/>
          <a:srcRect l="65948" b="1805"/>
          <a:stretch>
            <a:fillRect/>
          </a:stretch>
        </p:blipFill>
        <p:spPr bwMode="auto">
          <a:xfrm>
            <a:off x="6121400" y="0"/>
            <a:ext cx="3160713" cy="6858000"/>
          </a:xfrm>
          <a:prstGeom prst="rect">
            <a:avLst/>
          </a:prstGeom>
          <a:noFill/>
          <a:ln w="9525">
            <a:noFill/>
            <a:miter lim="800000"/>
            <a:headEnd/>
            <a:tailEnd/>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8_Section Header">
    <p:spTree>
      <p:nvGrpSpPr>
        <p:cNvPr id="1" name=""/>
        <p:cNvGrpSpPr/>
        <p:nvPr/>
      </p:nvGrpSpPr>
      <p:grpSpPr>
        <a:xfrm>
          <a:off x="0" y="0"/>
          <a:ext cx="0" cy="0"/>
          <a:chOff x="0" y="0"/>
          <a:chExt cx="0" cy="0"/>
        </a:xfrm>
      </p:grpSpPr>
      <p:pic>
        <p:nvPicPr>
          <p:cNvPr id="2" name="Picture 4" descr="OrangeTransitionSlide.png"/>
          <p:cNvPicPr>
            <a:picLocks noChangeAspect="1"/>
          </p:cNvPicPr>
          <p:nvPr userDrawn="1"/>
        </p:nvPicPr>
        <p:blipFill>
          <a:blip r:embed="rId2" cstate="print"/>
          <a:srcRect l="65414"/>
          <a:stretch>
            <a:fillRect/>
          </a:stretch>
        </p:blipFill>
        <p:spPr bwMode="auto">
          <a:xfrm>
            <a:off x="6121400" y="0"/>
            <a:ext cx="3155950" cy="6858000"/>
          </a:xfrm>
          <a:prstGeom prst="rect">
            <a:avLst/>
          </a:prstGeom>
          <a:noFill/>
          <a:ln w="9525">
            <a:noFill/>
            <a:miter lim="800000"/>
            <a:headEnd/>
            <a:tailEnd/>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descr="AdvantageBlueGreenTransitionSlide.png"/>
          <p:cNvPicPr>
            <a:picLocks noChangeAspect="1"/>
          </p:cNvPicPr>
          <p:nvPr userDrawn="1"/>
        </p:nvPicPr>
        <p:blipFill>
          <a:blip r:embed="rId2" cstate="print"/>
          <a:srcRect/>
          <a:stretch>
            <a:fillRect/>
          </a:stretch>
        </p:blipFill>
        <p:spPr bwMode="auto">
          <a:xfrm>
            <a:off x="0" y="0"/>
            <a:ext cx="9167813" cy="6877050"/>
          </a:xfrm>
          <a:prstGeom prst="rect">
            <a:avLst/>
          </a:prstGeom>
          <a:noFill/>
          <a:ln w="9525">
            <a:noFill/>
            <a:miter lim="800000"/>
            <a:headEnd/>
            <a:tailEnd/>
          </a:ln>
        </p:spPr>
      </p:pic>
      <p:sp>
        <p:nvSpPr>
          <p:cNvPr id="2" name="Title 1"/>
          <p:cNvSpPr>
            <a:spLocks noGrp="1"/>
          </p:cNvSpPr>
          <p:nvPr>
            <p:ph type="ctrTitle"/>
          </p:nvPr>
        </p:nvSpPr>
        <p:spPr>
          <a:xfrm>
            <a:off x="685800" y="1734574"/>
            <a:ext cx="7539910" cy="870540"/>
          </a:xfrm>
        </p:spPr>
        <p:txBody>
          <a:bodyPr>
            <a:normAutofit/>
          </a:bodyPr>
          <a:lstStyle>
            <a:lvl1pPr algn="l">
              <a:defRPr sz="5400" b="0" i="0">
                <a:solidFill>
                  <a:schemeClr val="bg1"/>
                </a:solidFill>
                <a:latin typeface="AauxPro OT Thin"/>
                <a:cs typeface="AauxPro OT Thin"/>
              </a:defRPr>
            </a:lvl1pPr>
          </a:lstStyle>
          <a:p>
            <a:r>
              <a:rPr lang="en-US" smtClean="0"/>
              <a:t>Click to edit Master title style</a:t>
            </a:r>
            <a:endParaRPr lang="en-US" dirty="0"/>
          </a:p>
        </p:txBody>
      </p:sp>
      <p:sp>
        <p:nvSpPr>
          <p:cNvPr id="3" name="Subtitle 2"/>
          <p:cNvSpPr>
            <a:spLocks noGrp="1"/>
          </p:cNvSpPr>
          <p:nvPr>
            <p:ph type="subTitle" idx="1"/>
          </p:nvPr>
        </p:nvSpPr>
        <p:spPr>
          <a:xfrm>
            <a:off x="685799" y="2814966"/>
            <a:ext cx="7539911" cy="3244660"/>
          </a:xfrm>
        </p:spPr>
        <p:txBody>
          <a:bodyPr>
            <a:noAutofit/>
          </a:bodyPr>
          <a:lstStyle>
            <a:lvl1pPr marL="0" indent="0" algn="l">
              <a:lnSpc>
                <a:spcPts val="5280"/>
              </a:lnSpc>
              <a:buNone/>
              <a:defRPr sz="6400" b="0" i="0">
                <a:solidFill>
                  <a:schemeClr val="bg1"/>
                </a:solidFill>
                <a:latin typeface="AauxPro OT Bold"/>
                <a:cs typeface="AauxPro OT 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 name="Picture 6" descr="AdvantageBlueGreenTransitionSlide.png"/>
          <p:cNvPicPr>
            <a:picLocks noChangeAspect="1"/>
          </p:cNvPicPr>
          <p:nvPr userDrawn="1"/>
        </p:nvPicPr>
        <p:blipFill>
          <a:blip r:embed="rId2" cstate="print"/>
          <a:srcRect/>
          <a:stretch>
            <a:fillRect/>
          </a:stretch>
        </p:blipFill>
        <p:spPr bwMode="auto">
          <a:xfrm>
            <a:off x="-6350" y="0"/>
            <a:ext cx="9167813" cy="6877050"/>
          </a:xfrm>
          <a:prstGeom prst="rect">
            <a:avLst/>
          </a:prstGeom>
          <a:noFill/>
          <a:ln w="9525">
            <a:noFill/>
            <a:miter lim="800000"/>
            <a:headEnd/>
            <a:tailEnd/>
          </a:ln>
        </p:spPr>
      </p:pic>
      <p:sp>
        <p:nvSpPr>
          <p:cNvPr id="2" name="Title 1"/>
          <p:cNvSpPr>
            <a:spLocks noGrp="1"/>
          </p:cNvSpPr>
          <p:nvPr>
            <p:ph type="title"/>
          </p:nvPr>
        </p:nvSpPr>
        <p:spPr>
          <a:xfrm>
            <a:off x="457200" y="1822824"/>
            <a:ext cx="8229600" cy="2764117"/>
          </a:xfrm>
        </p:spPr>
        <p:txBody>
          <a:bodyPr>
            <a:noAutofit/>
          </a:bodyPr>
          <a:lstStyle>
            <a:lvl1pPr algn="l">
              <a:defRPr sz="6400" b="0" i="0">
                <a:solidFill>
                  <a:schemeClr val="bg1"/>
                </a:solidFill>
                <a:latin typeface="AauxPro OT Bold"/>
                <a:cs typeface="AauxPro OT Bold"/>
              </a:defRPr>
            </a:lvl1pPr>
          </a:lstStyle>
          <a:p>
            <a:r>
              <a:rPr lang="en-US" smtClean="0"/>
              <a:t>Click to edit Master title style</a:t>
            </a:r>
            <a:endParaRPr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2" name="Picture 6" descr="AdvantageBlueGreenTransitionSlide.png"/>
          <p:cNvPicPr>
            <a:picLocks noChangeAspect="1"/>
          </p:cNvPicPr>
          <p:nvPr userDrawn="1"/>
        </p:nvPicPr>
        <p:blipFill>
          <a:blip r:embed="rId2" cstate="print"/>
          <a:srcRect/>
          <a:stretch>
            <a:fillRect/>
          </a:stretch>
        </p:blipFill>
        <p:spPr bwMode="auto">
          <a:xfrm>
            <a:off x="-6350" y="0"/>
            <a:ext cx="9167813" cy="6877050"/>
          </a:xfrm>
          <a:prstGeom prst="rect">
            <a:avLst/>
          </a:prstGeom>
          <a:noFill/>
          <a:ln w="9525">
            <a:noFill/>
            <a:miter lim="800000"/>
            <a:headEnd/>
            <a:tailEnd/>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2" name="Picture 6" descr="GreenTransitionSlide.png"/>
          <p:cNvPicPr>
            <a:picLocks noChangeAspect="1"/>
          </p:cNvPicPr>
          <p:nvPr userDrawn="1"/>
        </p:nvPicPr>
        <p:blipFill>
          <a:blip r:embed="rId2" cstate="print"/>
          <a:srcRect/>
          <a:stretch>
            <a:fillRect/>
          </a:stretch>
        </p:blipFill>
        <p:spPr bwMode="auto">
          <a:xfrm>
            <a:off x="0" y="0"/>
            <a:ext cx="9144000" cy="6872288"/>
          </a:xfrm>
          <a:prstGeom prst="rect">
            <a:avLst/>
          </a:prstGeom>
          <a:noFill/>
          <a:ln w="9525">
            <a:noFill/>
            <a:miter lim="800000"/>
            <a:headEnd/>
            <a:tailEnd/>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2" name="Picture 6" descr="PurpleTransitionSlide.png"/>
          <p:cNvPicPr>
            <a:picLocks noChangeAspect="1"/>
          </p:cNvPicPr>
          <p:nvPr userDrawn="1"/>
        </p:nvPicPr>
        <p:blipFill>
          <a:blip r:embed="rId2" cstate="print"/>
          <a:srcRect/>
          <a:stretch>
            <a:fillRect/>
          </a:stretch>
        </p:blipFill>
        <p:spPr bwMode="auto">
          <a:xfrm>
            <a:off x="0" y="0"/>
            <a:ext cx="9144000" cy="6872288"/>
          </a:xfrm>
          <a:prstGeom prst="rect">
            <a:avLst/>
          </a:prstGeom>
          <a:noFill/>
          <a:ln w="9525">
            <a:noFill/>
            <a:miter lim="800000"/>
            <a:headEnd/>
            <a:tailEnd/>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6" descr="OrangeTransitionSlide.png"/>
          <p:cNvPicPr>
            <a:picLocks noChangeAspect="1"/>
          </p:cNvPicPr>
          <p:nvPr userDrawn="1"/>
        </p:nvPicPr>
        <p:blipFill>
          <a:blip r:embed="rId2" cstate="print"/>
          <a:srcRect/>
          <a:stretch>
            <a:fillRect/>
          </a:stretch>
        </p:blipFill>
        <p:spPr bwMode="auto">
          <a:xfrm>
            <a:off x="0" y="0"/>
            <a:ext cx="9144000" cy="6872288"/>
          </a:xfrm>
          <a:prstGeom prst="rect">
            <a:avLst/>
          </a:prstGeom>
          <a:noFill/>
          <a:ln w="9525">
            <a:noFill/>
            <a:miter lim="800000"/>
            <a:headEnd/>
            <a:tailEnd/>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pic>
        <p:nvPicPr>
          <p:cNvPr id="4" name="Picture 8" descr="watermark__BLUE_logo.png"/>
          <p:cNvPicPr>
            <a:picLocks noChangeAspect="1"/>
          </p:cNvPicPr>
          <p:nvPr userDrawn="1"/>
        </p:nvPicPr>
        <p:blipFill>
          <a:blip r:embed="rId2" cstate="print">
            <a:grayscl/>
          </a:blip>
          <a:srcRect l="-46124" r="-31454" b="26685"/>
          <a:stretch>
            <a:fillRect/>
          </a:stretch>
        </p:blipFill>
        <p:spPr bwMode="auto">
          <a:xfrm>
            <a:off x="7188200" y="6043613"/>
            <a:ext cx="1955800" cy="814387"/>
          </a:xfrm>
          <a:prstGeom prst="rect">
            <a:avLst/>
          </a:prstGeom>
          <a:noFill/>
          <a:ln w="9525">
            <a:noFill/>
            <a:miter lim="800000"/>
            <a:headEnd/>
            <a:tailEnd/>
          </a:ln>
        </p:spPr>
      </p:pic>
      <p:sp>
        <p:nvSpPr>
          <p:cNvPr id="2" name="Title 1"/>
          <p:cNvSpPr>
            <a:spLocks noGrp="1"/>
          </p:cNvSpPr>
          <p:nvPr>
            <p:ph type="title"/>
          </p:nvPr>
        </p:nvSpPr>
        <p:spPr>
          <a:xfrm>
            <a:off x="428555" y="1484208"/>
            <a:ext cx="7919578" cy="2910762"/>
          </a:xfrm>
        </p:spPr>
        <p:txBody>
          <a:bodyPr anchor="t">
            <a:normAutofit/>
          </a:bodyPr>
          <a:lstStyle>
            <a:lvl1pPr marL="119063" indent="-119063" algn="l">
              <a:buFont typeface="Arial"/>
              <a:buChar char="•"/>
              <a:defRPr sz="1800" b="0" i="0" cap="none">
                <a:solidFill>
                  <a:srgbClr val="4D4D4D"/>
                </a:solidFill>
                <a:latin typeface="AauxPro OT Regular"/>
                <a:cs typeface="AauxPro OT Regular"/>
              </a:defRPr>
            </a:lvl1pPr>
          </a:lstStyle>
          <a:p>
            <a:r>
              <a:rPr lang="en-US" smtClean="0"/>
              <a:t>Click to edit Master title style</a:t>
            </a:r>
            <a:endParaRPr lang="en-US" dirty="0"/>
          </a:p>
        </p:txBody>
      </p:sp>
      <p:sp>
        <p:nvSpPr>
          <p:cNvPr id="3" name="Text Placeholder 2"/>
          <p:cNvSpPr>
            <a:spLocks noGrp="1"/>
          </p:cNvSpPr>
          <p:nvPr>
            <p:ph type="body" idx="1"/>
          </p:nvPr>
        </p:nvSpPr>
        <p:spPr>
          <a:xfrm>
            <a:off x="428555" y="831648"/>
            <a:ext cx="7919578" cy="558513"/>
          </a:xfrm>
        </p:spPr>
        <p:txBody>
          <a:bodyPr anchor="ctr"/>
          <a:lstStyle>
            <a:lvl1pPr marL="0" indent="0" algn="l">
              <a:buNone/>
              <a:defRPr sz="2000" b="0" i="0">
                <a:solidFill>
                  <a:srgbClr val="004C93"/>
                </a:solidFill>
                <a:latin typeface="AauxPro OT Bold"/>
                <a:cs typeface="AauxPro OT Bold"/>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79961"/>
            <a:ext cx="8229600" cy="1074478"/>
          </a:xfrm>
          <a:prstGeom prst="rect">
            <a:avLst/>
          </a:prstGeom>
        </p:spPr>
        <p:txBody>
          <a:bodyPr/>
          <a:lstStyle>
            <a:lvl1pPr>
              <a:defRPr>
                <a:solidFill>
                  <a:schemeClr val="tx1"/>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956989"/>
            <a:ext cx="4038600" cy="4254634"/>
          </a:xfrm>
          <a:prstGeom prst="rect">
            <a:avLst/>
          </a:prstGeo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56989"/>
            <a:ext cx="4038600" cy="4254634"/>
          </a:xfrm>
          <a:prstGeom prst="rect">
            <a:avLst/>
          </a:prstGeo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FFF893E1-F089-4C61-B630-FB28A0538F1A}" type="datetime1">
              <a:rPr lang="en-US" smtClean="0"/>
              <a:pPr>
                <a:defRPr/>
              </a:pPr>
              <a:t>2/6/2014</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A829890-FA25-4BA9-88B9-784DDC49695E}" type="slidenum">
              <a:rPr lang="en-US" smtClean="0"/>
              <a:pPr>
                <a:defRPr/>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_Section Header">
    <p:spTree>
      <p:nvGrpSpPr>
        <p:cNvPr id="1" name=""/>
        <p:cNvGrpSpPr/>
        <p:nvPr/>
      </p:nvGrpSpPr>
      <p:grpSpPr>
        <a:xfrm>
          <a:off x="0" y="0"/>
          <a:ext cx="0" cy="0"/>
          <a:chOff x="0" y="0"/>
          <a:chExt cx="0" cy="0"/>
        </a:xfrm>
      </p:grpSpPr>
      <p:pic>
        <p:nvPicPr>
          <p:cNvPr id="2" name="Picture 8" descr="watermark__BLUE_logo.png"/>
          <p:cNvPicPr>
            <a:picLocks noChangeAspect="1"/>
          </p:cNvPicPr>
          <p:nvPr userDrawn="1"/>
        </p:nvPicPr>
        <p:blipFill>
          <a:blip r:embed="rId2" cstate="print">
            <a:grayscl/>
          </a:blip>
          <a:srcRect l="-46124" r="-31454" b="26685"/>
          <a:stretch>
            <a:fillRect/>
          </a:stretch>
        </p:blipFill>
        <p:spPr bwMode="auto">
          <a:xfrm>
            <a:off x="7188200" y="6043613"/>
            <a:ext cx="1955800" cy="814387"/>
          </a:xfrm>
          <a:prstGeom prst="rect">
            <a:avLst/>
          </a:prstGeom>
          <a:noFill/>
          <a:ln w="9525">
            <a:noFill/>
            <a:miter lim="800000"/>
            <a:headEnd/>
            <a:tailEnd/>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2" name="Picture 8" descr="watermark__BLUE_logo.png"/>
          <p:cNvPicPr>
            <a:picLocks noChangeAspect="1"/>
          </p:cNvPicPr>
          <p:nvPr userDrawn="1"/>
        </p:nvPicPr>
        <p:blipFill>
          <a:blip r:embed="rId2" cstate="print">
            <a:grayscl/>
          </a:blip>
          <a:srcRect l="-46124" r="-31454" b="26685"/>
          <a:stretch>
            <a:fillRect/>
          </a:stretch>
        </p:blipFill>
        <p:spPr bwMode="auto">
          <a:xfrm>
            <a:off x="7188200" y="6043613"/>
            <a:ext cx="1955800" cy="814387"/>
          </a:xfrm>
          <a:prstGeom prst="rect">
            <a:avLst/>
          </a:prstGeom>
          <a:noFill/>
          <a:ln w="9525">
            <a:noFill/>
            <a:miter lim="800000"/>
            <a:headEnd/>
            <a:tailEnd/>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7_Section Header">
    <p:spTree>
      <p:nvGrpSpPr>
        <p:cNvPr id="1" name=""/>
        <p:cNvGrpSpPr/>
        <p:nvPr/>
      </p:nvGrpSpPr>
      <p:grpSpPr>
        <a:xfrm>
          <a:off x="0" y="0"/>
          <a:ext cx="0" cy="0"/>
          <a:chOff x="0" y="0"/>
          <a:chExt cx="0" cy="0"/>
        </a:xfrm>
      </p:grpSpPr>
      <p:pic>
        <p:nvPicPr>
          <p:cNvPr id="2" name="Picture 8" descr="watermark__BLUE_logo.png"/>
          <p:cNvPicPr>
            <a:picLocks noChangeAspect="1"/>
          </p:cNvPicPr>
          <p:nvPr userDrawn="1"/>
        </p:nvPicPr>
        <p:blipFill>
          <a:blip r:embed="rId2" cstate="print">
            <a:grayscl/>
          </a:blip>
          <a:srcRect l="-46124" r="-31454" b="26685"/>
          <a:stretch>
            <a:fillRect/>
          </a:stretch>
        </p:blipFill>
        <p:spPr bwMode="auto">
          <a:xfrm>
            <a:off x="7188200" y="6043613"/>
            <a:ext cx="1955800" cy="814387"/>
          </a:xfrm>
          <a:prstGeom prst="rect">
            <a:avLst/>
          </a:prstGeom>
          <a:noFill/>
          <a:ln w="9525">
            <a:noFill/>
            <a:miter lim="800000"/>
            <a:headEnd/>
            <a:tailEnd/>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_Section Header">
    <p:spTree>
      <p:nvGrpSpPr>
        <p:cNvPr id="1" name=""/>
        <p:cNvGrpSpPr/>
        <p:nvPr/>
      </p:nvGrpSpPr>
      <p:grpSpPr>
        <a:xfrm>
          <a:off x="0" y="0"/>
          <a:ext cx="0" cy="0"/>
          <a:chOff x="0" y="0"/>
          <a:chExt cx="0" cy="0"/>
        </a:xfrm>
      </p:grpSpPr>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7905928-319C-4A0C-84F4-594415C2EC7D}" type="datetime1">
              <a:rPr lang="en-US" smtClean="0"/>
              <a:pPr/>
              <a:t>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ECA949-9AF2-4779-BEB6-55AB313962DA}" type="datetime1">
              <a:rPr lang="en-US" smtClean="0"/>
              <a:pPr/>
              <a:t>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86D778-761E-4C4C-91EF-FA5780386613}" type="datetime1">
              <a:rPr lang="en-US" smtClean="0"/>
              <a:pPr/>
              <a:t>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B26B336-F037-4B40-9666-F7FC39AE52ED}" type="datetime1">
              <a:rPr lang="en-US" smtClean="0"/>
              <a:pPr/>
              <a:t>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17A3590-6F13-4F80-A1F2-3EEC6DE260D0}" type="datetime1">
              <a:rPr lang="en-US" smtClean="0"/>
              <a:pPr/>
              <a:t>2/6/2014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7F1E4F2-7621-4961-919E-1D9771A7650A}" type="datetime1">
              <a:rPr lang="en-US" smtClean="0"/>
              <a:pPr/>
              <a:t>2/6/2014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51575"/>
            <a:ext cx="2133600" cy="476250"/>
          </a:xfrm>
        </p:spPr>
        <p:txBody>
          <a:bodyPr/>
          <a:lstStyle>
            <a:lvl1pPr>
              <a:defRPr/>
            </a:lvl1pPr>
          </a:lstStyle>
          <a:p>
            <a:fld id="{FDD4A0FD-F378-4D2B-A5F7-562E37DD06A1}" type="datetime1">
              <a:rPr lang="en-US" smtClean="0"/>
              <a:pPr/>
              <a:t>2/6/2014</a:t>
            </a:fld>
            <a:endParaRPr lang="en-US"/>
          </a:p>
        </p:txBody>
      </p:sp>
      <p:sp>
        <p:nvSpPr>
          <p:cNvPr id="6" name="Slide Number Placeholder 5"/>
          <p:cNvSpPr>
            <a:spLocks noGrp="1"/>
          </p:cNvSpPr>
          <p:nvPr>
            <p:ph type="sldNum" sz="quarter" idx="11"/>
          </p:nvPr>
        </p:nvSpPr>
        <p:spPr>
          <a:xfrm>
            <a:off x="6553200" y="6248400"/>
            <a:ext cx="2133600" cy="476250"/>
          </a:xfrm>
        </p:spPr>
        <p:txBody>
          <a:bodyPr/>
          <a:lstStyle>
            <a:lvl1pPr>
              <a:defRPr/>
            </a:lvl1pPr>
          </a:lstStyle>
          <a:p>
            <a:fld id="{0247BE39-C411-4C0E-A151-61406D99C758}" type="slidenum">
              <a:rPr lang="en-US"/>
              <a:pPr/>
              <a:t>‹#›</a:t>
            </a:fld>
            <a:endParaRPr lang="en-US"/>
          </a:p>
        </p:txBody>
      </p:sp>
      <p:sp>
        <p:nvSpPr>
          <p:cNvPr id="7" name="Footer Placeholder 6"/>
          <p:cNvSpPr>
            <a:spLocks noGrp="1"/>
          </p:cNvSpPr>
          <p:nvPr>
            <p:ph type="ftr" sz="quarter" idx="12"/>
          </p:nvPr>
        </p:nvSpPr>
        <p:spPr>
          <a:xfrm>
            <a:off x="3124200" y="6248400"/>
            <a:ext cx="2895600" cy="476250"/>
          </a:xfrm>
        </p:spPr>
        <p:txBody>
          <a:bodyPr/>
          <a:lstStyle>
            <a:lvl1pPr>
              <a:defRPr/>
            </a:lvl1pPr>
          </a:lstStyle>
          <a:p>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C66552-13F6-4053-9E43-630BF0F05746}" type="datetime1">
              <a:rPr lang="en-US" smtClean="0"/>
              <a:pPr/>
              <a:t>2/6/2014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76AD14-2E54-45CE-B466-ADB40D50E99C}" type="datetime1">
              <a:rPr lang="en-US" smtClean="0"/>
              <a:pPr/>
              <a:t>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A3FF72-B37E-4DF6-B55D-340E4FC3FCEF}" type="datetime1">
              <a:rPr lang="en-US" smtClean="0"/>
              <a:pPr/>
              <a:t>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DBE97A-5770-4E35-BDC9-5E8B9D14B9ED}" type="datetime1">
              <a:rPr lang="en-US" smtClean="0"/>
              <a:pPr/>
              <a:t>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822140-A74E-4815-9274-FCC2F0A50082}" type="datetime1">
              <a:rPr lang="en-US" smtClean="0"/>
              <a:pPr/>
              <a:t>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D257652-43DB-4169-9586-250FA83F9867}" type="datetimeFigureOut">
              <a:rPr lang="en-US" smtClean="0"/>
              <a:pPr/>
              <a:t>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257652-43DB-4169-9586-250FA83F9867}" type="datetimeFigureOut">
              <a:rPr lang="en-US" smtClean="0"/>
              <a:pPr/>
              <a:t>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257652-43DB-4169-9586-250FA83F9867}" type="datetimeFigureOut">
              <a:rPr lang="en-US" smtClean="0"/>
              <a:pPr/>
              <a:t>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D257652-43DB-4169-9586-250FA83F9867}" type="datetimeFigureOut">
              <a:rPr lang="en-US" smtClean="0"/>
              <a:pPr/>
              <a:t>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D257652-43DB-4169-9586-250FA83F9867}" type="datetimeFigureOut">
              <a:rPr lang="en-US" smtClean="0"/>
              <a:pPr/>
              <a:t>2/6/2014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p>
            <a:pPr>
              <a:defRPr/>
            </a:pPr>
            <a:endParaRPr lang="en-US"/>
          </a:p>
        </p:txBody>
      </p:sp>
      <p:sp>
        <p:nvSpPr>
          <p:cNvPr id="4" name="Date Placeholder 3"/>
          <p:cNvSpPr>
            <a:spLocks noGrp="1"/>
          </p:cNvSpPr>
          <p:nvPr>
            <p:ph type="dt" sz="half" idx="11"/>
          </p:nvPr>
        </p:nvSpPr>
        <p:spPr/>
        <p:txBody>
          <a:bodyPr/>
          <a:lstStyle/>
          <a:p>
            <a:pPr>
              <a:defRPr/>
            </a:pPr>
            <a:fld id="{0AFAE118-3A6C-40FE-9492-438D18A667DA}" type="datetime1">
              <a:rPr lang="en-US" smtClean="0"/>
              <a:pPr>
                <a:defRPr/>
              </a:pPr>
              <a:t>2/6/2014</a:t>
            </a:fld>
            <a:endParaRPr lang="en-US" dirty="0"/>
          </a:p>
        </p:txBody>
      </p:sp>
      <p:sp>
        <p:nvSpPr>
          <p:cNvPr id="5" name="Slide Number Placeholder 4"/>
          <p:cNvSpPr>
            <a:spLocks noGrp="1"/>
          </p:cNvSpPr>
          <p:nvPr>
            <p:ph type="sldNum" sz="quarter" idx="12"/>
          </p:nvPr>
        </p:nvSpPr>
        <p:spPr/>
        <p:txBody>
          <a:bodyPr/>
          <a:lstStyle/>
          <a:p>
            <a:pPr>
              <a:defRPr/>
            </a:pPr>
            <a:fld id="{03B5BE8F-C93B-4CCD-B117-9F28B63B3E71}" type="slidenum">
              <a:rPr lang="en-US" smtClean="0"/>
              <a:pPr>
                <a:defRPr/>
              </a:pPr>
              <a:t>‹#›</a:t>
            </a:fld>
            <a:endParaRPr lang="en-U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D257652-43DB-4169-9586-250FA83F9867}" type="datetimeFigureOut">
              <a:rPr lang="en-US" smtClean="0"/>
              <a:pPr/>
              <a:t>2/6/2014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57652-43DB-4169-9586-250FA83F9867}" type="datetimeFigureOut">
              <a:rPr lang="en-US" smtClean="0"/>
              <a:pPr/>
              <a:t>2/6/2014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257652-43DB-4169-9586-250FA83F9867}" type="datetimeFigureOut">
              <a:rPr lang="en-US" smtClean="0"/>
              <a:pPr/>
              <a:t>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257652-43DB-4169-9586-250FA83F9867}" type="datetimeFigureOut">
              <a:rPr lang="en-US" smtClean="0"/>
              <a:pPr/>
              <a:t>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257652-43DB-4169-9586-250FA83F9867}" type="datetimeFigureOut">
              <a:rPr lang="en-US" smtClean="0"/>
              <a:pPr/>
              <a:t>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257652-43DB-4169-9586-250FA83F9867}" type="datetimeFigureOut">
              <a:rPr lang="en-US" smtClean="0"/>
              <a:pPr/>
              <a:t>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b="0"/>
            </a:lvl1pPr>
          </a:lstStyle>
          <a:p>
            <a:r>
              <a:rPr lang="en-US" dirty="0" smtClean="0"/>
              <a:t>Click to edit Master title style</a:t>
            </a:r>
            <a:endParaRPr lang="en-US" dirty="0"/>
          </a:p>
        </p:txBody>
      </p:sp>
      <p:sp>
        <p:nvSpPr>
          <p:cNvPr id="7" name="Text Placeholder 6"/>
          <p:cNvSpPr>
            <a:spLocks noGrp="1"/>
          </p:cNvSpPr>
          <p:nvPr>
            <p:ph type="body" sz="quarter" idx="10"/>
          </p:nvPr>
        </p:nvSpPr>
        <p:spPr>
          <a:xfrm>
            <a:off x="457200" y="3829050"/>
            <a:ext cx="8229600" cy="800100"/>
          </a:xfrm>
          <a:prstGeom prst="rect">
            <a:avLst/>
          </a:prstGeom>
        </p:spPr>
        <p:txBody>
          <a:bodyPr/>
          <a:lstStyle>
            <a:lvl1pPr algn="ctr">
              <a:buNone/>
              <a:defRPr sz="1600" b="1">
                <a:latin typeface="Arial" pitchFamily="34" charset="0"/>
                <a:cs typeface="Arial" pitchFamily="34" charset="0"/>
              </a:defRPr>
            </a:lvl1pPr>
          </a:lstStyle>
          <a:p>
            <a:pPr lvl="0"/>
            <a:r>
              <a:rPr lang="en-US" dirty="0" smtClean="0"/>
              <a:t>Click to edit Master text styles</a:t>
            </a:r>
          </a:p>
        </p:txBody>
      </p:sp>
    </p:spTree>
    <p:extLst>
      <p:ext uri="{BB962C8B-B14F-4D97-AF65-F5344CB8AC3E}">
        <p14:creationId xmlns:p14="http://schemas.microsoft.com/office/powerpoint/2010/main" xmlns="" val="3484421254"/>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D257652-43DB-4169-9586-250FA83F9867}" type="datetimeFigureOut">
              <a:rPr lang="en-US" smtClean="0"/>
              <a:pPr/>
              <a:t>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257652-43DB-4169-9586-250FA83F9867}" type="datetimeFigureOut">
              <a:rPr lang="en-US" smtClean="0"/>
              <a:pPr/>
              <a:t>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257652-43DB-4169-9586-250FA83F9867}" type="datetimeFigureOut">
              <a:rPr lang="en-US" smtClean="0"/>
              <a:pPr/>
              <a:t>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p>
            <a:pPr>
              <a:defRPr/>
            </a:pPr>
            <a:endParaRPr lang="en-US"/>
          </a:p>
        </p:txBody>
      </p:sp>
      <p:sp>
        <p:nvSpPr>
          <p:cNvPr id="4" name="Date Placeholder 3"/>
          <p:cNvSpPr>
            <a:spLocks noGrp="1"/>
          </p:cNvSpPr>
          <p:nvPr>
            <p:ph type="dt" sz="half" idx="11"/>
          </p:nvPr>
        </p:nvSpPr>
        <p:spPr/>
        <p:txBody>
          <a:bodyPr/>
          <a:lstStyle/>
          <a:p>
            <a:pPr>
              <a:defRPr/>
            </a:pPr>
            <a:fld id="{0AFAE118-3A6C-40FE-9492-438D18A667DA}" type="datetime1">
              <a:rPr lang="en-US" smtClean="0"/>
              <a:pPr>
                <a:defRPr/>
              </a:pPr>
              <a:t>2/6/2014</a:t>
            </a:fld>
            <a:endParaRPr lang="en-US" dirty="0"/>
          </a:p>
        </p:txBody>
      </p:sp>
      <p:sp>
        <p:nvSpPr>
          <p:cNvPr id="5" name="Slide Number Placeholder 4"/>
          <p:cNvSpPr>
            <a:spLocks noGrp="1"/>
          </p:cNvSpPr>
          <p:nvPr>
            <p:ph type="sldNum" sz="quarter" idx="12"/>
          </p:nvPr>
        </p:nvSpPr>
        <p:spPr/>
        <p:txBody>
          <a:bodyPr/>
          <a:lstStyle/>
          <a:p>
            <a:pPr>
              <a:defRPr/>
            </a:pPr>
            <a:fld id="{03B5BE8F-C93B-4CCD-B117-9F28B63B3E71}" type="slidenum">
              <a:rPr lang="en-US" smtClean="0"/>
              <a:pPr>
                <a:defRPr/>
              </a:pPr>
              <a:t>‹#›</a:t>
            </a:fld>
            <a:endParaRPr lang="en-U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D257652-43DB-4169-9586-250FA83F9867}" type="datetimeFigureOut">
              <a:rPr lang="en-US" smtClean="0"/>
              <a:pPr/>
              <a:t>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D257652-43DB-4169-9586-250FA83F9867}" type="datetimeFigureOut">
              <a:rPr lang="en-US" smtClean="0"/>
              <a:pPr/>
              <a:t>2/6/2014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D257652-43DB-4169-9586-250FA83F9867}" type="datetimeFigureOut">
              <a:rPr lang="en-US" smtClean="0"/>
              <a:pPr/>
              <a:t>2/6/2014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57652-43DB-4169-9586-250FA83F9867}" type="datetimeFigureOut">
              <a:rPr lang="en-US" smtClean="0"/>
              <a:pPr/>
              <a:t>2/6/2014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257652-43DB-4169-9586-250FA83F9867}" type="datetimeFigureOut">
              <a:rPr lang="en-US" smtClean="0"/>
              <a:pPr/>
              <a:t>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257652-43DB-4169-9586-250FA83F9867}" type="datetimeFigureOut">
              <a:rPr lang="en-US" smtClean="0"/>
              <a:pPr/>
              <a:t>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257652-43DB-4169-9586-250FA83F9867}" type="datetimeFigureOut">
              <a:rPr lang="en-US" smtClean="0"/>
              <a:pPr/>
              <a:t>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257652-43DB-4169-9586-250FA83F9867}" type="datetimeFigureOut">
              <a:rPr lang="en-US" smtClean="0"/>
              <a:pPr/>
              <a:t>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990E7E-1950-4F1D-AD84-D7D423802F6C}" type="slidenum">
              <a:rPr lang="en-US" smtClean="0"/>
              <a:pPr/>
              <a:t>‹#›</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b="0"/>
            </a:lvl1pPr>
          </a:lstStyle>
          <a:p>
            <a:r>
              <a:rPr lang="en-US" dirty="0" smtClean="0"/>
              <a:t>Click to edit Master title style</a:t>
            </a:r>
            <a:endParaRPr lang="en-US" dirty="0"/>
          </a:p>
        </p:txBody>
      </p:sp>
      <p:sp>
        <p:nvSpPr>
          <p:cNvPr id="7" name="Text Placeholder 6"/>
          <p:cNvSpPr>
            <a:spLocks noGrp="1"/>
          </p:cNvSpPr>
          <p:nvPr>
            <p:ph type="body" sz="quarter" idx="10"/>
          </p:nvPr>
        </p:nvSpPr>
        <p:spPr>
          <a:xfrm>
            <a:off x="457200" y="3829050"/>
            <a:ext cx="8229600" cy="800100"/>
          </a:xfrm>
          <a:prstGeom prst="rect">
            <a:avLst/>
          </a:prstGeom>
        </p:spPr>
        <p:txBody>
          <a:bodyPr/>
          <a:lstStyle>
            <a:lvl1pPr algn="ctr">
              <a:buNone/>
              <a:defRPr sz="1600" b="1">
                <a:latin typeface="Arial" pitchFamily="34" charset="0"/>
                <a:cs typeface="Arial" pitchFamily="34" charset="0"/>
              </a:defRPr>
            </a:lvl1pPr>
          </a:lstStyle>
          <a:p>
            <a:pPr lvl="0"/>
            <a:r>
              <a:rPr lang="en-US" dirty="0" smtClean="0"/>
              <a:t>Click to edit Master text styles</a:t>
            </a:r>
          </a:p>
        </p:txBody>
      </p:sp>
    </p:spTree>
    <p:extLst>
      <p:ext uri="{BB962C8B-B14F-4D97-AF65-F5344CB8AC3E}">
        <p14:creationId xmlns:p14="http://schemas.microsoft.com/office/powerpoint/2010/main" xmlns="" val="348442125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p>
            <a:pPr>
              <a:defRPr/>
            </a:pPr>
            <a:endParaRPr lang="en-US"/>
          </a:p>
        </p:txBody>
      </p:sp>
      <p:sp>
        <p:nvSpPr>
          <p:cNvPr id="4" name="Date Placeholder 3"/>
          <p:cNvSpPr>
            <a:spLocks noGrp="1"/>
          </p:cNvSpPr>
          <p:nvPr>
            <p:ph type="dt" sz="half" idx="11"/>
          </p:nvPr>
        </p:nvSpPr>
        <p:spPr/>
        <p:txBody>
          <a:bodyPr/>
          <a:lstStyle/>
          <a:p>
            <a:pPr>
              <a:defRPr/>
            </a:pPr>
            <a:fld id="{0AFAE118-3A6C-40FE-9492-438D18A667DA}" type="datetime1">
              <a:rPr lang="en-US" smtClean="0"/>
              <a:pPr>
                <a:defRPr/>
              </a:pPr>
              <a:t>2/6/2014</a:t>
            </a:fld>
            <a:endParaRPr lang="en-US" dirty="0"/>
          </a:p>
        </p:txBody>
      </p:sp>
      <p:sp>
        <p:nvSpPr>
          <p:cNvPr id="5" name="Slide Number Placeholder 4"/>
          <p:cNvSpPr>
            <a:spLocks noGrp="1"/>
          </p:cNvSpPr>
          <p:nvPr>
            <p:ph type="sldNum" sz="quarter" idx="12"/>
          </p:nvPr>
        </p:nvSpPr>
        <p:spPr/>
        <p:txBody>
          <a:bodyPr/>
          <a:lstStyle/>
          <a:p>
            <a:pPr>
              <a:defRPr/>
            </a:pPr>
            <a:fld id="{03B5BE8F-C93B-4CCD-B117-9F28B63B3E71}"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theme" Target="../theme/theme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theme" Target="../theme/theme8.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F3D7B"/>
        </a:solidFill>
        <a:effectLst/>
      </p:bgPr>
    </p:bg>
    <p:spTree>
      <p:nvGrpSpPr>
        <p:cNvPr id="1" name=""/>
        <p:cNvGrpSpPr/>
        <p:nvPr/>
      </p:nvGrpSpPr>
      <p:grpSpPr>
        <a:xfrm>
          <a:off x="0" y="0"/>
          <a:ext cx="0" cy="0"/>
          <a:chOff x="0" y="0"/>
          <a:chExt cx="0" cy="0"/>
        </a:xfrm>
      </p:grpSpPr>
      <p:pic>
        <p:nvPicPr>
          <p:cNvPr id="7" name="Picture 6" descr="SUNY_trans_circles_top-01.png"/>
          <p:cNvPicPr>
            <a:picLocks noChangeAspect="1"/>
          </p:cNvPicPr>
          <p:nvPr/>
        </p:nvPicPr>
        <p:blipFill>
          <a:blip r:embed="rId19" cstate="print">
            <a:lum bright="-20000"/>
          </a:blip>
          <a:srcRect l="57103" b="26729"/>
          <a:stretch>
            <a:fillRect/>
          </a:stretch>
        </p:blipFill>
        <p:spPr>
          <a:xfrm>
            <a:off x="5221480" y="1"/>
            <a:ext cx="3922521" cy="5024926"/>
          </a:xfrm>
          <a:prstGeom prst="rect">
            <a:avLst/>
          </a:prstGeom>
        </p:spPr>
      </p:pic>
      <p:sp>
        <p:nvSpPr>
          <p:cNvPr id="5" name="Footer Placeholder 4"/>
          <p:cNvSpPr>
            <a:spLocks noGrp="1"/>
          </p:cNvSpPr>
          <p:nvPr>
            <p:ph type="ftr" sz="quarter" idx="3"/>
          </p:nvPr>
        </p:nvSpPr>
        <p:spPr>
          <a:xfrm>
            <a:off x="6019800" y="376520"/>
            <a:ext cx="2895600" cy="365125"/>
          </a:xfrm>
          <a:prstGeom prst="rect">
            <a:avLst/>
          </a:prstGeom>
        </p:spPr>
        <p:txBody>
          <a:bodyPr vert="horz" lIns="91440" tIns="45720" rIns="91440" bIns="45720" rtlCol="0" anchor="ctr"/>
          <a:lstStyle>
            <a:lvl1pPr algn="ctr">
              <a:defRPr sz="1800">
                <a:solidFill>
                  <a:schemeClr val="tx1"/>
                </a:solidFill>
              </a:defRPr>
            </a:lvl1pPr>
          </a:lstStyle>
          <a:p>
            <a:pPr>
              <a:defRPr/>
            </a:pPr>
            <a:endParaRPr lang="en-US"/>
          </a:p>
        </p:txBody>
      </p:sp>
      <p:pic>
        <p:nvPicPr>
          <p:cNvPr id="10" name="Picture 9" descr="SUNY_small_logo-01.png"/>
          <p:cNvPicPr>
            <a:picLocks noChangeAspect="1"/>
          </p:cNvPicPr>
          <p:nvPr/>
        </p:nvPicPr>
        <p:blipFill>
          <a:blip r:embed="rId20" cstate="print"/>
          <a:srcRect r="69691" b="82750"/>
          <a:stretch>
            <a:fillRect/>
          </a:stretch>
        </p:blipFill>
        <p:spPr>
          <a:xfrm>
            <a:off x="-84709" y="-82499"/>
            <a:ext cx="2771424" cy="1182966"/>
          </a:xfrm>
          <a:prstGeom prst="rect">
            <a:avLst/>
          </a:prstGeom>
        </p:spPr>
      </p:pic>
      <p:sp>
        <p:nvSpPr>
          <p:cNvPr id="4" name="Date Placeholder 3"/>
          <p:cNvSpPr>
            <a:spLocks noGrp="1"/>
          </p:cNvSpPr>
          <p:nvPr>
            <p:ph type="dt" sz="half" idx="2"/>
          </p:nvPr>
        </p:nvSpPr>
        <p:spPr>
          <a:xfrm>
            <a:off x="457200" y="6527800"/>
            <a:ext cx="2133600" cy="365125"/>
          </a:xfrm>
          <a:prstGeom prst="rect">
            <a:avLst/>
          </a:prstGeom>
        </p:spPr>
        <p:txBody>
          <a:bodyPr vert="horz" lIns="91440" tIns="45720" rIns="91440" bIns="45720" rtlCol="0" anchor="ctr"/>
          <a:lstStyle>
            <a:lvl1pPr algn="l">
              <a:defRPr sz="1200">
                <a:solidFill>
                  <a:schemeClr val="tx1"/>
                </a:solidFill>
              </a:defRPr>
            </a:lvl1pPr>
          </a:lstStyle>
          <a:p>
            <a:pPr>
              <a:defRPr/>
            </a:pPr>
            <a:fld id="{0AFAE118-3A6C-40FE-9492-438D18A667DA}" type="datetime1">
              <a:rPr lang="en-US" smtClean="0"/>
              <a:pPr>
                <a:defRPr/>
              </a:pPr>
              <a:t>2/6/2014</a:t>
            </a:fld>
            <a:endParaRPr lang="en-US" dirty="0"/>
          </a:p>
        </p:txBody>
      </p:sp>
      <p:sp>
        <p:nvSpPr>
          <p:cNvPr id="6" name="Slide Number Placeholder 5"/>
          <p:cNvSpPr>
            <a:spLocks noGrp="1"/>
          </p:cNvSpPr>
          <p:nvPr>
            <p:ph type="sldNum" sz="quarter" idx="4"/>
          </p:nvPr>
        </p:nvSpPr>
        <p:spPr>
          <a:xfrm>
            <a:off x="6553200" y="6527800"/>
            <a:ext cx="2133600" cy="365125"/>
          </a:xfrm>
          <a:prstGeom prst="rect">
            <a:avLst/>
          </a:prstGeom>
        </p:spPr>
        <p:txBody>
          <a:bodyPr vert="horz" lIns="91440" tIns="45720" rIns="91440" bIns="45720" rtlCol="0" anchor="ctr"/>
          <a:lstStyle>
            <a:lvl1pPr algn="r">
              <a:defRPr sz="1200">
                <a:solidFill>
                  <a:schemeClr val="tx1"/>
                </a:solidFill>
              </a:defRPr>
            </a:lvl1pPr>
          </a:lstStyle>
          <a:p>
            <a:pPr>
              <a:defRPr/>
            </a:pPr>
            <a:fld id="{03B5BE8F-C93B-4CCD-B117-9F28B63B3E71}" type="slidenum">
              <a:rPr lang="en-US" smtClean="0"/>
              <a:pPr>
                <a:defRPr/>
              </a:pPr>
              <a:t>‹#›</a:t>
            </a:fld>
            <a:endParaRPr lang="en-US" dirty="0"/>
          </a:p>
        </p:txBody>
      </p:sp>
    </p:spTree>
  </p:cSld>
  <p:clrMap bg1="dk1" tx1="lt1" bg2="dk2" tx2="lt2" accent1="accent1" accent2="accent2" accent3="accent3" accent4="accent4" accent5="accent5" accent6="accent6" hlink="hlink" folHlink="folHlink"/>
  <p:sldLayoutIdLst>
    <p:sldLayoutId id="2147484034" r:id="rId1"/>
    <p:sldLayoutId id="2147484035" r:id="rId2"/>
    <p:sldLayoutId id="2147484036" r:id="rId3"/>
    <p:sldLayoutId id="2147484037" r:id="rId4"/>
    <p:sldLayoutId id="2147484038" r:id="rId5"/>
    <p:sldLayoutId id="2147484039" r:id="rId6"/>
    <p:sldLayoutId id="2147484080" r:id="rId7"/>
    <p:sldLayoutId id="2147484081" r:id="rId8"/>
    <p:sldLayoutId id="2147484082" r:id="rId9"/>
    <p:sldLayoutId id="2147484083" r:id="rId10"/>
    <p:sldLayoutId id="2147484084" r:id="rId11"/>
    <p:sldLayoutId id="2147484087" r:id="rId12"/>
    <p:sldLayoutId id="2147484085" r:id="rId13"/>
    <p:sldLayoutId id="2147484090" r:id="rId14"/>
    <p:sldLayoutId id="2147484091" r:id="rId15"/>
    <p:sldLayoutId id="2147484092" r:id="rId16"/>
    <p:sldLayoutId id="2147484134" r:id="rId17"/>
  </p:sldLayoutIdLst>
  <p:hf hdr="0" ft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fld id="{78354C2C-35F5-412E-8B8D-DE13A8391F29}" type="datetime1">
              <a:rPr lang="en-US"/>
              <a:pPr/>
              <a:t>2/6/2014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fld id="{9D91A722-67FB-47D1-AABE-A10E6BAA633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4088" r:id="rId1"/>
    <p:sldLayoutId id="2147484089" r:id="rId2"/>
    <p:sldLayoutId id="2147484093" r:id="rId3"/>
    <p:sldLayoutId id="2147484094" r:id="rId4"/>
    <p:sldLayoutId id="2147484095" r:id="rId5"/>
    <p:sldLayoutId id="2147484096" r:id="rId6"/>
    <p:sldLayoutId id="2147484097" r:id="rId7"/>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ヒラギノ角ゴ Pro W3" charset="-128"/>
          <a:cs typeface="ヒラギノ角ゴ Pro W3" charset="-128"/>
        </a:defRPr>
      </a:lvl1pPr>
      <a:lvl2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2pPr>
      <a:lvl3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3pPr>
      <a:lvl4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4pPr>
      <a:lvl5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5pPr>
      <a:lvl6pPr marL="4572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ヒラギノ角ゴ Pro W3"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ヒラギノ角ゴ Pro W3"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fld id="{78354C2C-35F5-412E-8B8D-DE13A8391F29}" type="datetime1">
              <a:rPr lang="en-US"/>
              <a:pPr/>
              <a:t>2/6/2014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fld id="{9D91A722-67FB-47D1-AABE-A10E6BAA633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4099" r:id="rId1"/>
    <p:sldLayoutId id="2147484100" r:id="rId2"/>
    <p:sldLayoutId id="2147484101" r:id="rId3"/>
    <p:sldLayoutId id="2147484102" r:id="rId4"/>
    <p:sldLayoutId id="2147484103" r:id="rId5"/>
    <p:sldLayoutId id="2147484104" r:id="rId6"/>
    <p:sldLayoutId id="2147484106" r:id="rId7"/>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ヒラギノ角ゴ Pro W3" charset="-128"/>
          <a:cs typeface="ヒラギノ角ゴ Pro W3" charset="-128"/>
        </a:defRPr>
      </a:lvl1pPr>
      <a:lvl2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2pPr>
      <a:lvl3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3pPr>
      <a:lvl4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4pPr>
      <a:lvl5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5pPr>
      <a:lvl6pPr marL="4572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ヒラギノ角ゴ Pro W3"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ヒラギノ角ゴ Pro W3"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fld id="{78354C2C-35F5-412E-8B8D-DE13A8391F29}" type="datetime1">
              <a:rPr lang="en-US"/>
              <a:pPr/>
              <a:t>2/6/2014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fld id="{9D91A722-67FB-47D1-AABE-A10E6BAA633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4123" r:id="rId1"/>
    <p:sldLayoutId id="2147484124" r:id="rId2"/>
    <p:sldLayoutId id="2147484125" r:id="rId3"/>
    <p:sldLayoutId id="2147484126" r:id="rId4"/>
    <p:sldLayoutId id="2147484127" r:id="rId5"/>
    <p:sldLayoutId id="2147484128" r:id="rId6"/>
    <p:sldLayoutId id="2147484129" r:id="rId7"/>
    <p:sldLayoutId id="2147484130" r:id="rId8"/>
    <p:sldLayoutId id="2147484131" r:id="rId9"/>
    <p:sldLayoutId id="2147484132" r:id="rId10"/>
    <p:sldLayoutId id="2147484133" r:id="rId11"/>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ヒラギノ角ゴ Pro W3" charset="-128"/>
          <a:cs typeface="ヒラギノ角ゴ Pro W3" charset="-128"/>
        </a:defRPr>
      </a:lvl1pPr>
      <a:lvl2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2pPr>
      <a:lvl3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3pPr>
      <a:lvl4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4pPr>
      <a:lvl5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5pPr>
      <a:lvl6pPr marL="4572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ヒラギノ角ゴ Pro W3"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ヒラギノ角ゴ Pro W3"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fld id="{78354C2C-35F5-412E-8B8D-DE13A8391F29}" type="datetime1">
              <a:rPr lang="en-US"/>
              <a:pPr/>
              <a:t>2/6/2014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fld id="{9D91A722-67FB-47D1-AABE-A10E6BAA633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4111" r:id="rId1"/>
    <p:sldLayoutId id="2147484112" r:id="rId2"/>
    <p:sldLayoutId id="2147484113" r:id="rId3"/>
    <p:sldLayoutId id="2147484114" r:id="rId4"/>
    <p:sldLayoutId id="2147484115" r:id="rId5"/>
    <p:sldLayoutId id="2147484116" r:id="rId6"/>
    <p:sldLayoutId id="2147484117" r:id="rId7"/>
    <p:sldLayoutId id="2147484118" r:id="rId8"/>
    <p:sldLayoutId id="2147484119" r:id="rId9"/>
    <p:sldLayoutId id="2147484120" r:id="rId10"/>
    <p:sldLayoutId id="2147484121" r:id="rId11"/>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ヒラギノ角ゴ Pro W3" charset="-128"/>
          <a:cs typeface="ヒラギノ角ゴ Pro W3" charset="-128"/>
        </a:defRPr>
      </a:lvl1pPr>
      <a:lvl2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2pPr>
      <a:lvl3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3pPr>
      <a:lvl4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4pPr>
      <a:lvl5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5pPr>
      <a:lvl6pPr marL="4572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ヒラギノ角ゴ Pro W3"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ヒラギノ角ゴ Pro W3"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D59978-422D-4679-8045-A1B284D6E459}" type="datetime1">
              <a:rPr lang="en-US" smtClean="0"/>
              <a:pPr/>
              <a:t>2/6/2014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D82B13-F593-224D-BA00-C18C518B326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257652-43DB-4169-9586-250FA83F9867}" type="datetimeFigureOut">
              <a:rPr lang="en-US" smtClean="0"/>
              <a:pPr/>
              <a:t>2/6/2014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990E7E-1950-4F1D-AD84-D7D423802F6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55" r:id="rId1"/>
    <p:sldLayoutId id="2147484056" r:id="rId2"/>
    <p:sldLayoutId id="2147484057" r:id="rId3"/>
    <p:sldLayoutId id="2147484058" r:id="rId4"/>
    <p:sldLayoutId id="2147484059" r:id="rId5"/>
    <p:sldLayoutId id="2147484060" r:id="rId6"/>
    <p:sldLayoutId id="2147484061" r:id="rId7"/>
    <p:sldLayoutId id="2147484062" r:id="rId8"/>
    <p:sldLayoutId id="2147484063" r:id="rId9"/>
    <p:sldLayoutId id="2147484064" r:id="rId10"/>
    <p:sldLayoutId id="2147484065" r:id="rId11"/>
    <p:sldLayoutId id="2147484066"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257652-43DB-4169-9586-250FA83F9867}" type="datetimeFigureOut">
              <a:rPr lang="en-US" smtClean="0"/>
              <a:pPr/>
              <a:t>2/6/2014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990E7E-1950-4F1D-AD84-D7D423802F6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68" r:id="rId1"/>
    <p:sldLayoutId id="2147484069" r:id="rId2"/>
    <p:sldLayoutId id="2147484070" r:id="rId3"/>
    <p:sldLayoutId id="2147484071" r:id="rId4"/>
    <p:sldLayoutId id="2147484072" r:id="rId5"/>
    <p:sldLayoutId id="2147484073" r:id="rId6"/>
    <p:sldLayoutId id="2147484074" r:id="rId7"/>
    <p:sldLayoutId id="2147484075" r:id="rId8"/>
    <p:sldLayoutId id="2147484076" r:id="rId9"/>
    <p:sldLayoutId id="2147484077" r:id="rId10"/>
    <p:sldLayoutId id="2147484078" r:id="rId11"/>
    <p:sldLayoutId id="214748407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26.gif"/></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19.xm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fontScale="90000"/>
          </a:bodyPr>
          <a:lstStyle/>
          <a:p>
            <a:r>
              <a:rPr lang="en-US" dirty="0" smtClean="0">
                <a:solidFill>
                  <a:schemeClr val="tx1">
                    <a:lumMod val="95000"/>
                  </a:schemeClr>
                </a:solidFill>
              </a:rPr>
              <a:t>SUNY Office for Capital Facilities </a:t>
            </a:r>
            <a:endParaRPr lang="en-US" dirty="0">
              <a:solidFill>
                <a:schemeClr val="tx1">
                  <a:lumMod val="95000"/>
                </a:schemeClr>
              </a:solidFill>
            </a:endParaRPr>
          </a:p>
        </p:txBody>
      </p:sp>
      <p:sp>
        <p:nvSpPr>
          <p:cNvPr id="7" name="Subtitle 6"/>
          <p:cNvSpPr>
            <a:spLocks noGrp="1"/>
          </p:cNvSpPr>
          <p:nvPr>
            <p:ph type="subTitle" idx="1"/>
          </p:nvPr>
        </p:nvSpPr>
        <p:spPr>
          <a:xfrm>
            <a:off x="666749" y="3543300"/>
            <a:ext cx="5638801" cy="2038350"/>
          </a:xfrm>
        </p:spPr>
        <p:txBody>
          <a:bodyPr/>
          <a:lstStyle/>
          <a:p>
            <a:r>
              <a:rPr lang="en-US" sz="4000" dirty="0" smtClean="0">
                <a:solidFill>
                  <a:schemeClr val="tx1">
                    <a:lumMod val="95000"/>
                  </a:schemeClr>
                </a:solidFill>
              </a:rPr>
              <a:t>PPAA 2014 Winter Meeting Update</a:t>
            </a:r>
            <a:endParaRPr lang="en-US" sz="4000" dirty="0">
              <a:solidFill>
                <a:schemeClr val="tx1">
                  <a:lumMod val="95000"/>
                </a:schemeClr>
              </a:solidFill>
            </a:endParaRPr>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1</a:t>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294967295"/>
          </p:nvPr>
        </p:nvSpPr>
        <p:spPr>
          <a:xfrm>
            <a:off x="457200" y="1552575"/>
            <a:ext cx="8686800" cy="4327525"/>
          </a:xfrm>
          <a:prstGeom prst="rect">
            <a:avLst/>
          </a:prstGeom>
        </p:spPr>
        <p:txBody>
          <a:bodyPr/>
          <a:lstStyle/>
          <a:p>
            <a:r>
              <a:rPr lang="en-US" dirty="0" smtClean="0"/>
              <a:t>Incentivize Facilities to save energy by having facilities manage the utility budget and reinvest savings back into additional energy savings measures.</a:t>
            </a:r>
            <a:endParaRPr lang="en-US" dirty="0"/>
          </a:p>
        </p:txBody>
      </p:sp>
      <p:sp>
        <p:nvSpPr>
          <p:cNvPr id="3" name="Title 2"/>
          <p:cNvSpPr>
            <a:spLocks noGrp="1"/>
          </p:cNvSpPr>
          <p:nvPr>
            <p:ph type="ctrTitle" idx="4294967295"/>
          </p:nvPr>
        </p:nvSpPr>
        <p:spPr>
          <a:xfrm>
            <a:off x="0" y="796925"/>
            <a:ext cx="8229600" cy="1001713"/>
          </a:xfrm>
          <a:prstGeom prst="rect">
            <a:avLst/>
          </a:prstGeom>
        </p:spPr>
        <p:txBody>
          <a:bodyPr/>
          <a:lstStyle/>
          <a:p>
            <a:r>
              <a:rPr lang="en-US" dirty="0" smtClean="0"/>
              <a:t>Budgets</a:t>
            </a:r>
            <a:endParaRPr lang="en-US" dirty="0"/>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10</a:t>
            </a:fld>
            <a:endParaRPr lang="en-US" dirty="0"/>
          </a:p>
        </p:txBody>
      </p:sp>
      <p:pic>
        <p:nvPicPr>
          <p:cNvPr id="82946" name="Picture 2" descr="C:\Users\beedonka\AppData\Local\Microsoft\Windows\Temporary Internet Files\Content.IE5\TRPCN6RS\MC900291956[1].wmf"/>
          <p:cNvPicPr>
            <a:picLocks noChangeAspect="1" noChangeArrowheads="1"/>
          </p:cNvPicPr>
          <p:nvPr/>
        </p:nvPicPr>
        <p:blipFill>
          <a:blip r:embed="rId3" cstate="print"/>
          <a:srcRect b="66142"/>
          <a:stretch>
            <a:fillRect/>
          </a:stretch>
        </p:blipFill>
        <p:spPr bwMode="auto">
          <a:xfrm>
            <a:off x="1318436" y="3971718"/>
            <a:ext cx="6550166" cy="288628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294967295"/>
          </p:nvPr>
        </p:nvSpPr>
        <p:spPr>
          <a:xfrm>
            <a:off x="400050" y="2514600"/>
            <a:ext cx="7829550" cy="3684588"/>
          </a:xfrm>
          <a:prstGeom prst="rect">
            <a:avLst/>
          </a:prstGeom>
        </p:spPr>
        <p:txBody>
          <a:bodyPr/>
          <a:lstStyle/>
          <a:p>
            <a:pPr>
              <a:buNone/>
            </a:pPr>
            <a:r>
              <a:rPr lang="en-US" dirty="0" smtClean="0"/>
              <a:t>APPA Cleanliness Levels</a:t>
            </a:r>
          </a:p>
          <a:p>
            <a:pPr lvl="1">
              <a:buNone/>
            </a:pPr>
            <a:r>
              <a:rPr lang="en-US" dirty="0" smtClean="0"/>
              <a:t>Level 1 Orderly Spotlessness</a:t>
            </a:r>
          </a:p>
          <a:p>
            <a:pPr lvl="1">
              <a:buNone/>
            </a:pPr>
            <a:r>
              <a:rPr lang="en-US" dirty="0" smtClean="0"/>
              <a:t>Level 2 Ordinary Tidiness</a:t>
            </a:r>
          </a:p>
          <a:p>
            <a:pPr lvl="1">
              <a:buNone/>
            </a:pPr>
            <a:r>
              <a:rPr lang="en-US" dirty="0" smtClean="0"/>
              <a:t>Level 3 Casual Inattention</a:t>
            </a:r>
          </a:p>
          <a:p>
            <a:pPr lvl="1">
              <a:buNone/>
            </a:pPr>
            <a:r>
              <a:rPr lang="en-US" dirty="0" smtClean="0"/>
              <a:t>Level 4 Moderate Dinginess</a:t>
            </a:r>
          </a:p>
          <a:p>
            <a:pPr lvl="1">
              <a:buNone/>
            </a:pPr>
            <a:r>
              <a:rPr lang="en-US" dirty="0" smtClean="0"/>
              <a:t>Level 5 Unkempt Neglect</a:t>
            </a:r>
          </a:p>
          <a:p>
            <a:pPr>
              <a:buNone/>
            </a:pPr>
            <a:endParaRPr lang="en-US" dirty="0"/>
          </a:p>
        </p:txBody>
      </p:sp>
      <p:sp>
        <p:nvSpPr>
          <p:cNvPr id="3" name="Title 2"/>
          <p:cNvSpPr>
            <a:spLocks noGrp="1"/>
          </p:cNvSpPr>
          <p:nvPr>
            <p:ph type="ctrTitle" idx="4294967295"/>
          </p:nvPr>
        </p:nvSpPr>
        <p:spPr>
          <a:xfrm>
            <a:off x="0" y="796925"/>
            <a:ext cx="8229600" cy="1001713"/>
          </a:xfrm>
          <a:prstGeom prst="rect">
            <a:avLst/>
          </a:prstGeom>
        </p:spPr>
        <p:txBody>
          <a:bodyPr/>
          <a:lstStyle/>
          <a:p>
            <a:r>
              <a:rPr lang="en-US" dirty="0" smtClean="0"/>
              <a:t>O&amp;M Staff in 2030</a:t>
            </a:r>
            <a:br>
              <a:rPr lang="en-US" dirty="0" smtClean="0"/>
            </a:br>
            <a:r>
              <a:rPr lang="en-US" dirty="0" smtClean="0"/>
              <a:t> Setting Standards </a:t>
            </a:r>
            <a:endParaRPr lang="en-US" dirty="0"/>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11</a:t>
            </a:fld>
            <a:endParaRPr lang="en-US" dirty="0"/>
          </a:p>
        </p:txBody>
      </p:sp>
      <p:pic>
        <p:nvPicPr>
          <p:cNvPr id="75780" name="Picture 4" descr="C:\Users\beedonka\AppData\Local\Microsoft\Windows\Temporary Internet Files\Content.IE5\0TAT1FYC\MP900383003[1].jpg"/>
          <p:cNvPicPr>
            <a:picLocks noChangeAspect="1" noChangeArrowheads="1"/>
          </p:cNvPicPr>
          <p:nvPr/>
        </p:nvPicPr>
        <p:blipFill>
          <a:blip r:embed="rId3" cstate="print"/>
          <a:srcRect r="9880"/>
          <a:stretch>
            <a:fillRect/>
          </a:stretch>
        </p:blipFill>
        <p:spPr bwMode="auto">
          <a:xfrm>
            <a:off x="5167423" y="3706206"/>
            <a:ext cx="3976577" cy="3151794"/>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28650" y="0"/>
            <a:ext cx="8229600" cy="2764117"/>
          </a:xfrm>
        </p:spPr>
        <p:txBody>
          <a:bodyPr/>
          <a:lstStyle/>
          <a:p>
            <a:r>
              <a:rPr lang="en-US" sz="4400" dirty="0" smtClean="0"/>
              <a:t>Insufficient HVAC Staff = Wasted Energy</a:t>
            </a:r>
            <a:endParaRPr lang="en-US" sz="4400" dirty="0"/>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12</a:t>
            </a:fld>
            <a:endParaRPr lang="en-US" dirty="0"/>
          </a:p>
        </p:txBody>
      </p:sp>
      <p:pic>
        <p:nvPicPr>
          <p:cNvPr id="76804" name="Picture 4" descr="Bright: This image of Manchester city centre illustrates high levels of wastage by businesses, with the bright yellow colours showing high levels of energy use and purples and blues showing less"/>
          <p:cNvPicPr>
            <a:picLocks noChangeAspect="1" noChangeArrowheads="1"/>
          </p:cNvPicPr>
          <p:nvPr/>
        </p:nvPicPr>
        <p:blipFill>
          <a:blip r:embed="rId3" cstate="print"/>
          <a:srcRect l="50000"/>
          <a:stretch>
            <a:fillRect/>
          </a:stretch>
        </p:blipFill>
        <p:spPr bwMode="auto">
          <a:xfrm>
            <a:off x="0" y="2641415"/>
            <a:ext cx="9238150" cy="4216585"/>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294967295"/>
          </p:nvPr>
        </p:nvSpPr>
        <p:spPr>
          <a:xfrm>
            <a:off x="0" y="1871663"/>
            <a:ext cx="4370388" cy="4327525"/>
          </a:xfrm>
          <a:prstGeom prst="rect">
            <a:avLst/>
          </a:prstGeom>
        </p:spPr>
        <p:txBody>
          <a:bodyPr/>
          <a:lstStyle/>
          <a:p>
            <a:r>
              <a:rPr lang="en-US" dirty="0" smtClean="0"/>
              <a:t>Sufficient staff is not enough. Proper training is also critical.</a:t>
            </a:r>
          </a:p>
          <a:p>
            <a:r>
              <a:rPr lang="en-US" dirty="0" smtClean="0"/>
              <a:t>Union classifications have not stayed current with the technology skills needed for today's buildings</a:t>
            </a:r>
          </a:p>
          <a:p>
            <a:endParaRPr lang="en-US" dirty="0"/>
          </a:p>
        </p:txBody>
      </p:sp>
      <p:sp>
        <p:nvSpPr>
          <p:cNvPr id="3" name="Title 2"/>
          <p:cNvSpPr>
            <a:spLocks noGrp="1"/>
          </p:cNvSpPr>
          <p:nvPr>
            <p:ph type="ctrTitle" idx="4294967295"/>
          </p:nvPr>
        </p:nvSpPr>
        <p:spPr>
          <a:xfrm>
            <a:off x="0" y="796925"/>
            <a:ext cx="8229600" cy="1001713"/>
          </a:xfrm>
          <a:prstGeom prst="rect">
            <a:avLst/>
          </a:prstGeom>
        </p:spPr>
        <p:txBody>
          <a:bodyPr/>
          <a:lstStyle/>
          <a:p>
            <a:r>
              <a:rPr lang="en-US" dirty="0" smtClean="0"/>
              <a:t>Staff Capabilities </a:t>
            </a:r>
            <a:endParaRPr lang="en-US" dirty="0"/>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13</a:t>
            </a:fld>
            <a:endParaRPr lang="en-US" dirty="0"/>
          </a:p>
        </p:txBody>
      </p:sp>
      <p:pic>
        <p:nvPicPr>
          <p:cNvPr id="89093" name="Picture 5" descr="C:\Users\beedonka\AppData\Local\Microsoft\Windows\Temporary Internet Files\Content.IE5\TRPCN6RS\MC900056116[1].wmf"/>
          <p:cNvPicPr>
            <a:picLocks noChangeAspect="1" noChangeArrowheads="1"/>
          </p:cNvPicPr>
          <p:nvPr/>
        </p:nvPicPr>
        <p:blipFill>
          <a:blip r:embed="rId3" cstate="print"/>
          <a:srcRect/>
          <a:stretch>
            <a:fillRect/>
          </a:stretch>
        </p:blipFill>
        <p:spPr bwMode="auto">
          <a:xfrm>
            <a:off x="3994860" y="1703222"/>
            <a:ext cx="5489382" cy="4378601"/>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294967295"/>
          </p:nvPr>
        </p:nvSpPr>
        <p:spPr>
          <a:xfrm>
            <a:off x="441434" y="1891862"/>
            <a:ext cx="7788166" cy="4054913"/>
          </a:xfrm>
          <a:prstGeom prst="rect">
            <a:avLst/>
          </a:prstGeom>
        </p:spPr>
        <p:txBody>
          <a:bodyPr/>
          <a:lstStyle/>
          <a:p>
            <a:r>
              <a:rPr lang="en-US" sz="3600" dirty="0" smtClean="0">
                <a:solidFill>
                  <a:schemeClr val="bg1"/>
                </a:solidFill>
              </a:rPr>
              <a:t>In areas of electronic data management , could we get better service and save money by having shared but dedicated staff managing our information </a:t>
            </a:r>
            <a:br>
              <a:rPr lang="en-US" sz="3600" dirty="0" smtClean="0">
                <a:solidFill>
                  <a:schemeClr val="bg1"/>
                </a:solidFill>
              </a:rPr>
            </a:br>
            <a:r>
              <a:rPr lang="en-US" sz="3600" dirty="0" smtClean="0">
                <a:solidFill>
                  <a:schemeClr val="bg1"/>
                </a:solidFill>
              </a:rPr>
              <a:t>systems?</a:t>
            </a:r>
            <a:endParaRPr lang="en-US" sz="3600" dirty="0">
              <a:solidFill>
                <a:schemeClr val="bg1"/>
              </a:solidFill>
            </a:endParaRPr>
          </a:p>
        </p:txBody>
      </p:sp>
      <p:sp>
        <p:nvSpPr>
          <p:cNvPr id="3" name="Title 2"/>
          <p:cNvSpPr>
            <a:spLocks noGrp="1"/>
          </p:cNvSpPr>
          <p:nvPr>
            <p:ph type="ctrTitle" idx="4294967295"/>
          </p:nvPr>
        </p:nvSpPr>
        <p:spPr>
          <a:xfrm>
            <a:off x="0" y="796925"/>
            <a:ext cx="8229600" cy="1001713"/>
          </a:xfrm>
          <a:prstGeom prst="rect">
            <a:avLst/>
          </a:prstGeom>
        </p:spPr>
        <p:txBody>
          <a:bodyPr/>
          <a:lstStyle/>
          <a:p>
            <a:r>
              <a:rPr lang="en-US" dirty="0" smtClean="0">
                <a:solidFill>
                  <a:schemeClr val="bg1"/>
                </a:solidFill>
              </a:rPr>
              <a:t>Shared Services</a:t>
            </a:r>
            <a:endParaRPr lang="en-US" dirty="0">
              <a:solidFill>
                <a:schemeClr val="bg1"/>
              </a:solidFill>
            </a:endParaRPr>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14</a:t>
            </a:fld>
            <a:endParaRPr lang="en-US" dirty="0"/>
          </a:p>
        </p:txBody>
      </p:sp>
      <p:pic>
        <p:nvPicPr>
          <p:cNvPr id="112642" name="Picture 2" descr="http://webpages.scu.edu/ftp/agoya/image/fileshareconnect.png"/>
          <p:cNvPicPr>
            <a:picLocks noChangeAspect="1" noChangeArrowheads="1"/>
          </p:cNvPicPr>
          <p:nvPr/>
        </p:nvPicPr>
        <p:blipFill>
          <a:blip r:embed="rId3" cstate="print"/>
          <a:srcRect t="15338" b="11834"/>
          <a:stretch>
            <a:fillRect/>
          </a:stretch>
        </p:blipFill>
        <p:spPr bwMode="auto">
          <a:xfrm>
            <a:off x="4381500" y="4256690"/>
            <a:ext cx="4762500" cy="260131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idx="4294967295"/>
          </p:nvPr>
        </p:nvSpPr>
        <p:spPr>
          <a:xfrm>
            <a:off x="0" y="796925"/>
            <a:ext cx="8229600" cy="1001713"/>
          </a:xfrm>
          <a:prstGeom prst="rect">
            <a:avLst/>
          </a:prstGeom>
        </p:spPr>
        <p:txBody>
          <a:bodyPr/>
          <a:lstStyle/>
          <a:p>
            <a:r>
              <a:rPr lang="en-US" dirty="0" smtClean="0"/>
              <a:t>Designing Maintainable buildings</a:t>
            </a:r>
            <a:endParaRPr lang="en-US" dirty="0"/>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15</a:t>
            </a:fld>
            <a:endParaRPr lang="en-US" dirty="0"/>
          </a:p>
        </p:txBody>
      </p:sp>
      <p:sp>
        <p:nvSpPr>
          <p:cNvPr id="7" name="Content Placeholder 6"/>
          <p:cNvSpPr>
            <a:spLocks noGrp="1"/>
          </p:cNvSpPr>
          <p:nvPr>
            <p:ph sz="quarter" idx="4294967295"/>
          </p:nvPr>
        </p:nvSpPr>
        <p:spPr>
          <a:xfrm>
            <a:off x="0" y="1871663"/>
            <a:ext cx="4157663" cy="4327525"/>
          </a:xfrm>
          <a:prstGeom prst="rect">
            <a:avLst/>
          </a:prstGeom>
        </p:spPr>
        <p:txBody>
          <a:bodyPr/>
          <a:lstStyle/>
          <a:p>
            <a:r>
              <a:rPr lang="en-US" dirty="0" smtClean="0"/>
              <a:t>Buildings will be better maintained if the design considers the needs of the maintenance staff </a:t>
            </a:r>
          </a:p>
          <a:p>
            <a:r>
              <a:rPr lang="en-US" dirty="0" smtClean="0"/>
              <a:t>Consultation with maintenance staff would be required on all capital projects</a:t>
            </a:r>
          </a:p>
          <a:p>
            <a:endParaRPr lang="en-US" dirty="0"/>
          </a:p>
        </p:txBody>
      </p:sp>
      <p:pic>
        <p:nvPicPr>
          <p:cNvPr id="90124" name="Picture 12" descr="C:\Users\beedonka\AppData\Local\Microsoft\Windows\Temporary Internet Files\Content.IE5\TRPCN6RS\MC900230035[1].wmf"/>
          <p:cNvPicPr>
            <a:picLocks noChangeAspect="1" noChangeArrowheads="1"/>
          </p:cNvPicPr>
          <p:nvPr/>
        </p:nvPicPr>
        <p:blipFill>
          <a:blip r:embed="rId3" cstate="print"/>
          <a:srcRect/>
          <a:stretch>
            <a:fillRect/>
          </a:stretch>
        </p:blipFill>
        <p:spPr bwMode="auto">
          <a:xfrm>
            <a:off x="4360487" y="1912665"/>
            <a:ext cx="4783513" cy="4945335"/>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294967295"/>
          </p:nvPr>
        </p:nvSpPr>
        <p:spPr>
          <a:xfrm>
            <a:off x="400050" y="1871663"/>
            <a:ext cx="7829550" cy="4327525"/>
          </a:xfrm>
          <a:prstGeom prst="rect">
            <a:avLst/>
          </a:prstGeom>
        </p:spPr>
        <p:txBody>
          <a:bodyPr/>
          <a:lstStyle/>
          <a:p>
            <a:r>
              <a:rPr lang="en-US" dirty="0" smtClean="0"/>
              <a:t>Sufficient predictable capital is key to smart investments</a:t>
            </a:r>
          </a:p>
          <a:p>
            <a:r>
              <a:rPr lang="en-US" dirty="0" smtClean="0"/>
              <a:t>Inadequate capital results in poor decisions that can result in wasteful energy consumption</a:t>
            </a:r>
          </a:p>
          <a:p>
            <a:r>
              <a:rPr lang="en-US" dirty="0" smtClean="0"/>
              <a:t>Find funding mechanisms for retro-commissioning and constant </a:t>
            </a:r>
            <a:br>
              <a:rPr lang="en-US" dirty="0" smtClean="0"/>
            </a:br>
            <a:r>
              <a:rPr lang="en-US" dirty="0" smtClean="0"/>
              <a:t>commissioning</a:t>
            </a:r>
            <a:endParaRPr lang="en-US" dirty="0"/>
          </a:p>
        </p:txBody>
      </p:sp>
      <p:sp>
        <p:nvSpPr>
          <p:cNvPr id="3" name="Title 2"/>
          <p:cNvSpPr>
            <a:spLocks noGrp="1"/>
          </p:cNvSpPr>
          <p:nvPr>
            <p:ph type="ctrTitle" idx="4294967295"/>
          </p:nvPr>
        </p:nvSpPr>
        <p:spPr>
          <a:xfrm>
            <a:off x="0" y="796925"/>
            <a:ext cx="8229600" cy="1001713"/>
          </a:xfrm>
          <a:prstGeom prst="rect">
            <a:avLst/>
          </a:prstGeom>
        </p:spPr>
        <p:txBody>
          <a:bodyPr/>
          <a:lstStyle/>
          <a:p>
            <a:r>
              <a:rPr lang="en-US" dirty="0" smtClean="0"/>
              <a:t>Capital</a:t>
            </a:r>
            <a:endParaRPr lang="en-US" dirty="0"/>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16</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4294967295"/>
          </p:nvPr>
        </p:nvSpPr>
        <p:spPr>
          <a:xfrm>
            <a:off x="0" y="1871663"/>
            <a:ext cx="8229600" cy="4327525"/>
          </a:xfrm>
        </p:spPr>
        <p:txBody>
          <a:bodyPr/>
          <a:lstStyle/>
          <a:p>
            <a:r>
              <a:rPr lang="en-US" dirty="0" smtClean="0">
                <a:solidFill>
                  <a:schemeClr val="bg1"/>
                </a:solidFill>
              </a:rPr>
              <a:t>The Building Characteristics Inventory (BCI) and Physical Space Inventory (PSI) are the base many of the data sets used for management of facilities</a:t>
            </a:r>
          </a:p>
          <a:p>
            <a:r>
              <a:rPr lang="en-US" dirty="0" smtClean="0">
                <a:solidFill>
                  <a:schemeClr val="bg1"/>
                </a:solidFill>
              </a:rPr>
              <a:t>These systems are outdated and in need of an overhaul</a:t>
            </a:r>
          </a:p>
          <a:p>
            <a:r>
              <a:rPr lang="en-US" dirty="0" smtClean="0">
                <a:solidFill>
                  <a:schemeClr val="bg1"/>
                </a:solidFill>
              </a:rPr>
              <a:t>The State is also looking to develop an statewide asset management system.</a:t>
            </a:r>
          </a:p>
        </p:txBody>
      </p:sp>
      <p:sp>
        <p:nvSpPr>
          <p:cNvPr id="3" name="Title 2"/>
          <p:cNvSpPr>
            <a:spLocks noGrp="1"/>
          </p:cNvSpPr>
          <p:nvPr>
            <p:ph type="ctrTitle" idx="4294967295"/>
          </p:nvPr>
        </p:nvSpPr>
        <p:spPr>
          <a:xfrm>
            <a:off x="0" y="796925"/>
            <a:ext cx="8229600" cy="1001713"/>
          </a:xfrm>
        </p:spPr>
        <p:txBody>
          <a:bodyPr/>
          <a:lstStyle/>
          <a:p>
            <a:r>
              <a:rPr lang="en-US" dirty="0" smtClean="0">
                <a:solidFill>
                  <a:schemeClr val="bg1"/>
                </a:solidFill>
              </a:rPr>
              <a:t>Data Systems  - Base</a:t>
            </a:r>
            <a:endParaRPr lang="en-US" dirty="0">
              <a:solidFill>
                <a:schemeClr val="bg1"/>
              </a:solidFill>
            </a:endParaRPr>
          </a:p>
        </p:txBody>
      </p:sp>
      <p:sp>
        <p:nvSpPr>
          <p:cNvPr id="4" name="Date Placeholder 3"/>
          <p:cNvSpPr>
            <a:spLocks noGrp="1"/>
          </p:cNvSpPr>
          <p:nvPr>
            <p:ph type="dt" sz="half" idx="4294967295"/>
          </p:nvPr>
        </p:nvSpPr>
        <p:spPr>
          <a:xfrm>
            <a:off x="0" y="6480175"/>
            <a:ext cx="2133600" cy="365125"/>
          </a:xfrm>
        </p:spPr>
        <p:txBody>
          <a:bodyPr/>
          <a:lstStyle/>
          <a:p>
            <a:fld id="{309284ED-A3A9-4A71-B457-610D8BE8BA2D}" type="datetime1">
              <a:rPr lang="en-US" smtClean="0"/>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fld id="{518B0933-6FC9-451C-8376-F03477E0B0CC}" type="slidenum">
              <a:rPr lang="en-US" smtClean="0"/>
              <a:pPr/>
              <a:t>17</a:t>
            </a:fld>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294967295"/>
          </p:nvPr>
        </p:nvSpPr>
        <p:spPr>
          <a:xfrm>
            <a:off x="414338" y="2530475"/>
            <a:ext cx="8729662" cy="4327525"/>
          </a:xfrm>
          <a:prstGeom prst="rect">
            <a:avLst/>
          </a:prstGeom>
        </p:spPr>
        <p:txBody>
          <a:bodyPr/>
          <a:lstStyle/>
          <a:p>
            <a:r>
              <a:rPr lang="en-US" dirty="0" smtClean="0"/>
              <a:t>Computerized Maintenance Management</a:t>
            </a:r>
          </a:p>
          <a:p>
            <a:r>
              <a:rPr lang="en-US" dirty="0" smtClean="0"/>
              <a:t>Preventative Maintenance</a:t>
            </a:r>
          </a:p>
          <a:p>
            <a:r>
              <a:rPr lang="en-US" dirty="0" smtClean="0"/>
              <a:t>Building Management Control</a:t>
            </a:r>
          </a:p>
          <a:p>
            <a:r>
              <a:rPr lang="en-US" dirty="0" smtClean="0"/>
              <a:t>Constant Commissioning</a:t>
            </a:r>
          </a:p>
          <a:p>
            <a:endParaRPr lang="en-US" dirty="0"/>
          </a:p>
        </p:txBody>
      </p:sp>
      <p:sp>
        <p:nvSpPr>
          <p:cNvPr id="3" name="Title 2"/>
          <p:cNvSpPr>
            <a:spLocks noGrp="1"/>
          </p:cNvSpPr>
          <p:nvPr>
            <p:ph type="ctrTitle" idx="4294967295"/>
          </p:nvPr>
        </p:nvSpPr>
        <p:spPr>
          <a:xfrm>
            <a:off x="0" y="796925"/>
            <a:ext cx="8229600" cy="1436688"/>
          </a:xfrm>
          <a:prstGeom prst="rect">
            <a:avLst/>
          </a:prstGeom>
        </p:spPr>
        <p:txBody>
          <a:bodyPr/>
          <a:lstStyle/>
          <a:p>
            <a:r>
              <a:rPr lang="en-US" dirty="0" smtClean="0"/>
              <a:t>Data Systems – Facilities Management</a:t>
            </a:r>
            <a:endParaRPr lang="en-US" dirty="0"/>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18</a:t>
            </a:fld>
            <a:endParaRPr lang="en-US" dirty="0"/>
          </a:p>
        </p:txBody>
      </p:sp>
      <p:pic>
        <p:nvPicPr>
          <p:cNvPr id="92162" name="Picture 2" descr="http://www.property-genie.com/img/screenshots/work_order_001_reduced.png"/>
          <p:cNvPicPr>
            <a:picLocks noChangeAspect="1" noChangeArrowheads="1"/>
          </p:cNvPicPr>
          <p:nvPr/>
        </p:nvPicPr>
        <p:blipFill>
          <a:blip r:embed="rId3" cstate="print"/>
          <a:srcRect b="62477"/>
          <a:stretch>
            <a:fillRect/>
          </a:stretch>
        </p:blipFill>
        <p:spPr bwMode="auto">
          <a:xfrm>
            <a:off x="1516543" y="4963281"/>
            <a:ext cx="6032574" cy="1894719"/>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294967295"/>
          </p:nvPr>
        </p:nvSpPr>
        <p:spPr>
          <a:xfrm>
            <a:off x="5549900" y="1871663"/>
            <a:ext cx="3594100" cy="4327525"/>
          </a:xfrm>
          <a:prstGeom prst="rect">
            <a:avLst/>
          </a:prstGeom>
        </p:spPr>
        <p:txBody>
          <a:bodyPr/>
          <a:lstStyle/>
          <a:p>
            <a:r>
              <a:rPr lang="en-US" dirty="0" smtClean="0"/>
              <a:t>Energy Cap</a:t>
            </a:r>
          </a:p>
          <a:p>
            <a:r>
              <a:rPr lang="en-US" dirty="0" smtClean="0">
                <a:ea typeface="Calibri"/>
                <a:cs typeface="Times New Roman"/>
              </a:rPr>
              <a:t>Submetering</a:t>
            </a:r>
          </a:p>
          <a:p>
            <a:r>
              <a:rPr lang="en-US" dirty="0" smtClean="0"/>
              <a:t>Statewide Energy Manager</a:t>
            </a:r>
          </a:p>
          <a:p>
            <a:pPr lvl="0"/>
            <a:r>
              <a:rPr lang="en-US" dirty="0" smtClean="0"/>
              <a:t>Smart Grid Management</a:t>
            </a:r>
          </a:p>
          <a:p>
            <a:endParaRPr lang="en-US" dirty="0" smtClean="0"/>
          </a:p>
          <a:p>
            <a:endParaRPr lang="en-US" dirty="0"/>
          </a:p>
        </p:txBody>
      </p:sp>
      <p:sp>
        <p:nvSpPr>
          <p:cNvPr id="3" name="Title 2"/>
          <p:cNvSpPr>
            <a:spLocks noGrp="1"/>
          </p:cNvSpPr>
          <p:nvPr>
            <p:ph type="ctrTitle" idx="4294967295"/>
          </p:nvPr>
        </p:nvSpPr>
        <p:spPr>
          <a:xfrm>
            <a:off x="0" y="796925"/>
            <a:ext cx="8229600" cy="1001713"/>
          </a:xfrm>
          <a:prstGeom prst="rect">
            <a:avLst/>
          </a:prstGeom>
        </p:spPr>
        <p:txBody>
          <a:bodyPr/>
          <a:lstStyle/>
          <a:p>
            <a:r>
              <a:rPr lang="en-US" dirty="0" smtClean="0"/>
              <a:t>Energy Related Data</a:t>
            </a:r>
            <a:endParaRPr lang="en-US" dirty="0"/>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19</a:t>
            </a:fld>
            <a:endParaRPr lang="en-US" dirty="0"/>
          </a:p>
        </p:txBody>
      </p:sp>
      <p:pic>
        <p:nvPicPr>
          <p:cNvPr id="109570" name="Picture 2"/>
          <p:cNvPicPr>
            <a:picLocks noChangeAspect="1" noChangeArrowheads="1"/>
          </p:cNvPicPr>
          <p:nvPr/>
        </p:nvPicPr>
        <p:blipFill>
          <a:blip r:embed="rId3" cstate="print"/>
          <a:srcRect/>
          <a:stretch>
            <a:fillRect/>
          </a:stretch>
        </p:blipFill>
        <p:spPr bwMode="auto">
          <a:xfrm>
            <a:off x="-1" y="1857313"/>
            <a:ext cx="4933507" cy="46001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294967295"/>
          </p:nvPr>
        </p:nvSpPr>
        <p:spPr>
          <a:xfrm>
            <a:off x="419100" y="1871663"/>
            <a:ext cx="7810500" cy="4327525"/>
          </a:xfrm>
          <a:prstGeom prst="rect">
            <a:avLst/>
          </a:prstGeom>
        </p:spPr>
        <p:txBody>
          <a:bodyPr/>
          <a:lstStyle/>
          <a:p>
            <a:r>
              <a:rPr lang="en-US" dirty="0" smtClean="0"/>
              <a:t>Executive Order 88</a:t>
            </a:r>
          </a:p>
          <a:p>
            <a:pPr lvl="1"/>
            <a:r>
              <a:rPr lang="en-US" dirty="0" smtClean="0"/>
              <a:t>Basics</a:t>
            </a:r>
          </a:p>
          <a:p>
            <a:pPr lvl="1"/>
            <a:r>
              <a:rPr lang="en-US" dirty="0" smtClean="0"/>
              <a:t>O&amp;M Plan</a:t>
            </a:r>
          </a:p>
          <a:p>
            <a:r>
              <a:rPr lang="en-US" dirty="0" smtClean="0"/>
              <a:t>Project Opportunities with NYPA</a:t>
            </a:r>
          </a:p>
          <a:p>
            <a:r>
              <a:rPr lang="en-US" dirty="0" smtClean="0"/>
              <a:t>Procedures </a:t>
            </a:r>
          </a:p>
          <a:p>
            <a:r>
              <a:rPr lang="en-US" dirty="0" smtClean="0"/>
              <a:t>Start Up NY</a:t>
            </a:r>
          </a:p>
          <a:p>
            <a:r>
              <a:rPr lang="en-US" dirty="0" smtClean="0"/>
              <a:t>Res Hall Hard Dollar</a:t>
            </a:r>
          </a:p>
          <a:p>
            <a:endParaRPr lang="en-US" dirty="0" smtClean="0"/>
          </a:p>
          <a:p>
            <a:endParaRPr lang="en-US" dirty="0"/>
          </a:p>
        </p:txBody>
      </p:sp>
      <p:sp>
        <p:nvSpPr>
          <p:cNvPr id="3" name="Title 2"/>
          <p:cNvSpPr>
            <a:spLocks noGrp="1"/>
          </p:cNvSpPr>
          <p:nvPr>
            <p:ph type="ctrTitle" idx="4294967295"/>
          </p:nvPr>
        </p:nvSpPr>
        <p:spPr>
          <a:xfrm>
            <a:off x="0" y="796925"/>
            <a:ext cx="8229600" cy="1001713"/>
          </a:xfrm>
          <a:prstGeom prst="rect">
            <a:avLst/>
          </a:prstGeom>
        </p:spPr>
        <p:txBody>
          <a:bodyPr/>
          <a:lstStyle/>
          <a:p>
            <a:r>
              <a:rPr lang="en-US" dirty="0" smtClean="0"/>
              <a:t>Agenda</a:t>
            </a:r>
            <a:endParaRPr lang="en-US" dirty="0"/>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idx="4294967295"/>
          </p:nvPr>
        </p:nvSpPr>
        <p:spPr>
          <a:xfrm>
            <a:off x="0" y="796925"/>
            <a:ext cx="8229600" cy="1001713"/>
          </a:xfrm>
          <a:prstGeom prst="rect">
            <a:avLst/>
          </a:prstGeom>
        </p:spPr>
        <p:txBody>
          <a:bodyPr/>
          <a:lstStyle/>
          <a:p>
            <a:r>
              <a:rPr lang="en-US" smtClean="0"/>
              <a:t>Data Conclusion</a:t>
            </a:r>
            <a:endParaRPr lang="en-US" dirty="0"/>
          </a:p>
        </p:txBody>
      </p:sp>
      <p:sp>
        <p:nvSpPr>
          <p:cNvPr id="4" name="Date Placeholder 3"/>
          <p:cNvSpPr>
            <a:spLocks noGrp="1"/>
          </p:cNvSpPr>
          <p:nvPr>
            <p:ph type="dt" sz="half" idx="4294967295"/>
          </p:nvPr>
        </p:nvSpPr>
        <p:spPr>
          <a:xfrm>
            <a:off x="0" y="6480175"/>
            <a:ext cx="2133600" cy="365125"/>
          </a:xfrm>
        </p:spPr>
        <p:txBody>
          <a:bodyPr/>
          <a:lstStyle/>
          <a:p>
            <a:fld id="{309284ED-A3A9-4A71-B457-610D8BE8BA2D}" type="datetime1">
              <a:rPr lang="en-US" smtClean="0"/>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fld id="{518B0933-6FC9-451C-8376-F03477E0B0CC}" type="slidenum">
              <a:rPr lang="en-US" smtClean="0"/>
              <a:pPr/>
              <a:t>20</a:t>
            </a:fld>
            <a:endParaRPr lang="en-US" dirty="0"/>
          </a:p>
        </p:txBody>
      </p:sp>
      <p:sp>
        <p:nvSpPr>
          <p:cNvPr id="22" name="Content Placeholder 21"/>
          <p:cNvSpPr>
            <a:spLocks noGrp="1"/>
          </p:cNvSpPr>
          <p:nvPr>
            <p:ph sz="quarter" idx="4294967295"/>
          </p:nvPr>
        </p:nvSpPr>
        <p:spPr>
          <a:xfrm>
            <a:off x="0" y="1871663"/>
            <a:ext cx="4252913" cy="4327525"/>
          </a:xfrm>
          <a:prstGeom prst="rect">
            <a:avLst/>
          </a:prstGeom>
        </p:spPr>
        <p:txBody>
          <a:bodyPr/>
          <a:lstStyle/>
          <a:p>
            <a:r>
              <a:rPr lang="en-US" dirty="0" smtClean="0"/>
              <a:t>By 2030  SUNY will have a single “Application Programming Interface” (API) and protocols for collection of data sets into systemwide reports.</a:t>
            </a:r>
            <a:endParaRPr lang="en-US" dirty="0"/>
          </a:p>
        </p:txBody>
      </p:sp>
      <p:pic>
        <p:nvPicPr>
          <p:cNvPr id="108546" name="Picture 2" descr="http://www.healthcarefacilitiestoday.com/media/graphics/2013/1073_benchmarking.jpg"/>
          <p:cNvPicPr>
            <a:picLocks noChangeAspect="1" noChangeArrowheads="1"/>
          </p:cNvPicPr>
          <p:nvPr/>
        </p:nvPicPr>
        <p:blipFill>
          <a:blip r:embed="rId3" cstate="print"/>
          <a:srcRect r="46772"/>
          <a:stretch>
            <a:fillRect/>
          </a:stretch>
        </p:blipFill>
        <p:spPr bwMode="auto">
          <a:xfrm>
            <a:off x="4444408" y="1991723"/>
            <a:ext cx="4699592" cy="3932827"/>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21</a:t>
            </a:fld>
            <a:endParaRPr lang="en-US" dirty="0"/>
          </a:p>
        </p:txBody>
      </p:sp>
      <p:sp>
        <p:nvSpPr>
          <p:cNvPr id="2" name="Content Placeholder 1"/>
          <p:cNvSpPr>
            <a:spLocks noGrp="1"/>
          </p:cNvSpPr>
          <p:nvPr>
            <p:ph type="subTitle" idx="4294967295"/>
          </p:nvPr>
        </p:nvSpPr>
        <p:spPr>
          <a:xfrm>
            <a:off x="0" y="1733550"/>
            <a:ext cx="4686299" cy="4325938"/>
          </a:xfrm>
          <a:prstGeom prst="rect">
            <a:avLst/>
          </a:prstGeom>
        </p:spPr>
        <p:txBody>
          <a:bodyPr/>
          <a:lstStyle/>
          <a:p>
            <a:r>
              <a:rPr lang="en-US" dirty="0" smtClean="0"/>
              <a:t>Building and equipment documentation is critical</a:t>
            </a:r>
          </a:p>
          <a:p>
            <a:r>
              <a:rPr lang="en-US" dirty="0" smtClean="0"/>
              <a:t>Current staffing levels do  not permit the luxury</a:t>
            </a:r>
            <a:br>
              <a:rPr lang="en-US" dirty="0" smtClean="0"/>
            </a:br>
            <a:r>
              <a:rPr lang="en-US" dirty="0" smtClean="0"/>
              <a:t>of ideal document management.</a:t>
            </a:r>
          </a:p>
          <a:p>
            <a:r>
              <a:rPr lang="en-US" dirty="0" smtClean="0"/>
              <a:t>Accurate Complete information is lacking</a:t>
            </a:r>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3" name="Title 2"/>
          <p:cNvSpPr>
            <a:spLocks noGrp="1"/>
          </p:cNvSpPr>
          <p:nvPr>
            <p:ph type="title" idx="4294967295"/>
          </p:nvPr>
        </p:nvSpPr>
        <p:spPr>
          <a:xfrm>
            <a:off x="323850" y="476250"/>
            <a:ext cx="8229600" cy="895350"/>
          </a:xfrm>
          <a:prstGeom prst="rect">
            <a:avLst/>
          </a:prstGeom>
        </p:spPr>
        <p:txBody>
          <a:bodyPr>
            <a:normAutofit/>
          </a:bodyPr>
          <a:lstStyle/>
          <a:p>
            <a:r>
              <a:rPr lang="en-US" dirty="0" smtClean="0"/>
              <a:t>Documentation</a:t>
            </a:r>
            <a:endParaRPr lang="en-US" dirty="0"/>
          </a:p>
        </p:txBody>
      </p:sp>
      <p:pic>
        <p:nvPicPr>
          <p:cNvPr id="101378" name="Picture 2" descr="https://encrypted-tbn1.gstatic.com/images?q=tbn:ANd9GcTY83KnO8yswJKGI7HBwL59lH0r0CMp3TEAEdkmUm5scLdPUvaT"/>
          <p:cNvPicPr>
            <a:picLocks noChangeAspect="1" noChangeArrowheads="1"/>
          </p:cNvPicPr>
          <p:nvPr/>
        </p:nvPicPr>
        <p:blipFill>
          <a:blip r:embed="rId3" cstate="print"/>
          <a:srcRect b="8197"/>
          <a:stretch>
            <a:fillRect/>
          </a:stretch>
        </p:blipFill>
        <p:spPr bwMode="auto">
          <a:xfrm>
            <a:off x="4580104" y="3657600"/>
            <a:ext cx="4259096" cy="3200400"/>
          </a:xfrm>
          <a:prstGeom prst="rect">
            <a:avLst/>
          </a:prstGeom>
          <a:noFill/>
        </p:spPr>
      </p:pic>
      <p:pic>
        <p:nvPicPr>
          <p:cNvPr id="101380" name="Picture 4" descr="http://advancedblueprintservice.com/images/blueprint.gif"/>
          <p:cNvPicPr>
            <a:picLocks noChangeAspect="1" noChangeArrowheads="1"/>
          </p:cNvPicPr>
          <p:nvPr/>
        </p:nvPicPr>
        <p:blipFill>
          <a:blip r:embed="rId4" cstate="print"/>
          <a:srcRect r="21698"/>
          <a:stretch>
            <a:fillRect/>
          </a:stretch>
        </p:blipFill>
        <p:spPr bwMode="auto">
          <a:xfrm>
            <a:off x="5699807" y="1597024"/>
            <a:ext cx="3444193" cy="3355976"/>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294967295"/>
          </p:nvPr>
        </p:nvSpPr>
        <p:spPr>
          <a:xfrm>
            <a:off x="0" y="1905000"/>
            <a:ext cx="8896350" cy="4294188"/>
          </a:xfrm>
          <a:prstGeom prst="rect">
            <a:avLst/>
          </a:prstGeom>
        </p:spPr>
        <p:txBody>
          <a:bodyPr/>
          <a:lstStyle/>
          <a:p>
            <a:r>
              <a:rPr lang="en-US" dirty="0" smtClean="0">
                <a:solidFill>
                  <a:schemeClr val="bg1"/>
                </a:solidFill>
              </a:rPr>
              <a:t>Cataloging, documentation and retrieval of existing building conditions will be seamless</a:t>
            </a:r>
          </a:p>
          <a:p>
            <a:pPr marL="628650" indent="-571500"/>
            <a:r>
              <a:rPr lang="en-US" dirty="0" smtClean="0">
                <a:solidFill>
                  <a:schemeClr val="bg1"/>
                </a:solidFill>
              </a:rPr>
              <a:t>Catalogue of PM routines will be available to all campuses</a:t>
            </a:r>
          </a:p>
          <a:p>
            <a:pPr marL="628650" indent="-571500"/>
            <a:r>
              <a:rPr lang="en-US" dirty="0" smtClean="0">
                <a:solidFill>
                  <a:schemeClr val="bg1"/>
                </a:solidFill>
              </a:rPr>
              <a:t>Equipment will be bar-coded for easy tracking</a:t>
            </a:r>
            <a:endParaRPr lang="en-US" dirty="0">
              <a:solidFill>
                <a:schemeClr val="bg1"/>
              </a:solidFill>
            </a:endParaRPr>
          </a:p>
        </p:txBody>
      </p:sp>
      <p:sp>
        <p:nvSpPr>
          <p:cNvPr id="3" name="Title 2"/>
          <p:cNvSpPr>
            <a:spLocks noGrp="1"/>
          </p:cNvSpPr>
          <p:nvPr>
            <p:ph type="ctrTitle" idx="4294967295"/>
          </p:nvPr>
        </p:nvSpPr>
        <p:spPr>
          <a:xfrm>
            <a:off x="0" y="796925"/>
            <a:ext cx="8229600" cy="1001713"/>
          </a:xfrm>
          <a:prstGeom prst="rect">
            <a:avLst/>
          </a:prstGeom>
        </p:spPr>
        <p:txBody>
          <a:bodyPr/>
          <a:lstStyle/>
          <a:p>
            <a:r>
              <a:rPr lang="en-US" dirty="0" smtClean="0">
                <a:solidFill>
                  <a:schemeClr val="bg1"/>
                </a:solidFill>
              </a:rPr>
              <a:t>Documentation ideal</a:t>
            </a:r>
            <a:endParaRPr lang="en-US" dirty="0">
              <a:solidFill>
                <a:schemeClr val="bg1"/>
              </a:solidFill>
            </a:endParaRPr>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22</a:t>
            </a:fld>
            <a:endParaRPr lang="en-US" dirty="0"/>
          </a:p>
        </p:txBody>
      </p:sp>
      <p:pic>
        <p:nvPicPr>
          <p:cNvPr id="100356" name="Picture 4" descr="http://www.avwrites.com/wordpress/pix/pathfinder1.jpg"/>
          <p:cNvPicPr>
            <a:picLocks noChangeAspect="1" noChangeArrowheads="1"/>
          </p:cNvPicPr>
          <p:nvPr/>
        </p:nvPicPr>
        <p:blipFill>
          <a:blip r:embed="rId3" cstate="print"/>
          <a:srcRect l="5306" t="8520" r="9620" b="40860"/>
          <a:stretch>
            <a:fillRect/>
          </a:stretch>
        </p:blipFill>
        <p:spPr bwMode="auto">
          <a:xfrm>
            <a:off x="0" y="4686299"/>
            <a:ext cx="4114800" cy="2171701"/>
          </a:xfrm>
          <a:prstGeom prst="rect">
            <a:avLst/>
          </a:prstGeom>
          <a:noFill/>
        </p:spPr>
      </p:pic>
      <p:pic>
        <p:nvPicPr>
          <p:cNvPr id="100358" name="Picture 6" descr="http://www.d4h.org/uploads/barcodes-20120821-180209.jpg"/>
          <p:cNvPicPr>
            <a:picLocks noChangeAspect="1" noChangeArrowheads="1"/>
          </p:cNvPicPr>
          <p:nvPr/>
        </p:nvPicPr>
        <p:blipFill>
          <a:blip r:embed="rId4" cstate="print"/>
          <a:srcRect l="8767" r="10240"/>
          <a:stretch>
            <a:fillRect/>
          </a:stretch>
        </p:blipFill>
        <p:spPr bwMode="auto">
          <a:xfrm>
            <a:off x="2990850" y="5219700"/>
            <a:ext cx="3314700" cy="16383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294967295"/>
          </p:nvPr>
        </p:nvSpPr>
        <p:spPr>
          <a:xfrm>
            <a:off x="361950" y="1871663"/>
            <a:ext cx="7867650" cy="4327525"/>
          </a:xfrm>
          <a:prstGeom prst="rect">
            <a:avLst/>
          </a:prstGeom>
        </p:spPr>
        <p:txBody>
          <a:bodyPr/>
          <a:lstStyle/>
          <a:p>
            <a:r>
              <a:rPr lang="en-US" dirty="0" smtClean="0"/>
              <a:t>How to get buy-in? </a:t>
            </a:r>
          </a:p>
          <a:p>
            <a:r>
              <a:rPr lang="en-US" dirty="0" smtClean="0"/>
              <a:t>First we need PPAA to help finalize the plan and provide full endorsement</a:t>
            </a:r>
          </a:p>
          <a:p>
            <a:r>
              <a:rPr lang="en-US" dirty="0" smtClean="0"/>
              <a:t>Next we need the business officers to recognize that an investment in facilities will result in significant savings in energy</a:t>
            </a:r>
          </a:p>
          <a:p>
            <a:r>
              <a:rPr lang="en-US" dirty="0" smtClean="0"/>
              <a:t>My office cant do this without</a:t>
            </a:r>
            <a:br>
              <a:rPr lang="en-US" dirty="0" smtClean="0"/>
            </a:br>
            <a:r>
              <a:rPr lang="en-US" dirty="0" smtClean="0"/>
              <a:t> your help</a:t>
            </a:r>
          </a:p>
          <a:p>
            <a:endParaRPr lang="en-US" dirty="0" smtClean="0"/>
          </a:p>
          <a:p>
            <a:endParaRPr lang="en-US" dirty="0"/>
          </a:p>
        </p:txBody>
      </p:sp>
      <p:sp>
        <p:nvSpPr>
          <p:cNvPr id="3" name="Title 2"/>
          <p:cNvSpPr>
            <a:spLocks noGrp="1"/>
          </p:cNvSpPr>
          <p:nvPr>
            <p:ph type="ctrTitle" idx="4294967295"/>
          </p:nvPr>
        </p:nvSpPr>
        <p:spPr>
          <a:xfrm>
            <a:off x="0" y="796925"/>
            <a:ext cx="8229600" cy="1001713"/>
          </a:xfrm>
          <a:prstGeom prst="rect">
            <a:avLst/>
          </a:prstGeom>
        </p:spPr>
        <p:txBody>
          <a:bodyPr/>
          <a:lstStyle/>
          <a:p>
            <a:r>
              <a:rPr lang="en-US" dirty="0" smtClean="0"/>
              <a:t>EO 88 O&amp;M Challenges</a:t>
            </a:r>
            <a:endParaRPr lang="en-US" dirty="0"/>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23</a:t>
            </a:fld>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24</a:t>
            </a:fld>
            <a:endParaRPr lang="en-US" dirty="0"/>
          </a:p>
        </p:txBody>
      </p:sp>
      <p:sp>
        <p:nvSpPr>
          <p:cNvPr id="6" name="TextBox 5"/>
          <p:cNvSpPr txBox="1"/>
          <p:nvPr/>
        </p:nvSpPr>
        <p:spPr>
          <a:xfrm>
            <a:off x="838200" y="2362200"/>
            <a:ext cx="4972050" cy="1938992"/>
          </a:xfrm>
          <a:prstGeom prst="rect">
            <a:avLst/>
          </a:prstGeom>
          <a:noFill/>
        </p:spPr>
        <p:txBody>
          <a:bodyPr wrap="square" rtlCol="0">
            <a:spAutoFit/>
          </a:bodyPr>
          <a:lstStyle/>
          <a:p>
            <a:r>
              <a:rPr lang="en-US" sz="6000" dirty="0" smtClean="0"/>
              <a:t>NYPA Project Opportunities</a:t>
            </a:r>
            <a:endParaRPr lang="en-US" sz="6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294967295"/>
          </p:nvPr>
        </p:nvSpPr>
        <p:spPr>
          <a:xfrm>
            <a:off x="599090" y="1871663"/>
            <a:ext cx="7630510" cy="4327525"/>
          </a:xfrm>
          <a:prstGeom prst="rect">
            <a:avLst/>
          </a:prstGeom>
        </p:spPr>
        <p:txBody>
          <a:bodyPr/>
          <a:lstStyle/>
          <a:p>
            <a:r>
              <a:rPr lang="en-US" sz="4000" dirty="0" smtClean="0"/>
              <a:t>Two Co-Generation plants, with the main goal being energy resiliency and independence</a:t>
            </a:r>
          </a:p>
          <a:p>
            <a:r>
              <a:rPr lang="en-US" sz="4000" dirty="0" smtClean="0"/>
              <a:t>Two micro grid projects for current co-gen operators</a:t>
            </a:r>
            <a:br>
              <a:rPr lang="en-US" sz="4000" dirty="0" smtClean="0"/>
            </a:br>
            <a:r>
              <a:rPr lang="en-US" sz="4000" dirty="0" smtClean="0"/>
              <a:t>to  also achieve</a:t>
            </a:r>
            <a:br>
              <a:rPr lang="en-US" sz="4000" dirty="0" smtClean="0"/>
            </a:br>
            <a:r>
              <a:rPr lang="en-US" sz="4000" dirty="0" smtClean="0"/>
              <a:t>independence</a:t>
            </a:r>
            <a:endParaRPr lang="en-US" sz="4000" dirty="0"/>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25</a:t>
            </a:fld>
            <a:endParaRPr lang="en-US" dirty="0"/>
          </a:p>
        </p:txBody>
      </p:sp>
      <p:sp>
        <p:nvSpPr>
          <p:cNvPr id="6" name="TextBox 5"/>
          <p:cNvSpPr txBox="1"/>
          <p:nvPr/>
        </p:nvSpPr>
        <p:spPr>
          <a:xfrm>
            <a:off x="630621" y="882869"/>
            <a:ext cx="7189075" cy="861774"/>
          </a:xfrm>
          <a:prstGeom prst="rect">
            <a:avLst/>
          </a:prstGeom>
          <a:noFill/>
        </p:spPr>
        <p:txBody>
          <a:bodyPr wrap="square" rtlCol="0">
            <a:spAutoFit/>
          </a:bodyPr>
          <a:lstStyle/>
          <a:p>
            <a:r>
              <a:rPr lang="en-US" sz="4800" dirty="0" smtClean="0"/>
              <a:t>New NYPA </a:t>
            </a:r>
            <a:r>
              <a:rPr lang="en-US" sz="5000" dirty="0" smtClean="0"/>
              <a:t>Opportunities</a:t>
            </a:r>
            <a:endParaRPr lang="en-US" sz="50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26</a:t>
            </a:fld>
            <a:endParaRPr lang="en-US" dirty="0"/>
          </a:p>
        </p:txBody>
      </p:sp>
      <p:sp>
        <p:nvSpPr>
          <p:cNvPr id="6" name="TextBox 5"/>
          <p:cNvSpPr txBox="1"/>
          <p:nvPr/>
        </p:nvSpPr>
        <p:spPr>
          <a:xfrm>
            <a:off x="838200" y="2362200"/>
            <a:ext cx="3943350" cy="1938992"/>
          </a:xfrm>
          <a:prstGeom prst="rect">
            <a:avLst/>
          </a:prstGeom>
          <a:noFill/>
        </p:spPr>
        <p:txBody>
          <a:bodyPr wrap="square" rtlCol="0">
            <a:spAutoFit/>
          </a:bodyPr>
          <a:lstStyle/>
          <a:p>
            <a:r>
              <a:rPr lang="en-US" sz="6000" dirty="0" smtClean="0"/>
              <a:t>Procedure Updates</a:t>
            </a:r>
            <a:endParaRPr lang="en-US" sz="60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294967295"/>
          </p:nvPr>
        </p:nvSpPr>
        <p:spPr>
          <a:xfrm>
            <a:off x="361950" y="1871663"/>
            <a:ext cx="7867650" cy="4327525"/>
          </a:xfrm>
        </p:spPr>
        <p:txBody>
          <a:bodyPr/>
          <a:lstStyle/>
          <a:p>
            <a:r>
              <a:rPr lang="en-US" dirty="0" smtClean="0">
                <a:solidFill>
                  <a:schemeClr val="bg1"/>
                </a:solidFill>
              </a:rPr>
              <a:t>Minor Critical Maintenance (MCM) was recently  transitioned from a Fund procedure to an official SUNY procedure </a:t>
            </a:r>
          </a:p>
          <a:p>
            <a:r>
              <a:rPr lang="en-US" dirty="0" smtClean="0">
                <a:solidFill>
                  <a:schemeClr val="bg1"/>
                </a:solidFill>
              </a:rPr>
              <a:t>Equipment Purchasing Guidance Document recently released to be followed by a webinar</a:t>
            </a:r>
          </a:p>
          <a:p>
            <a:endParaRPr lang="en-US" dirty="0">
              <a:solidFill>
                <a:schemeClr val="bg1"/>
              </a:solidFill>
            </a:endParaRPr>
          </a:p>
        </p:txBody>
      </p:sp>
      <p:sp>
        <p:nvSpPr>
          <p:cNvPr id="3" name="Title 2"/>
          <p:cNvSpPr>
            <a:spLocks noGrp="1"/>
          </p:cNvSpPr>
          <p:nvPr>
            <p:ph type="ctrTitle" idx="4294967295"/>
          </p:nvPr>
        </p:nvSpPr>
        <p:spPr>
          <a:xfrm>
            <a:off x="0" y="796925"/>
            <a:ext cx="8229600" cy="1001713"/>
          </a:xfrm>
        </p:spPr>
        <p:txBody>
          <a:bodyPr/>
          <a:lstStyle/>
          <a:p>
            <a:r>
              <a:rPr lang="en-US" dirty="0" smtClean="0">
                <a:solidFill>
                  <a:schemeClr val="bg1"/>
                </a:solidFill>
              </a:rPr>
              <a:t>Procedures</a:t>
            </a:r>
            <a:endParaRPr lang="en-US" dirty="0">
              <a:solidFill>
                <a:schemeClr val="bg1"/>
              </a:solidFill>
            </a:endParaRPr>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27</a:t>
            </a:fld>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2362200"/>
            <a:ext cx="4585138" cy="1015663"/>
          </a:xfrm>
          <a:prstGeom prst="rect">
            <a:avLst/>
          </a:prstGeom>
          <a:noFill/>
        </p:spPr>
        <p:txBody>
          <a:bodyPr wrap="square" rtlCol="0">
            <a:spAutoFit/>
          </a:bodyPr>
          <a:lstStyle/>
          <a:p>
            <a:r>
              <a:rPr lang="en-US" sz="6000" dirty="0" smtClean="0"/>
              <a:t>Start-Up NY</a:t>
            </a:r>
            <a:endParaRPr lang="en-US" sz="60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20262" y="1"/>
            <a:ext cx="8229600" cy="2301766"/>
          </a:xfrm>
        </p:spPr>
        <p:txBody>
          <a:bodyPr/>
          <a:lstStyle/>
          <a:p>
            <a:r>
              <a:rPr lang="en-US" dirty="0" smtClean="0"/>
              <a:t>Start-UP NY</a:t>
            </a:r>
            <a:endParaRPr lang="en-US" dirty="0"/>
          </a:p>
        </p:txBody>
      </p:sp>
      <p:sp>
        <p:nvSpPr>
          <p:cNvPr id="2" name="Content Placeholder 1"/>
          <p:cNvSpPr>
            <a:spLocks noGrp="1"/>
          </p:cNvSpPr>
          <p:nvPr>
            <p:ph sz="quarter" idx="4294967295"/>
          </p:nvPr>
        </p:nvSpPr>
        <p:spPr>
          <a:xfrm>
            <a:off x="882868" y="1860332"/>
            <a:ext cx="7346731" cy="6735216"/>
          </a:xfrm>
        </p:spPr>
        <p:txBody>
          <a:bodyPr/>
          <a:lstStyle/>
          <a:p>
            <a:r>
              <a:rPr lang="en-US" dirty="0" smtClean="0">
                <a:solidFill>
                  <a:schemeClr val="bg1"/>
                </a:solidFill>
              </a:rPr>
              <a:t>Who can build on campus? Start-up statute includes an allowance for a private business to construct on campus on formally designated property and pursuant to an approved business plan</a:t>
            </a:r>
          </a:p>
          <a:p>
            <a:r>
              <a:rPr lang="en-US" dirty="0" smtClean="0">
                <a:solidFill>
                  <a:schemeClr val="bg1"/>
                </a:solidFill>
              </a:rPr>
              <a:t>Drawing requirements</a:t>
            </a:r>
          </a:p>
          <a:p>
            <a:r>
              <a:rPr lang="en-US" dirty="0" smtClean="0">
                <a:solidFill>
                  <a:schemeClr val="bg1"/>
                </a:solidFill>
              </a:rPr>
              <a:t>Unique IDs</a:t>
            </a:r>
          </a:p>
          <a:p>
            <a:endParaRPr lang="en-US" dirty="0" smtClean="0">
              <a:solidFill>
                <a:schemeClr val="bg1"/>
              </a:solidFill>
            </a:endParaRPr>
          </a:p>
          <a:p>
            <a:endParaRPr lang="en-US" dirty="0">
              <a:solidFill>
                <a:schemeClr val="bg1"/>
              </a:solidFill>
            </a:endParaRPr>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29</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2362200"/>
            <a:ext cx="4585138" cy="1938992"/>
          </a:xfrm>
          <a:prstGeom prst="rect">
            <a:avLst/>
          </a:prstGeom>
          <a:noFill/>
        </p:spPr>
        <p:txBody>
          <a:bodyPr wrap="square" rtlCol="0">
            <a:spAutoFit/>
          </a:bodyPr>
          <a:lstStyle/>
          <a:p>
            <a:r>
              <a:rPr lang="en-US" sz="6000" dirty="0" smtClean="0"/>
              <a:t>EO88 Basics</a:t>
            </a:r>
            <a:endParaRPr lang="en-US" sz="60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30</a:t>
            </a:fld>
            <a:endParaRPr lang="en-US" dirty="0"/>
          </a:p>
        </p:txBody>
      </p:sp>
      <p:sp>
        <p:nvSpPr>
          <p:cNvPr id="6" name="TextBox 5"/>
          <p:cNvSpPr txBox="1"/>
          <p:nvPr/>
        </p:nvSpPr>
        <p:spPr>
          <a:xfrm>
            <a:off x="723900" y="2343150"/>
            <a:ext cx="4585138" cy="2862322"/>
          </a:xfrm>
          <a:prstGeom prst="rect">
            <a:avLst/>
          </a:prstGeom>
          <a:noFill/>
        </p:spPr>
        <p:txBody>
          <a:bodyPr wrap="square" rtlCol="0">
            <a:spAutoFit/>
          </a:bodyPr>
          <a:lstStyle/>
          <a:p>
            <a:r>
              <a:rPr lang="en-US" sz="6000" dirty="0" smtClean="0"/>
              <a:t>Residential Hall Hard Dollar</a:t>
            </a:r>
            <a:endParaRPr lang="en-US" sz="60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8649" y="1576716"/>
            <a:ext cx="7539911" cy="3244660"/>
          </a:xfrm>
        </p:spPr>
        <p:txBody>
          <a:bodyPr/>
          <a:lstStyle/>
          <a:p>
            <a:r>
              <a:rPr lang="en-US" dirty="0" smtClean="0">
                <a:solidFill>
                  <a:schemeClr val="tx1"/>
                </a:solidFill>
              </a:rPr>
              <a:t>Just ask!! </a:t>
            </a:r>
          </a:p>
          <a:p>
            <a:endParaRPr lang="en-US" dirty="0" smtClean="0">
              <a:solidFill>
                <a:schemeClr val="tx1"/>
              </a:solidFill>
            </a:endParaRPr>
          </a:p>
          <a:p>
            <a:r>
              <a:rPr lang="en-US" dirty="0" smtClean="0">
                <a:solidFill>
                  <a:schemeClr val="tx1"/>
                </a:solidFill>
              </a:rPr>
              <a:t>We are here to help you!</a:t>
            </a:r>
            <a:endParaRPr lang="en-US"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4"/>
          </p:nvPr>
        </p:nvSpPr>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4</a:t>
            </a:fld>
            <a:endParaRPr lang="en-US" dirty="0"/>
          </a:p>
        </p:txBody>
      </p:sp>
      <p:pic>
        <p:nvPicPr>
          <p:cNvPr id="1027" name="Picture 3"/>
          <p:cNvPicPr>
            <a:picLocks noChangeAspect="1" noChangeArrowheads="1"/>
          </p:cNvPicPr>
          <p:nvPr/>
        </p:nvPicPr>
        <p:blipFill>
          <a:blip r:embed="rId3" cstate="print"/>
          <a:srcRect/>
          <a:stretch>
            <a:fillRect/>
          </a:stretch>
        </p:blipFill>
        <p:spPr bwMode="auto">
          <a:xfrm>
            <a:off x="0" y="1409700"/>
            <a:ext cx="9258300" cy="5467350"/>
          </a:xfrm>
          <a:prstGeom prst="rect">
            <a:avLst/>
          </a:prstGeom>
          <a:noFill/>
          <a:ln w="9525">
            <a:noFill/>
            <a:miter lim="800000"/>
            <a:headEnd/>
            <a:tailEnd/>
          </a:ln>
        </p:spPr>
      </p:pic>
      <p:sp>
        <p:nvSpPr>
          <p:cNvPr id="8" name="TextBox 7"/>
          <p:cNvSpPr txBox="1"/>
          <p:nvPr/>
        </p:nvSpPr>
        <p:spPr>
          <a:xfrm>
            <a:off x="4370647" y="5122457"/>
            <a:ext cx="2062716" cy="954107"/>
          </a:xfrm>
          <a:prstGeom prst="rect">
            <a:avLst/>
          </a:prstGeom>
          <a:noFill/>
        </p:spPr>
        <p:txBody>
          <a:bodyPr wrap="square" rtlCol="0">
            <a:spAutoFit/>
          </a:bodyPr>
          <a:lstStyle/>
          <a:p>
            <a:pPr algn="ctr"/>
            <a:r>
              <a:rPr lang="en-US" sz="2800" b="1" dirty="0" smtClean="0"/>
              <a:t>SUNY 8.7%</a:t>
            </a:r>
          </a:p>
        </p:txBody>
      </p:sp>
      <p:cxnSp>
        <p:nvCxnSpPr>
          <p:cNvPr id="10" name="Curved Connector 9"/>
          <p:cNvCxnSpPr/>
          <p:nvPr/>
        </p:nvCxnSpPr>
        <p:spPr>
          <a:xfrm flipV="1">
            <a:off x="5991225" y="5029200"/>
            <a:ext cx="800100" cy="571500"/>
          </a:xfrm>
          <a:prstGeom prst="curvedConnector3">
            <a:avLst>
              <a:gd name="adj1" fmla="val 47619"/>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 name="Curved Connector 11"/>
          <p:cNvCxnSpPr/>
          <p:nvPr/>
        </p:nvCxnSpPr>
        <p:spPr>
          <a:xfrm rot="10800000" flipV="1">
            <a:off x="3390900" y="5419724"/>
            <a:ext cx="1333500" cy="409575"/>
          </a:xfrm>
          <a:prstGeom prst="curvedConnector3">
            <a:avLst>
              <a:gd name="adj1" fmla="val 50000"/>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pic>
        <p:nvPicPr>
          <p:cNvPr id="17" name="Picture 16"/>
          <p:cNvPicPr/>
          <p:nvPr/>
        </p:nvPicPr>
        <p:blipFill>
          <a:blip r:embed="rId4" cstate="print">
            <a:extLst>
              <a:ext uri="{28A0092B-C50C-407E-A947-70E740481C1C}">
                <a14:useLocalDpi xmlns:a14="http://schemas.microsoft.com/office/drawing/2010/main" xmlns="" val="0"/>
              </a:ext>
            </a:extLst>
          </a:blip>
          <a:stretch>
            <a:fillRect/>
          </a:stretch>
        </p:blipFill>
        <p:spPr>
          <a:xfrm>
            <a:off x="0" y="0"/>
            <a:ext cx="9247910" cy="1597604"/>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type="subTitle" idx="1"/>
          </p:nvPr>
        </p:nvSpPr>
        <p:spPr/>
        <p:txBody>
          <a:bodyPr/>
          <a:lstStyle/>
          <a:p>
            <a:endParaRPr lang="en-US" dirty="0" smtClean="0"/>
          </a:p>
          <a:p>
            <a:endParaRPr lang="en-US" dirty="0"/>
          </a:p>
        </p:txBody>
      </p:sp>
      <p:sp>
        <p:nvSpPr>
          <p:cNvPr id="4" name="Date Placeholder 3"/>
          <p:cNvSpPr>
            <a:spLocks noGrp="1"/>
          </p:cNvSpPr>
          <p:nvPr>
            <p:ph type="dt" sz="half" idx="4294967295"/>
          </p:nvPr>
        </p:nvSpPr>
        <p:spPr>
          <a:xfrm>
            <a:off x="0" y="6480175"/>
            <a:ext cx="2133600" cy="365125"/>
          </a:xfrm>
        </p:spPr>
        <p:txBody>
          <a:bodyPr/>
          <a:lstStyle/>
          <a:p>
            <a:fld id="{309284ED-A3A9-4A71-B457-610D8BE8BA2D}" type="datetime1">
              <a:rPr lang="en-US" smtClean="0"/>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fld id="{518B0933-6FC9-451C-8376-F03477E0B0CC}" type="slidenum">
              <a:rPr lang="en-US" smtClean="0"/>
              <a:pPr/>
              <a:t>5</a:t>
            </a:fld>
            <a:endParaRPr lang="en-US" dirty="0"/>
          </a:p>
        </p:txBody>
      </p:sp>
      <p:sp>
        <p:nvSpPr>
          <p:cNvPr id="32" name="Content Placeholder 1"/>
          <p:cNvSpPr txBox="1">
            <a:spLocks/>
          </p:cNvSpPr>
          <p:nvPr/>
        </p:nvSpPr>
        <p:spPr>
          <a:xfrm>
            <a:off x="414669" y="1845715"/>
            <a:ext cx="8452885" cy="4363699"/>
          </a:xfrm>
          <a:prstGeom prst="rect">
            <a:avLst/>
          </a:prstGeom>
        </p:spPr>
        <p:txBody>
          <a:bodyPr/>
          <a:lstStyle/>
          <a:p>
            <a:pPr marL="342900" lvl="0" indent="-342900" defTabSz="457200" fontAlgn="auto">
              <a:spcBef>
                <a:spcPct val="20000"/>
              </a:spcBef>
              <a:spcAft>
                <a:spcPts val="0"/>
              </a:spcAft>
              <a:buClr>
                <a:srgbClr val="3FB0E9"/>
              </a:buClr>
              <a:buFont typeface="Wingdings" pitchFamily="2" charset="2"/>
              <a:buChar char="§"/>
            </a:pPr>
            <a:r>
              <a:rPr lang="en-US" sz="3200" dirty="0" smtClean="0">
                <a:latin typeface="+mn-lt"/>
              </a:rPr>
              <a:t>Components of EO 88</a:t>
            </a:r>
          </a:p>
          <a:p>
            <a:pPr marL="800100" lvl="1" indent="-342900" defTabSz="457200" fontAlgn="auto">
              <a:spcBef>
                <a:spcPct val="20000"/>
              </a:spcBef>
              <a:spcAft>
                <a:spcPts val="0"/>
              </a:spcAft>
              <a:buClr>
                <a:srgbClr val="3FB0E9"/>
              </a:buClr>
              <a:buFont typeface="Wingdings" pitchFamily="2" charset="2"/>
              <a:buChar char="§"/>
            </a:pPr>
            <a:r>
              <a:rPr lang="en-US" sz="3200" dirty="0" smtClean="0">
                <a:latin typeface="+mn-lt"/>
              </a:rPr>
              <a:t>Audit Plan</a:t>
            </a:r>
          </a:p>
          <a:p>
            <a:pPr marL="800100" lvl="1" indent="-342900" defTabSz="457200" fontAlgn="auto">
              <a:spcBef>
                <a:spcPct val="20000"/>
              </a:spcBef>
              <a:spcAft>
                <a:spcPts val="0"/>
              </a:spcAft>
              <a:buClr>
                <a:srgbClr val="3FB0E9"/>
              </a:buClr>
              <a:buFont typeface="Wingdings" pitchFamily="2" charset="2"/>
              <a:buChar char="§"/>
            </a:pPr>
            <a:r>
              <a:rPr lang="en-US" sz="3200" dirty="0" smtClean="0">
                <a:latin typeface="+mn-lt"/>
              </a:rPr>
              <a:t>Submetering Plan</a:t>
            </a:r>
          </a:p>
          <a:p>
            <a:pPr marL="800100" lvl="1" indent="-342900" defTabSz="457200" fontAlgn="auto">
              <a:spcBef>
                <a:spcPct val="20000"/>
              </a:spcBef>
              <a:spcAft>
                <a:spcPts val="0"/>
              </a:spcAft>
              <a:buClr>
                <a:srgbClr val="3FB0E9"/>
              </a:buClr>
              <a:buFont typeface="Wingdings" pitchFamily="2" charset="2"/>
              <a:buChar char="§"/>
            </a:pPr>
            <a:r>
              <a:rPr lang="en-US" sz="3200" dirty="0" smtClean="0">
                <a:latin typeface="+mn-lt"/>
              </a:rPr>
              <a:t>Project Tracking </a:t>
            </a:r>
          </a:p>
          <a:p>
            <a:pPr marL="800100" lvl="1" indent="-342900" defTabSz="457200" fontAlgn="auto">
              <a:spcBef>
                <a:spcPct val="20000"/>
              </a:spcBef>
              <a:spcAft>
                <a:spcPts val="0"/>
              </a:spcAft>
              <a:buClr>
                <a:srgbClr val="3FB0E9"/>
              </a:buClr>
              <a:buFont typeface="Wingdings" pitchFamily="2" charset="2"/>
              <a:buChar char="§"/>
            </a:pPr>
            <a:r>
              <a:rPr lang="en-US" sz="3200" dirty="0" smtClean="0">
                <a:latin typeface="+mn-lt"/>
              </a:rPr>
              <a:t>Retro-commissioning Plan</a:t>
            </a:r>
          </a:p>
          <a:p>
            <a:pPr marL="800100" lvl="1" indent="-342900" defTabSz="457200" fontAlgn="auto">
              <a:spcBef>
                <a:spcPct val="20000"/>
              </a:spcBef>
              <a:spcAft>
                <a:spcPts val="0"/>
              </a:spcAft>
              <a:buClr>
                <a:srgbClr val="3FB0E9"/>
              </a:buClr>
              <a:buFont typeface="Wingdings" pitchFamily="2" charset="2"/>
              <a:buChar char="§"/>
            </a:pPr>
            <a:r>
              <a:rPr lang="en-US" sz="3200" dirty="0" smtClean="0">
                <a:latin typeface="+mn-lt"/>
              </a:rPr>
              <a:t>Operations  &amp;Maintenance Plan</a:t>
            </a:r>
          </a:p>
          <a:p>
            <a:pPr marL="342900" indent="-342900" defTabSz="457200" fontAlgn="auto">
              <a:spcBef>
                <a:spcPct val="20000"/>
              </a:spcBef>
              <a:spcAft>
                <a:spcPts val="0"/>
              </a:spcAft>
              <a:buClr>
                <a:srgbClr val="3FB0E9"/>
              </a:buClr>
              <a:buFont typeface="Wingdings" pitchFamily="2" charset="2"/>
              <a:buChar char="§"/>
            </a:pPr>
            <a:r>
              <a:rPr lang="en-US" sz="3200" dirty="0" smtClean="0">
                <a:latin typeface="+mn-lt"/>
              </a:rPr>
              <a:t>On-site </a:t>
            </a:r>
            <a:r>
              <a:rPr lang="en-US" sz="3200" dirty="0" err="1" smtClean="0">
                <a:latin typeface="+mn-lt"/>
              </a:rPr>
              <a:t>Renewables</a:t>
            </a:r>
            <a:r>
              <a:rPr lang="en-US" sz="3200" dirty="0" smtClean="0">
                <a:latin typeface="+mn-lt"/>
              </a:rPr>
              <a:t> Count</a:t>
            </a:r>
          </a:p>
          <a:p>
            <a:pPr marL="800100" lvl="1" indent="-342900" defTabSz="457200" fontAlgn="auto">
              <a:spcBef>
                <a:spcPct val="20000"/>
              </a:spcBef>
              <a:spcAft>
                <a:spcPts val="0"/>
              </a:spcAft>
              <a:buClr>
                <a:srgbClr val="3FB0E9"/>
              </a:buClr>
              <a:buFont typeface="Wingdings" pitchFamily="2" charset="2"/>
              <a:buChar char="§"/>
            </a:pPr>
            <a:endParaRPr lang="en-US" sz="3200" dirty="0" smtClean="0">
              <a:latin typeface="+mn-lt"/>
            </a:endParaRPr>
          </a:p>
          <a:p>
            <a:pPr marL="342900" lvl="0" indent="-342900" defTabSz="457200" fontAlgn="auto">
              <a:spcBef>
                <a:spcPct val="20000"/>
              </a:spcBef>
              <a:spcAft>
                <a:spcPts val="0"/>
              </a:spcAft>
              <a:buClr>
                <a:srgbClr val="3FB0E9"/>
              </a:buClr>
              <a:buFont typeface="Wingdings" pitchFamily="2" charset="2"/>
              <a:buChar char="§"/>
            </a:pPr>
            <a:endParaRPr lang="en-US" sz="3200" dirty="0">
              <a:latin typeface="+mn-lt"/>
            </a:endParaRPr>
          </a:p>
        </p:txBody>
      </p:sp>
      <p:pic>
        <p:nvPicPr>
          <p:cNvPr id="19" name="Picture 18" descr="ESB_PV2.jpg"/>
          <p:cNvPicPr/>
          <p:nvPr/>
        </p:nvPicPr>
        <p:blipFill>
          <a:blip r:embed="rId3" cstate="print"/>
          <a:srcRect l="40194"/>
          <a:stretch>
            <a:fillRect/>
          </a:stretch>
        </p:blipFill>
        <p:spPr>
          <a:xfrm>
            <a:off x="6719777" y="2427053"/>
            <a:ext cx="2424224" cy="4101338"/>
          </a:xfrm>
          <a:prstGeom prst="rect">
            <a:avLst/>
          </a:prstGeom>
        </p:spPr>
      </p:pic>
      <p:sp>
        <p:nvSpPr>
          <p:cNvPr id="20" name="TextBox 19"/>
          <p:cNvSpPr txBox="1"/>
          <p:nvPr/>
        </p:nvSpPr>
        <p:spPr>
          <a:xfrm>
            <a:off x="478679" y="971550"/>
            <a:ext cx="8665321" cy="1384995"/>
          </a:xfrm>
          <a:prstGeom prst="rect">
            <a:avLst/>
          </a:prstGeom>
          <a:noFill/>
        </p:spPr>
        <p:txBody>
          <a:bodyPr wrap="none" rtlCol="0">
            <a:spAutoFit/>
          </a:bodyPr>
          <a:lstStyle/>
          <a:p>
            <a:pPr lvl="0"/>
            <a:r>
              <a:rPr lang="en-US" sz="4000" dirty="0" smtClean="0"/>
              <a:t>EO 88 is not EO111 by another name</a:t>
            </a:r>
          </a:p>
          <a:p>
            <a:endParaRPr lang="en-US" sz="4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294967295"/>
          </p:nvPr>
        </p:nvSpPr>
        <p:spPr>
          <a:xfrm>
            <a:off x="0" y="1871663"/>
            <a:ext cx="8070850" cy="4327525"/>
          </a:xfrm>
        </p:spPr>
        <p:txBody>
          <a:bodyPr/>
          <a:lstStyle/>
          <a:p>
            <a:r>
              <a:rPr lang="en-US" dirty="0" smtClean="0">
                <a:solidFill>
                  <a:schemeClr val="bg1"/>
                </a:solidFill>
              </a:rPr>
              <a:t>Several campuses have started the ASHRA level 2 Audits which will provide recommended measures to save energy</a:t>
            </a:r>
          </a:p>
          <a:p>
            <a:r>
              <a:rPr lang="en-US" dirty="0" smtClean="0">
                <a:solidFill>
                  <a:schemeClr val="bg1"/>
                </a:solidFill>
              </a:rPr>
              <a:t>The Build Smart Team is developing a process for getting a waiver for similar audits that have been recently completed</a:t>
            </a:r>
          </a:p>
          <a:p>
            <a:r>
              <a:rPr lang="en-US" dirty="0" smtClean="0">
                <a:solidFill>
                  <a:schemeClr val="bg1"/>
                </a:solidFill>
              </a:rPr>
              <a:t>Retro- commissioning and constant commissioning are alternative approaches</a:t>
            </a:r>
          </a:p>
        </p:txBody>
      </p:sp>
      <p:sp>
        <p:nvSpPr>
          <p:cNvPr id="3" name="Title 2"/>
          <p:cNvSpPr>
            <a:spLocks noGrp="1"/>
          </p:cNvSpPr>
          <p:nvPr>
            <p:ph type="ctrTitle" idx="4294967295"/>
          </p:nvPr>
        </p:nvSpPr>
        <p:spPr>
          <a:xfrm>
            <a:off x="0" y="796925"/>
            <a:ext cx="8229600" cy="1001713"/>
          </a:xfrm>
        </p:spPr>
        <p:txBody>
          <a:bodyPr/>
          <a:lstStyle/>
          <a:p>
            <a:r>
              <a:rPr lang="en-US" dirty="0" smtClean="0">
                <a:solidFill>
                  <a:schemeClr val="bg1"/>
                </a:solidFill>
              </a:rPr>
              <a:t>EO 88 - Audits</a:t>
            </a:r>
            <a:endParaRPr lang="en-US" dirty="0">
              <a:solidFill>
                <a:schemeClr val="bg1"/>
              </a:solidFill>
            </a:endParaRPr>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6</a:t>
            </a:fld>
            <a:endParaRPr lang="en-US" dirty="0"/>
          </a:p>
        </p:txBody>
      </p:sp>
      <p:pic>
        <p:nvPicPr>
          <p:cNvPr id="18434" name="Picture 2" descr="https://www.ashrae.org/Image%20Library/Static/logo_ashrae.png?code=72c4166c-fe1f-490d-abad-d16d2147f7f2"/>
          <p:cNvPicPr>
            <a:picLocks noChangeAspect="1" noChangeArrowheads="1"/>
          </p:cNvPicPr>
          <p:nvPr/>
        </p:nvPicPr>
        <p:blipFill>
          <a:blip r:embed="rId3" cstate="print"/>
          <a:srcRect/>
          <a:stretch>
            <a:fillRect/>
          </a:stretch>
        </p:blipFill>
        <p:spPr bwMode="auto">
          <a:xfrm>
            <a:off x="6655981" y="-21747"/>
            <a:ext cx="2550144" cy="1765487"/>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2362200"/>
            <a:ext cx="4585138" cy="2862322"/>
          </a:xfrm>
          <a:prstGeom prst="rect">
            <a:avLst/>
          </a:prstGeom>
          <a:noFill/>
        </p:spPr>
        <p:txBody>
          <a:bodyPr wrap="square" rtlCol="0">
            <a:spAutoFit/>
          </a:bodyPr>
          <a:lstStyle/>
          <a:p>
            <a:r>
              <a:rPr lang="en-US" sz="6000" dirty="0" smtClean="0"/>
              <a:t>SUNY Systemwide O&amp;M Plan</a:t>
            </a:r>
            <a:endParaRPr lang="en-US" sz="6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2030"/>
          <p:cNvGrpSpPr/>
          <p:nvPr/>
        </p:nvGrpSpPr>
        <p:grpSpPr>
          <a:xfrm>
            <a:off x="1578285" y="-590550"/>
            <a:ext cx="7832415" cy="7832415"/>
            <a:chOff x="1820575" y="-698204"/>
            <a:chExt cx="7832415" cy="7832415"/>
          </a:xfrm>
        </p:grpSpPr>
        <p:pic>
          <p:nvPicPr>
            <p:cNvPr id="42" name="Picture 5" descr="C:\Users\beedonka\AppData\Local\Microsoft\Windows\Temporary Internet Files\Content.IE5\YSYVO2Z9\MC900434834[1].png"/>
            <p:cNvPicPr>
              <a:picLocks noChangeAspect="1" noChangeArrowheads="1"/>
            </p:cNvPicPr>
            <p:nvPr/>
          </p:nvPicPr>
          <p:blipFill>
            <a:blip r:embed="rId3" cstate="print"/>
            <a:srcRect/>
            <a:stretch>
              <a:fillRect/>
            </a:stretch>
          </p:blipFill>
          <p:spPr bwMode="auto">
            <a:xfrm rot="240000">
              <a:off x="1820575" y="-698204"/>
              <a:ext cx="7832415" cy="7832415"/>
            </a:xfrm>
            <a:prstGeom prst="rect">
              <a:avLst/>
            </a:prstGeom>
            <a:noFill/>
            <a:scene3d>
              <a:camera prst="orthographicFront">
                <a:rot lat="0" lon="0" rev="0"/>
              </a:camera>
              <a:lightRig rig="threePt" dir="t"/>
            </a:scene3d>
          </p:spPr>
        </p:pic>
        <p:sp>
          <p:nvSpPr>
            <p:cNvPr id="43" name="Rectangle 42"/>
            <p:cNvSpPr/>
            <p:nvPr/>
          </p:nvSpPr>
          <p:spPr>
            <a:xfrm>
              <a:off x="2936485" y="989679"/>
              <a:ext cx="4121641" cy="2215991"/>
            </a:xfrm>
            <a:prstGeom prst="rect">
              <a:avLst/>
            </a:prstGeom>
            <a:noFill/>
          </p:spPr>
          <p:txBody>
            <a:bodyPr wrap="none" lIns="91440" tIns="45720" rIns="91440" bIns="45720">
              <a:prstTxWarp prst="textInflateTop">
                <a:avLst/>
              </a:prstTxWarp>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13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2030?</a:t>
              </a:r>
              <a:endParaRPr lang="en-US" sz="13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gr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8</a:t>
            </a:fld>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idx="4294967295"/>
          </p:nvPr>
        </p:nvSpPr>
        <p:spPr>
          <a:xfrm>
            <a:off x="914400" y="285750"/>
            <a:ext cx="8229600" cy="1003300"/>
          </a:xfrm>
          <a:prstGeom prst="rect">
            <a:avLst/>
          </a:prstGeom>
        </p:spPr>
        <p:txBody>
          <a:bodyPr/>
          <a:lstStyle/>
          <a:p>
            <a:r>
              <a:rPr lang="en-US" dirty="0" smtClean="0"/>
              <a:t>A SUNY Wide O&amp;M Plan??</a:t>
            </a:r>
            <a:endParaRPr lang="en-US" dirty="0"/>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2/6/2014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9</a:t>
            </a:fld>
            <a:endParaRPr lang="en-US" dirty="0"/>
          </a:p>
        </p:txBody>
      </p:sp>
      <p:graphicFrame>
        <p:nvGraphicFramePr>
          <p:cNvPr id="13" name="Diagram 12"/>
          <p:cNvGraphicFramePr/>
          <p:nvPr/>
        </p:nvGraphicFramePr>
        <p:xfrm>
          <a:off x="-1" y="1084521"/>
          <a:ext cx="9144001" cy="57734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Rectangle 13"/>
          <p:cNvSpPr/>
          <p:nvPr/>
        </p:nvSpPr>
        <p:spPr>
          <a:xfrm>
            <a:off x="-297711" y="1202330"/>
            <a:ext cx="2849526" cy="1754326"/>
          </a:xfrm>
          <a:prstGeom prst="rect">
            <a:avLst/>
          </a:prstGeom>
          <a:noFill/>
        </p:spPr>
        <p:txBody>
          <a:bodyPr wrap="square" lIns="91440" tIns="45720" rIns="91440" bIns="45720">
            <a:spAutoFit/>
            <a:scene3d>
              <a:camera prst="isometricRightUp">
                <a:rot lat="1200000" lon="19800000" rev="600000"/>
              </a:camera>
              <a:lightRig rig="threePt" dir="t"/>
            </a:scene3d>
          </a:bodyPr>
          <a:lstStyle/>
          <a:p>
            <a:pPr algn="ctr"/>
            <a:r>
              <a:rPr lang="en-US" sz="36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Final plan Due June 2014</a:t>
            </a:r>
            <a:endParaRPr lang="en-US" sz="36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51140</TotalTime>
  <Words>2769</Words>
  <Application>Microsoft Office PowerPoint</Application>
  <PresentationFormat>On-screen Show (4:3)</PresentationFormat>
  <Paragraphs>246</Paragraphs>
  <Slides>31</Slides>
  <Notes>31</Notes>
  <HiddenSlides>0</HiddenSlides>
  <MMClips>0</MMClips>
  <ScaleCrop>false</ScaleCrop>
  <HeadingPairs>
    <vt:vector size="4" baseType="variant">
      <vt:variant>
        <vt:lpstr>Theme</vt:lpstr>
      </vt:variant>
      <vt:variant>
        <vt:i4>8</vt:i4>
      </vt:variant>
      <vt:variant>
        <vt:lpstr>Slide Titles</vt:lpstr>
      </vt:variant>
      <vt:variant>
        <vt:i4>31</vt:i4>
      </vt:variant>
    </vt:vector>
  </HeadingPairs>
  <TitlesOfParts>
    <vt:vector size="39" baseType="lpstr">
      <vt:lpstr>1_Office Theme</vt:lpstr>
      <vt:lpstr>2_Office Theme</vt:lpstr>
      <vt:lpstr>3_Office Theme</vt:lpstr>
      <vt:lpstr>5_Office Theme</vt:lpstr>
      <vt:lpstr>4_Office Theme</vt:lpstr>
      <vt:lpstr>Office Theme</vt:lpstr>
      <vt:lpstr>Custom Design</vt:lpstr>
      <vt:lpstr>1_Custom Design</vt:lpstr>
      <vt:lpstr>SUNY Office for Capital Facilities </vt:lpstr>
      <vt:lpstr>Agenda</vt:lpstr>
      <vt:lpstr>Slide 3</vt:lpstr>
      <vt:lpstr>Slide 4</vt:lpstr>
      <vt:lpstr>Slide 5</vt:lpstr>
      <vt:lpstr>EO 88 - Audits</vt:lpstr>
      <vt:lpstr>Slide 7</vt:lpstr>
      <vt:lpstr>Slide 8</vt:lpstr>
      <vt:lpstr>A SUNY Wide O&amp;M Plan??</vt:lpstr>
      <vt:lpstr>Budgets</vt:lpstr>
      <vt:lpstr>O&amp;M Staff in 2030  Setting Standards </vt:lpstr>
      <vt:lpstr>Insufficient HVAC Staff = Wasted Energy</vt:lpstr>
      <vt:lpstr>Staff Capabilities </vt:lpstr>
      <vt:lpstr>Shared Services</vt:lpstr>
      <vt:lpstr>Designing Maintainable buildings</vt:lpstr>
      <vt:lpstr>Capital</vt:lpstr>
      <vt:lpstr>Data Systems  - Base</vt:lpstr>
      <vt:lpstr>Data Systems – Facilities Management</vt:lpstr>
      <vt:lpstr>Energy Related Data</vt:lpstr>
      <vt:lpstr>Data Conclusion</vt:lpstr>
      <vt:lpstr>Documentation</vt:lpstr>
      <vt:lpstr>Documentation ideal</vt:lpstr>
      <vt:lpstr>EO 88 O&amp;M Challenges</vt:lpstr>
      <vt:lpstr>Slide 24</vt:lpstr>
      <vt:lpstr>Slide 25</vt:lpstr>
      <vt:lpstr>Slide 26</vt:lpstr>
      <vt:lpstr>Procedures</vt:lpstr>
      <vt:lpstr>Slide 28</vt:lpstr>
      <vt:lpstr>Start-UP NY</vt:lpstr>
      <vt:lpstr>Slide 30</vt:lpstr>
      <vt:lpstr>Slide 31</vt:lpstr>
    </vt:vector>
  </TitlesOfParts>
  <Company>State University of New York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Karren Bee-Donohoe</dc:creator>
  <cp:lastModifiedBy>zulloan</cp:lastModifiedBy>
  <cp:revision>1162</cp:revision>
  <dcterms:created xsi:type="dcterms:W3CDTF">2009-12-02T17:32:18Z</dcterms:created>
  <dcterms:modified xsi:type="dcterms:W3CDTF">2014-02-06T18:20:05Z</dcterms:modified>
</cp:coreProperties>
</file>