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3"/>
  </p:notesMasterIdLst>
  <p:handoutMasterIdLst>
    <p:handoutMasterId r:id="rId34"/>
  </p:handoutMasterIdLst>
  <p:sldIdLst>
    <p:sldId id="290" r:id="rId2"/>
    <p:sldId id="746" r:id="rId3"/>
    <p:sldId id="739" r:id="rId4"/>
    <p:sldId id="720" r:id="rId5"/>
    <p:sldId id="743" r:id="rId6"/>
    <p:sldId id="741" r:id="rId7"/>
    <p:sldId id="717" r:id="rId8"/>
    <p:sldId id="748" r:id="rId9"/>
    <p:sldId id="749" r:id="rId10"/>
    <p:sldId id="736" r:id="rId11"/>
    <p:sldId id="721" r:id="rId12"/>
    <p:sldId id="734" r:id="rId13"/>
    <p:sldId id="735" r:id="rId14"/>
    <p:sldId id="750" r:id="rId15"/>
    <p:sldId id="753" r:id="rId16"/>
    <p:sldId id="751" r:id="rId17"/>
    <p:sldId id="752" r:id="rId18"/>
    <p:sldId id="726" r:id="rId19"/>
    <p:sldId id="727" r:id="rId20"/>
    <p:sldId id="733" r:id="rId21"/>
    <p:sldId id="728" r:id="rId22"/>
    <p:sldId id="722" r:id="rId23"/>
    <p:sldId id="723" r:id="rId24"/>
    <p:sldId id="742" r:id="rId25"/>
    <p:sldId id="745" r:id="rId26"/>
    <p:sldId id="724" r:id="rId27"/>
    <p:sldId id="738" r:id="rId28"/>
    <p:sldId id="740" r:id="rId29"/>
    <p:sldId id="755" r:id="rId30"/>
    <p:sldId id="725" r:id="rId31"/>
    <p:sldId id="754" r:id="rId32"/>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rren Bee-Donohoe" initials="KB" lastIdx="1" clrIdx="0">
    <p:extLst>
      <p:ext uri="{19B8F6BF-5375-455C-9EA6-DF929625EA0E}">
        <p15:presenceInfo xmlns:p15="http://schemas.microsoft.com/office/powerpoint/2012/main" userId="741056011ace2611"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E801A"/>
    <a:srgbClr val="D597E1"/>
    <a:srgbClr val="76AA3C"/>
    <a:srgbClr val="FFFFCC"/>
    <a:srgbClr val="15456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66" autoAdjust="0"/>
    <p:restoredTop sz="85625" autoAdjust="0"/>
  </p:normalViewPr>
  <p:slideViewPr>
    <p:cSldViewPr snapToGrid="0">
      <p:cViewPr varScale="1">
        <p:scale>
          <a:sx n="92" d="100"/>
          <a:sy n="92" d="100"/>
        </p:scale>
        <p:origin x="192" y="78"/>
      </p:cViewPr>
      <p:guideLst/>
    </p:cSldViewPr>
  </p:slideViewPr>
  <p:notesTextViewPr>
    <p:cViewPr>
      <p:scale>
        <a:sx n="125" d="100"/>
        <a:sy n="125" d="100"/>
      </p:scale>
      <p:origin x="0" y="0"/>
    </p:cViewPr>
  </p:notesTextViewPr>
  <p:sorterViewPr>
    <p:cViewPr>
      <p:scale>
        <a:sx n="50" d="100"/>
        <a:sy n="50" d="100"/>
      </p:scale>
      <p:origin x="0" y="-1291"/>
    </p:cViewPr>
  </p:sorterViewPr>
  <p:notesViewPr>
    <p:cSldViewPr snapToGrid="0">
      <p:cViewPr varScale="1">
        <p:scale>
          <a:sx n="63" d="100"/>
          <a:sy n="63" d="100"/>
        </p:scale>
        <p:origin x="1814" y="7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beedonka\OneDrive%20-%20SUNY\OneDrive%20-%20State%20University%20of%20New%20York\2004%20to%20Date%20EBG%20Saving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2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sz="3200"/>
              <a:t>Energy Buying Group Annual Savings </a:t>
            </a:r>
            <a:br>
              <a:rPr lang="en-US" sz="3200"/>
            </a:br>
            <a:r>
              <a:rPr lang="en-US" sz="3200"/>
              <a:t>$38.8M Total </a:t>
            </a:r>
          </a:p>
        </c:rich>
      </c:tx>
      <c:layout>
        <c:manualLayout>
          <c:xMode val="edge"/>
          <c:yMode val="edge"/>
          <c:x val="0.22695833333333335"/>
          <c:y val="0"/>
        </c:manualLayout>
      </c:layout>
      <c:overlay val="0"/>
      <c:spPr>
        <a:noFill/>
        <a:ln>
          <a:noFill/>
        </a:ln>
        <a:effectLst/>
      </c:spPr>
      <c:txPr>
        <a:bodyPr rot="0" spcFirstLastPara="1" vertOverflow="ellipsis" vert="horz" wrap="square" anchor="ctr" anchorCtr="1"/>
        <a:lstStyle/>
        <a:p>
          <a:pPr>
            <a:defRPr sz="32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1"/>
        <c:ser>
          <c:idx val="0"/>
          <c:order val="0"/>
          <c:invertIfNegative val="0"/>
          <c:dPt>
            <c:idx val="0"/>
            <c:invertIfNegative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scene3d>
              <a:sp3d/>
            </c:spPr>
            <c:extLst xmlns:c16r2="http://schemas.microsoft.com/office/drawing/2015/06/chart">
              <c:ext xmlns:c16="http://schemas.microsoft.com/office/drawing/2014/chart" uri="{C3380CC4-5D6E-409C-BE32-E72D297353CC}">
                <c16:uniqueId val="{00000001-E5CD-4C19-BDAB-34546DB110CB}"/>
              </c:ext>
            </c:extLst>
          </c:dPt>
          <c:dPt>
            <c:idx val="1"/>
            <c:invertIfNegative val="0"/>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scene3d>
              <a:sp3d/>
            </c:spPr>
            <c:extLst xmlns:c16r2="http://schemas.microsoft.com/office/drawing/2015/06/chart">
              <c:ext xmlns:c16="http://schemas.microsoft.com/office/drawing/2014/chart" uri="{C3380CC4-5D6E-409C-BE32-E72D297353CC}">
                <c16:uniqueId val="{00000003-E5CD-4C19-BDAB-34546DB110CB}"/>
              </c:ext>
            </c:extLst>
          </c:dPt>
          <c:dPt>
            <c:idx val="2"/>
            <c:invertIfNegative val="0"/>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scene3d>
              <a:sp3d/>
            </c:spPr>
            <c:extLst xmlns:c16r2="http://schemas.microsoft.com/office/drawing/2015/06/chart">
              <c:ext xmlns:c16="http://schemas.microsoft.com/office/drawing/2014/chart" uri="{C3380CC4-5D6E-409C-BE32-E72D297353CC}">
                <c16:uniqueId val="{00000005-E5CD-4C19-BDAB-34546DB110CB}"/>
              </c:ext>
            </c:extLst>
          </c:dPt>
          <c:dPt>
            <c:idx val="3"/>
            <c:invertIfNegative val="0"/>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scene3d>
              <a:sp3d/>
            </c:spPr>
            <c:extLst xmlns:c16r2="http://schemas.microsoft.com/office/drawing/2015/06/chart">
              <c:ext xmlns:c16="http://schemas.microsoft.com/office/drawing/2014/chart" uri="{C3380CC4-5D6E-409C-BE32-E72D297353CC}">
                <c16:uniqueId val="{00000007-E5CD-4C19-BDAB-34546DB110CB}"/>
              </c:ext>
            </c:extLst>
          </c:dPt>
          <c:dPt>
            <c:idx val="4"/>
            <c:invertIfNegative val="0"/>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scene3d>
              <a:sp3d/>
            </c:spPr>
            <c:extLst xmlns:c16r2="http://schemas.microsoft.com/office/drawing/2015/06/chart">
              <c:ext xmlns:c16="http://schemas.microsoft.com/office/drawing/2014/chart" uri="{C3380CC4-5D6E-409C-BE32-E72D297353CC}">
                <c16:uniqueId val="{00000009-E5CD-4C19-BDAB-34546DB110CB}"/>
              </c:ext>
            </c:extLst>
          </c:dPt>
          <c:dPt>
            <c:idx val="5"/>
            <c:invertIfNegative val="0"/>
            <c:bubble3D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scene3d>
              <a:sp3d/>
            </c:spPr>
            <c:extLst xmlns:c16r2="http://schemas.microsoft.com/office/drawing/2015/06/chart">
              <c:ext xmlns:c16="http://schemas.microsoft.com/office/drawing/2014/chart" uri="{C3380CC4-5D6E-409C-BE32-E72D297353CC}">
                <c16:uniqueId val="{0000000B-E5CD-4C19-BDAB-34546DB110CB}"/>
              </c:ext>
            </c:extLst>
          </c:dPt>
          <c:dPt>
            <c:idx val="6"/>
            <c:invertIfNegative val="0"/>
            <c:bubble3D val="0"/>
            <c:spPr>
              <a:gradFill rotWithShape="1">
                <a:gsLst>
                  <a:gs pos="0">
                    <a:schemeClr val="accent1">
                      <a:lumMod val="60000"/>
                      <a:satMod val="103000"/>
                      <a:lumMod val="102000"/>
                      <a:tint val="94000"/>
                    </a:schemeClr>
                  </a:gs>
                  <a:gs pos="50000">
                    <a:schemeClr val="accent1">
                      <a:lumMod val="60000"/>
                      <a:satMod val="110000"/>
                      <a:lumMod val="100000"/>
                      <a:shade val="100000"/>
                    </a:schemeClr>
                  </a:gs>
                  <a:gs pos="100000">
                    <a:schemeClr val="accent1">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scene3d>
              <a:sp3d/>
            </c:spPr>
            <c:extLst xmlns:c16r2="http://schemas.microsoft.com/office/drawing/2015/06/chart">
              <c:ext xmlns:c16="http://schemas.microsoft.com/office/drawing/2014/chart" uri="{C3380CC4-5D6E-409C-BE32-E72D297353CC}">
                <c16:uniqueId val="{0000000D-E5CD-4C19-BDAB-34546DB110CB}"/>
              </c:ext>
            </c:extLst>
          </c:dPt>
          <c:dPt>
            <c:idx val="7"/>
            <c:invertIfNegative val="0"/>
            <c:bubble3D val="0"/>
            <c:spPr>
              <a:gradFill rotWithShape="1">
                <a:gsLst>
                  <a:gs pos="0">
                    <a:schemeClr val="accent2">
                      <a:lumMod val="60000"/>
                      <a:satMod val="103000"/>
                      <a:lumMod val="102000"/>
                      <a:tint val="94000"/>
                    </a:schemeClr>
                  </a:gs>
                  <a:gs pos="50000">
                    <a:schemeClr val="accent2">
                      <a:lumMod val="60000"/>
                      <a:satMod val="110000"/>
                      <a:lumMod val="100000"/>
                      <a:shade val="100000"/>
                    </a:schemeClr>
                  </a:gs>
                  <a:gs pos="100000">
                    <a:schemeClr val="accent2">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scene3d>
              <a:sp3d/>
            </c:spPr>
            <c:extLst xmlns:c16r2="http://schemas.microsoft.com/office/drawing/2015/06/chart">
              <c:ext xmlns:c16="http://schemas.microsoft.com/office/drawing/2014/chart" uri="{C3380CC4-5D6E-409C-BE32-E72D297353CC}">
                <c16:uniqueId val="{0000000F-E5CD-4C19-BDAB-34546DB110CB}"/>
              </c:ext>
            </c:extLst>
          </c:dPt>
          <c:dPt>
            <c:idx val="8"/>
            <c:invertIfNegative val="0"/>
            <c:bubble3D val="0"/>
            <c:spPr>
              <a:gradFill rotWithShape="1">
                <a:gsLst>
                  <a:gs pos="0">
                    <a:schemeClr val="accent3">
                      <a:lumMod val="60000"/>
                      <a:satMod val="103000"/>
                      <a:lumMod val="102000"/>
                      <a:tint val="94000"/>
                    </a:schemeClr>
                  </a:gs>
                  <a:gs pos="50000">
                    <a:schemeClr val="accent3">
                      <a:lumMod val="60000"/>
                      <a:satMod val="110000"/>
                      <a:lumMod val="100000"/>
                      <a:shade val="100000"/>
                    </a:schemeClr>
                  </a:gs>
                  <a:gs pos="100000">
                    <a:schemeClr val="accent3">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scene3d>
              <a:sp3d/>
            </c:spPr>
            <c:extLst xmlns:c16r2="http://schemas.microsoft.com/office/drawing/2015/06/chart">
              <c:ext xmlns:c16="http://schemas.microsoft.com/office/drawing/2014/chart" uri="{C3380CC4-5D6E-409C-BE32-E72D297353CC}">
                <c16:uniqueId val="{00000011-E5CD-4C19-BDAB-34546DB110CB}"/>
              </c:ext>
            </c:extLst>
          </c:dPt>
          <c:dPt>
            <c:idx val="9"/>
            <c:invertIfNegative val="0"/>
            <c:bubble3D val="0"/>
            <c:spPr>
              <a:gradFill rotWithShape="1">
                <a:gsLst>
                  <a:gs pos="0">
                    <a:schemeClr val="accent4">
                      <a:lumMod val="60000"/>
                      <a:satMod val="103000"/>
                      <a:lumMod val="102000"/>
                      <a:tint val="94000"/>
                    </a:schemeClr>
                  </a:gs>
                  <a:gs pos="50000">
                    <a:schemeClr val="accent4">
                      <a:lumMod val="60000"/>
                      <a:satMod val="110000"/>
                      <a:lumMod val="100000"/>
                      <a:shade val="100000"/>
                    </a:schemeClr>
                  </a:gs>
                  <a:gs pos="100000">
                    <a:schemeClr val="accent4">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scene3d>
              <a:sp3d/>
            </c:spPr>
            <c:extLst xmlns:c16r2="http://schemas.microsoft.com/office/drawing/2015/06/chart">
              <c:ext xmlns:c16="http://schemas.microsoft.com/office/drawing/2014/chart" uri="{C3380CC4-5D6E-409C-BE32-E72D297353CC}">
                <c16:uniqueId val="{00000013-E5CD-4C19-BDAB-34546DB110CB}"/>
              </c:ext>
            </c:extLst>
          </c:dPt>
          <c:dPt>
            <c:idx val="10"/>
            <c:invertIfNegative val="0"/>
            <c:bubble3D val="0"/>
            <c:spPr>
              <a:gradFill rotWithShape="1">
                <a:gsLst>
                  <a:gs pos="0">
                    <a:schemeClr val="accent5">
                      <a:lumMod val="60000"/>
                      <a:satMod val="103000"/>
                      <a:lumMod val="102000"/>
                      <a:tint val="94000"/>
                    </a:schemeClr>
                  </a:gs>
                  <a:gs pos="50000">
                    <a:schemeClr val="accent5">
                      <a:lumMod val="60000"/>
                      <a:satMod val="110000"/>
                      <a:lumMod val="100000"/>
                      <a:shade val="100000"/>
                    </a:schemeClr>
                  </a:gs>
                  <a:gs pos="100000">
                    <a:schemeClr val="accent5">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scene3d>
              <a:sp3d/>
            </c:spPr>
            <c:extLst xmlns:c16r2="http://schemas.microsoft.com/office/drawing/2015/06/chart">
              <c:ext xmlns:c16="http://schemas.microsoft.com/office/drawing/2014/chart" uri="{C3380CC4-5D6E-409C-BE32-E72D297353CC}">
                <c16:uniqueId val="{00000015-E5CD-4C19-BDAB-34546DB110CB}"/>
              </c:ext>
            </c:extLst>
          </c:dPt>
          <c:dPt>
            <c:idx val="11"/>
            <c:invertIfNegative val="0"/>
            <c:bubble3D val="0"/>
            <c:spPr>
              <a:gradFill rotWithShape="1">
                <a:gsLst>
                  <a:gs pos="0">
                    <a:schemeClr val="accent6">
                      <a:lumMod val="60000"/>
                      <a:satMod val="103000"/>
                      <a:lumMod val="102000"/>
                      <a:tint val="94000"/>
                    </a:schemeClr>
                  </a:gs>
                  <a:gs pos="50000">
                    <a:schemeClr val="accent6">
                      <a:lumMod val="60000"/>
                      <a:satMod val="110000"/>
                      <a:lumMod val="100000"/>
                      <a:shade val="100000"/>
                    </a:schemeClr>
                  </a:gs>
                  <a:gs pos="100000">
                    <a:schemeClr val="accent6">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scene3d>
              <a:sp3d/>
            </c:spPr>
            <c:extLst xmlns:c16r2="http://schemas.microsoft.com/office/drawing/2015/06/chart">
              <c:ext xmlns:c16="http://schemas.microsoft.com/office/drawing/2014/chart" uri="{C3380CC4-5D6E-409C-BE32-E72D297353CC}">
                <c16:uniqueId val="{00000017-E5CD-4C19-BDAB-34546DB110CB}"/>
              </c:ext>
            </c:extLst>
          </c:dPt>
          <c:dPt>
            <c:idx val="12"/>
            <c:invertIfNegative val="0"/>
            <c:bubble3D val="0"/>
            <c:spPr>
              <a:gradFill rotWithShape="1">
                <a:gsLst>
                  <a:gs pos="0">
                    <a:schemeClr val="accent1">
                      <a:lumMod val="80000"/>
                      <a:lumOff val="20000"/>
                      <a:satMod val="103000"/>
                      <a:lumMod val="102000"/>
                      <a:tint val="94000"/>
                    </a:schemeClr>
                  </a:gs>
                  <a:gs pos="50000">
                    <a:schemeClr val="accent1">
                      <a:lumMod val="80000"/>
                      <a:lumOff val="20000"/>
                      <a:satMod val="110000"/>
                      <a:lumMod val="100000"/>
                      <a:shade val="100000"/>
                    </a:schemeClr>
                  </a:gs>
                  <a:gs pos="100000">
                    <a:schemeClr val="accent1">
                      <a:lumMod val="80000"/>
                      <a:lumOff val="20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scene3d>
              <a:sp3d/>
            </c:spPr>
            <c:extLst xmlns:c16r2="http://schemas.microsoft.com/office/drawing/2015/06/chart">
              <c:ext xmlns:c16="http://schemas.microsoft.com/office/drawing/2014/chart" uri="{C3380CC4-5D6E-409C-BE32-E72D297353CC}">
                <c16:uniqueId val="{00000019-E5CD-4C19-BDAB-34546DB110CB}"/>
              </c:ext>
            </c:extLst>
          </c:dPt>
          <c:dPt>
            <c:idx val="13"/>
            <c:invertIfNegative val="0"/>
            <c:bubble3D val="0"/>
            <c:spPr>
              <a:gradFill rotWithShape="1">
                <a:gsLst>
                  <a:gs pos="0">
                    <a:schemeClr val="accent2">
                      <a:lumMod val="80000"/>
                      <a:lumOff val="20000"/>
                      <a:satMod val="103000"/>
                      <a:lumMod val="102000"/>
                      <a:tint val="94000"/>
                    </a:schemeClr>
                  </a:gs>
                  <a:gs pos="50000">
                    <a:schemeClr val="accent2">
                      <a:lumMod val="80000"/>
                      <a:lumOff val="20000"/>
                      <a:satMod val="110000"/>
                      <a:lumMod val="100000"/>
                      <a:shade val="100000"/>
                    </a:schemeClr>
                  </a:gs>
                  <a:gs pos="100000">
                    <a:schemeClr val="accent2">
                      <a:lumMod val="80000"/>
                      <a:lumOff val="20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scene3d>
              <a:sp3d/>
            </c:spPr>
            <c:extLst xmlns:c16r2="http://schemas.microsoft.com/office/drawing/2015/06/chart">
              <c:ext xmlns:c16="http://schemas.microsoft.com/office/drawing/2014/chart" uri="{C3380CC4-5D6E-409C-BE32-E72D297353CC}">
                <c16:uniqueId val="{0000001B-E5CD-4C19-BDAB-34546DB110CB}"/>
              </c:ext>
            </c:extLst>
          </c:dPt>
          <c:dPt>
            <c:idx val="14"/>
            <c:invertIfNegative val="0"/>
            <c:bubble3D val="0"/>
            <c:spPr>
              <a:gradFill rotWithShape="1">
                <a:gsLst>
                  <a:gs pos="0">
                    <a:schemeClr val="accent3">
                      <a:lumMod val="80000"/>
                      <a:lumOff val="20000"/>
                      <a:satMod val="103000"/>
                      <a:lumMod val="102000"/>
                      <a:tint val="94000"/>
                    </a:schemeClr>
                  </a:gs>
                  <a:gs pos="50000">
                    <a:schemeClr val="accent3">
                      <a:lumMod val="80000"/>
                      <a:lumOff val="20000"/>
                      <a:satMod val="110000"/>
                      <a:lumMod val="100000"/>
                      <a:shade val="100000"/>
                    </a:schemeClr>
                  </a:gs>
                  <a:gs pos="100000">
                    <a:schemeClr val="accent3">
                      <a:lumMod val="80000"/>
                      <a:lumOff val="20000"/>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scene3d>
              <a:sp3d/>
            </c:spPr>
            <c:extLst xmlns:c16r2="http://schemas.microsoft.com/office/drawing/2015/06/chart">
              <c:ext xmlns:c16="http://schemas.microsoft.com/office/drawing/2014/chart" uri="{C3380CC4-5D6E-409C-BE32-E72D297353CC}">
                <c16:uniqueId val="{0000001D-E5CD-4C19-BDAB-34546DB110CB}"/>
              </c:ext>
            </c:extLst>
          </c:dPt>
          <c:cat>
            <c:strRef>
              <c:f>'FY Summary'!$C$53:$Q$53</c:f>
              <c:strCache>
                <c:ptCount val="15"/>
                <c:pt idx="0">
                  <c:v>2004-05</c:v>
                </c:pt>
                <c:pt idx="1">
                  <c:v>2005-06</c:v>
                </c:pt>
                <c:pt idx="2">
                  <c:v>2006-07</c:v>
                </c:pt>
                <c:pt idx="3">
                  <c:v>2007-08</c:v>
                </c:pt>
                <c:pt idx="4">
                  <c:v>2008-09</c:v>
                </c:pt>
                <c:pt idx="5">
                  <c:v>2009-10</c:v>
                </c:pt>
                <c:pt idx="6">
                  <c:v>2010-11</c:v>
                </c:pt>
                <c:pt idx="7">
                  <c:v>2011-12</c:v>
                </c:pt>
                <c:pt idx="8">
                  <c:v>2012-13</c:v>
                </c:pt>
                <c:pt idx="9">
                  <c:v>2013-14</c:v>
                </c:pt>
                <c:pt idx="10">
                  <c:v>2014-15</c:v>
                </c:pt>
                <c:pt idx="11">
                  <c:v>2015-16</c:v>
                </c:pt>
                <c:pt idx="12">
                  <c:v>2016-17</c:v>
                </c:pt>
                <c:pt idx="13">
                  <c:v>2017-18</c:v>
                </c:pt>
                <c:pt idx="14">
                  <c:v>2018-Jan19</c:v>
                </c:pt>
              </c:strCache>
            </c:strRef>
          </c:cat>
          <c:val>
            <c:numRef>
              <c:f>'FY Summary'!$C$54:$Q$54</c:f>
              <c:numCache>
                <c:formatCode>_(* #,##0_);_(* \(#,##0\);_(* "-"??_);_(@_)</c:formatCode>
                <c:ptCount val="15"/>
                <c:pt idx="0">
                  <c:v>1439168.0002577165</c:v>
                </c:pt>
                <c:pt idx="1">
                  <c:v>1907968.7090000005</c:v>
                </c:pt>
                <c:pt idx="2">
                  <c:v>1621118.5843234113</c:v>
                </c:pt>
                <c:pt idx="3">
                  <c:v>1413543.7273348442</c:v>
                </c:pt>
                <c:pt idx="4">
                  <c:v>1535534.9451889941</c:v>
                </c:pt>
                <c:pt idx="5">
                  <c:v>1313069.6528680495</c:v>
                </c:pt>
                <c:pt idx="6">
                  <c:v>2147573.0723562893</c:v>
                </c:pt>
                <c:pt idx="7">
                  <c:v>2730150.6317752725</c:v>
                </c:pt>
                <c:pt idx="8">
                  <c:v>4794066.0772754159</c:v>
                </c:pt>
                <c:pt idx="9">
                  <c:v>5430004.3295725379</c:v>
                </c:pt>
                <c:pt idx="10">
                  <c:v>4821961.1546991915</c:v>
                </c:pt>
                <c:pt idx="11">
                  <c:v>4226678.8116499856</c:v>
                </c:pt>
                <c:pt idx="12">
                  <c:v>3087699.7048014994</c:v>
                </c:pt>
                <c:pt idx="13">
                  <c:v>923621.6992721518</c:v>
                </c:pt>
                <c:pt idx="14">
                  <c:v>1428494.2663469014</c:v>
                </c:pt>
              </c:numCache>
            </c:numRef>
          </c:val>
          <c:extLst xmlns:c16r2="http://schemas.microsoft.com/office/drawing/2015/06/chart">
            <c:ext xmlns:c16="http://schemas.microsoft.com/office/drawing/2014/chart" uri="{C3380CC4-5D6E-409C-BE32-E72D297353CC}">
              <c16:uniqueId val="{0000001E-E5CD-4C19-BDAB-34546DB110CB}"/>
            </c:ext>
          </c:extLst>
        </c:ser>
        <c:dLbls>
          <c:showLegendKey val="0"/>
          <c:showVal val="0"/>
          <c:showCatName val="0"/>
          <c:showSerName val="0"/>
          <c:showPercent val="0"/>
          <c:showBubbleSize val="0"/>
        </c:dLbls>
        <c:gapWidth val="89"/>
        <c:shape val="box"/>
        <c:axId val="58606728"/>
        <c:axId val="58607120"/>
        <c:axId val="0"/>
      </c:bar3DChart>
      <c:catAx>
        <c:axId val="5860672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400" b="0" i="0" u="none" strike="noStrike" kern="1200" baseline="0">
                <a:solidFill>
                  <a:schemeClr val="lt1">
                    <a:lumMod val="85000"/>
                  </a:schemeClr>
                </a:solidFill>
                <a:latin typeface="+mn-lt"/>
                <a:ea typeface="+mn-ea"/>
                <a:cs typeface="+mn-cs"/>
              </a:defRPr>
            </a:pPr>
            <a:endParaRPr lang="en-US"/>
          </a:p>
        </c:txPr>
        <c:crossAx val="58607120"/>
        <c:crosses val="autoZero"/>
        <c:auto val="1"/>
        <c:lblAlgn val="ctr"/>
        <c:lblOffset val="100"/>
        <c:noMultiLvlLbl val="0"/>
      </c:catAx>
      <c:valAx>
        <c:axId val="58607120"/>
        <c:scaling>
          <c:orientation val="minMax"/>
        </c:scaling>
        <c:delete val="0"/>
        <c:axPos val="l"/>
        <c:majorGridlines>
          <c:spPr>
            <a:ln w="9525" cap="flat" cmpd="sng" algn="ctr">
              <a:solidFill>
                <a:schemeClr val="dk1">
                  <a:lumMod val="50000"/>
                  <a:lumOff val="50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2400" b="0" i="0" u="none" strike="noStrike" kern="1200" baseline="0">
                <a:solidFill>
                  <a:schemeClr val="lt1">
                    <a:lumMod val="85000"/>
                  </a:schemeClr>
                </a:solidFill>
                <a:latin typeface="+mn-lt"/>
                <a:ea typeface="+mn-ea"/>
                <a:cs typeface="+mn-cs"/>
              </a:defRPr>
            </a:pPr>
            <a:endParaRPr lang="en-US"/>
          </a:p>
        </c:txPr>
        <c:crossAx val="58606728"/>
        <c:crosses val="autoZero"/>
        <c:crossBetween val="between"/>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4">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50000"/>
            <a:lumOff val="50000"/>
          </a:schemeClr>
        </a:solidFill>
        <a:round/>
      </a:ln>
    </cs:spPr>
  </cs:gridlineMajor>
  <cs:gridlineMinor>
    <cs:lnRef idx="0"/>
    <cs:fillRef idx="0"/>
    <cs:effectRef idx="0"/>
    <cs:fontRef idx="minor">
      <a:schemeClr val="tx1"/>
    </cs:fontRef>
    <cs:spPr>
      <a:ln>
        <a:solidFill>
          <a:schemeClr val="dk1">
            <a:lumMod val="60000"/>
            <a:lumOff val="40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AE7B87C-D3A1-435D-A315-3762DBE8740B}" type="doc">
      <dgm:prSet loTypeId="urn:microsoft.com/office/officeart/2005/8/layout/vList4" loCatId="list" qsTypeId="urn:microsoft.com/office/officeart/2005/8/quickstyle/simple5" qsCatId="simple" csTypeId="urn:microsoft.com/office/officeart/2005/8/colors/colorful1" csCatId="colorful" phldr="1"/>
      <dgm:spPr/>
      <dgm:t>
        <a:bodyPr/>
        <a:lstStyle/>
        <a:p>
          <a:endParaRPr lang="en-US"/>
        </a:p>
      </dgm:t>
    </dgm:pt>
    <dgm:pt modelId="{AE13FE69-29AB-4D68-A6FD-B556E4360889}">
      <dgm:prSet phldrT="[Text]"/>
      <dgm:spPr>
        <a:xfrm>
          <a:off x="0" y="0"/>
          <a:ext cx="10820400" cy="843855"/>
        </a:xfrm>
        <a:prstGeom prst="roundRect">
          <a:avLst>
            <a:gd name="adj" fmla="val 10000"/>
          </a:avLst>
        </a:prstGeom>
        <a:gradFill rotWithShape="0">
          <a:gsLst>
            <a:gs pos="0">
              <a:srgbClr val="ED7D31">
                <a:hueOff val="0"/>
                <a:satOff val="0"/>
                <a:lumOff val="0"/>
                <a:alphaOff val="0"/>
                <a:satMod val="103000"/>
                <a:lumMod val="102000"/>
                <a:tint val="94000"/>
              </a:srgbClr>
            </a:gs>
            <a:gs pos="50000">
              <a:srgbClr val="ED7D31">
                <a:hueOff val="0"/>
                <a:satOff val="0"/>
                <a:lumOff val="0"/>
                <a:alphaOff val="0"/>
                <a:satMod val="110000"/>
                <a:lumMod val="100000"/>
                <a:shade val="100000"/>
              </a:srgbClr>
            </a:gs>
            <a:gs pos="100000">
              <a:srgbClr val="ED7D31">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a:lstStyle/>
        <a:p>
          <a:r>
            <a:rPr lang="en-US" dirty="0">
              <a:solidFill>
                <a:sysClr val="window" lastClr="FFFFFF"/>
              </a:solidFill>
              <a:latin typeface="Calibri" panose="020F0502020204030204"/>
              <a:ea typeface="+mn-ea"/>
              <a:cs typeface="+mn-cs"/>
            </a:rPr>
            <a:t>SUNY’s Got Your Back</a:t>
          </a:r>
        </a:p>
      </dgm:t>
    </dgm:pt>
    <dgm:pt modelId="{3766AE21-002D-479F-BDC3-3CF5CDD1BD65}" type="parTrans" cxnId="{BE089C99-B840-4766-9693-83C3A71C0D05}">
      <dgm:prSet/>
      <dgm:spPr/>
      <dgm:t>
        <a:bodyPr/>
        <a:lstStyle/>
        <a:p>
          <a:endParaRPr lang="en-US"/>
        </a:p>
      </dgm:t>
    </dgm:pt>
    <dgm:pt modelId="{DD6026AF-7D77-4D46-B0E2-D5B48DAB1D36}" type="sibTrans" cxnId="{BE089C99-B840-4766-9693-83C3A71C0D05}">
      <dgm:prSet/>
      <dgm:spPr/>
      <dgm:t>
        <a:bodyPr/>
        <a:lstStyle/>
        <a:p>
          <a:endParaRPr lang="en-US"/>
        </a:p>
      </dgm:t>
    </dgm:pt>
    <dgm:pt modelId="{49B9F3C5-971C-439A-9D54-FC22AC75BD3C}">
      <dgm:prSet phldrT="[Text]"/>
      <dgm:spPr>
        <a:xfrm>
          <a:off x="0" y="928241"/>
          <a:ext cx="10820400" cy="843855"/>
        </a:xfrm>
        <a:prstGeom prst="roundRect">
          <a:avLst>
            <a:gd name="adj" fmla="val 10000"/>
          </a:avLst>
        </a:prstGeom>
        <a:gradFill rotWithShape="0">
          <a:gsLst>
            <a:gs pos="0">
              <a:srgbClr val="A5A5A5">
                <a:hueOff val="0"/>
                <a:satOff val="0"/>
                <a:lumOff val="0"/>
                <a:alphaOff val="0"/>
                <a:satMod val="103000"/>
                <a:lumMod val="102000"/>
                <a:tint val="94000"/>
              </a:srgbClr>
            </a:gs>
            <a:gs pos="50000">
              <a:srgbClr val="A5A5A5">
                <a:hueOff val="0"/>
                <a:satOff val="0"/>
                <a:lumOff val="0"/>
                <a:alphaOff val="0"/>
                <a:satMod val="110000"/>
                <a:lumMod val="100000"/>
                <a:shade val="100000"/>
              </a:srgbClr>
            </a:gs>
            <a:gs pos="100000">
              <a:srgbClr val="A5A5A5">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a:lstStyle/>
        <a:p>
          <a:r>
            <a:rPr lang="en-US">
              <a:solidFill>
                <a:sysClr val="window" lastClr="FFFFFF"/>
              </a:solidFill>
              <a:latin typeface="Calibri" panose="020F0502020204030204"/>
              <a:ea typeface="+mn-ea"/>
              <a:cs typeface="+mn-cs"/>
            </a:rPr>
            <a:t>New OCF Staff</a:t>
          </a:r>
          <a:endParaRPr lang="en-US" dirty="0">
            <a:solidFill>
              <a:sysClr val="window" lastClr="FFFFFF"/>
            </a:solidFill>
            <a:latin typeface="Calibri" panose="020F0502020204030204"/>
            <a:ea typeface="+mn-ea"/>
            <a:cs typeface="+mn-cs"/>
          </a:endParaRPr>
        </a:p>
      </dgm:t>
    </dgm:pt>
    <dgm:pt modelId="{FCE41D21-20BD-4014-A1D8-DE3B2B60BE2A}" type="parTrans" cxnId="{ADFF4D49-73DF-4293-9D10-230B4B841880}">
      <dgm:prSet/>
      <dgm:spPr/>
      <dgm:t>
        <a:bodyPr/>
        <a:lstStyle/>
        <a:p>
          <a:endParaRPr lang="en-US"/>
        </a:p>
      </dgm:t>
    </dgm:pt>
    <dgm:pt modelId="{F23D07F1-252F-47B4-B7FD-85289352C956}" type="sibTrans" cxnId="{ADFF4D49-73DF-4293-9D10-230B4B841880}">
      <dgm:prSet/>
      <dgm:spPr/>
      <dgm:t>
        <a:bodyPr/>
        <a:lstStyle/>
        <a:p>
          <a:endParaRPr lang="en-US"/>
        </a:p>
      </dgm:t>
    </dgm:pt>
    <dgm:pt modelId="{56E5FC18-2CA4-4E0E-B24D-2307309F5062}">
      <dgm:prSet phldrT="[Text]"/>
      <dgm:spPr>
        <a:xfrm>
          <a:off x="0" y="1856482"/>
          <a:ext cx="10820400" cy="843855"/>
        </a:xfrm>
        <a:prstGeom prst="roundRect">
          <a:avLst>
            <a:gd name="adj" fmla="val 10000"/>
          </a:avLst>
        </a:prstGeom>
        <a:gradFill rotWithShape="0">
          <a:gsLst>
            <a:gs pos="0">
              <a:srgbClr val="FFC000">
                <a:hueOff val="0"/>
                <a:satOff val="0"/>
                <a:lumOff val="0"/>
                <a:alphaOff val="0"/>
                <a:satMod val="103000"/>
                <a:lumMod val="102000"/>
                <a:tint val="94000"/>
              </a:srgbClr>
            </a:gs>
            <a:gs pos="50000">
              <a:srgbClr val="FFC000">
                <a:hueOff val="0"/>
                <a:satOff val="0"/>
                <a:lumOff val="0"/>
                <a:alphaOff val="0"/>
                <a:satMod val="110000"/>
                <a:lumMod val="100000"/>
                <a:shade val="100000"/>
              </a:srgbClr>
            </a:gs>
            <a:gs pos="100000">
              <a:srgbClr val="FFC0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a:lstStyle/>
        <a:p>
          <a:r>
            <a:rPr lang="en-US">
              <a:solidFill>
                <a:sysClr val="window" lastClr="FFFFFF"/>
              </a:solidFill>
              <a:latin typeface="Calibri" panose="020F0502020204030204"/>
              <a:ea typeface="+mn-ea"/>
              <a:cs typeface="+mn-cs"/>
            </a:rPr>
            <a:t>Energy Items</a:t>
          </a:r>
          <a:endParaRPr lang="en-US" dirty="0">
            <a:solidFill>
              <a:sysClr val="window" lastClr="FFFFFF"/>
            </a:solidFill>
            <a:latin typeface="Calibri" panose="020F0502020204030204"/>
            <a:ea typeface="+mn-ea"/>
            <a:cs typeface="+mn-cs"/>
          </a:endParaRPr>
        </a:p>
      </dgm:t>
    </dgm:pt>
    <dgm:pt modelId="{C7606A26-B772-4FCF-B22C-6CC800195556}" type="parTrans" cxnId="{293D3BEE-F3E8-4B13-BA7F-E0CE4B30FCA8}">
      <dgm:prSet/>
      <dgm:spPr/>
      <dgm:t>
        <a:bodyPr/>
        <a:lstStyle/>
        <a:p>
          <a:endParaRPr lang="en-US"/>
        </a:p>
      </dgm:t>
    </dgm:pt>
    <dgm:pt modelId="{6D9F6F8F-D923-4C84-A6CC-17371EAABBB7}" type="sibTrans" cxnId="{293D3BEE-F3E8-4B13-BA7F-E0CE4B30FCA8}">
      <dgm:prSet/>
      <dgm:spPr/>
      <dgm:t>
        <a:bodyPr/>
        <a:lstStyle/>
        <a:p>
          <a:endParaRPr lang="en-US"/>
        </a:p>
      </dgm:t>
    </dgm:pt>
    <dgm:pt modelId="{F48CC201-81E9-42FB-872A-637DB61EDB1E}">
      <dgm:prSet phldrT="[Text]"/>
      <dgm:spPr>
        <a:xfrm>
          <a:off x="0" y="2784723"/>
          <a:ext cx="10820400" cy="843855"/>
        </a:xfrm>
        <a:prstGeom prst="roundRect">
          <a:avLst>
            <a:gd name="adj" fmla="val 10000"/>
          </a:avLst>
        </a:prstGeom>
        <a:gradFill rotWithShape="0">
          <a:gsLst>
            <a:gs pos="0">
              <a:srgbClr val="4472C4">
                <a:hueOff val="0"/>
                <a:satOff val="0"/>
                <a:lumOff val="0"/>
                <a:alphaOff val="0"/>
                <a:satMod val="103000"/>
                <a:lumMod val="102000"/>
                <a:tint val="94000"/>
              </a:srgbClr>
            </a:gs>
            <a:gs pos="50000">
              <a:srgbClr val="4472C4">
                <a:hueOff val="0"/>
                <a:satOff val="0"/>
                <a:lumOff val="0"/>
                <a:alphaOff val="0"/>
                <a:satMod val="110000"/>
                <a:lumMod val="100000"/>
                <a:shade val="100000"/>
              </a:srgbClr>
            </a:gs>
            <a:gs pos="100000">
              <a:srgbClr val="4472C4">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a:lstStyle/>
        <a:p>
          <a:r>
            <a:rPr lang="en-US" dirty="0">
              <a:solidFill>
                <a:sysClr val="window" lastClr="FFFFFF"/>
              </a:solidFill>
              <a:latin typeface="Calibri" panose="020F0502020204030204"/>
              <a:ea typeface="+mn-ea"/>
              <a:cs typeface="+mn-cs"/>
            </a:rPr>
            <a:t>Potential NYS Building Code Changes</a:t>
          </a:r>
        </a:p>
      </dgm:t>
    </dgm:pt>
    <dgm:pt modelId="{6548D9F8-EB46-4628-85EF-DAB4EE30868D}" type="parTrans" cxnId="{7F70301F-DA18-4FD8-BEDA-BF9B702B513C}">
      <dgm:prSet/>
      <dgm:spPr/>
      <dgm:t>
        <a:bodyPr/>
        <a:lstStyle/>
        <a:p>
          <a:endParaRPr lang="en-US"/>
        </a:p>
      </dgm:t>
    </dgm:pt>
    <dgm:pt modelId="{B4BBC1DF-D4D2-4734-A7C9-0D32ECD1F6EB}" type="sibTrans" cxnId="{7F70301F-DA18-4FD8-BEDA-BF9B702B513C}">
      <dgm:prSet/>
      <dgm:spPr/>
      <dgm:t>
        <a:bodyPr/>
        <a:lstStyle/>
        <a:p>
          <a:endParaRPr lang="en-US"/>
        </a:p>
      </dgm:t>
    </dgm:pt>
    <dgm:pt modelId="{7429F65C-DC63-45D5-84E9-B032CAF513DD}">
      <dgm:prSet phldrT="[Text]"/>
      <dgm:spPr>
        <a:xfrm>
          <a:off x="0" y="3712964"/>
          <a:ext cx="10820400" cy="843855"/>
        </a:xfrm>
        <a:prstGeom prst="roundRect">
          <a:avLst>
            <a:gd name="adj" fmla="val 10000"/>
          </a:avLst>
        </a:prstGeom>
        <a:gradFill rotWithShape="0">
          <a:gsLst>
            <a:gs pos="0">
              <a:srgbClr val="70AD47">
                <a:hueOff val="0"/>
                <a:satOff val="0"/>
                <a:lumOff val="0"/>
                <a:alphaOff val="0"/>
                <a:satMod val="103000"/>
                <a:lumMod val="102000"/>
                <a:tint val="94000"/>
              </a:srgbClr>
            </a:gs>
            <a:gs pos="50000">
              <a:srgbClr val="70AD47">
                <a:hueOff val="0"/>
                <a:satOff val="0"/>
                <a:lumOff val="0"/>
                <a:alphaOff val="0"/>
                <a:satMod val="110000"/>
                <a:lumMod val="100000"/>
                <a:shade val="100000"/>
              </a:srgbClr>
            </a:gs>
            <a:gs pos="100000">
              <a:srgbClr val="70AD47">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a:lstStyle/>
        <a:p>
          <a:r>
            <a:rPr lang="en-US" dirty="0">
              <a:solidFill>
                <a:sysClr val="window" lastClr="FFFFFF"/>
              </a:solidFill>
              <a:latin typeface="Calibri" panose="020F0502020204030204"/>
              <a:ea typeface="+mn-ea"/>
              <a:cs typeface="+mn-cs"/>
            </a:rPr>
            <a:t>Residence Hall Bonding</a:t>
          </a:r>
        </a:p>
      </dgm:t>
    </dgm:pt>
    <dgm:pt modelId="{4AA08181-6D06-4228-8DF3-46C4C6FE0646}" type="parTrans" cxnId="{86035246-41E0-4180-9859-D55FB3C0458A}">
      <dgm:prSet/>
      <dgm:spPr/>
      <dgm:t>
        <a:bodyPr/>
        <a:lstStyle/>
        <a:p>
          <a:endParaRPr lang="en-US"/>
        </a:p>
      </dgm:t>
    </dgm:pt>
    <dgm:pt modelId="{3E4FDB1A-3DA0-4FD1-B87C-2F7251C58E5D}" type="sibTrans" cxnId="{86035246-41E0-4180-9859-D55FB3C0458A}">
      <dgm:prSet/>
      <dgm:spPr/>
      <dgm:t>
        <a:bodyPr/>
        <a:lstStyle/>
        <a:p>
          <a:endParaRPr lang="en-US"/>
        </a:p>
      </dgm:t>
    </dgm:pt>
    <dgm:pt modelId="{45CF082A-F77B-48C9-8297-A9470C535510}">
      <dgm:prSet phldrT="[Text]"/>
      <dgm:spPr>
        <a:xfrm>
          <a:off x="0" y="4641205"/>
          <a:ext cx="10820400" cy="843855"/>
        </a:xfrm>
        <a:prstGeom prst="roundRect">
          <a:avLst>
            <a:gd name="adj" fmla="val 10000"/>
          </a:avLst>
        </a:prstGeom>
        <a:gradFill rotWithShape="0">
          <a:gsLst>
            <a:gs pos="0">
              <a:srgbClr val="ED7D31">
                <a:hueOff val="0"/>
                <a:satOff val="0"/>
                <a:lumOff val="0"/>
                <a:alphaOff val="0"/>
                <a:satMod val="103000"/>
                <a:lumMod val="102000"/>
                <a:tint val="94000"/>
              </a:srgbClr>
            </a:gs>
            <a:gs pos="50000">
              <a:srgbClr val="ED7D31">
                <a:hueOff val="0"/>
                <a:satOff val="0"/>
                <a:lumOff val="0"/>
                <a:alphaOff val="0"/>
                <a:satMod val="110000"/>
                <a:lumMod val="100000"/>
                <a:shade val="100000"/>
              </a:srgbClr>
            </a:gs>
            <a:gs pos="100000">
              <a:srgbClr val="ED7D31">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a:lstStyle/>
        <a:p>
          <a:r>
            <a:rPr lang="en-US" dirty="0">
              <a:solidFill>
                <a:sysClr val="window" lastClr="FFFFFF"/>
              </a:solidFill>
              <a:latin typeface="Calibri" panose="020F0502020204030204"/>
              <a:ea typeface="+mn-ea"/>
              <a:cs typeface="+mn-cs"/>
            </a:rPr>
            <a:t>AiM Updates</a:t>
          </a:r>
        </a:p>
      </dgm:t>
    </dgm:pt>
    <dgm:pt modelId="{0BD280A1-905C-4BFC-A6CB-D46605754299}" type="parTrans" cxnId="{C9DC211B-2F6A-49A2-A94F-EFCC2A5284F9}">
      <dgm:prSet/>
      <dgm:spPr/>
      <dgm:t>
        <a:bodyPr/>
        <a:lstStyle/>
        <a:p>
          <a:endParaRPr lang="en-US"/>
        </a:p>
      </dgm:t>
    </dgm:pt>
    <dgm:pt modelId="{A2AB1738-95F4-4BDA-AE21-6D9FE7F3663C}" type="sibTrans" cxnId="{C9DC211B-2F6A-49A2-A94F-EFCC2A5284F9}">
      <dgm:prSet/>
      <dgm:spPr/>
      <dgm:t>
        <a:bodyPr/>
        <a:lstStyle/>
        <a:p>
          <a:endParaRPr lang="en-US"/>
        </a:p>
      </dgm:t>
    </dgm:pt>
    <dgm:pt modelId="{6D048EB3-0EDE-4010-ABB3-110BF92F5D8D}" type="pres">
      <dgm:prSet presAssocID="{CAE7B87C-D3A1-435D-A315-3762DBE8740B}" presName="linear" presStyleCnt="0">
        <dgm:presLayoutVars>
          <dgm:dir/>
          <dgm:resizeHandles val="exact"/>
        </dgm:presLayoutVars>
      </dgm:prSet>
      <dgm:spPr/>
      <dgm:t>
        <a:bodyPr/>
        <a:lstStyle/>
        <a:p>
          <a:endParaRPr lang="en-US"/>
        </a:p>
      </dgm:t>
    </dgm:pt>
    <dgm:pt modelId="{578AF229-B376-4288-B76E-E7D9CCC999A6}" type="pres">
      <dgm:prSet presAssocID="{AE13FE69-29AB-4D68-A6FD-B556E4360889}" presName="comp" presStyleCnt="0"/>
      <dgm:spPr/>
    </dgm:pt>
    <dgm:pt modelId="{32C32CA3-2442-4B56-A10B-2394466CFDD3}" type="pres">
      <dgm:prSet presAssocID="{AE13FE69-29AB-4D68-A6FD-B556E4360889}" presName="box" presStyleLbl="node1" presStyleIdx="0" presStyleCnt="6"/>
      <dgm:spPr/>
      <dgm:t>
        <a:bodyPr/>
        <a:lstStyle/>
        <a:p>
          <a:endParaRPr lang="en-US"/>
        </a:p>
      </dgm:t>
    </dgm:pt>
    <dgm:pt modelId="{00491021-9324-4134-B16D-3FE0458EA17E}" type="pres">
      <dgm:prSet presAssocID="{AE13FE69-29AB-4D68-A6FD-B556E4360889}" presName="img" presStyleLbl="fgImgPlace1" presStyleIdx="0" presStyleCnt="6" custScaleX="79852" custLinFactNeighborX="-7454"/>
      <dgm:spPr>
        <a:xfrm>
          <a:off x="141084" y="84385"/>
          <a:ext cx="1728061" cy="675084"/>
        </a:xfrm>
        <a:prstGeom prst="roundRect">
          <a:avLst>
            <a:gd name="adj" fmla="val 10000"/>
          </a:avLst>
        </a:prstGeom>
        <a:blipFill rotWithShape="1">
          <a:blip xmlns:r="http://schemas.openxmlformats.org/officeDocument/2006/relationships" r:embed="rId1"/>
          <a:stretch>
            <a:fillRect/>
          </a:stretch>
        </a:blipFill>
        <a:ln>
          <a:noFill/>
        </a:ln>
        <a:effectLst>
          <a:outerShdw blurRad="57150" dist="19050" dir="5400000" algn="ctr" rotWithShape="0">
            <a:srgbClr val="000000">
              <a:alpha val="63000"/>
            </a:srgbClr>
          </a:outerShdw>
        </a:effectLst>
      </dgm:spPr>
    </dgm:pt>
    <dgm:pt modelId="{3BD8E278-5B2B-4468-9893-525C0BA698BD}" type="pres">
      <dgm:prSet presAssocID="{AE13FE69-29AB-4D68-A6FD-B556E4360889}" presName="text" presStyleLbl="node1" presStyleIdx="0" presStyleCnt="6">
        <dgm:presLayoutVars>
          <dgm:bulletEnabled val="1"/>
        </dgm:presLayoutVars>
      </dgm:prSet>
      <dgm:spPr/>
      <dgm:t>
        <a:bodyPr/>
        <a:lstStyle/>
        <a:p>
          <a:endParaRPr lang="en-US"/>
        </a:p>
      </dgm:t>
    </dgm:pt>
    <dgm:pt modelId="{51BCE5FE-8B32-4C92-AF30-5C57BC508BFD}" type="pres">
      <dgm:prSet presAssocID="{DD6026AF-7D77-4D46-B0E2-D5B48DAB1D36}" presName="spacer" presStyleCnt="0"/>
      <dgm:spPr/>
    </dgm:pt>
    <dgm:pt modelId="{E0CC6FC1-D56A-4159-BD1D-CE9CE4FCAF80}" type="pres">
      <dgm:prSet presAssocID="{49B9F3C5-971C-439A-9D54-FC22AC75BD3C}" presName="comp" presStyleCnt="0"/>
      <dgm:spPr/>
    </dgm:pt>
    <dgm:pt modelId="{5B748A85-AC93-4DD4-8DEE-DACF331F3DCE}" type="pres">
      <dgm:prSet presAssocID="{49B9F3C5-971C-439A-9D54-FC22AC75BD3C}" presName="box" presStyleLbl="node1" presStyleIdx="1" presStyleCnt="6"/>
      <dgm:spPr/>
      <dgm:t>
        <a:bodyPr/>
        <a:lstStyle/>
        <a:p>
          <a:endParaRPr lang="en-US"/>
        </a:p>
      </dgm:t>
    </dgm:pt>
    <dgm:pt modelId="{803D0140-3DF2-4A9C-8B4B-5B67015BD6C1}" type="pres">
      <dgm:prSet presAssocID="{49B9F3C5-971C-439A-9D54-FC22AC75BD3C}" presName="img" presStyleLbl="fgImgPlace1" presStyleIdx="1" presStyleCnt="6" custScaleX="79852" custLinFactNeighborX="-7454"/>
      <dgm:spPr>
        <a:xfrm>
          <a:off x="141084" y="1012626"/>
          <a:ext cx="1728061" cy="675084"/>
        </a:xfrm>
        <a:prstGeom prst="roundRect">
          <a:avLst>
            <a:gd name="adj" fmla="val 10000"/>
          </a:avLst>
        </a:prstGeom>
        <a:blipFill rotWithShape="1">
          <a:blip xmlns:r="http://schemas.openxmlformats.org/officeDocument/2006/relationships" r:embed="rId2"/>
          <a:stretch>
            <a:fillRect/>
          </a:stretch>
        </a:blipFill>
        <a:ln>
          <a:noFill/>
        </a:ln>
        <a:effectLst>
          <a:outerShdw blurRad="57150" dist="19050" dir="5400000" algn="ctr" rotWithShape="0">
            <a:srgbClr val="000000">
              <a:alpha val="63000"/>
            </a:srgbClr>
          </a:outerShdw>
        </a:effectLst>
      </dgm:spPr>
    </dgm:pt>
    <dgm:pt modelId="{E7E11ECA-4B58-47D9-9AB8-5A8E573EAC68}" type="pres">
      <dgm:prSet presAssocID="{49B9F3C5-971C-439A-9D54-FC22AC75BD3C}" presName="text" presStyleLbl="node1" presStyleIdx="1" presStyleCnt="6">
        <dgm:presLayoutVars>
          <dgm:bulletEnabled val="1"/>
        </dgm:presLayoutVars>
      </dgm:prSet>
      <dgm:spPr/>
      <dgm:t>
        <a:bodyPr/>
        <a:lstStyle/>
        <a:p>
          <a:endParaRPr lang="en-US"/>
        </a:p>
      </dgm:t>
    </dgm:pt>
    <dgm:pt modelId="{1BA0506A-6121-4CF6-B57D-DC7E4762EC2F}" type="pres">
      <dgm:prSet presAssocID="{F23D07F1-252F-47B4-B7FD-85289352C956}" presName="spacer" presStyleCnt="0"/>
      <dgm:spPr/>
    </dgm:pt>
    <dgm:pt modelId="{0C119606-B8CF-4C82-89F9-BDEB3D7A298B}" type="pres">
      <dgm:prSet presAssocID="{56E5FC18-2CA4-4E0E-B24D-2307309F5062}" presName="comp" presStyleCnt="0"/>
      <dgm:spPr/>
    </dgm:pt>
    <dgm:pt modelId="{AB102D41-8FC8-4AC2-B7C8-B592438483E0}" type="pres">
      <dgm:prSet presAssocID="{56E5FC18-2CA4-4E0E-B24D-2307309F5062}" presName="box" presStyleLbl="node1" presStyleIdx="2" presStyleCnt="6"/>
      <dgm:spPr/>
      <dgm:t>
        <a:bodyPr/>
        <a:lstStyle/>
        <a:p>
          <a:endParaRPr lang="en-US"/>
        </a:p>
      </dgm:t>
    </dgm:pt>
    <dgm:pt modelId="{65597750-62F3-4625-A37F-E15B1CB17150}" type="pres">
      <dgm:prSet presAssocID="{56E5FC18-2CA4-4E0E-B24D-2307309F5062}" presName="img" presStyleLbl="fgImgPlace1" presStyleIdx="2" presStyleCnt="6" custScaleX="79852" custLinFactNeighborX="-7454"/>
      <dgm:spPr>
        <a:xfrm>
          <a:off x="141084" y="1940867"/>
          <a:ext cx="1728061" cy="675084"/>
        </a:xfrm>
        <a:prstGeom prst="roundRect">
          <a:avLst>
            <a:gd name="adj" fmla="val 10000"/>
          </a:avLst>
        </a:prstGeom>
        <a:blipFill rotWithShape="1">
          <a:blip xmlns:r="http://schemas.openxmlformats.org/officeDocument/2006/relationships" r:embed="rId3"/>
          <a:stretch>
            <a:fillRect/>
          </a:stretch>
        </a:blipFill>
        <a:ln>
          <a:noFill/>
        </a:ln>
        <a:effectLst>
          <a:outerShdw blurRad="57150" dist="19050" dir="5400000" algn="ctr" rotWithShape="0">
            <a:srgbClr val="000000">
              <a:alpha val="63000"/>
            </a:srgbClr>
          </a:outerShdw>
        </a:effectLst>
      </dgm:spPr>
    </dgm:pt>
    <dgm:pt modelId="{1B39CDD4-C3F4-4E00-8EA2-C6426E9B973B}" type="pres">
      <dgm:prSet presAssocID="{56E5FC18-2CA4-4E0E-B24D-2307309F5062}" presName="text" presStyleLbl="node1" presStyleIdx="2" presStyleCnt="6">
        <dgm:presLayoutVars>
          <dgm:bulletEnabled val="1"/>
        </dgm:presLayoutVars>
      </dgm:prSet>
      <dgm:spPr/>
      <dgm:t>
        <a:bodyPr/>
        <a:lstStyle/>
        <a:p>
          <a:endParaRPr lang="en-US"/>
        </a:p>
      </dgm:t>
    </dgm:pt>
    <dgm:pt modelId="{BDA22DD6-2E15-411D-A8EE-E45F6CCFAF52}" type="pres">
      <dgm:prSet presAssocID="{6D9F6F8F-D923-4C84-A6CC-17371EAABBB7}" presName="spacer" presStyleCnt="0"/>
      <dgm:spPr/>
    </dgm:pt>
    <dgm:pt modelId="{98B4761E-553D-4ADD-9B54-53C5E8137424}" type="pres">
      <dgm:prSet presAssocID="{F48CC201-81E9-42FB-872A-637DB61EDB1E}" presName="comp" presStyleCnt="0"/>
      <dgm:spPr/>
    </dgm:pt>
    <dgm:pt modelId="{EB16D303-4E9A-443D-B4A5-A45C738B8606}" type="pres">
      <dgm:prSet presAssocID="{F48CC201-81E9-42FB-872A-637DB61EDB1E}" presName="box" presStyleLbl="node1" presStyleIdx="3" presStyleCnt="6"/>
      <dgm:spPr/>
      <dgm:t>
        <a:bodyPr/>
        <a:lstStyle/>
        <a:p>
          <a:endParaRPr lang="en-US"/>
        </a:p>
      </dgm:t>
    </dgm:pt>
    <dgm:pt modelId="{0A429BDB-DFB4-4B8E-AB6A-9DE0BCD7853C}" type="pres">
      <dgm:prSet presAssocID="{F48CC201-81E9-42FB-872A-637DB61EDB1E}" presName="img" presStyleLbl="fgImgPlace1" presStyleIdx="3" presStyleCnt="6" custScaleX="79852" custLinFactNeighborX="-7454"/>
      <dgm:spPr>
        <a:xfrm>
          <a:off x="141084" y="2869108"/>
          <a:ext cx="1728061" cy="675084"/>
        </a:xfrm>
        <a:prstGeom prst="roundRect">
          <a:avLst>
            <a:gd name="adj" fmla="val 10000"/>
          </a:avLst>
        </a:prstGeom>
        <a:blipFill rotWithShape="1">
          <a:blip xmlns:r="http://schemas.openxmlformats.org/officeDocument/2006/relationships" r:embed="rId4"/>
          <a:stretch>
            <a:fillRect/>
          </a:stretch>
        </a:blipFill>
        <a:ln>
          <a:noFill/>
        </a:ln>
        <a:effectLst>
          <a:outerShdw blurRad="57150" dist="19050" dir="5400000" algn="ctr" rotWithShape="0">
            <a:srgbClr val="000000">
              <a:alpha val="63000"/>
            </a:srgbClr>
          </a:outerShdw>
        </a:effectLst>
      </dgm:spPr>
    </dgm:pt>
    <dgm:pt modelId="{3E6A75F4-9AC3-40E1-B7CA-61C47565625C}" type="pres">
      <dgm:prSet presAssocID="{F48CC201-81E9-42FB-872A-637DB61EDB1E}" presName="text" presStyleLbl="node1" presStyleIdx="3" presStyleCnt="6">
        <dgm:presLayoutVars>
          <dgm:bulletEnabled val="1"/>
        </dgm:presLayoutVars>
      </dgm:prSet>
      <dgm:spPr/>
      <dgm:t>
        <a:bodyPr/>
        <a:lstStyle/>
        <a:p>
          <a:endParaRPr lang="en-US"/>
        </a:p>
      </dgm:t>
    </dgm:pt>
    <dgm:pt modelId="{E66A0517-FAA2-41FC-A2F9-8B7A0DD03DEF}" type="pres">
      <dgm:prSet presAssocID="{B4BBC1DF-D4D2-4734-A7C9-0D32ECD1F6EB}" presName="spacer" presStyleCnt="0"/>
      <dgm:spPr/>
    </dgm:pt>
    <dgm:pt modelId="{34784B8A-47E6-4725-A867-E3F865A0BB34}" type="pres">
      <dgm:prSet presAssocID="{7429F65C-DC63-45D5-84E9-B032CAF513DD}" presName="comp" presStyleCnt="0"/>
      <dgm:spPr/>
    </dgm:pt>
    <dgm:pt modelId="{ECB41862-F840-4CA4-BF39-59782CF1C409}" type="pres">
      <dgm:prSet presAssocID="{7429F65C-DC63-45D5-84E9-B032CAF513DD}" presName="box" presStyleLbl="node1" presStyleIdx="4" presStyleCnt="6"/>
      <dgm:spPr/>
      <dgm:t>
        <a:bodyPr/>
        <a:lstStyle/>
        <a:p>
          <a:endParaRPr lang="en-US"/>
        </a:p>
      </dgm:t>
    </dgm:pt>
    <dgm:pt modelId="{0A196848-F90B-4F4F-A757-6C6A4B8A4AA1}" type="pres">
      <dgm:prSet presAssocID="{7429F65C-DC63-45D5-84E9-B032CAF513DD}" presName="img" presStyleLbl="fgImgPlace1" presStyleIdx="4" presStyleCnt="6" custScaleX="79852" custLinFactNeighborX="-7454"/>
      <dgm:spPr>
        <a:xfrm>
          <a:off x="141084" y="3797349"/>
          <a:ext cx="1728061" cy="675084"/>
        </a:xfrm>
        <a:prstGeom prst="roundRect">
          <a:avLst>
            <a:gd name="adj" fmla="val 10000"/>
          </a:avLst>
        </a:prstGeom>
        <a:blipFill rotWithShape="1">
          <a:blip xmlns:r="http://schemas.openxmlformats.org/officeDocument/2006/relationships" r:embed="rId5"/>
          <a:stretch>
            <a:fillRect/>
          </a:stretch>
        </a:blipFill>
        <a:ln>
          <a:noFill/>
        </a:ln>
        <a:effectLst>
          <a:outerShdw blurRad="57150" dist="19050" dir="5400000" algn="ctr" rotWithShape="0">
            <a:srgbClr val="000000">
              <a:alpha val="63000"/>
            </a:srgbClr>
          </a:outerShdw>
        </a:effectLst>
      </dgm:spPr>
    </dgm:pt>
    <dgm:pt modelId="{7447A659-9126-4EFD-8EC5-2FF8A3B38666}" type="pres">
      <dgm:prSet presAssocID="{7429F65C-DC63-45D5-84E9-B032CAF513DD}" presName="text" presStyleLbl="node1" presStyleIdx="4" presStyleCnt="6">
        <dgm:presLayoutVars>
          <dgm:bulletEnabled val="1"/>
        </dgm:presLayoutVars>
      </dgm:prSet>
      <dgm:spPr/>
      <dgm:t>
        <a:bodyPr/>
        <a:lstStyle/>
        <a:p>
          <a:endParaRPr lang="en-US"/>
        </a:p>
      </dgm:t>
    </dgm:pt>
    <dgm:pt modelId="{67E32EDC-3291-4538-8D96-30C5091435D5}" type="pres">
      <dgm:prSet presAssocID="{3E4FDB1A-3DA0-4FD1-B87C-2F7251C58E5D}" presName="spacer" presStyleCnt="0"/>
      <dgm:spPr/>
    </dgm:pt>
    <dgm:pt modelId="{D100C96D-E131-408D-B4AB-D8E13883FBCA}" type="pres">
      <dgm:prSet presAssocID="{45CF082A-F77B-48C9-8297-A9470C535510}" presName="comp" presStyleCnt="0"/>
      <dgm:spPr/>
    </dgm:pt>
    <dgm:pt modelId="{0C82A1A1-B39C-42F4-A262-BD5FCB3F64E4}" type="pres">
      <dgm:prSet presAssocID="{45CF082A-F77B-48C9-8297-A9470C535510}" presName="box" presStyleLbl="node1" presStyleIdx="5" presStyleCnt="6"/>
      <dgm:spPr/>
      <dgm:t>
        <a:bodyPr/>
        <a:lstStyle/>
        <a:p>
          <a:endParaRPr lang="en-US"/>
        </a:p>
      </dgm:t>
    </dgm:pt>
    <dgm:pt modelId="{0F706719-3D0A-4E4F-ABBD-FE319096AE02}" type="pres">
      <dgm:prSet presAssocID="{45CF082A-F77B-48C9-8297-A9470C535510}" presName="img" presStyleLbl="fgImgPlace1" presStyleIdx="5" presStyleCnt="6" custScaleX="78780" custLinFactNeighborX="-7454"/>
      <dgm:spPr>
        <a:xfrm>
          <a:off x="152683" y="4725590"/>
          <a:ext cx="1704862" cy="675084"/>
        </a:xfrm>
        <a:prstGeom prst="roundRect">
          <a:avLst>
            <a:gd name="adj" fmla="val 10000"/>
          </a:avLst>
        </a:prstGeom>
        <a:blipFill rotWithShape="1">
          <a:blip xmlns:r="http://schemas.openxmlformats.org/officeDocument/2006/relationships" r:embed="rId6"/>
          <a:stretch>
            <a:fillRect/>
          </a:stretch>
        </a:blipFill>
        <a:ln>
          <a:noFill/>
        </a:ln>
        <a:effectLst>
          <a:outerShdw blurRad="57150" dist="19050" dir="5400000" algn="ctr" rotWithShape="0">
            <a:srgbClr val="000000">
              <a:alpha val="63000"/>
            </a:srgbClr>
          </a:outerShdw>
        </a:effectLst>
      </dgm:spPr>
    </dgm:pt>
    <dgm:pt modelId="{AA00E23B-1A90-4357-ABC3-21956303F99A}" type="pres">
      <dgm:prSet presAssocID="{45CF082A-F77B-48C9-8297-A9470C535510}" presName="text" presStyleLbl="node1" presStyleIdx="5" presStyleCnt="6">
        <dgm:presLayoutVars>
          <dgm:bulletEnabled val="1"/>
        </dgm:presLayoutVars>
      </dgm:prSet>
      <dgm:spPr/>
      <dgm:t>
        <a:bodyPr/>
        <a:lstStyle/>
        <a:p>
          <a:endParaRPr lang="en-US"/>
        </a:p>
      </dgm:t>
    </dgm:pt>
  </dgm:ptLst>
  <dgm:cxnLst>
    <dgm:cxn modelId="{A64F85B5-43EB-4C93-AB95-B1B447AE40B5}" type="presOf" srcId="{7429F65C-DC63-45D5-84E9-B032CAF513DD}" destId="{7447A659-9126-4EFD-8EC5-2FF8A3B38666}" srcOrd="1" destOrd="0" presId="urn:microsoft.com/office/officeart/2005/8/layout/vList4"/>
    <dgm:cxn modelId="{0E9C207A-75FF-48AC-B1B6-378EF62FF113}" type="presOf" srcId="{49B9F3C5-971C-439A-9D54-FC22AC75BD3C}" destId="{5B748A85-AC93-4DD4-8DEE-DACF331F3DCE}" srcOrd="0" destOrd="0" presId="urn:microsoft.com/office/officeart/2005/8/layout/vList4"/>
    <dgm:cxn modelId="{293D3BEE-F3E8-4B13-BA7F-E0CE4B30FCA8}" srcId="{CAE7B87C-D3A1-435D-A315-3762DBE8740B}" destId="{56E5FC18-2CA4-4E0E-B24D-2307309F5062}" srcOrd="2" destOrd="0" parTransId="{C7606A26-B772-4FCF-B22C-6CC800195556}" sibTransId="{6D9F6F8F-D923-4C84-A6CC-17371EAABBB7}"/>
    <dgm:cxn modelId="{8E20376C-21F1-43A8-B082-CDE655EC9E4F}" type="presOf" srcId="{AE13FE69-29AB-4D68-A6FD-B556E4360889}" destId="{32C32CA3-2442-4B56-A10B-2394466CFDD3}" srcOrd="0" destOrd="0" presId="urn:microsoft.com/office/officeart/2005/8/layout/vList4"/>
    <dgm:cxn modelId="{BE089C99-B840-4766-9693-83C3A71C0D05}" srcId="{CAE7B87C-D3A1-435D-A315-3762DBE8740B}" destId="{AE13FE69-29AB-4D68-A6FD-B556E4360889}" srcOrd="0" destOrd="0" parTransId="{3766AE21-002D-479F-BDC3-3CF5CDD1BD65}" sibTransId="{DD6026AF-7D77-4D46-B0E2-D5B48DAB1D36}"/>
    <dgm:cxn modelId="{39C7B6D5-7994-45EA-9983-741740E34752}" type="presOf" srcId="{AE13FE69-29AB-4D68-A6FD-B556E4360889}" destId="{3BD8E278-5B2B-4468-9893-525C0BA698BD}" srcOrd="1" destOrd="0" presId="urn:microsoft.com/office/officeart/2005/8/layout/vList4"/>
    <dgm:cxn modelId="{EF35A771-FA2E-4F81-A41B-427D6A8B33B2}" type="presOf" srcId="{56E5FC18-2CA4-4E0E-B24D-2307309F5062}" destId="{AB102D41-8FC8-4AC2-B7C8-B592438483E0}" srcOrd="0" destOrd="0" presId="urn:microsoft.com/office/officeart/2005/8/layout/vList4"/>
    <dgm:cxn modelId="{86035246-41E0-4180-9859-D55FB3C0458A}" srcId="{CAE7B87C-D3A1-435D-A315-3762DBE8740B}" destId="{7429F65C-DC63-45D5-84E9-B032CAF513DD}" srcOrd="4" destOrd="0" parTransId="{4AA08181-6D06-4228-8DF3-46C4C6FE0646}" sibTransId="{3E4FDB1A-3DA0-4FD1-B87C-2F7251C58E5D}"/>
    <dgm:cxn modelId="{9DB6188D-CFE5-4E97-B7E2-3A0CF651526E}" type="presOf" srcId="{45CF082A-F77B-48C9-8297-A9470C535510}" destId="{0C82A1A1-B39C-42F4-A262-BD5FCB3F64E4}" srcOrd="0" destOrd="0" presId="urn:microsoft.com/office/officeart/2005/8/layout/vList4"/>
    <dgm:cxn modelId="{4B30179F-C181-47BC-A2E9-60618378B88F}" type="presOf" srcId="{F48CC201-81E9-42FB-872A-637DB61EDB1E}" destId="{EB16D303-4E9A-443D-B4A5-A45C738B8606}" srcOrd="0" destOrd="0" presId="urn:microsoft.com/office/officeart/2005/8/layout/vList4"/>
    <dgm:cxn modelId="{71A80E2E-F991-4EB9-B62B-CD02C2DF9DB6}" type="presOf" srcId="{F48CC201-81E9-42FB-872A-637DB61EDB1E}" destId="{3E6A75F4-9AC3-40E1-B7CA-61C47565625C}" srcOrd="1" destOrd="0" presId="urn:microsoft.com/office/officeart/2005/8/layout/vList4"/>
    <dgm:cxn modelId="{61C43CCB-D282-41B1-BF38-06CA3B5C6EE8}" type="presOf" srcId="{45CF082A-F77B-48C9-8297-A9470C535510}" destId="{AA00E23B-1A90-4357-ABC3-21956303F99A}" srcOrd="1" destOrd="0" presId="urn:microsoft.com/office/officeart/2005/8/layout/vList4"/>
    <dgm:cxn modelId="{C69A77AC-0A87-4001-86E0-5F90FD8229B0}" type="presOf" srcId="{7429F65C-DC63-45D5-84E9-B032CAF513DD}" destId="{ECB41862-F840-4CA4-BF39-59782CF1C409}" srcOrd="0" destOrd="0" presId="urn:microsoft.com/office/officeart/2005/8/layout/vList4"/>
    <dgm:cxn modelId="{ADFF4D49-73DF-4293-9D10-230B4B841880}" srcId="{CAE7B87C-D3A1-435D-A315-3762DBE8740B}" destId="{49B9F3C5-971C-439A-9D54-FC22AC75BD3C}" srcOrd="1" destOrd="0" parTransId="{FCE41D21-20BD-4014-A1D8-DE3B2B60BE2A}" sibTransId="{F23D07F1-252F-47B4-B7FD-85289352C956}"/>
    <dgm:cxn modelId="{45195A86-E4D2-4AD9-BB53-AC4AE49FD759}" type="presOf" srcId="{49B9F3C5-971C-439A-9D54-FC22AC75BD3C}" destId="{E7E11ECA-4B58-47D9-9AB8-5A8E573EAC68}" srcOrd="1" destOrd="0" presId="urn:microsoft.com/office/officeart/2005/8/layout/vList4"/>
    <dgm:cxn modelId="{C9DC211B-2F6A-49A2-A94F-EFCC2A5284F9}" srcId="{CAE7B87C-D3A1-435D-A315-3762DBE8740B}" destId="{45CF082A-F77B-48C9-8297-A9470C535510}" srcOrd="5" destOrd="0" parTransId="{0BD280A1-905C-4BFC-A6CB-D46605754299}" sibTransId="{A2AB1738-95F4-4BDA-AE21-6D9FE7F3663C}"/>
    <dgm:cxn modelId="{C5544720-E084-41E7-BBDD-2FF5BE41169A}" type="presOf" srcId="{CAE7B87C-D3A1-435D-A315-3762DBE8740B}" destId="{6D048EB3-0EDE-4010-ABB3-110BF92F5D8D}" srcOrd="0" destOrd="0" presId="urn:microsoft.com/office/officeart/2005/8/layout/vList4"/>
    <dgm:cxn modelId="{5895BD15-3EB4-4D7B-9ADB-165C1B544F1D}" type="presOf" srcId="{56E5FC18-2CA4-4E0E-B24D-2307309F5062}" destId="{1B39CDD4-C3F4-4E00-8EA2-C6426E9B973B}" srcOrd="1" destOrd="0" presId="urn:microsoft.com/office/officeart/2005/8/layout/vList4"/>
    <dgm:cxn modelId="{7F70301F-DA18-4FD8-BEDA-BF9B702B513C}" srcId="{CAE7B87C-D3A1-435D-A315-3762DBE8740B}" destId="{F48CC201-81E9-42FB-872A-637DB61EDB1E}" srcOrd="3" destOrd="0" parTransId="{6548D9F8-EB46-4628-85EF-DAB4EE30868D}" sibTransId="{B4BBC1DF-D4D2-4734-A7C9-0D32ECD1F6EB}"/>
    <dgm:cxn modelId="{C96D9670-968B-47BE-9760-08FE96FC212D}" type="presParOf" srcId="{6D048EB3-0EDE-4010-ABB3-110BF92F5D8D}" destId="{578AF229-B376-4288-B76E-E7D9CCC999A6}" srcOrd="0" destOrd="0" presId="urn:microsoft.com/office/officeart/2005/8/layout/vList4"/>
    <dgm:cxn modelId="{3B96D9D7-7460-4E63-82A7-F06DFB6BA647}" type="presParOf" srcId="{578AF229-B376-4288-B76E-E7D9CCC999A6}" destId="{32C32CA3-2442-4B56-A10B-2394466CFDD3}" srcOrd="0" destOrd="0" presId="urn:microsoft.com/office/officeart/2005/8/layout/vList4"/>
    <dgm:cxn modelId="{56ED9CE0-7305-42CC-86C9-4E99B035FBEF}" type="presParOf" srcId="{578AF229-B376-4288-B76E-E7D9CCC999A6}" destId="{00491021-9324-4134-B16D-3FE0458EA17E}" srcOrd="1" destOrd="0" presId="urn:microsoft.com/office/officeart/2005/8/layout/vList4"/>
    <dgm:cxn modelId="{5778A2DA-06EE-44B0-A9E7-12025258018F}" type="presParOf" srcId="{578AF229-B376-4288-B76E-E7D9CCC999A6}" destId="{3BD8E278-5B2B-4468-9893-525C0BA698BD}" srcOrd="2" destOrd="0" presId="urn:microsoft.com/office/officeart/2005/8/layout/vList4"/>
    <dgm:cxn modelId="{A99E7F91-A9D0-4BFB-9C1C-7FF0EA26A8E4}" type="presParOf" srcId="{6D048EB3-0EDE-4010-ABB3-110BF92F5D8D}" destId="{51BCE5FE-8B32-4C92-AF30-5C57BC508BFD}" srcOrd="1" destOrd="0" presId="urn:microsoft.com/office/officeart/2005/8/layout/vList4"/>
    <dgm:cxn modelId="{9E3AB0A2-0120-40A5-B5CE-909E96FBB267}" type="presParOf" srcId="{6D048EB3-0EDE-4010-ABB3-110BF92F5D8D}" destId="{E0CC6FC1-D56A-4159-BD1D-CE9CE4FCAF80}" srcOrd="2" destOrd="0" presId="urn:microsoft.com/office/officeart/2005/8/layout/vList4"/>
    <dgm:cxn modelId="{DC4FEFF5-0F6F-402B-9E3D-24BC4B9F9C54}" type="presParOf" srcId="{E0CC6FC1-D56A-4159-BD1D-CE9CE4FCAF80}" destId="{5B748A85-AC93-4DD4-8DEE-DACF331F3DCE}" srcOrd="0" destOrd="0" presId="urn:microsoft.com/office/officeart/2005/8/layout/vList4"/>
    <dgm:cxn modelId="{09A9032B-6100-4999-9AF5-B79C6CF18B4A}" type="presParOf" srcId="{E0CC6FC1-D56A-4159-BD1D-CE9CE4FCAF80}" destId="{803D0140-3DF2-4A9C-8B4B-5B67015BD6C1}" srcOrd="1" destOrd="0" presId="urn:microsoft.com/office/officeart/2005/8/layout/vList4"/>
    <dgm:cxn modelId="{7F29D95C-1F66-4057-A496-57A5D0EE2F12}" type="presParOf" srcId="{E0CC6FC1-D56A-4159-BD1D-CE9CE4FCAF80}" destId="{E7E11ECA-4B58-47D9-9AB8-5A8E573EAC68}" srcOrd="2" destOrd="0" presId="urn:microsoft.com/office/officeart/2005/8/layout/vList4"/>
    <dgm:cxn modelId="{F2BAF668-9334-4D0B-A20D-91CC9EC87EA0}" type="presParOf" srcId="{6D048EB3-0EDE-4010-ABB3-110BF92F5D8D}" destId="{1BA0506A-6121-4CF6-B57D-DC7E4762EC2F}" srcOrd="3" destOrd="0" presId="urn:microsoft.com/office/officeart/2005/8/layout/vList4"/>
    <dgm:cxn modelId="{A365952C-9BD6-4CE7-A947-25FBF28A7409}" type="presParOf" srcId="{6D048EB3-0EDE-4010-ABB3-110BF92F5D8D}" destId="{0C119606-B8CF-4C82-89F9-BDEB3D7A298B}" srcOrd="4" destOrd="0" presId="urn:microsoft.com/office/officeart/2005/8/layout/vList4"/>
    <dgm:cxn modelId="{A6D7E0D3-6B3C-45A0-BF9C-DD3F395FF059}" type="presParOf" srcId="{0C119606-B8CF-4C82-89F9-BDEB3D7A298B}" destId="{AB102D41-8FC8-4AC2-B7C8-B592438483E0}" srcOrd="0" destOrd="0" presId="urn:microsoft.com/office/officeart/2005/8/layout/vList4"/>
    <dgm:cxn modelId="{20DB6399-1F47-47F9-A222-36B78209FE95}" type="presParOf" srcId="{0C119606-B8CF-4C82-89F9-BDEB3D7A298B}" destId="{65597750-62F3-4625-A37F-E15B1CB17150}" srcOrd="1" destOrd="0" presId="urn:microsoft.com/office/officeart/2005/8/layout/vList4"/>
    <dgm:cxn modelId="{25F01414-8C2E-4055-9967-35CC83BC53A7}" type="presParOf" srcId="{0C119606-B8CF-4C82-89F9-BDEB3D7A298B}" destId="{1B39CDD4-C3F4-4E00-8EA2-C6426E9B973B}" srcOrd="2" destOrd="0" presId="urn:microsoft.com/office/officeart/2005/8/layout/vList4"/>
    <dgm:cxn modelId="{BE1BF587-86D3-441D-887D-8C3D75236684}" type="presParOf" srcId="{6D048EB3-0EDE-4010-ABB3-110BF92F5D8D}" destId="{BDA22DD6-2E15-411D-A8EE-E45F6CCFAF52}" srcOrd="5" destOrd="0" presId="urn:microsoft.com/office/officeart/2005/8/layout/vList4"/>
    <dgm:cxn modelId="{DD2786C5-DBAD-4998-A836-904B224E174E}" type="presParOf" srcId="{6D048EB3-0EDE-4010-ABB3-110BF92F5D8D}" destId="{98B4761E-553D-4ADD-9B54-53C5E8137424}" srcOrd="6" destOrd="0" presId="urn:microsoft.com/office/officeart/2005/8/layout/vList4"/>
    <dgm:cxn modelId="{C34BEC24-5710-4CAA-A80C-1FB113CF4541}" type="presParOf" srcId="{98B4761E-553D-4ADD-9B54-53C5E8137424}" destId="{EB16D303-4E9A-443D-B4A5-A45C738B8606}" srcOrd="0" destOrd="0" presId="urn:microsoft.com/office/officeart/2005/8/layout/vList4"/>
    <dgm:cxn modelId="{AEAD4CF5-85F0-4C52-BC8A-97D621090173}" type="presParOf" srcId="{98B4761E-553D-4ADD-9B54-53C5E8137424}" destId="{0A429BDB-DFB4-4B8E-AB6A-9DE0BCD7853C}" srcOrd="1" destOrd="0" presId="urn:microsoft.com/office/officeart/2005/8/layout/vList4"/>
    <dgm:cxn modelId="{9A778F40-B4E5-4467-AB4C-E0C4E4AE86C4}" type="presParOf" srcId="{98B4761E-553D-4ADD-9B54-53C5E8137424}" destId="{3E6A75F4-9AC3-40E1-B7CA-61C47565625C}" srcOrd="2" destOrd="0" presId="urn:microsoft.com/office/officeart/2005/8/layout/vList4"/>
    <dgm:cxn modelId="{7090CD8A-935A-4C7A-9C77-84A23AB2840B}" type="presParOf" srcId="{6D048EB3-0EDE-4010-ABB3-110BF92F5D8D}" destId="{E66A0517-FAA2-41FC-A2F9-8B7A0DD03DEF}" srcOrd="7" destOrd="0" presId="urn:microsoft.com/office/officeart/2005/8/layout/vList4"/>
    <dgm:cxn modelId="{ABB33F0F-DB4F-4C28-B5CE-9C67BD716379}" type="presParOf" srcId="{6D048EB3-0EDE-4010-ABB3-110BF92F5D8D}" destId="{34784B8A-47E6-4725-A867-E3F865A0BB34}" srcOrd="8" destOrd="0" presId="urn:microsoft.com/office/officeart/2005/8/layout/vList4"/>
    <dgm:cxn modelId="{EBAE3B64-5CB1-458D-950D-F917EBCCC6E4}" type="presParOf" srcId="{34784B8A-47E6-4725-A867-E3F865A0BB34}" destId="{ECB41862-F840-4CA4-BF39-59782CF1C409}" srcOrd="0" destOrd="0" presId="urn:microsoft.com/office/officeart/2005/8/layout/vList4"/>
    <dgm:cxn modelId="{71B88693-650F-44ED-8BD0-BB6C8451A418}" type="presParOf" srcId="{34784B8A-47E6-4725-A867-E3F865A0BB34}" destId="{0A196848-F90B-4F4F-A757-6C6A4B8A4AA1}" srcOrd="1" destOrd="0" presId="urn:microsoft.com/office/officeart/2005/8/layout/vList4"/>
    <dgm:cxn modelId="{DD5FD398-8806-47AA-8DC0-70B6B9A8965E}" type="presParOf" srcId="{34784B8A-47E6-4725-A867-E3F865A0BB34}" destId="{7447A659-9126-4EFD-8EC5-2FF8A3B38666}" srcOrd="2" destOrd="0" presId="urn:microsoft.com/office/officeart/2005/8/layout/vList4"/>
    <dgm:cxn modelId="{03DE4947-BC34-4FE6-9ED3-253117DD550F}" type="presParOf" srcId="{6D048EB3-0EDE-4010-ABB3-110BF92F5D8D}" destId="{67E32EDC-3291-4538-8D96-30C5091435D5}" srcOrd="9" destOrd="0" presId="urn:microsoft.com/office/officeart/2005/8/layout/vList4"/>
    <dgm:cxn modelId="{8D97C909-06C1-4A2F-9A7F-F47E88A51343}" type="presParOf" srcId="{6D048EB3-0EDE-4010-ABB3-110BF92F5D8D}" destId="{D100C96D-E131-408D-B4AB-D8E13883FBCA}" srcOrd="10" destOrd="0" presId="urn:microsoft.com/office/officeart/2005/8/layout/vList4"/>
    <dgm:cxn modelId="{68338B9C-301A-4C0C-BD03-ED908914F8CB}" type="presParOf" srcId="{D100C96D-E131-408D-B4AB-D8E13883FBCA}" destId="{0C82A1A1-B39C-42F4-A262-BD5FCB3F64E4}" srcOrd="0" destOrd="0" presId="urn:microsoft.com/office/officeart/2005/8/layout/vList4"/>
    <dgm:cxn modelId="{F8E15A5E-1923-4E98-B973-6EECFB44BF4D}" type="presParOf" srcId="{D100C96D-E131-408D-B4AB-D8E13883FBCA}" destId="{0F706719-3D0A-4E4F-ABBD-FE319096AE02}" srcOrd="1" destOrd="0" presId="urn:microsoft.com/office/officeart/2005/8/layout/vList4"/>
    <dgm:cxn modelId="{76853E3F-DE97-42BB-8610-6BD0316598F2}" type="presParOf" srcId="{D100C96D-E131-408D-B4AB-D8E13883FBCA}" destId="{AA00E23B-1A90-4357-ABC3-21956303F99A}"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FEED7127-964F-458A-9699-303BB7B08498}" type="datetimeFigureOut">
              <a:rPr lang="en-US" smtClean="0"/>
              <a:t>8/5/2019</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14D341C8-BB0C-4D8A-A73C-CFC2BF185C19}" type="slidenum">
              <a:rPr lang="en-US" smtClean="0"/>
              <a:t>‹#›</a:t>
            </a:fld>
            <a:endParaRPr lang="en-US"/>
          </a:p>
        </p:txBody>
      </p:sp>
    </p:spTree>
    <p:extLst>
      <p:ext uri="{BB962C8B-B14F-4D97-AF65-F5344CB8AC3E}">
        <p14:creationId xmlns:p14="http://schemas.microsoft.com/office/powerpoint/2010/main" val="17366270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0CB17A1-21EA-41C8-86DE-0D7858FF823F}" type="datetimeFigureOut">
              <a:rPr lang="en-US" smtClean="0"/>
              <a:t>8/5/2019</a:t>
            </a:fld>
            <a:endParaRPr lang="en-US"/>
          </a:p>
        </p:txBody>
      </p:sp>
      <p:sp>
        <p:nvSpPr>
          <p:cNvPr id="4" name="Slide Image Placeholder 3"/>
          <p:cNvSpPr>
            <a:spLocks noGrp="1" noRot="1" noChangeAspect="1"/>
          </p:cNvSpPr>
          <p:nvPr>
            <p:ph type="sldImg" idx="2"/>
          </p:nvPr>
        </p:nvSpPr>
        <p:spPr>
          <a:xfrm>
            <a:off x="1572768" y="466434"/>
            <a:ext cx="3917090" cy="2203921"/>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207264" y="2670355"/>
            <a:ext cx="6522720" cy="6159612"/>
          </a:xfrm>
          <a:prstGeom prst="rect">
            <a:avLst/>
          </a:prstGeom>
        </p:spPr>
        <p:txBody>
          <a:bodyPr vert="horz" lIns="93177" tIns="46589" rIns="93177" bIns="46589"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C90A874-B4C7-4ECF-8248-B3B65888D4FE}" type="slidenum">
              <a:rPr lang="en-US" smtClean="0"/>
              <a:t>‹#›</a:t>
            </a:fld>
            <a:endParaRPr lang="en-US"/>
          </a:p>
        </p:txBody>
      </p:sp>
    </p:spTree>
    <p:extLst>
      <p:ext uri="{BB962C8B-B14F-4D97-AF65-F5344CB8AC3E}">
        <p14:creationId xmlns:p14="http://schemas.microsoft.com/office/powerpoint/2010/main" val="39732724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dos.ny.gov/dcea/noticadopt.html#rulemaking"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mailto:emergency@suny.edu"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mailto:SystemNotification@suny.edu" TargetMode="Externa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73213" y="466725"/>
            <a:ext cx="3916362" cy="22034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90A874-B4C7-4ECF-8248-B3B65888D4FE}" type="slidenum">
              <a:rPr lang="en-US" smtClean="0"/>
              <a:t>1</a:t>
            </a:fld>
            <a:endParaRPr lang="en-US"/>
          </a:p>
        </p:txBody>
      </p:sp>
    </p:spTree>
    <p:extLst>
      <p:ext uri="{BB962C8B-B14F-4D97-AF65-F5344CB8AC3E}">
        <p14:creationId xmlns:p14="http://schemas.microsoft.com/office/powerpoint/2010/main" val="16957802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73213" y="466725"/>
            <a:ext cx="3916362" cy="2203450"/>
          </a:xfrm>
        </p:spPr>
      </p:sp>
      <p:sp>
        <p:nvSpPr>
          <p:cNvPr id="3" name="Notes Placeholder 2"/>
          <p:cNvSpPr>
            <a:spLocks noGrp="1"/>
          </p:cNvSpPr>
          <p:nvPr>
            <p:ph type="body" idx="1"/>
          </p:nvPr>
        </p:nvSpPr>
        <p:spPr/>
        <p:txBody>
          <a:bodyPr/>
          <a:lstStyle/>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The Chancellor mentioned many of the Governor’s goals and initiatives. For one of these initiatives Eric has been working with a cross agency team led by DEC to develop new guidelines that combine the many Executive Orders related to energy and sustainability into a single publication that defines goals and resources for achieving those goals. As soon as the final document is completed it will be sent to the campuses. </a:t>
            </a:r>
          </a:p>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New Efficiency NY sets a milestone target for savings statewide in buildings and industrial facilities of 185 Trillion Btu from the current 2050 energy use forecast. Don’t get hung up on the measure and exactly what number each campus needs to hit. Rather focus on the type of work that will continue to improve the campuses efficiency.</a:t>
            </a:r>
          </a:p>
          <a:p>
            <a:pPr marL="285750" indent="-285750">
              <a:buFont typeface="Arial" panose="020B0604020202020204" pitchFamily="34" charset="0"/>
              <a:buChar char="•"/>
            </a:pPr>
            <a:r>
              <a:rPr lang="en-US" sz="1500" kern="1200" dirty="0">
                <a:solidFill>
                  <a:schemeClr val="tx1"/>
                </a:solidFill>
                <a:effectLst/>
                <a:latin typeface="+mn-lt"/>
                <a:ea typeface="+mn-ea"/>
                <a:cs typeface="+mn-cs"/>
              </a:rPr>
              <a:t>And start thinking about and planning for electrification</a:t>
            </a:r>
            <a:endParaRPr lang="en-US" sz="1500" dirty="0"/>
          </a:p>
        </p:txBody>
      </p:sp>
      <p:sp>
        <p:nvSpPr>
          <p:cNvPr id="4" name="Slide Number Placeholder 3"/>
          <p:cNvSpPr>
            <a:spLocks noGrp="1"/>
          </p:cNvSpPr>
          <p:nvPr>
            <p:ph type="sldNum" sz="quarter" idx="10"/>
          </p:nvPr>
        </p:nvSpPr>
        <p:spPr/>
        <p:txBody>
          <a:bodyPr/>
          <a:lstStyle/>
          <a:p>
            <a:fld id="{BC90A874-B4C7-4ECF-8248-B3B65888D4FE}" type="slidenum">
              <a:rPr lang="en-US" smtClean="0"/>
              <a:t>10</a:t>
            </a:fld>
            <a:endParaRPr lang="en-US"/>
          </a:p>
        </p:txBody>
      </p:sp>
    </p:spTree>
    <p:extLst>
      <p:ext uri="{BB962C8B-B14F-4D97-AF65-F5344CB8AC3E}">
        <p14:creationId xmlns:p14="http://schemas.microsoft.com/office/powerpoint/2010/main" val="16478204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73213" y="466725"/>
            <a:ext cx="3916362" cy="2203450"/>
          </a:xfrm>
        </p:spPr>
      </p:sp>
      <p:sp>
        <p:nvSpPr>
          <p:cNvPr id="3" name="Notes Placeholder 2"/>
          <p:cNvSpPr>
            <a:spLocks noGrp="1"/>
          </p:cNvSpPr>
          <p:nvPr>
            <p:ph type="body" idx="1"/>
          </p:nvPr>
        </p:nvSpPr>
        <p:spPr/>
        <p:txBody>
          <a:bodyPr/>
          <a:lstStyle/>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“The future is electric”. Isn’t natural gas supposed to be the clean fuel for now and into the future? Isn’t the electric grid dirty?</a:t>
            </a:r>
          </a:p>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The answers lie in future. Currently, 40% of electricity feeding the grid comes from “dirty sources”, but the governor’s goal is to have a 100% clean electric grid by 2050. Therefore, in calculating the cleanest approaches to building infrastructure, electrification must be a major part of the plan. </a:t>
            </a:r>
          </a:p>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And while natural gas is much cleaner than coal and fuel oil, natural gas is still a fossil fuel, removing carbon that is sequestered deep in the earth and releasing it into the atmosphere through burning. Reducing dependence on natural gas is a key part of the path to a cleaner future for future generations.</a:t>
            </a:r>
          </a:p>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The electrification of building heating systems and domestic hot water, is not an easy task, especially with so many campuses having central heating plants. The goal of electrification needs to be a part of the planning for the future through transformation away from natural gas boilers to electric air or ground source heat pump systems, or other clean solutions. To help the campuses SUNY is working with NYSERDA on some workshops to help campuses learn more about geothermal, and other electrification approaches.</a:t>
            </a:r>
          </a:p>
          <a:p>
            <a:pPr marL="285750" indent="-285750">
              <a:buFont typeface="Arial" panose="020B0604020202020204" pitchFamily="34" charset="0"/>
              <a:buChar char="•"/>
            </a:pPr>
            <a:r>
              <a:rPr lang="en-US" sz="1500" kern="1200" dirty="0">
                <a:solidFill>
                  <a:schemeClr val="tx1"/>
                </a:solidFill>
                <a:effectLst/>
                <a:latin typeface="+mn-lt"/>
                <a:ea typeface="+mn-ea"/>
                <a:cs typeface="+mn-cs"/>
              </a:rPr>
              <a:t>And SUNY also must plan for electrification of transportation.</a:t>
            </a:r>
            <a:endParaRPr lang="en-US" sz="1500" dirty="0"/>
          </a:p>
        </p:txBody>
      </p:sp>
      <p:sp>
        <p:nvSpPr>
          <p:cNvPr id="4" name="Slide Number Placeholder 3"/>
          <p:cNvSpPr>
            <a:spLocks noGrp="1"/>
          </p:cNvSpPr>
          <p:nvPr>
            <p:ph type="sldNum" sz="quarter" idx="10"/>
          </p:nvPr>
        </p:nvSpPr>
        <p:spPr/>
        <p:txBody>
          <a:bodyPr/>
          <a:lstStyle/>
          <a:p>
            <a:fld id="{BC90A874-B4C7-4ECF-8248-B3B65888D4FE}" type="slidenum">
              <a:rPr lang="en-US" smtClean="0"/>
              <a:t>11</a:t>
            </a:fld>
            <a:endParaRPr lang="en-US"/>
          </a:p>
        </p:txBody>
      </p:sp>
    </p:spTree>
    <p:extLst>
      <p:ext uri="{BB962C8B-B14F-4D97-AF65-F5344CB8AC3E}">
        <p14:creationId xmlns:p14="http://schemas.microsoft.com/office/powerpoint/2010/main" val="29860569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73213" y="466725"/>
            <a:ext cx="3916362" cy="2203450"/>
          </a:xfrm>
        </p:spPr>
      </p:sp>
      <p:sp>
        <p:nvSpPr>
          <p:cNvPr id="3" name="Notes Placeholder 2"/>
          <p:cNvSpPr>
            <a:spLocks noGrp="1"/>
          </p:cNvSpPr>
          <p:nvPr>
            <p:ph type="body" idx="1"/>
          </p:nvPr>
        </p:nvSpPr>
        <p:spPr/>
        <p:txBody>
          <a:bodyPr/>
          <a:lstStyle/>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Electric vehicle fleet charging stations. This year SUNY OCF provided guidance for creating a policy for charging stations on your campus. Alex will be reaching out to campuses to assist in getting grants to fund the installation including infrastructure. Some grants may even provide operating expenses for the first year. Yet what will this look like in 10 year, in 20 years? </a:t>
            </a:r>
          </a:p>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Currently charging stations come in three levels. </a:t>
            </a:r>
          </a:p>
          <a:p>
            <a:pPr marL="285750" indent="-285750">
              <a:buFont typeface="Arial" panose="020B0604020202020204" pitchFamily="34" charset="0"/>
              <a:buChar char="•"/>
            </a:pPr>
            <a:r>
              <a:rPr lang="en-US" sz="1500" kern="1200" dirty="0">
                <a:solidFill>
                  <a:schemeClr val="tx1"/>
                </a:solidFill>
                <a:effectLst/>
                <a:latin typeface="+mn-lt"/>
                <a:ea typeface="+mn-ea"/>
                <a:cs typeface="+mn-cs"/>
              </a:rPr>
              <a:t> </a:t>
            </a:r>
          </a:p>
          <a:p>
            <a:pPr marL="742950" lvl="1" indent="-285750">
              <a:buFont typeface="Arial" panose="020B0604020202020204" pitchFamily="34" charset="0"/>
              <a:buChar char="•"/>
            </a:pPr>
            <a:r>
              <a:rPr lang="en-US" sz="1500" kern="1200" dirty="0">
                <a:solidFill>
                  <a:schemeClr val="tx1"/>
                </a:solidFill>
                <a:effectLst/>
                <a:latin typeface="+mn-lt"/>
                <a:ea typeface="+mn-ea"/>
                <a:cs typeface="+mn-cs"/>
              </a:rPr>
              <a:t>Level 1 – basic household plug, at 120 V At this level a vehicle can take 24 hours to charge. Obviously this is not practical as the long term solution. </a:t>
            </a:r>
          </a:p>
          <a:p>
            <a:pPr marL="742950" lvl="1" indent="-285750">
              <a:buFont typeface="Arial" panose="020B0604020202020204" pitchFamily="34" charset="0"/>
              <a:buChar char="•"/>
            </a:pPr>
            <a:r>
              <a:rPr lang="en-US" sz="1500" kern="1200" dirty="0">
                <a:solidFill>
                  <a:schemeClr val="tx1"/>
                </a:solidFill>
                <a:effectLst/>
                <a:latin typeface="+mn-lt"/>
                <a:ea typeface="+mn-ea"/>
                <a:cs typeface="+mn-cs"/>
              </a:rPr>
              <a:t>Level 2 chargers – 208 or 240V chargers which provide a full charge in 4-5 hours. This is better and fine for a car that has regular access to a charger either during work or at home. </a:t>
            </a:r>
          </a:p>
          <a:p>
            <a:pPr marL="742950" lvl="1" indent="-285750">
              <a:buFont typeface="Arial" panose="020B0604020202020204" pitchFamily="34" charset="0"/>
              <a:buChar char="•"/>
            </a:pPr>
            <a:r>
              <a:rPr lang="en-US" sz="1500" kern="1200" dirty="0">
                <a:solidFill>
                  <a:schemeClr val="tx1"/>
                </a:solidFill>
                <a:effectLst/>
                <a:latin typeface="+mn-lt"/>
                <a:ea typeface="+mn-ea"/>
                <a:cs typeface="+mn-cs"/>
              </a:rPr>
              <a:t>Level 3 chargers – Use a DC current at 480 V for a quick charge – 80% recharge in as little as 20 minutes, yet this is still at least twice as long as it takes to fill a car with gas, even including washing the windows.</a:t>
            </a:r>
          </a:p>
          <a:p>
            <a:pPr marL="285750" indent="-285750">
              <a:buFont typeface="Arial" panose="020B0604020202020204" pitchFamily="34" charset="0"/>
              <a:buChar char="•"/>
            </a:pPr>
            <a:endParaRPr lang="en-US" sz="1500" dirty="0"/>
          </a:p>
        </p:txBody>
      </p:sp>
      <p:sp>
        <p:nvSpPr>
          <p:cNvPr id="4" name="Slide Number Placeholder 3"/>
          <p:cNvSpPr>
            <a:spLocks noGrp="1"/>
          </p:cNvSpPr>
          <p:nvPr>
            <p:ph type="sldNum" sz="quarter" idx="10"/>
          </p:nvPr>
        </p:nvSpPr>
        <p:spPr/>
        <p:txBody>
          <a:bodyPr/>
          <a:lstStyle/>
          <a:p>
            <a:fld id="{BC90A874-B4C7-4ECF-8248-B3B65888D4FE}" type="slidenum">
              <a:rPr lang="en-US" smtClean="0"/>
              <a:t>12</a:t>
            </a:fld>
            <a:endParaRPr lang="en-US"/>
          </a:p>
        </p:txBody>
      </p:sp>
    </p:spTree>
    <p:extLst>
      <p:ext uri="{BB962C8B-B14F-4D97-AF65-F5344CB8AC3E}">
        <p14:creationId xmlns:p14="http://schemas.microsoft.com/office/powerpoint/2010/main" val="1511070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73213" y="466725"/>
            <a:ext cx="3916362" cy="2203450"/>
          </a:xfrm>
        </p:spPr>
      </p:sp>
      <p:sp>
        <p:nvSpPr>
          <p:cNvPr id="3" name="Notes Placeholder 2"/>
          <p:cNvSpPr>
            <a:spLocks noGrp="1"/>
          </p:cNvSpPr>
          <p:nvPr>
            <p:ph type="body" idx="1"/>
          </p:nvPr>
        </p:nvSpPr>
        <p:spPr/>
        <p:txBody>
          <a:bodyPr/>
          <a:lstStyle/>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When considering installation of electric vehicle charging stations, keep in mind how rapidly technology changes</a:t>
            </a:r>
          </a:p>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This is one</a:t>
            </a:r>
            <a:r>
              <a:rPr lang="en-US" sz="1500" kern="1200" baseline="0" dirty="0">
                <a:solidFill>
                  <a:schemeClr val="tx1"/>
                </a:solidFill>
                <a:effectLst/>
                <a:latin typeface="+mn-lt"/>
                <a:ea typeface="+mn-ea"/>
                <a:cs typeface="+mn-cs"/>
              </a:rPr>
              <a:t> of </a:t>
            </a:r>
            <a:r>
              <a:rPr lang="en-US" sz="1500" kern="1200" dirty="0">
                <a:solidFill>
                  <a:schemeClr val="tx1"/>
                </a:solidFill>
                <a:effectLst/>
                <a:latin typeface="+mn-lt"/>
                <a:ea typeface="+mn-ea"/>
                <a:cs typeface="+mn-cs"/>
              </a:rPr>
              <a:t>several 1960 photos of prototype IBM computer in development. That was just 59 years ago. An Apple Watch is incredibly more powerful than these prototype computers. </a:t>
            </a:r>
          </a:p>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The point is technology is rapidly changing our world. Things only dreamed by science fiction writers in the first half of the 1900s are routine today. </a:t>
            </a:r>
          </a:p>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Electric vehicles are changing rapidly and I believe technology and demand will develop a better solution that stand alone charging stations. Perhaps service stations of the future will be like the rhino propane tank program. Drive up a small ramp, release your dead batteries, proceed to the next stop and pick up a fresh set, all from the comfort of your car. </a:t>
            </a:r>
          </a:p>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Think about 15 years ago when Ethernet outlets were needed everywhere for computers to connect to the internet. Those have become less critical with wireless hotspots providing the access instead.</a:t>
            </a:r>
          </a:p>
          <a:p>
            <a:pPr marL="285750" indent="-285750">
              <a:buFont typeface="Arial" panose="020B0604020202020204" pitchFamily="34" charset="0"/>
              <a:buChar char="•"/>
            </a:pPr>
            <a:r>
              <a:rPr lang="en-US" sz="1500" kern="1200" dirty="0">
                <a:solidFill>
                  <a:schemeClr val="tx1"/>
                </a:solidFill>
                <a:effectLst/>
                <a:latin typeface="+mn-lt"/>
                <a:ea typeface="+mn-ea"/>
                <a:cs typeface="+mn-cs"/>
              </a:rPr>
              <a:t>Be a part of the advancing changes, but stay nimble enough to adapt to the changes which will come.</a:t>
            </a:r>
            <a:endParaRPr lang="en-US" sz="1500" dirty="0"/>
          </a:p>
        </p:txBody>
      </p:sp>
      <p:sp>
        <p:nvSpPr>
          <p:cNvPr id="4" name="Slide Number Placeholder 3"/>
          <p:cNvSpPr>
            <a:spLocks noGrp="1"/>
          </p:cNvSpPr>
          <p:nvPr>
            <p:ph type="sldNum" sz="quarter" idx="10"/>
          </p:nvPr>
        </p:nvSpPr>
        <p:spPr/>
        <p:txBody>
          <a:bodyPr/>
          <a:lstStyle/>
          <a:p>
            <a:fld id="{BC90A874-B4C7-4ECF-8248-B3B65888D4FE}" type="slidenum">
              <a:rPr lang="en-US" smtClean="0"/>
              <a:t>13</a:t>
            </a:fld>
            <a:endParaRPr lang="en-US"/>
          </a:p>
        </p:txBody>
      </p:sp>
    </p:spTree>
    <p:extLst>
      <p:ext uri="{BB962C8B-B14F-4D97-AF65-F5344CB8AC3E}">
        <p14:creationId xmlns:p14="http://schemas.microsoft.com/office/powerpoint/2010/main" val="9755928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73213" y="466725"/>
            <a:ext cx="3916362" cy="2203450"/>
          </a:xfrm>
        </p:spPr>
      </p:sp>
      <p:sp>
        <p:nvSpPr>
          <p:cNvPr id="3" name="Notes Placeholder 2"/>
          <p:cNvSpPr>
            <a:spLocks noGrp="1"/>
          </p:cNvSpPr>
          <p:nvPr>
            <p:ph type="body" idx="1"/>
          </p:nvPr>
        </p:nvSpPr>
        <p:spPr/>
        <p:txBody>
          <a:bodyPr/>
          <a:lstStyle/>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Renewable Natural Gas is an important product to understand. </a:t>
            </a:r>
            <a:r>
              <a:rPr lang="en-US" sz="1500" kern="1200" dirty="0" err="1">
                <a:solidFill>
                  <a:schemeClr val="tx1"/>
                </a:solidFill>
                <a:effectLst/>
                <a:latin typeface="+mn-lt"/>
                <a:ea typeface="+mn-ea"/>
                <a:cs typeface="+mn-cs"/>
              </a:rPr>
              <a:t>RNG</a:t>
            </a:r>
            <a:r>
              <a:rPr lang="en-US" sz="1500" kern="1200" dirty="0">
                <a:solidFill>
                  <a:schemeClr val="tx1"/>
                </a:solidFill>
                <a:effectLst/>
                <a:latin typeface="+mn-lt"/>
                <a:ea typeface="+mn-ea"/>
                <a:cs typeface="+mn-cs"/>
              </a:rPr>
              <a:t> is “natural gas” produced from organic material that if left alone or if dumped in a landfill would have instead produced Methane through the natural decay process. Methane</a:t>
            </a:r>
            <a:r>
              <a:rPr lang="en-US" sz="1500" kern="1200" baseline="0" dirty="0">
                <a:solidFill>
                  <a:schemeClr val="tx1"/>
                </a:solidFill>
                <a:effectLst/>
                <a:latin typeface="+mn-lt"/>
                <a:ea typeface="+mn-ea"/>
                <a:cs typeface="+mn-cs"/>
              </a:rPr>
              <a:t> is </a:t>
            </a:r>
            <a:r>
              <a:rPr lang="en-US" sz="1500" kern="1200" dirty="0">
                <a:solidFill>
                  <a:schemeClr val="tx1"/>
                </a:solidFill>
                <a:effectLst/>
                <a:latin typeface="+mn-lt"/>
                <a:ea typeface="+mn-ea"/>
                <a:cs typeface="+mn-cs"/>
              </a:rPr>
              <a:t>a greenhouse gas (GHG) 84 times more damaging to the environment for the first 20 years of its release. CO2 is less damaging but continues it damaging impact until</a:t>
            </a:r>
            <a:r>
              <a:rPr lang="en-US" sz="1500" kern="1200" baseline="0" dirty="0">
                <a:solidFill>
                  <a:schemeClr val="tx1"/>
                </a:solidFill>
                <a:effectLst/>
                <a:latin typeface="+mn-lt"/>
                <a:ea typeface="+mn-ea"/>
                <a:cs typeface="+mn-cs"/>
              </a:rPr>
              <a:t> it is removed from the atmosphere.</a:t>
            </a:r>
            <a:r>
              <a:rPr lang="en-US" sz="1500" kern="1200" dirty="0">
                <a:solidFill>
                  <a:schemeClr val="tx1"/>
                </a:solidFill>
                <a:effectLst/>
                <a:latin typeface="+mn-lt"/>
                <a:ea typeface="+mn-ea"/>
                <a:cs typeface="+mn-cs"/>
              </a:rPr>
              <a:t> </a:t>
            </a:r>
          </a:p>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The Environmental Defense Fund reports “about 25% of the manmade global warming we’re experiencing is caused by methane emissions” </a:t>
            </a:r>
          </a:p>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So what does this have to do with Natural Gas? Instead of letting organic materials decay and release methane, bio-digesters are being used to convert the organic material to natural gas to then be used to produce heat or electricity. In this scenario, the impact of burning the renewable natural gas is significantly less than the impact of the methane that would result from allowing the organic material to decay naturally.</a:t>
            </a:r>
          </a:p>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How does this impact SUNY campuses? Two ways:</a:t>
            </a:r>
          </a:p>
          <a:p>
            <a:pPr marL="742950" lvl="1" indent="-285750">
              <a:buFont typeface="Arial" panose="020B0604020202020204" pitchFamily="34" charset="0"/>
              <a:buChar char="•"/>
            </a:pPr>
            <a:r>
              <a:rPr lang="en-US" sz="1400" kern="1200" dirty="0">
                <a:solidFill>
                  <a:schemeClr val="tx1"/>
                </a:solidFill>
                <a:effectLst/>
                <a:latin typeface="+mn-lt"/>
                <a:ea typeface="+mn-ea"/>
                <a:cs typeface="+mn-cs"/>
              </a:rPr>
              <a:t>New regulations related to food waste will require all campuses that produce more than 2 tons per week of food scraps will be required to recycle all food scraps beginning January 1, 2022. Bio-digesters will be looking for your food scraps. As this develops over the next two years SUNY will be providing campuses with more information. </a:t>
            </a:r>
          </a:p>
          <a:p>
            <a:pPr marL="742950" lvl="1" indent="-285750">
              <a:buFont typeface="Arial" panose="020B0604020202020204" pitchFamily="34" charset="0"/>
              <a:buChar char="•"/>
            </a:pPr>
            <a:r>
              <a:rPr lang="en-US" sz="1400" kern="1200" dirty="0">
                <a:solidFill>
                  <a:schemeClr val="tx1"/>
                </a:solidFill>
                <a:effectLst/>
                <a:latin typeface="+mn-lt"/>
                <a:ea typeface="+mn-ea"/>
                <a:cs typeface="+mn-cs"/>
              </a:rPr>
              <a:t>The second way this can impact campuses is campus staff may be approached to purchase renewable Natural Gas. This is a good thing for a campus to do, but a warning, </a:t>
            </a:r>
            <a:r>
              <a:rPr lang="en-US" sz="1400" kern="1200" dirty="0" err="1">
                <a:solidFill>
                  <a:schemeClr val="tx1"/>
                </a:solidFill>
                <a:effectLst/>
                <a:latin typeface="+mn-lt"/>
                <a:ea typeface="+mn-ea"/>
                <a:cs typeface="+mn-cs"/>
              </a:rPr>
              <a:t>RNG</a:t>
            </a:r>
            <a:r>
              <a:rPr lang="en-US" sz="1400" kern="1200" dirty="0">
                <a:solidFill>
                  <a:schemeClr val="tx1"/>
                </a:solidFill>
                <a:effectLst/>
                <a:latin typeface="+mn-lt"/>
                <a:ea typeface="+mn-ea"/>
                <a:cs typeface="+mn-cs"/>
              </a:rPr>
              <a:t> is currently very expensive. While it can provide a good sustainability action, be cautious about any long term contracts. It is anticipated this fuel will become more plentiful and less costly in the future.  If you are approached please don’t hesitate to reach out to us for help in analyzing the cost and benefits related to overall campus carbon accounting. </a:t>
            </a:r>
          </a:p>
          <a:p>
            <a:pPr marL="285750" indent="-285750">
              <a:buFont typeface="Arial" panose="020B0604020202020204" pitchFamily="34" charset="0"/>
              <a:buChar char="•"/>
            </a:pPr>
            <a:endParaRPr lang="en-US" sz="1500" dirty="0"/>
          </a:p>
        </p:txBody>
      </p:sp>
      <p:sp>
        <p:nvSpPr>
          <p:cNvPr id="4" name="Slide Number Placeholder 3"/>
          <p:cNvSpPr>
            <a:spLocks noGrp="1"/>
          </p:cNvSpPr>
          <p:nvPr>
            <p:ph type="sldNum" sz="quarter" idx="10"/>
          </p:nvPr>
        </p:nvSpPr>
        <p:spPr/>
        <p:txBody>
          <a:bodyPr/>
          <a:lstStyle/>
          <a:p>
            <a:fld id="{BC90A874-B4C7-4ECF-8248-B3B65888D4FE}" type="slidenum">
              <a:rPr lang="en-US" smtClean="0"/>
              <a:t>14</a:t>
            </a:fld>
            <a:endParaRPr lang="en-US"/>
          </a:p>
        </p:txBody>
      </p:sp>
    </p:spTree>
    <p:extLst>
      <p:ext uri="{BB962C8B-B14F-4D97-AF65-F5344CB8AC3E}">
        <p14:creationId xmlns:p14="http://schemas.microsoft.com/office/powerpoint/2010/main" val="12684060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73213" y="466725"/>
            <a:ext cx="3916362" cy="2203450"/>
          </a:xfrm>
        </p:spPr>
      </p:sp>
      <p:sp>
        <p:nvSpPr>
          <p:cNvPr id="3" name="Notes Placeholder 2"/>
          <p:cNvSpPr>
            <a:spLocks noGrp="1"/>
          </p:cNvSpPr>
          <p:nvPr>
            <p:ph type="body" idx="1"/>
          </p:nvPr>
        </p:nvSpPr>
        <p:spPr/>
        <p:txBody>
          <a:bodyPr/>
          <a:lstStyle/>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Another area campuses may be approached by is for Community Solar.</a:t>
            </a:r>
          </a:p>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Some recent changes in regulations are leading these companies to go after larger potential clients such as university campuses.</a:t>
            </a:r>
          </a:p>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While community solar is an excellent program, be cautious related to how this type of program will work for any campus that belongs to the SUNY Energy Buying Group </a:t>
            </a:r>
          </a:p>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A community solar contract involves a credit from the community solar company to the campus electricity bill. The problem is the EBG is your supplier and the credit can’t come to the EBG. Your utility provider does charge the campus for transmission and delivery, and yes the credit can be used against those charges, but if your </a:t>
            </a:r>
            <a:r>
              <a:rPr lang="en-US" sz="1500" kern="1200" dirty="0" err="1">
                <a:solidFill>
                  <a:schemeClr val="tx1"/>
                </a:solidFill>
                <a:effectLst/>
                <a:latin typeface="+mn-lt"/>
                <a:ea typeface="+mn-ea"/>
                <a:cs typeface="+mn-cs"/>
              </a:rPr>
              <a:t>T&amp;D</a:t>
            </a:r>
            <a:r>
              <a:rPr lang="en-US" sz="1500" kern="1200" dirty="0">
                <a:solidFill>
                  <a:schemeClr val="tx1"/>
                </a:solidFill>
                <a:effectLst/>
                <a:latin typeface="+mn-lt"/>
                <a:ea typeface="+mn-ea"/>
                <a:cs typeface="+mn-cs"/>
              </a:rPr>
              <a:t> charge is less than the credit, you will accumulate a credit with nothing for which it may be used. </a:t>
            </a:r>
          </a:p>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Don’t be pressured, and make sure to reach out to SUNY OCF if you have questions so that we can make sure that are not entering into a contract that will actually be at a negative impact to the campus</a:t>
            </a:r>
          </a:p>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However seriously consider these contracts if you are not in the EBG or for your home.</a:t>
            </a:r>
          </a:p>
          <a:p>
            <a:pPr marL="285750" indent="-285750">
              <a:buFont typeface="Arial" panose="020B0604020202020204" pitchFamily="34" charset="0"/>
              <a:buChar char="•"/>
            </a:pPr>
            <a:endParaRPr lang="en-US" sz="1500" dirty="0"/>
          </a:p>
        </p:txBody>
      </p:sp>
      <p:sp>
        <p:nvSpPr>
          <p:cNvPr id="4" name="Slide Number Placeholder 3"/>
          <p:cNvSpPr>
            <a:spLocks noGrp="1"/>
          </p:cNvSpPr>
          <p:nvPr>
            <p:ph type="sldNum" sz="quarter" idx="10"/>
          </p:nvPr>
        </p:nvSpPr>
        <p:spPr/>
        <p:txBody>
          <a:bodyPr/>
          <a:lstStyle/>
          <a:p>
            <a:fld id="{BC90A874-B4C7-4ECF-8248-B3B65888D4FE}" type="slidenum">
              <a:rPr lang="en-US" smtClean="0"/>
              <a:t>15</a:t>
            </a:fld>
            <a:endParaRPr lang="en-US"/>
          </a:p>
        </p:txBody>
      </p:sp>
    </p:spTree>
    <p:extLst>
      <p:ext uri="{BB962C8B-B14F-4D97-AF65-F5344CB8AC3E}">
        <p14:creationId xmlns:p14="http://schemas.microsoft.com/office/powerpoint/2010/main" val="28678822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73213" y="466725"/>
            <a:ext cx="3916362" cy="2203450"/>
          </a:xfrm>
        </p:spPr>
      </p:sp>
      <p:sp>
        <p:nvSpPr>
          <p:cNvPr id="3" name="Notes Placeholder 2"/>
          <p:cNvSpPr>
            <a:spLocks noGrp="1"/>
          </p:cNvSpPr>
          <p:nvPr>
            <p:ph type="body" idx="1"/>
          </p:nvPr>
        </p:nvSpPr>
        <p:spPr/>
        <p:txBody>
          <a:bodyPr/>
          <a:lstStyle/>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Many campuses have dedicated energy managers, but many others do not. </a:t>
            </a:r>
          </a:p>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Two years ago Buffalo State received a grant through NYSERDA to have a local consultant provide energy management services. The service only included 6 days per month of the energy manager being on-site.</a:t>
            </a:r>
          </a:p>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The 2-Year Average Energy Cost Savings for the pilot = $156,613.</a:t>
            </a:r>
          </a:p>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Approximately 5% of the total energy cost</a:t>
            </a:r>
          </a:p>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This was on a part-time basis (6 days per month)</a:t>
            </a:r>
          </a:p>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A full-time position is easily projected to save closer to 10%</a:t>
            </a:r>
          </a:p>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It is important that the energy manager be given a proper degree of control while being sure the person understands the importance of happy students, faculty and staff to a successful campus.</a:t>
            </a:r>
          </a:p>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If you want more information please reach out to Eric.</a:t>
            </a:r>
          </a:p>
          <a:p>
            <a:pPr marL="285750" indent="-285750">
              <a:buFont typeface="Arial" panose="020B0604020202020204" pitchFamily="34" charset="0"/>
              <a:buChar char="•"/>
            </a:pPr>
            <a:endParaRPr lang="en-US" sz="1500" dirty="0"/>
          </a:p>
        </p:txBody>
      </p:sp>
      <p:sp>
        <p:nvSpPr>
          <p:cNvPr id="4" name="Slide Number Placeholder 3"/>
          <p:cNvSpPr>
            <a:spLocks noGrp="1"/>
          </p:cNvSpPr>
          <p:nvPr>
            <p:ph type="sldNum" sz="quarter" idx="10"/>
          </p:nvPr>
        </p:nvSpPr>
        <p:spPr/>
        <p:txBody>
          <a:bodyPr/>
          <a:lstStyle/>
          <a:p>
            <a:fld id="{BC90A874-B4C7-4ECF-8248-B3B65888D4FE}" type="slidenum">
              <a:rPr lang="en-US" smtClean="0"/>
              <a:t>16</a:t>
            </a:fld>
            <a:endParaRPr lang="en-US"/>
          </a:p>
        </p:txBody>
      </p:sp>
    </p:spTree>
    <p:extLst>
      <p:ext uri="{BB962C8B-B14F-4D97-AF65-F5344CB8AC3E}">
        <p14:creationId xmlns:p14="http://schemas.microsoft.com/office/powerpoint/2010/main" val="40468141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73213" y="466725"/>
            <a:ext cx="3916362" cy="2203450"/>
          </a:xfrm>
        </p:spPr>
      </p:sp>
      <p:sp>
        <p:nvSpPr>
          <p:cNvPr id="3" name="Notes Placeholder 2"/>
          <p:cNvSpPr>
            <a:spLocks noGrp="1"/>
          </p:cNvSpPr>
          <p:nvPr>
            <p:ph type="body" idx="1"/>
          </p:nvPr>
        </p:nvSpPr>
        <p:spPr/>
        <p:txBody>
          <a:bodyPr/>
          <a:lstStyle/>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New York state building code life safety code revisions are forthcoming</a:t>
            </a:r>
          </a:p>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Each five years NYS does a major update to the codes. NYS codes are based on the International Code Council code series, but with NY specific language. The Codes will be amended to reflect the 2018 ICC Codes</a:t>
            </a:r>
          </a:p>
          <a:p>
            <a:pPr marL="285750" indent="-285750">
              <a:buFont typeface="Arial" panose="020B0604020202020204" pitchFamily="34" charset="0"/>
              <a:buChar char="•"/>
            </a:pPr>
            <a:r>
              <a:rPr lang="en-US" sz="1500" kern="1200" dirty="0">
                <a:solidFill>
                  <a:schemeClr val="tx1"/>
                </a:solidFill>
                <a:effectLst/>
                <a:latin typeface="+mn-lt"/>
                <a:ea typeface="+mn-ea"/>
                <a:cs typeface="+mn-cs"/>
              </a:rPr>
              <a:t>The NY Energy Conservation Construction Code and other minor specialty codes will also be updated.</a:t>
            </a:r>
            <a:endParaRPr lang="en-US" sz="1500" dirty="0"/>
          </a:p>
        </p:txBody>
      </p:sp>
      <p:sp>
        <p:nvSpPr>
          <p:cNvPr id="4" name="Slide Number Placeholder 3"/>
          <p:cNvSpPr>
            <a:spLocks noGrp="1"/>
          </p:cNvSpPr>
          <p:nvPr>
            <p:ph type="sldNum" sz="quarter" idx="10"/>
          </p:nvPr>
        </p:nvSpPr>
        <p:spPr/>
        <p:txBody>
          <a:bodyPr/>
          <a:lstStyle/>
          <a:p>
            <a:fld id="{BC90A874-B4C7-4ECF-8248-B3B65888D4FE}" type="slidenum">
              <a:rPr lang="en-US" smtClean="0"/>
              <a:t>17</a:t>
            </a:fld>
            <a:endParaRPr lang="en-US"/>
          </a:p>
        </p:txBody>
      </p:sp>
    </p:spTree>
    <p:extLst>
      <p:ext uri="{BB962C8B-B14F-4D97-AF65-F5344CB8AC3E}">
        <p14:creationId xmlns:p14="http://schemas.microsoft.com/office/powerpoint/2010/main" val="23211137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73213" y="466725"/>
            <a:ext cx="3916362" cy="2203450"/>
          </a:xfrm>
        </p:spPr>
      </p:sp>
      <p:sp>
        <p:nvSpPr>
          <p:cNvPr id="3" name="Notes Placeholder 2"/>
          <p:cNvSpPr>
            <a:spLocks noGrp="1"/>
          </p:cNvSpPr>
          <p:nvPr>
            <p:ph type="body" idx="1"/>
          </p:nvPr>
        </p:nvSpPr>
        <p:spPr/>
        <p:txBody>
          <a:bodyPr/>
          <a:lstStyle/>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Posted to State Register for public comment on July 3, 2019.  Public hearings will be held on September 5, with the public comment period ending September 10.</a:t>
            </a:r>
          </a:p>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Anticipate a late 2019 adoption, with transition training for Code Enforcement Officials beginning in early 2020.</a:t>
            </a:r>
          </a:p>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Full text can be found on their website </a:t>
            </a:r>
            <a:r>
              <a:rPr lang="en-US" sz="1500" u="sng" kern="1200" dirty="0">
                <a:solidFill>
                  <a:schemeClr val="tx1"/>
                </a:solidFill>
                <a:effectLst/>
                <a:latin typeface="+mn-lt"/>
                <a:ea typeface="+mn-ea"/>
                <a:cs typeface="+mn-cs"/>
                <a:hlinkClick r:id="rId3"/>
              </a:rPr>
              <a:t>https://www.dos.ny.gov/dcea/noticadopt.html#rulemaking</a:t>
            </a:r>
            <a:endParaRPr lang="en-US" sz="1500" kern="1200" dirty="0">
              <a:solidFill>
                <a:schemeClr val="tx1"/>
              </a:solidFill>
              <a:effectLst/>
              <a:latin typeface="+mn-lt"/>
              <a:ea typeface="+mn-ea"/>
              <a:cs typeface="+mn-cs"/>
            </a:endParaRPr>
          </a:p>
          <a:p>
            <a:pPr marL="285750" indent="-285750">
              <a:buFont typeface="Arial" panose="020B0604020202020204" pitchFamily="34" charset="0"/>
              <a:buChar char="•"/>
            </a:pPr>
            <a:endParaRPr lang="en-US" sz="1500" dirty="0"/>
          </a:p>
        </p:txBody>
      </p:sp>
      <p:sp>
        <p:nvSpPr>
          <p:cNvPr id="4" name="Slide Number Placeholder 3"/>
          <p:cNvSpPr>
            <a:spLocks noGrp="1"/>
          </p:cNvSpPr>
          <p:nvPr>
            <p:ph type="sldNum" sz="quarter" idx="10"/>
          </p:nvPr>
        </p:nvSpPr>
        <p:spPr/>
        <p:txBody>
          <a:bodyPr/>
          <a:lstStyle/>
          <a:p>
            <a:fld id="{BC90A874-B4C7-4ECF-8248-B3B65888D4FE}" type="slidenum">
              <a:rPr lang="en-US" smtClean="0"/>
              <a:t>18</a:t>
            </a:fld>
            <a:endParaRPr lang="en-US"/>
          </a:p>
        </p:txBody>
      </p:sp>
    </p:spTree>
    <p:extLst>
      <p:ext uri="{BB962C8B-B14F-4D97-AF65-F5344CB8AC3E}">
        <p14:creationId xmlns:p14="http://schemas.microsoft.com/office/powerpoint/2010/main" val="16881681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73213" y="466725"/>
            <a:ext cx="3916362" cy="220345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500" dirty="0"/>
              <a:t>New section on all-gender bathrooms (Chapter 29 of the NYS Building Code and  Plumbing Code)</a:t>
            </a:r>
          </a:p>
          <a:p>
            <a:pPr marL="171450" indent="-171450">
              <a:buFont typeface="Arial" panose="020B0604020202020204" pitchFamily="34" charset="0"/>
              <a:buChar char="•"/>
            </a:pPr>
            <a:r>
              <a:rPr lang="en-US" sz="1500" dirty="0"/>
              <a:t>Crowd Managers will be required for 500 people in indoor events (was 1000 people).  [ICC FC 403.12.3]</a:t>
            </a:r>
          </a:p>
          <a:p>
            <a:pPr marL="171450" indent="-171450">
              <a:buFont typeface="Arial" panose="020B0604020202020204" pitchFamily="34" charset="0"/>
              <a:buChar char="•"/>
            </a:pPr>
            <a:r>
              <a:rPr lang="en-US" sz="1500" dirty="0"/>
              <a:t>Chapter 38 provides options for fire protection and chemical use/storage in some laboratories.</a:t>
            </a:r>
          </a:p>
          <a:p>
            <a:pPr marL="171450" indent="-171450">
              <a:buFont typeface="Arial" panose="020B0604020202020204" pitchFamily="34" charset="0"/>
              <a:buChar char="•"/>
            </a:pPr>
            <a:r>
              <a:rPr lang="en-US" sz="1500" dirty="0"/>
              <a:t>Automatic fire-extinguishing systems for R-2 kitchens [ICC FC 904.13 and 906.1]</a:t>
            </a:r>
          </a:p>
          <a:p>
            <a:endParaRPr lang="en-US" sz="1500" dirty="0"/>
          </a:p>
        </p:txBody>
      </p:sp>
      <p:sp>
        <p:nvSpPr>
          <p:cNvPr id="4" name="Slide Number Placeholder 3"/>
          <p:cNvSpPr>
            <a:spLocks noGrp="1"/>
          </p:cNvSpPr>
          <p:nvPr>
            <p:ph type="sldNum" sz="quarter" idx="5"/>
          </p:nvPr>
        </p:nvSpPr>
        <p:spPr/>
        <p:txBody>
          <a:bodyPr/>
          <a:lstStyle/>
          <a:p>
            <a:fld id="{BC90A874-B4C7-4ECF-8248-B3B65888D4FE}" type="slidenum">
              <a:rPr lang="en-US" smtClean="0"/>
              <a:t>19</a:t>
            </a:fld>
            <a:endParaRPr lang="en-US"/>
          </a:p>
        </p:txBody>
      </p:sp>
    </p:spTree>
    <p:extLst>
      <p:ext uri="{BB962C8B-B14F-4D97-AF65-F5344CB8AC3E}">
        <p14:creationId xmlns:p14="http://schemas.microsoft.com/office/powerpoint/2010/main" val="2822409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73213" y="466725"/>
            <a:ext cx="3916362" cy="220345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500" kern="1200" dirty="0">
                <a:solidFill>
                  <a:schemeClr val="tx1"/>
                </a:solidFill>
                <a:effectLst/>
                <a:latin typeface="+mn-lt"/>
                <a:ea typeface="+mn-ea"/>
                <a:cs typeface="+mn-cs"/>
              </a:rPr>
              <a:t>SUNY’s Got Your Back</a:t>
            </a:r>
          </a:p>
          <a:p>
            <a:pPr marL="171450" lvl="0" indent="-171450">
              <a:buFont typeface="Arial" panose="020B0604020202020204" pitchFamily="34" charset="0"/>
              <a:buChar char="•"/>
            </a:pPr>
            <a:r>
              <a:rPr lang="en-US" sz="1500" kern="1200" dirty="0">
                <a:solidFill>
                  <a:schemeClr val="tx1"/>
                </a:solidFill>
                <a:effectLst/>
                <a:latin typeface="+mn-lt"/>
                <a:ea typeface="+mn-ea"/>
                <a:cs typeface="+mn-cs"/>
              </a:rPr>
              <a:t>New OCF Staff</a:t>
            </a:r>
          </a:p>
          <a:p>
            <a:pPr marL="171450" lvl="0" indent="-171450">
              <a:buFont typeface="Arial" panose="020B0604020202020204" pitchFamily="34" charset="0"/>
              <a:buChar char="•"/>
            </a:pPr>
            <a:r>
              <a:rPr lang="en-US" sz="1500" kern="1200" dirty="0">
                <a:solidFill>
                  <a:schemeClr val="tx1"/>
                </a:solidFill>
                <a:effectLst/>
                <a:latin typeface="+mn-lt"/>
                <a:ea typeface="+mn-ea"/>
                <a:cs typeface="+mn-cs"/>
              </a:rPr>
              <a:t>Energy items</a:t>
            </a:r>
          </a:p>
          <a:p>
            <a:pPr marL="171450" lvl="0" indent="-171450">
              <a:buFont typeface="Arial" panose="020B0604020202020204" pitchFamily="34" charset="0"/>
              <a:buChar char="•"/>
            </a:pPr>
            <a:r>
              <a:rPr lang="en-US" sz="1500" kern="1200" dirty="0">
                <a:solidFill>
                  <a:schemeClr val="tx1"/>
                </a:solidFill>
                <a:effectLst/>
                <a:latin typeface="+mn-lt"/>
                <a:ea typeface="+mn-ea"/>
                <a:cs typeface="+mn-cs"/>
              </a:rPr>
              <a:t>Potential NYS Building Code Changes</a:t>
            </a:r>
          </a:p>
          <a:p>
            <a:pPr marL="171450" lvl="0" indent="-171450">
              <a:buFont typeface="Arial" panose="020B0604020202020204" pitchFamily="34" charset="0"/>
              <a:buChar char="•"/>
            </a:pPr>
            <a:r>
              <a:rPr lang="en-US" sz="1500" kern="1200" dirty="0">
                <a:solidFill>
                  <a:schemeClr val="tx1"/>
                </a:solidFill>
                <a:effectLst/>
                <a:latin typeface="+mn-lt"/>
                <a:ea typeface="+mn-ea"/>
                <a:cs typeface="+mn-cs"/>
              </a:rPr>
              <a:t>Res Halls</a:t>
            </a:r>
          </a:p>
          <a:p>
            <a:pPr marL="171450" lvl="0" indent="-171450">
              <a:buFont typeface="Arial" panose="020B0604020202020204" pitchFamily="34" charset="0"/>
              <a:buChar char="•"/>
            </a:pPr>
            <a:r>
              <a:rPr lang="en-US" sz="1500" kern="1200" dirty="0">
                <a:solidFill>
                  <a:schemeClr val="tx1"/>
                </a:solidFill>
                <a:effectLst/>
                <a:latin typeface="+mn-lt"/>
                <a:ea typeface="+mn-ea"/>
                <a:cs typeface="+mn-cs"/>
              </a:rPr>
              <a:t>AiM Updates</a:t>
            </a:r>
          </a:p>
          <a:p>
            <a:pPr marL="171450" indent="-171450">
              <a:buFont typeface="Arial" panose="020B0604020202020204" pitchFamily="34" charset="0"/>
              <a:buChar char="•"/>
            </a:pPr>
            <a:r>
              <a:rPr lang="en-US" sz="1500" kern="1200" dirty="0" err="1">
                <a:solidFill>
                  <a:schemeClr val="tx1"/>
                </a:solidFill>
                <a:effectLst/>
                <a:latin typeface="+mn-lt"/>
                <a:ea typeface="+mn-ea"/>
                <a:cs typeface="+mn-cs"/>
              </a:rPr>
              <a:t>Miscelaneous</a:t>
            </a:r>
            <a:endParaRPr lang="en-US" sz="1500" dirty="0"/>
          </a:p>
        </p:txBody>
      </p:sp>
      <p:sp>
        <p:nvSpPr>
          <p:cNvPr id="4" name="Slide Number Placeholder 3"/>
          <p:cNvSpPr>
            <a:spLocks noGrp="1"/>
          </p:cNvSpPr>
          <p:nvPr>
            <p:ph type="sldNum" sz="quarter" idx="10"/>
          </p:nvPr>
        </p:nvSpPr>
        <p:spPr/>
        <p:txBody>
          <a:bodyPr/>
          <a:lstStyle/>
          <a:p>
            <a:fld id="{BC90A874-B4C7-4ECF-8248-B3B65888D4FE}" type="slidenum">
              <a:rPr lang="en-US" smtClean="0"/>
              <a:t>2</a:t>
            </a:fld>
            <a:endParaRPr lang="en-US"/>
          </a:p>
        </p:txBody>
      </p:sp>
    </p:spTree>
    <p:extLst>
      <p:ext uri="{BB962C8B-B14F-4D97-AF65-F5344CB8AC3E}">
        <p14:creationId xmlns:p14="http://schemas.microsoft.com/office/powerpoint/2010/main" val="23983611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73213" y="466725"/>
            <a:ext cx="3916362" cy="2203450"/>
          </a:xfrm>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500" dirty="0"/>
              <a:t>Fall arrest systems for service within 10 feet of the roof edge. [ICC FC 1015] (not the same as PESH)</a:t>
            </a:r>
          </a:p>
          <a:p>
            <a:pPr marL="285750" indent="-285750">
              <a:buFont typeface="Arial" panose="020B0604020202020204" pitchFamily="34" charset="0"/>
              <a:buChar char="•"/>
            </a:pPr>
            <a:r>
              <a:rPr lang="en-US" sz="1500" dirty="0"/>
              <a:t>Inspections of Emergency Egress lighting [ICC FC 1031.10]</a:t>
            </a:r>
          </a:p>
          <a:p>
            <a:pPr marL="285750" indent="-285750">
              <a:buFont typeface="Arial" panose="020B0604020202020204" pitchFamily="34" charset="0"/>
              <a:buChar char="•"/>
            </a:pPr>
            <a:r>
              <a:rPr lang="en-US" sz="1500" dirty="0"/>
              <a:t>Rapid shutdown of Solar PV Power Systems [ICC FC 1204.5]</a:t>
            </a:r>
          </a:p>
          <a:p>
            <a:pPr marL="285750" indent="-285750">
              <a:buFont typeface="Arial" panose="020B0604020202020204" pitchFamily="34" charset="0"/>
              <a:buChar char="•"/>
            </a:pPr>
            <a:r>
              <a:rPr lang="en-US" sz="1500" dirty="0"/>
              <a:t>Membrane structures [ICC FC 3105]</a:t>
            </a:r>
          </a:p>
          <a:p>
            <a:pPr marL="285750" indent="-285750">
              <a:buFont typeface="Arial" panose="020B0604020202020204" pitchFamily="34" charset="0"/>
              <a:buChar char="•"/>
            </a:pPr>
            <a:r>
              <a:rPr lang="en-US" sz="1500" dirty="0"/>
              <a:t>Outdoor Assembly Events need permit at 1000 people (DOH is 5000) [ICC FC 3106]</a:t>
            </a:r>
          </a:p>
          <a:p>
            <a:pPr marL="285750" indent="-285750">
              <a:buFont typeface="Arial" panose="020B0604020202020204" pitchFamily="34" charset="0"/>
              <a:buChar char="•"/>
            </a:pPr>
            <a:endParaRPr lang="en-US" sz="1500" dirty="0"/>
          </a:p>
        </p:txBody>
      </p:sp>
      <p:sp>
        <p:nvSpPr>
          <p:cNvPr id="4" name="Slide Number Placeholder 3"/>
          <p:cNvSpPr>
            <a:spLocks noGrp="1"/>
          </p:cNvSpPr>
          <p:nvPr>
            <p:ph type="sldNum" sz="quarter" idx="5"/>
          </p:nvPr>
        </p:nvSpPr>
        <p:spPr/>
        <p:txBody>
          <a:bodyPr/>
          <a:lstStyle/>
          <a:p>
            <a:fld id="{BC90A874-B4C7-4ECF-8248-B3B65888D4FE}" type="slidenum">
              <a:rPr lang="en-US" smtClean="0"/>
              <a:t>20</a:t>
            </a:fld>
            <a:endParaRPr lang="en-US"/>
          </a:p>
        </p:txBody>
      </p:sp>
    </p:spTree>
    <p:extLst>
      <p:ext uri="{BB962C8B-B14F-4D97-AF65-F5344CB8AC3E}">
        <p14:creationId xmlns:p14="http://schemas.microsoft.com/office/powerpoint/2010/main" val="35640322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73213" y="466725"/>
            <a:ext cx="3916362" cy="2203450"/>
          </a:xfrm>
        </p:spPr>
      </p:sp>
      <p:sp>
        <p:nvSpPr>
          <p:cNvPr id="3" name="Notes Placeholder 2"/>
          <p:cNvSpPr>
            <a:spLocks noGrp="1"/>
          </p:cNvSpPr>
          <p:nvPr>
            <p:ph type="body" idx="1"/>
          </p:nvPr>
        </p:nvSpPr>
        <p:spPr/>
        <p:txBody>
          <a:bodyPr/>
          <a:lstStyle/>
          <a:p>
            <a:r>
              <a:rPr lang="en-US" sz="1500" b="1" dirty="0"/>
              <a:t>Continuity. </a:t>
            </a:r>
            <a:r>
              <a:rPr lang="en-US" sz="1500" dirty="0"/>
              <a:t>A term that includes business continuity/continuity of operations (COOP), operational continuity, succession planning, continuity of government (COG), which support the resilience of the entity. </a:t>
            </a:r>
          </a:p>
          <a:p>
            <a:pPr lvl="1"/>
            <a:r>
              <a:rPr lang="en-US" sz="1500" dirty="0"/>
              <a:t>Business Continuity/Continuity of Operations is an ongoing process to ensure that the necessary steps are taken to identify the impacts of potential losses and maintain viable continuity and recovery strategies and plans.</a:t>
            </a:r>
          </a:p>
          <a:p>
            <a:r>
              <a:rPr lang="en-US" sz="1500" dirty="0"/>
              <a:t>How will your campus continue to provide necessary core services after a significant adverse event?</a:t>
            </a:r>
          </a:p>
          <a:p>
            <a:r>
              <a:rPr lang="en-US" sz="1500" dirty="0"/>
              <a:t>One reference is NFPA 1600 </a:t>
            </a:r>
            <a:r>
              <a:rPr lang="en-US" sz="1500" i="1" dirty="0"/>
              <a:t>Standard in Continuity, Emergency, and Crisis Management</a:t>
            </a:r>
            <a:r>
              <a:rPr lang="en-US" sz="1500" dirty="0"/>
              <a:t>.</a:t>
            </a:r>
          </a:p>
          <a:p>
            <a:r>
              <a:rPr lang="en-US" sz="1500" dirty="0"/>
              <a:t>NYS is carefully looking at Continuity Planning for Disaster Response Commission Agencies.  (SUNY is not a DRC.)</a:t>
            </a:r>
          </a:p>
          <a:p>
            <a:r>
              <a:rPr lang="en-US" sz="1500" dirty="0"/>
              <a:t>Continuity planning is required by SUNY policy 5606.  Qualitative questions about campus continuity planning were included as part of the 2019 annual submission process.</a:t>
            </a:r>
          </a:p>
          <a:p>
            <a:endParaRPr lang="en-US" sz="1500" dirty="0"/>
          </a:p>
        </p:txBody>
      </p:sp>
      <p:sp>
        <p:nvSpPr>
          <p:cNvPr id="4" name="Slide Number Placeholder 3"/>
          <p:cNvSpPr>
            <a:spLocks noGrp="1"/>
          </p:cNvSpPr>
          <p:nvPr>
            <p:ph type="sldNum" sz="quarter" idx="5"/>
          </p:nvPr>
        </p:nvSpPr>
        <p:spPr/>
        <p:txBody>
          <a:bodyPr/>
          <a:lstStyle/>
          <a:p>
            <a:fld id="{BC90A874-B4C7-4ECF-8248-B3B65888D4FE}" type="slidenum">
              <a:rPr lang="en-US" smtClean="0"/>
              <a:t>21</a:t>
            </a:fld>
            <a:endParaRPr lang="en-US"/>
          </a:p>
        </p:txBody>
      </p:sp>
    </p:spTree>
    <p:extLst>
      <p:ext uri="{BB962C8B-B14F-4D97-AF65-F5344CB8AC3E}">
        <p14:creationId xmlns:p14="http://schemas.microsoft.com/office/powerpoint/2010/main" val="27699498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73213" y="466725"/>
            <a:ext cx="3916362" cy="2203450"/>
          </a:xfrm>
        </p:spPr>
      </p:sp>
      <p:sp>
        <p:nvSpPr>
          <p:cNvPr id="3" name="Notes Placeholder 2"/>
          <p:cNvSpPr>
            <a:spLocks noGrp="1"/>
          </p:cNvSpPr>
          <p:nvPr>
            <p:ph type="body" idx="1"/>
          </p:nvPr>
        </p:nvSpPr>
        <p:spPr/>
        <p:txBody>
          <a:bodyPr/>
          <a:lstStyle/>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When originally setting up the email address </a:t>
            </a:r>
            <a:r>
              <a:rPr lang="en-US" sz="1500" u="sng" kern="1200" dirty="0">
                <a:solidFill>
                  <a:schemeClr val="tx1"/>
                </a:solidFill>
                <a:effectLst/>
                <a:latin typeface="+mn-lt"/>
                <a:ea typeface="+mn-ea"/>
                <a:cs typeface="+mn-cs"/>
                <a:hlinkClick r:id="rId3"/>
              </a:rPr>
              <a:t>emergency@suny.edu</a:t>
            </a:r>
            <a:r>
              <a:rPr lang="en-US" sz="1500" kern="1200" dirty="0">
                <a:solidFill>
                  <a:schemeClr val="tx1"/>
                </a:solidFill>
                <a:effectLst/>
                <a:latin typeface="+mn-lt"/>
                <a:ea typeface="+mn-ea"/>
                <a:cs typeface="+mn-cs"/>
              </a:rPr>
              <a:t> System Administration had gone through a flood, a fire, Hurricanes Irene and Lee, and </a:t>
            </a:r>
            <a:r>
              <a:rPr lang="en-US" sz="1500" kern="1200" dirty="0" err="1">
                <a:solidFill>
                  <a:schemeClr val="tx1"/>
                </a:solidFill>
                <a:effectLst/>
                <a:latin typeface="+mn-lt"/>
                <a:ea typeface="+mn-ea"/>
                <a:cs typeface="+mn-cs"/>
              </a:rPr>
              <a:t>Superstorm</a:t>
            </a:r>
            <a:r>
              <a:rPr lang="en-US" sz="1500" kern="1200" dirty="0">
                <a:solidFill>
                  <a:schemeClr val="tx1"/>
                </a:solidFill>
                <a:effectLst/>
                <a:latin typeface="+mn-lt"/>
                <a:ea typeface="+mn-ea"/>
                <a:cs typeface="+mn-cs"/>
              </a:rPr>
              <a:t> Sandy. It became clear SUNY needed a way to get information from campuses about important events happening at the campus level. The initial</a:t>
            </a:r>
            <a:r>
              <a:rPr lang="en-US" sz="1500" kern="1200" baseline="0" dirty="0">
                <a:solidFill>
                  <a:schemeClr val="tx1"/>
                </a:solidFill>
                <a:effectLst/>
                <a:latin typeface="+mn-lt"/>
                <a:ea typeface="+mn-ea"/>
                <a:cs typeface="+mn-cs"/>
              </a:rPr>
              <a:t> implementation was </a:t>
            </a:r>
            <a:r>
              <a:rPr lang="en-US" sz="1500" kern="1200" dirty="0">
                <a:solidFill>
                  <a:schemeClr val="tx1"/>
                </a:solidFill>
                <a:effectLst/>
                <a:latin typeface="+mn-lt"/>
                <a:ea typeface="+mn-ea"/>
                <a:cs typeface="+mn-cs"/>
              </a:rPr>
              <a:t>the email address </a:t>
            </a:r>
            <a:r>
              <a:rPr lang="en-US" sz="1500" u="sng" kern="1200" dirty="0">
                <a:solidFill>
                  <a:schemeClr val="tx1"/>
                </a:solidFill>
                <a:effectLst/>
                <a:latin typeface="+mn-lt"/>
                <a:ea typeface="+mn-ea"/>
                <a:cs typeface="+mn-cs"/>
                <a:hlinkClick r:id="rId3"/>
              </a:rPr>
              <a:t>emergency@suny.edu</a:t>
            </a:r>
            <a:r>
              <a:rPr lang="en-US" sz="1500" kern="1200" dirty="0">
                <a:solidFill>
                  <a:schemeClr val="tx1"/>
                </a:solidFill>
                <a:effectLst/>
                <a:latin typeface="+mn-lt"/>
                <a:ea typeface="+mn-ea"/>
                <a:cs typeface="+mn-cs"/>
              </a:rPr>
              <a:t>. Overall this works well, but many tend to shy away from using it for things, for fear the event</a:t>
            </a:r>
            <a:r>
              <a:rPr lang="en-US" sz="1500" kern="1200" baseline="0" dirty="0">
                <a:solidFill>
                  <a:schemeClr val="tx1"/>
                </a:solidFill>
                <a:effectLst/>
                <a:latin typeface="+mn-lt"/>
                <a:ea typeface="+mn-ea"/>
                <a:cs typeface="+mn-cs"/>
              </a:rPr>
              <a:t> is not </a:t>
            </a:r>
            <a:r>
              <a:rPr lang="en-US" sz="1500" kern="1200" dirty="0">
                <a:solidFill>
                  <a:schemeClr val="tx1"/>
                </a:solidFill>
                <a:effectLst/>
                <a:latin typeface="+mn-lt"/>
                <a:ea typeface="+mn-ea"/>
                <a:cs typeface="+mn-cs"/>
              </a:rPr>
              <a:t>a major emergency.</a:t>
            </a:r>
          </a:p>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Therefore, SUNY has created a new address called </a:t>
            </a:r>
            <a:r>
              <a:rPr lang="en-US" sz="1500" u="sng" kern="1200" dirty="0">
                <a:solidFill>
                  <a:schemeClr val="tx1"/>
                </a:solidFill>
                <a:effectLst/>
                <a:latin typeface="+mn-lt"/>
                <a:ea typeface="+mn-ea"/>
                <a:cs typeface="+mn-cs"/>
                <a:hlinkClick r:id="rId4"/>
              </a:rPr>
              <a:t>SystemNotification@suny.edu</a:t>
            </a:r>
            <a:r>
              <a:rPr lang="en-US" sz="1500" kern="1200" dirty="0">
                <a:solidFill>
                  <a:schemeClr val="tx1"/>
                </a:solidFill>
                <a:effectLst/>
                <a:latin typeface="+mn-lt"/>
                <a:ea typeface="+mn-ea"/>
                <a:cs typeface="+mn-cs"/>
              </a:rPr>
              <a:t>. It serves the same purpose. It is a single email that provides notification to several people in the building. The same people are notified.</a:t>
            </a:r>
            <a:r>
              <a:rPr lang="en-US" sz="1500" kern="1200" baseline="0" dirty="0">
                <a:solidFill>
                  <a:schemeClr val="tx1"/>
                </a:solidFill>
                <a:effectLst/>
                <a:latin typeface="+mn-lt"/>
                <a:ea typeface="+mn-ea"/>
                <a:cs typeface="+mn-cs"/>
              </a:rPr>
              <a:t> Either address can be used, but think about the purpose as notifying the System office of something that could hit the press, thereby allowing individuals to be aware before the media call.</a:t>
            </a:r>
          </a:p>
          <a:p>
            <a:pPr marL="285750" lvl="0" indent="-285750">
              <a:buFont typeface="Arial" panose="020B0604020202020204" pitchFamily="34" charset="0"/>
              <a:buChar char="•"/>
            </a:pPr>
            <a:r>
              <a:rPr lang="en-US" sz="1500" kern="1200" baseline="0" dirty="0">
                <a:solidFill>
                  <a:schemeClr val="tx1"/>
                </a:solidFill>
                <a:effectLst/>
                <a:latin typeface="+mn-lt"/>
                <a:ea typeface="+mn-ea"/>
                <a:cs typeface="+mn-cs"/>
              </a:rPr>
              <a:t>It also let’s offices know there may be a need for assistance. Please use this to keep System informed.</a:t>
            </a:r>
            <a:endParaRPr lang="en-US" sz="1500" kern="1200" dirty="0">
              <a:solidFill>
                <a:schemeClr val="tx1"/>
              </a:solidFill>
              <a:effectLst/>
              <a:latin typeface="+mn-lt"/>
              <a:ea typeface="+mn-ea"/>
              <a:cs typeface="+mn-cs"/>
            </a:endParaRPr>
          </a:p>
          <a:p>
            <a:pPr marL="285750" indent="-285750">
              <a:buFont typeface="Arial" panose="020B0604020202020204" pitchFamily="34" charset="0"/>
              <a:buChar char="•"/>
            </a:pPr>
            <a:endParaRPr lang="en-US" sz="1500" dirty="0"/>
          </a:p>
        </p:txBody>
      </p:sp>
      <p:sp>
        <p:nvSpPr>
          <p:cNvPr id="4" name="Slide Number Placeholder 3"/>
          <p:cNvSpPr>
            <a:spLocks noGrp="1"/>
          </p:cNvSpPr>
          <p:nvPr>
            <p:ph type="sldNum" sz="quarter" idx="10"/>
          </p:nvPr>
        </p:nvSpPr>
        <p:spPr/>
        <p:txBody>
          <a:bodyPr/>
          <a:lstStyle/>
          <a:p>
            <a:fld id="{BC90A874-B4C7-4ECF-8248-B3B65888D4FE}" type="slidenum">
              <a:rPr lang="en-US" smtClean="0"/>
              <a:t>22</a:t>
            </a:fld>
            <a:endParaRPr lang="en-US"/>
          </a:p>
        </p:txBody>
      </p:sp>
    </p:spTree>
    <p:extLst>
      <p:ext uri="{BB962C8B-B14F-4D97-AF65-F5344CB8AC3E}">
        <p14:creationId xmlns:p14="http://schemas.microsoft.com/office/powerpoint/2010/main" val="834245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73213" y="466725"/>
            <a:ext cx="3916362" cy="2203450"/>
          </a:xfrm>
        </p:spPr>
      </p:sp>
      <p:sp>
        <p:nvSpPr>
          <p:cNvPr id="3" name="Notes Placeholder 2"/>
          <p:cNvSpPr>
            <a:spLocks noGrp="1"/>
          </p:cNvSpPr>
          <p:nvPr>
            <p:ph type="body" idx="1"/>
          </p:nvPr>
        </p:nvSpPr>
        <p:spPr/>
        <p:txBody>
          <a:bodyPr/>
          <a:lstStyle/>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Revenue – operations expense = net revenue</a:t>
            </a:r>
          </a:p>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Net Revenue/Debt service must be greater than 1.2 </a:t>
            </a:r>
          </a:p>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This is the Alternative Bonds Test (</a:t>
            </a:r>
            <a:r>
              <a:rPr lang="en-US" sz="1500" kern="1200" dirty="0" err="1">
                <a:solidFill>
                  <a:schemeClr val="tx1"/>
                </a:solidFill>
                <a:effectLst/>
                <a:latin typeface="+mn-lt"/>
                <a:ea typeface="+mn-ea"/>
                <a:cs typeface="+mn-cs"/>
              </a:rPr>
              <a:t>ABT</a:t>
            </a:r>
            <a:r>
              <a:rPr lang="en-US" sz="1500" kern="1200" dirty="0">
                <a:solidFill>
                  <a:schemeClr val="tx1"/>
                </a:solidFill>
                <a:effectLst/>
                <a:latin typeface="+mn-lt"/>
                <a:ea typeface="+mn-ea"/>
                <a:cs typeface="+mn-cs"/>
              </a:rPr>
              <a:t>) which is used to determine if the program is healthy enough to take on additional debt.</a:t>
            </a:r>
          </a:p>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The risk is if this level is not met we will not be able to bond, leaving projects stranded with no cash to finish. Default on contracts – a real mess. </a:t>
            </a:r>
          </a:p>
          <a:p>
            <a:pPr marL="285750" indent="-285750">
              <a:buFont typeface="Arial" panose="020B0604020202020204" pitchFamily="34" charset="0"/>
              <a:buChar char="•"/>
            </a:pPr>
            <a:endParaRPr lang="en-US" sz="1500" dirty="0"/>
          </a:p>
        </p:txBody>
      </p:sp>
      <p:sp>
        <p:nvSpPr>
          <p:cNvPr id="4" name="Slide Number Placeholder 3"/>
          <p:cNvSpPr>
            <a:spLocks noGrp="1"/>
          </p:cNvSpPr>
          <p:nvPr>
            <p:ph type="sldNum" sz="quarter" idx="10"/>
          </p:nvPr>
        </p:nvSpPr>
        <p:spPr/>
        <p:txBody>
          <a:bodyPr/>
          <a:lstStyle/>
          <a:p>
            <a:fld id="{BC90A874-B4C7-4ECF-8248-B3B65888D4FE}" type="slidenum">
              <a:rPr lang="en-US" smtClean="0"/>
              <a:t>23</a:t>
            </a:fld>
            <a:endParaRPr lang="en-US"/>
          </a:p>
        </p:txBody>
      </p:sp>
    </p:spTree>
    <p:extLst>
      <p:ext uri="{BB962C8B-B14F-4D97-AF65-F5344CB8AC3E}">
        <p14:creationId xmlns:p14="http://schemas.microsoft.com/office/powerpoint/2010/main" val="3601265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73213" y="466725"/>
            <a:ext cx="3916362" cy="2203450"/>
          </a:xfrm>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500" kern="1200" dirty="0">
                <a:solidFill>
                  <a:schemeClr val="tx1"/>
                </a:solidFill>
                <a:effectLst/>
                <a:latin typeface="+mn-lt"/>
                <a:ea typeface="+mn-ea"/>
                <a:cs typeface="+mn-cs"/>
              </a:rPr>
              <a:t>If the program falls below 1.2 we will be stopped from issuing bonds</a:t>
            </a:r>
          </a:p>
          <a:p>
            <a:pPr marL="285750" indent="-285750">
              <a:buFont typeface="Arial" panose="020B0604020202020204" pitchFamily="34" charset="0"/>
              <a:buChar char="•"/>
            </a:pPr>
            <a:r>
              <a:rPr lang="en-US" sz="1500" kern="1200" dirty="0">
                <a:solidFill>
                  <a:schemeClr val="tx1"/>
                </a:solidFill>
                <a:effectLst/>
                <a:latin typeface="+mn-lt"/>
                <a:ea typeface="+mn-ea"/>
                <a:cs typeface="+mn-cs"/>
              </a:rPr>
              <a:t>This</a:t>
            </a:r>
            <a:r>
              <a:rPr lang="en-US" sz="1500" kern="1200" baseline="0" dirty="0">
                <a:solidFill>
                  <a:schemeClr val="tx1"/>
                </a:solidFill>
                <a:effectLst/>
                <a:latin typeface="+mn-lt"/>
                <a:ea typeface="+mn-ea"/>
                <a:cs typeface="+mn-cs"/>
              </a:rPr>
              <a:t> means defaulting on contracts and facilities that are not available for student occupancy.</a:t>
            </a:r>
          </a:p>
          <a:p>
            <a:pPr marL="285750" indent="-285750">
              <a:buFont typeface="Arial" panose="020B0604020202020204" pitchFamily="34" charset="0"/>
              <a:buChar char="•"/>
            </a:pPr>
            <a:r>
              <a:rPr lang="en-US" sz="1500" kern="1200" baseline="0" dirty="0">
                <a:solidFill>
                  <a:schemeClr val="tx1"/>
                </a:solidFill>
                <a:effectLst/>
                <a:latin typeface="+mn-lt"/>
                <a:ea typeface="+mn-ea"/>
                <a:cs typeface="+mn-cs"/>
              </a:rPr>
              <a:t>The upper section are 15 year projects and the lower section are 30 year. There are more project that aren’t even shown here.</a:t>
            </a:r>
          </a:p>
          <a:p>
            <a:pPr marL="285750" indent="-285750">
              <a:buFont typeface="Arial" panose="020B0604020202020204" pitchFamily="34" charset="0"/>
              <a:buChar char="•"/>
            </a:pPr>
            <a:r>
              <a:rPr lang="en-US" sz="1500" kern="1200" baseline="0" dirty="0">
                <a:solidFill>
                  <a:schemeClr val="tx1"/>
                </a:solidFill>
                <a:effectLst/>
                <a:latin typeface="+mn-lt"/>
                <a:ea typeface="+mn-ea"/>
                <a:cs typeface="+mn-cs"/>
              </a:rPr>
              <a:t>We are not going to have this problem this year. This is just an illustration of what would happen if we did not meet our </a:t>
            </a:r>
            <a:r>
              <a:rPr lang="en-US" sz="1500" kern="1200" baseline="0" dirty="0" err="1">
                <a:solidFill>
                  <a:schemeClr val="tx1"/>
                </a:solidFill>
                <a:effectLst/>
                <a:latin typeface="+mn-lt"/>
                <a:ea typeface="+mn-ea"/>
                <a:cs typeface="+mn-cs"/>
              </a:rPr>
              <a:t>ABT</a:t>
            </a:r>
            <a:r>
              <a:rPr lang="en-US" sz="1500" kern="1200" baseline="0" dirty="0">
                <a:solidFill>
                  <a:schemeClr val="tx1"/>
                </a:solidFill>
                <a:effectLst/>
                <a:latin typeface="+mn-lt"/>
                <a:ea typeface="+mn-ea"/>
                <a:cs typeface="+mn-cs"/>
              </a:rPr>
              <a:t>, and why it is important to facilities managers.</a:t>
            </a:r>
            <a:endParaRPr lang="en-US" sz="1500" dirty="0"/>
          </a:p>
        </p:txBody>
      </p:sp>
      <p:sp>
        <p:nvSpPr>
          <p:cNvPr id="4" name="Slide Number Placeholder 3"/>
          <p:cNvSpPr>
            <a:spLocks noGrp="1"/>
          </p:cNvSpPr>
          <p:nvPr>
            <p:ph type="sldNum" sz="quarter" idx="10"/>
          </p:nvPr>
        </p:nvSpPr>
        <p:spPr/>
        <p:txBody>
          <a:bodyPr/>
          <a:lstStyle/>
          <a:p>
            <a:fld id="{BC90A874-B4C7-4ECF-8248-B3B65888D4FE}" type="slidenum">
              <a:rPr lang="en-US" smtClean="0"/>
              <a:t>24</a:t>
            </a:fld>
            <a:endParaRPr lang="en-US"/>
          </a:p>
        </p:txBody>
      </p:sp>
    </p:spTree>
    <p:extLst>
      <p:ext uri="{BB962C8B-B14F-4D97-AF65-F5344CB8AC3E}">
        <p14:creationId xmlns:p14="http://schemas.microsoft.com/office/powerpoint/2010/main" val="5791921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73213" y="466725"/>
            <a:ext cx="3916362" cy="2203450"/>
          </a:xfrm>
        </p:spPr>
      </p:sp>
      <p:sp>
        <p:nvSpPr>
          <p:cNvPr id="3" name="Notes Placeholder 2"/>
          <p:cNvSpPr>
            <a:spLocks noGrp="1"/>
          </p:cNvSpPr>
          <p:nvPr>
            <p:ph type="body" idx="1"/>
          </p:nvPr>
        </p:nvSpPr>
        <p:spPr/>
        <p:txBody>
          <a:bodyPr/>
          <a:lstStyle/>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Some campuses are doing very well while others are moving in the wrong direction. . 16 of the 25 campuses in the program ended last year in a worrisome position. </a:t>
            </a:r>
          </a:p>
          <a:p>
            <a:pPr marL="285750" indent="-285750">
              <a:buFont typeface="Arial" panose="020B0604020202020204" pitchFamily="34" charset="0"/>
              <a:buChar char="•"/>
            </a:pPr>
            <a:r>
              <a:rPr lang="en-US" sz="1500" kern="1200" dirty="0">
                <a:solidFill>
                  <a:schemeClr val="tx1"/>
                </a:solidFill>
                <a:effectLst/>
                <a:latin typeface="+mn-lt"/>
                <a:ea typeface="+mn-ea"/>
                <a:cs typeface="+mn-cs"/>
              </a:rPr>
              <a:t>At the end of FY 17-18 we had 7 campuses below the 1.2 and 9 between 1.21 and 1.39</a:t>
            </a:r>
            <a:endParaRPr lang="en-US" sz="1500" dirty="0"/>
          </a:p>
        </p:txBody>
      </p:sp>
      <p:sp>
        <p:nvSpPr>
          <p:cNvPr id="4" name="Slide Number Placeholder 3"/>
          <p:cNvSpPr>
            <a:spLocks noGrp="1"/>
          </p:cNvSpPr>
          <p:nvPr>
            <p:ph type="sldNum" sz="quarter" idx="10"/>
          </p:nvPr>
        </p:nvSpPr>
        <p:spPr/>
        <p:txBody>
          <a:bodyPr/>
          <a:lstStyle/>
          <a:p>
            <a:fld id="{BC90A874-B4C7-4ECF-8248-B3B65888D4FE}" type="slidenum">
              <a:rPr lang="en-US" smtClean="0"/>
              <a:t>25</a:t>
            </a:fld>
            <a:endParaRPr lang="en-US"/>
          </a:p>
        </p:txBody>
      </p:sp>
    </p:spTree>
    <p:extLst>
      <p:ext uri="{BB962C8B-B14F-4D97-AF65-F5344CB8AC3E}">
        <p14:creationId xmlns:p14="http://schemas.microsoft.com/office/powerpoint/2010/main" val="4045556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73213" y="466725"/>
            <a:ext cx="3916362" cy="220345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500" dirty="0"/>
              <a:t>Improve occupancy through quality facilities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500" dirty="0"/>
              <a:t>Create operational efficiency in cleaning and general maintenance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500" dirty="0"/>
              <a:t>Preventative Maintenance – keep capital assets functioning</a:t>
            </a:r>
          </a:p>
          <a:p>
            <a:pPr marL="171450" indent="-171450">
              <a:buFont typeface="Arial" panose="020B0604020202020204" pitchFamily="34" charset="0"/>
              <a:buChar char="•"/>
            </a:pPr>
            <a:r>
              <a:rPr lang="en-US" sz="1500" dirty="0"/>
              <a:t>Reduce Energy Expense</a:t>
            </a:r>
          </a:p>
          <a:p>
            <a:pPr marL="171450" indent="-171450">
              <a:buFont typeface="Arial" panose="020B0604020202020204" pitchFamily="34" charset="0"/>
              <a:buChar char="•"/>
            </a:pPr>
            <a:r>
              <a:rPr lang="en-US" sz="1500" dirty="0"/>
              <a:t>Use Revolving Loan rather than 15 year bonds</a:t>
            </a:r>
          </a:p>
          <a:p>
            <a:pPr marL="171450" indent="-171450">
              <a:buFont typeface="Arial" panose="020B0604020202020204" pitchFamily="34" charset="0"/>
              <a:buChar char="•"/>
            </a:pPr>
            <a:r>
              <a:rPr lang="en-US" sz="1500" dirty="0"/>
              <a:t>Use 074 hard dollar for capital improvements – not operating</a:t>
            </a:r>
          </a:p>
          <a:p>
            <a:pPr marL="285750" indent="-285750">
              <a:buFont typeface="Arial" panose="020B0604020202020204" pitchFamily="34" charset="0"/>
              <a:buChar char="•"/>
            </a:pPr>
            <a:endParaRPr lang="en-US" sz="1500" dirty="0"/>
          </a:p>
          <a:p>
            <a:pPr marL="285750" indent="-285750">
              <a:buFont typeface="Arial" panose="020B0604020202020204" pitchFamily="34" charset="0"/>
              <a:buChar char="•"/>
            </a:pPr>
            <a:endParaRPr lang="en-US" sz="1500" dirty="0"/>
          </a:p>
        </p:txBody>
      </p:sp>
      <p:sp>
        <p:nvSpPr>
          <p:cNvPr id="4" name="Slide Number Placeholder 3"/>
          <p:cNvSpPr>
            <a:spLocks noGrp="1"/>
          </p:cNvSpPr>
          <p:nvPr>
            <p:ph type="sldNum" sz="quarter" idx="10"/>
          </p:nvPr>
        </p:nvSpPr>
        <p:spPr/>
        <p:txBody>
          <a:bodyPr/>
          <a:lstStyle/>
          <a:p>
            <a:fld id="{BC90A874-B4C7-4ECF-8248-B3B65888D4FE}" type="slidenum">
              <a:rPr lang="en-US" smtClean="0"/>
              <a:t>26</a:t>
            </a:fld>
            <a:endParaRPr lang="en-US"/>
          </a:p>
        </p:txBody>
      </p:sp>
    </p:spTree>
    <p:extLst>
      <p:ext uri="{BB962C8B-B14F-4D97-AF65-F5344CB8AC3E}">
        <p14:creationId xmlns:p14="http://schemas.microsoft.com/office/powerpoint/2010/main" val="22092502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73213" y="466725"/>
            <a:ext cx="3916362" cy="2203450"/>
          </a:xfrm>
        </p:spPr>
      </p:sp>
      <p:sp>
        <p:nvSpPr>
          <p:cNvPr id="3" name="Notes Placeholder 2"/>
          <p:cNvSpPr>
            <a:spLocks noGrp="1"/>
          </p:cNvSpPr>
          <p:nvPr>
            <p:ph type="body" idx="1"/>
          </p:nvPr>
        </p:nvSpPr>
        <p:spPr/>
        <p:txBody>
          <a:bodyPr/>
          <a:lstStyle/>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Use for capital improvements &gt;$10,000 </a:t>
            </a:r>
          </a:p>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This is similar to Minor Critical Maintenance. Use it for things that are beyond the operating budget and which will extend the useful life of the facilities</a:t>
            </a:r>
          </a:p>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If you don’t already have eon, develop a process for requesting funds and creating sub accounts. If you need help please reach out to us for assistance</a:t>
            </a:r>
          </a:p>
          <a:p>
            <a:pPr marL="285750" indent="-285750">
              <a:buFont typeface="Arial" panose="020B0604020202020204" pitchFamily="34" charset="0"/>
              <a:buChar char="•"/>
            </a:pPr>
            <a:endParaRPr lang="en-US" sz="1500" dirty="0"/>
          </a:p>
        </p:txBody>
      </p:sp>
      <p:sp>
        <p:nvSpPr>
          <p:cNvPr id="4" name="Slide Number Placeholder 3"/>
          <p:cNvSpPr>
            <a:spLocks noGrp="1"/>
          </p:cNvSpPr>
          <p:nvPr>
            <p:ph type="sldNum" sz="quarter" idx="10"/>
          </p:nvPr>
        </p:nvSpPr>
        <p:spPr/>
        <p:txBody>
          <a:bodyPr/>
          <a:lstStyle/>
          <a:p>
            <a:fld id="{BC90A874-B4C7-4ECF-8248-B3B65888D4FE}" type="slidenum">
              <a:rPr lang="en-US" smtClean="0"/>
              <a:t>27</a:t>
            </a:fld>
            <a:endParaRPr lang="en-US"/>
          </a:p>
        </p:txBody>
      </p:sp>
    </p:spTree>
    <p:extLst>
      <p:ext uri="{BB962C8B-B14F-4D97-AF65-F5344CB8AC3E}">
        <p14:creationId xmlns:p14="http://schemas.microsoft.com/office/powerpoint/2010/main" val="8626433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73213" y="466725"/>
            <a:ext cx="3916362" cy="2203450"/>
          </a:xfrm>
        </p:spPr>
      </p:sp>
      <p:sp>
        <p:nvSpPr>
          <p:cNvPr id="3" name="Notes Placeholder 2"/>
          <p:cNvSpPr>
            <a:spLocks noGrp="1"/>
          </p:cNvSpPr>
          <p:nvPr>
            <p:ph type="body" idx="1"/>
          </p:nvPr>
        </p:nvSpPr>
        <p:spPr/>
        <p:txBody>
          <a:bodyPr/>
          <a:lstStyle/>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Three campuses are currently live on O&amp;M, Plattsburg, Jefferson CC and Alfred State</a:t>
            </a:r>
          </a:p>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Three more go live in August ESF, Cobleskill and System Admin</a:t>
            </a:r>
          </a:p>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All other participating campuses except for Albany and Upstate go live by January 2020.</a:t>
            </a:r>
          </a:p>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Albany and Upstate will go live later in 2020</a:t>
            </a:r>
          </a:p>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Any additional campuses that want to join the program are welcome</a:t>
            </a:r>
          </a:p>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We have several sessions during the conference to discuss various aspects of the program</a:t>
            </a:r>
          </a:p>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WE have just purchases ReADY Request the self service application which provides a </a:t>
            </a:r>
          </a:p>
          <a:p>
            <a:pPr marL="285750" indent="-285750">
              <a:buFont typeface="Arial" panose="020B0604020202020204" pitchFamily="34" charset="0"/>
              <a:buChar char="•"/>
            </a:pPr>
            <a:endParaRPr lang="en-US" sz="1500" dirty="0"/>
          </a:p>
        </p:txBody>
      </p:sp>
      <p:sp>
        <p:nvSpPr>
          <p:cNvPr id="4" name="Slide Number Placeholder 3"/>
          <p:cNvSpPr>
            <a:spLocks noGrp="1"/>
          </p:cNvSpPr>
          <p:nvPr>
            <p:ph type="sldNum" sz="quarter" idx="5"/>
          </p:nvPr>
        </p:nvSpPr>
        <p:spPr/>
        <p:txBody>
          <a:bodyPr/>
          <a:lstStyle/>
          <a:p>
            <a:fld id="{BC90A874-B4C7-4ECF-8248-B3B65888D4FE}" type="slidenum">
              <a:rPr lang="en-US" smtClean="0"/>
              <a:t>28</a:t>
            </a:fld>
            <a:endParaRPr lang="en-US"/>
          </a:p>
        </p:txBody>
      </p:sp>
    </p:spTree>
    <p:extLst>
      <p:ext uri="{BB962C8B-B14F-4D97-AF65-F5344CB8AC3E}">
        <p14:creationId xmlns:p14="http://schemas.microsoft.com/office/powerpoint/2010/main" val="40655142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73213" y="466725"/>
            <a:ext cx="3916362" cy="2203450"/>
          </a:xfrm>
        </p:spPr>
      </p:sp>
      <p:sp>
        <p:nvSpPr>
          <p:cNvPr id="3" name="Notes Placeholder 2"/>
          <p:cNvSpPr>
            <a:spLocks noGrp="1"/>
          </p:cNvSpPr>
          <p:nvPr>
            <p:ph type="body" idx="1"/>
          </p:nvPr>
        </p:nvSpPr>
        <p:spPr/>
        <p:txBody>
          <a:bodyPr/>
          <a:lstStyle/>
          <a:p>
            <a:r>
              <a:rPr lang="en-US" dirty="0"/>
              <a:t>ReADY Request provides a customer facing portal that walks the customer</a:t>
            </a:r>
            <a:r>
              <a:rPr lang="en-US" baseline="0" dirty="0"/>
              <a:t> through the information collection process asking for different information depending on the type of work needed. </a:t>
            </a:r>
            <a:endParaRPr lang="en-US" dirty="0"/>
          </a:p>
        </p:txBody>
      </p:sp>
      <p:sp>
        <p:nvSpPr>
          <p:cNvPr id="4" name="Slide Number Placeholder 3"/>
          <p:cNvSpPr>
            <a:spLocks noGrp="1"/>
          </p:cNvSpPr>
          <p:nvPr>
            <p:ph type="sldNum" sz="quarter" idx="10"/>
          </p:nvPr>
        </p:nvSpPr>
        <p:spPr/>
        <p:txBody>
          <a:bodyPr/>
          <a:lstStyle/>
          <a:p>
            <a:fld id="{BC90A874-B4C7-4ECF-8248-B3B65888D4FE}" type="slidenum">
              <a:rPr lang="en-US" smtClean="0"/>
              <a:t>29</a:t>
            </a:fld>
            <a:endParaRPr lang="en-US"/>
          </a:p>
        </p:txBody>
      </p:sp>
    </p:spTree>
    <p:extLst>
      <p:ext uri="{BB962C8B-B14F-4D97-AF65-F5344CB8AC3E}">
        <p14:creationId xmlns:p14="http://schemas.microsoft.com/office/powerpoint/2010/main" val="1043613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73213" y="466725"/>
            <a:ext cx="3916362" cy="2203450"/>
          </a:xfrm>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sz="1500" dirty="0"/>
          </a:p>
        </p:txBody>
      </p:sp>
      <p:sp>
        <p:nvSpPr>
          <p:cNvPr id="4" name="Slide Number Placeholder 3"/>
          <p:cNvSpPr>
            <a:spLocks noGrp="1"/>
          </p:cNvSpPr>
          <p:nvPr>
            <p:ph type="sldNum" sz="quarter" idx="10"/>
          </p:nvPr>
        </p:nvSpPr>
        <p:spPr/>
        <p:txBody>
          <a:bodyPr/>
          <a:lstStyle/>
          <a:p>
            <a:fld id="{BC90A874-B4C7-4ECF-8248-B3B65888D4FE}" type="slidenum">
              <a:rPr lang="en-US" smtClean="0"/>
              <a:t>3</a:t>
            </a:fld>
            <a:endParaRPr lang="en-US"/>
          </a:p>
        </p:txBody>
      </p:sp>
    </p:spTree>
    <p:extLst>
      <p:ext uri="{BB962C8B-B14F-4D97-AF65-F5344CB8AC3E}">
        <p14:creationId xmlns:p14="http://schemas.microsoft.com/office/powerpoint/2010/main" val="6737345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73213" y="466725"/>
            <a:ext cx="3916362" cy="2203450"/>
          </a:xfrm>
        </p:spPr>
      </p:sp>
      <p:sp>
        <p:nvSpPr>
          <p:cNvPr id="3" name="Notes Placeholder 2"/>
          <p:cNvSpPr>
            <a:spLocks noGrp="1"/>
          </p:cNvSpPr>
          <p:nvPr>
            <p:ph type="body" idx="1"/>
          </p:nvPr>
        </p:nvSpPr>
        <p:spPr/>
        <p:txBody>
          <a:bodyPr/>
          <a:lstStyle/>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Reminder the office for capital facilities issues a newsletter almost quarterly. In addition, we maintain an index of all articles so that you can easily find information from past articles. Please let us know if there are topics you would like us to cover in a future newsletter</a:t>
            </a:r>
          </a:p>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In addition there is an AiM specific newsletter covering specifics related to AiM</a:t>
            </a:r>
          </a:p>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The OCF webpage is constantly being updated. Please think of it as a main resource and again let us know if there is something you would like to see added</a:t>
            </a:r>
          </a:p>
          <a:p>
            <a:pPr marL="285750" indent="-285750">
              <a:buFont typeface="Arial" panose="020B0604020202020204" pitchFamily="34" charset="0"/>
              <a:buChar char="•"/>
            </a:pPr>
            <a:r>
              <a:rPr lang="en-US" sz="1500" kern="1200" dirty="0">
                <a:solidFill>
                  <a:schemeClr val="tx1"/>
                </a:solidFill>
                <a:effectLst/>
                <a:latin typeface="+mn-lt"/>
                <a:ea typeface="+mn-ea"/>
                <a:cs typeface="+mn-cs"/>
              </a:rPr>
              <a:t>Lastly we have additional space for a few more campuses in the AutoCAD program. This gets you access to the most up-to-date and back version of AutoCAD, AEC tools, REVIT and more at a fraction of the cost of buying individual licenses.</a:t>
            </a:r>
            <a:endParaRPr lang="en-US" sz="1500" dirty="0"/>
          </a:p>
        </p:txBody>
      </p:sp>
      <p:sp>
        <p:nvSpPr>
          <p:cNvPr id="4" name="Slide Number Placeholder 3"/>
          <p:cNvSpPr>
            <a:spLocks noGrp="1"/>
          </p:cNvSpPr>
          <p:nvPr>
            <p:ph type="sldNum" sz="quarter" idx="10"/>
          </p:nvPr>
        </p:nvSpPr>
        <p:spPr/>
        <p:txBody>
          <a:bodyPr/>
          <a:lstStyle/>
          <a:p>
            <a:fld id="{BC90A874-B4C7-4ECF-8248-B3B65888D4FE}" type="slidenum">
              <a:rPr lang="en-US" smtClean="0"/>
              <a:t>30</a:t>
            </a:fld>
            <a:endParaRPr lang="en-US"/>
          </a:p>
        </p:txBody>
      </p:sp>
    </p:spTree>
    <p:extLst>
      <p:ext uri="{BB962C8B-B14F-4D97-AF65-F5344CB8AC3E}">
        <p14:creationId xmlns:p14="http://schemas.microsoft.com/office/powerpoint/2010/main" val="27882889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73213" y="466725"/>
            <a:ext cx="3916362" cy="22034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C90A874-B4C7-4ECF-8248-B3B65888D4FE}" type="slidenum">
              <a:rPr lang="en-US" smtClean="0"/>
              <a:t>31</a:t>
            </a:fld>
            <a:endParaRPr lang="en-US"/>
          </a:p>
        </p:txBody>
      </p:sp>
    </p:spTree>
    <p:extLst>
      <p:ext uri="{BB962C8B-B14F-4D97-AF65-F5344CB8AC3E}">
        <p14:creationId xmlns:p14="http://schemas.microsoft.com/office/powerpoint/2010/main" val="31021827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73213" y="466725"/>
            <a:ext cx="3916362" cy="2203450"/>
          </a:xfrm>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500" b="1" kern="1200" dirty="0">
                <a:solidFill>
                  <a:schemeClr val="tx1"/>
                </a:solidFill>
                <a:effectLst/>
                <a:latin typeface="+mn-lt"/>
                <a:ea typeface="+mn-ea"/>
                <a:cs typeface="+mn-cs"/>
              </a:rPr>
              <a:t>Petula Phillips</a:t>
            </a:r>
            <a:r>
              <a:rPr lang="en-US" sz="1500" kern="1200" dirty="0">
                <a:solidFill>
                  <a:schemeClr val="tx1"/>
                </a:solidFill>
                <a:effectLst/>
                <a:latin typeface="+mn-lt"/>
                <a:ea typeface="+mn-ea"/>
                <a:cs typeface="+mn-cs"/>
              </a:rPr>
              <a:t> – Started in March as the junior accountant for the Energy Buying Group. Petula is a fast study, learning the technical details of handling the NYISO transactions and the campus transactions. Petula was previously with Hudson Valley CC. Petula along with Mindy and Dan will continue to make sure that campuses save money as members of the Energy Buying Group. </a:t>
            </a:r>
          </a:p>
          <a:p>
            <a:pPr marL="285750" indent="-285750">
              <a:buFont typeface="Arial" panose="020B0604020202020204" pitchFamily="34" charset="0"/>
              <a:buChar char="•"/>
            </a:pPr>
            <a:r>
              <a:rPr lang="en-US" sz="1500" kern="1200" dirty="0">
                <a:solidFill>
                  <a:schemeClr val="tx1"/>
                </a:solidFill>
                <a:effectLst/>
                <a:latin typeface="+mn-lt"/>
                <a:ea typeface="+mn-ea"/>
                <a:cs typeface="+mn-cs"/>
              </a:rPr>
              <a:t> </a:t>
            </a:r>
          </a:p>
          <a:p>
            <a:pPr marL="285750" indent="-285750">
              <a:buFont typeface="Arial" panose="020B0604020202020204" pitchFamily="34" charset="0"/>
              <a:buChar char="•"/>
            </a:pPr>
            <a:r>
              <a:rPr lang="en-US" sz="1500" b="1" kern="1200" dirty="0">
                <a:solidFill>
                  <a:schemeClr val="tx1"/>
                </a:solidFill>
                <a:effectLst/>
                <a:latin typeface="+mn-lt"/>
                <a:ea typeface="+mn-ea"/>
                <a:cs typeface="+mn-cs"/>
              </a:rPr>
              <a:t>Alex Lykins</a:t>
            </a:r>
            <a:r>
              <a:rPr lang="en-US" sz="1500" kern="1200" dirty="0">
                <a:solidFill>
                  <a:schemeClr val="tx1"/>
                </a:solidFill>
                <a:effectLst/>
                <a:latin typeface="+mn-lt"/>
                <a:ea typeface="+mn-ea"/>
                <a:cs typeface="+mn-cs"/>
              </a:rPr>
              <a:t> – Alex started yesterday will be assisting campuses, Construction Fund and DASNY staff with grant applications for energy savings incentives. Alex will be your expert on available incentives and will help with the paperwork, deadlines and documentation needed to receive incentives. Campuses pay into the various programs as part of the utility costs, but as a whole we do not get back in incentives nearly what we pay. Alex will help SUNY get its fair share. </a:t>
            </a:r>
            <a:endParaRPr lang="en-US" sz="1500" dirty="0"/>
          </a:p>
        </p:txBody>
      </p:sp>
      <p:sp>
        <p:nvSpPr>
          <p:cNvPr id="4" name="Slide Number Placeholder 3"/>
          <p:cNvSpPr>
            <a:spLocks noGrp="1"/>
          </p:cNvSpPr>
          <p:nvPr>
            <p:ph type="sldNum" sz="quarter" idx="10"/>
          </p:nvPr>
        </p:nvSpPr>
        <p:spPr/>
        <p:txBody>
          <a:bodyPr/>
          <a:lstStyle/>
          <a:p>
            <a:fld id="{BC90A874-B4C7-4ECF-8248-B3B65888D4FE}" type="slidenum">
              <a:rPr lang="en-US" smtClean="0"/>
              <a:t>4</a:t>
            </a:fld>
            <a:endParaRPr lang="en-US"/>
          </a:p>
        </p:txBody>
      </p:sp>
    </p:spTree>
    <p:extLst>
      <p:ext uri="{BB962C8B-B14F-4D97-AF65-F5344CB8AC3E}">
        <p14:creationId xmlns:p14="http://schemas.microsoft.com/office/powerpoint/2010/main" val="12957808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73213" y="466725"/>
            <a:ext cx="3916362" cy="2203450"/>
          </a:xfrm>
        </p:spPr>
      </p:sp>
      <p:sp>
        <p:nvSpPr>
          <p:cNvPr id="3" name="Notes Placeholder 2"/>
          <p:cNvSpPr>
            <a:spLocks noGrp="1"/>
          </p:cNvSpPr>
          <p:nvPr>
            <p:ph type="body" idx="1"/>
          </p:nvPr>
        </p:nvSpPr>
        <p:spPr/>
        <p:txBody>
          <a:bodyPr/>
          <a:lstStyle/>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One of Alex’s first actions will be to develop an </a:t>
            </a:r>
            <a:r>
              <a:rPr lang="en-US" sz="1500" kern="1200" dirty="0" err="1">
                <a:solidFill>
                  <a:schemeClr val="tx1"/>
                </a:solidFill>
                <a:effectLst/>
                <a:latin typeface="+mn-lt"/>
                <a:ea typeface="+mn-ea"/>
                <a:cs typeface="+mn-cs"/>
              </a:rPr>
              <a:t>MOU</a:t>
            </a:r>
            <a:r>
              <a:rPr lang="en-US" sz="1500" kern="1200" dirty="0">
                <a:solidFill>
                  <a:schemeClr val="tx1"/>
                </a:solidFill>
                <a:effectLst/>
                <a:latin typeface="+mn-lt"/>
                <a:ea typeface="+mn-ea"/>
                <a:cs typeface="+mn-cs"/>
              </a:rPr>
              <a:t> to define clearly the services Alex will provide and the service fee we will collect for those services. </a:t>
            </a:r>
          </a:p>
          <a:p>
            <a:pPr marL="285750" indent="-285750">
              <a:buFont typeface="Arial" panose="020B0604020202020204" pitchFamily="34" charset="0"/>
              <a:buChar char="•"/>
            </a:pPr>
            <a:r>
              <a:rPr lang="en-US" sz="1500" kern="1200" dirty="0">
                <a:solidFill>
                  <a:schemeClr val="tx1"/>
                </a:solidFill>
                <a:effectLst/>
                <a:latin typeface="+mn-lt"/>
                <a:ea typeface="+mn-ea"/>
                <a:cs typeface="+mn-cs"/>
              </a:rPr>
              <a:t>Alex will help campuses work the service fee into the actual applications so that the impact to the campuses will be minimal, while the benefits will be both the reduced energy costs and receiving incentive or rebate payments that can be directed toward more energy projects, continuing to improve the campus’s overall performance. </a:t>
            </a:r>
            <a:endParaRPr lang="en-US" sz="1500" dirty="0"/>
          </a:p>
        </p:txBody>
      </p:sp>
      <p:sp>
        <p:nvSpPr>
          <p:cNvPr id="4" name="Slide Number Placeholder 3"/>
          <p:cNvSpPr>
            <a:spLocks noGrp="1"/>
          </p:cNvSpPr>
          <p:nvPr>
            <p:ph type="sldNum" sz="quarter" idx="10"/>
          </p:nvPr>
        </p:nvSpPr>
        <p:spPr/>
        <p:txBody>
          <a:bodyPr/>
          <a:lstStyle/>
          <a:p>
            <a:fld id="{BC90A874-B4C7-4ECF-8248-B3B65888D4FE}" type="slidenum">
              <a:rPr lang="en-US" smtClean="0"/>
              <a:t>5</a:t>
            </a:fld>
            <a:endParaRPr lang="en-US"/>
          </a:p>
        </p:txBody>
      </p:sp>
    </p:spTree>
    <p:extLst>
      <p:ext uri="{BB962C8B-B14F-4D97-AF65-F5344CB8AC3E}">
        <p14:creationId xmlns:p14="http://schemas.microsoft.com/office/powerpoint/2010/main" val="7422258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73213" y="466725"/>
            <a:ext cx="3916362" cy="2203450"/>
          </a:xfrm>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500" kern="1200" dirty="0">
                <a:solidFill>
                  <a:schemeClr val="tx1"/>
                </a:solidFill>
                <a:effectLst/>
                <a:latin typeface="+mn-lt"/>
                <a:ea typeface="+mn-ea"/>
                <a:cs typeface="+mn-cs"/>
              </a:rPr>
              <a:t>This chart shows the success of the Energy Buying Group which has saved SUNY campuses over $38.8 Million over the 15 years of operations, averaging around $2.5M per year.</a:t>
            </a:r>
            <a:endParaRPr lang="en-US" sz="1500" dirty="0"/>
          </a:p>
        </p:txBody>
      </p:sp>
      <p:sp>
        <p:nvSpPr>
          <p:cNvPr id="4" name="Slide Number Placeholder 3"/>
          <p:cNvSpPr>
            <a:spLocks noGrp="1"/>
          </p:cNvSpPr>
          <p:nvPr>
            <p:ph type="sldNum" sz="quarter" idx="10"/>
          </p:nvPr>
        </p:nvSpPr>
        <p:spPr/>
        <p:txBody>
          <a:bodyPr/>
          <a:lstStyle/>
          <a:p>
            <a:fld id="{BC90A874-B4C7-4ECF-8248-B3B65888D4FE}" type="slidenum">
              <a:rPr lang="en-US" smtClean="0"/>
              <a:t>6</a:t>
            </a:fld>
            <a:endParaRPr lang="en-US"/>
          </a:p>
        </p:txBody>
      </p:sp>
    </p:spTree>
    <p:extLst>
      <p:ext uri="{BB962C8B-B14F-4D97-AF65-F5344CB8AC3E}">
        <p14:creationId xmlns:p14="http://schemas.microsoft.com/office/powerpoint/2010/main" val="38790860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73213" y="466725"/>
            <a:ext cx="3916362" cy="2203450"/>
          </a:xfrm>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500" kern="1200" dirty="0">
                <a:solidFill>
                  <a:schemeClr val="tx1"/>
                </a:solidFill>
                <a:effectLst/>
                <a:latin typeface="+mn-lt"/>
                <a:ea typeface="+mn-ea"/>
                <a:cs typeface="+mn-cs"/>
              </a:rPr>
              <a:t>As soon as we have the Ok, information will be sent out to both State Ops and CCs. The process for the CCs is slightly different, but a portion of the funds are being set aside specifically for the CCs, so the more protracted process will not reduce the amount available to the community colleges.</a:t>
            </a:r>
            <a:endParaRPr lang="en-US" sz="1500" dirty="0"/>
          </a:p>
        </p:txBody>
      </p:sp>
      <p:sp>
        <p:nvSpPr>
          <p:cNvPr id="4" name="Slide Number Placeholder 3"/>
          <p:cNvSpPr>
            <a:spLocks noGrp="1"/>
          </p:cNvSpPr>
          <p:nvPr>
            <p:ph type="sldNum" sz="quarter" idx="5"/>
          </p:nvPr>
        </p:nvSpPr>
        <p:spPr/>
        <p:txBody>
          <a:bodyPr/>
          <a:lstStyle/>
          <a:p>
            <a:fld id="{BC90A874-B4C7-4ECF-8248-B3B65888D4FE}" type="slidenum">
              <a:rPr lang="en-US" smtClean="0"/>
              <a:t>7</a:t>
            </a:fld>
            <a:endParaRPr lang="en-US"/>
          </a:p>
        </p:txBody>
      </p:sp>
    </p:spTree>
    <p:extLst>
      <p:ext uri="{BB962C8B-B14F-4D97-AF65-F5344CB8AC3E}">
        <p14:creationId xmlns:p14="http://schemas.microsoft.com/office/powerpoint/2010/main" val="39992013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73213" y="466725"/>
            <a:ext cx="3916362" cy="2203450"/>
          </a:xfrm>
        </p:spPr>
      </p:sp>
      <p:sp>
        <p:nvSpPr>
          <p:cNvPr id="3" name="Notes Placeholder 2"/>
          <p:cNvSpPr>
            <a:spLocks noGrp="1"/>
          </p:cNvSpPr>
          <p:nvPr>
            <p:ph type="body" idx="1"/>
          </p:nvPr>
        </p:nvSpPr>
        <p:spPr/>
        <p:txBody>
          <a:bodyPr/>
          <a:lstStyle/>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NYSERDA continues to lead this project which is geared toward developing new solutions for how to take old building stock and greatly increase the efficiency to achieve a net zero carbon facility. This slide is taken directly from the NYSERDA Retrofit NY website showing that a major part of this effort involves the manufacturing community and the concept of wrapping existing buildings in a new ultra insulating exterior skin to significantly reduce the heating and cooling needs of the building. The concept is also geared at providing a non-invasive approach, where building occupancy is uninterrupted.</a:t>
            </a:r>
          </a:p>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SUNY Oneonta is a pilot campus for this program along with six affordable housing units. Currently two design build firms are progressing on two separate design solutions in response to a DASNY design-build RFP. </a:t>
            </a:r>
          </a:p>
          <a:p>
            <a:pPr marL="285750" lvl="0" indent="-285750">
              <a:buFont typeface="Arial" panose="020B0604020202020204" pitchFamily="34" charset="0"/>
              <a:buChar char="•"/>
            </a:pPr>
            <a:r>
              <a:rPr lang="en-US" sz="1500" kern="1200" dirty="0">
                <a:solidFill>
                  <a:schemeClr val="tx1"/>
                </a:solidFill>
                <a:effectLst/>
                <a:latin typeface="+mn-lt"/>
                <a:ea typeface="+mn-ea"/>
                <a:cs typeface="+mn-cs"/>
              </a:rPr>
              <a:t>This will not be easy, but is part of the process of changing how we move our existing building stock from its current state to a carbon neutral building stock. This is clearly a difficult process. It requires looking beyond what we currently know and looking into the future to a world that does not rely on burning fossil fuels. </a:t>
            </a:r>
          </a:p>
          <a:p>
            <a:pPr marL="285750" indent="-285750">
              <a:buFont typeface="Arial" panose="020B0604020202020204" pitchFamily="34" charset="0"/>
              <a:buChar char="•"/>
            </a:pPr>
            <a:endParaRPr lang="en-US" sz="1500" dirty="0"/>
          </a:p>
        </p:txBody>
      </p:sp>
      <p:sp>
        <p:nvSpPr>
          <p:cNvPr id="4" name="Slide Number Placeholder 3"/>
          <p:cNvSpPr>
            <a:spLocks noGrp="1"/>
          </p:cNvSpPr>
          <p:nvPr>
            <p:ph type="sldNum" sz="quarter" idx="10"/>
          </p:nvPr>
        </p:nvSpPr>
        <p:spPr/>
        <p:txBody>
          <a:bodyPr/>
          <a:lstStyle/>
          <a:p>
            <a:fld id="{BC90A874-B4C7-4ECF-8248-B3B65888D4FE}" type="slidenum">
              <a:rPr lang="en-US" smtClean="0"/>
              <a:t>8</a:t>
            </a:fld>
            <a:endParaRPr lang="en-US"/>
          </a:p>
        </p:txBody>
      </p:sp>
    </p:spTree>
    <p:extLst>
      <p:ext uri="{BB962C8B-B14F-4D97-AF65-F5344CB8AC3E}">
        <p14:creationId xmlns:p14="http://schemas.microsoft.com/office/powerpoint/2010/main" val="357569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73213" y="466725"/>
            <a:ext cx="3916362" cy="2203450"/>
          </a:xfrm>
        </p:spPr>
      </p:sp>
      <p:sp>
        <p:nvSpPr>
          <p:cNvPr id="3" name="Notes Placeholder 2"/>
          <p:cNvSpPr>
            <a:spLocks noGrp="1"/>
          </p:cNvSpPr>
          <p:nvPr>
            <p:ph type="body" idx="1"/>
          </p:nvPr>
        </p:nvSpPr>
        <p:spPr/>
        <p: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500" kern="1200" dirty="0">
                <a:solidFill>
                  <a:schemeClr val="tx1"/>
                </a:solidFill>
                <a:effectLst/>
                <a:latin typeface="+mn-lt"/>
                <a:ea typeface="+mn-ea"/>
                <a:cs typeface="+mn-cs"/>
              </a:rPr>
              <a:t>Purchasing SUNY’s grid sourced electricity from renewable sources is a major goal for SUNY. This project is moving along rapidly. The contract with Edison Energy (AKA Altenex) was approved by OSC in May. In June we had an all-day meeting hosted by SUNY ESF where we brought all of the consortium campuses together to learn more about the project and the steps necessary to move SUNY to a 100% renewable electricity position. Most of the campuses have had individual calls with Edison to establish campus specific goals. Project meetings are being held weekly. Once we have been successful with the consortium campuses we will start meeting with the remaining campuses to review how we can move those campuses forward to achieve the Chancellor’s goals.</a:t>
            </a:r>
          </a:p>
          <a:p>
            <a:pPr marL="285750" indent="-285750">
              <a:buFont typeface="Arial" panose="020B0604020202020204" pitchFamily="34" charset="0"/>
              <a:buChar char="•"/>
            </a:pPr>
            <a:endParaRPr lang="en-US" sz="1500" dirty="0"/>
          </a:p>
        </p:txBody>
      </p:sp>
      <p:sp>
        <p:nvSpPr>
          <p:cNvPr id="4" name="Slide Number Placeholder 3"/>
          <p:cNvSpPr>
            <a:spLocks noGrp="1"/>
          </p:cNvSpPr>
          <p:nvPr>
            <p:ph type="sldNum" sz="quarter" idx="10"/>
          </p:nvPr>
        </p:nvSpPr>
        <p:spPr/>
        <p:txBody>
          <a:bodyPr/>
          <a:lstStyle/>
          <a:p>
            <a:fld id="{BC90A874-B4C7-4ECF-8248-B3B65888D4FE}" type="slidenum">
              <a:rPr lang="en-US" smtClean="0"/>
              <a:t>9</a:t>
            </a:fld>
            <a:endParaRPr lang="en-US"/>
          </a:p>
        </p:txBody>
      </p:sp>
    </p:spTree>
    <p:extLst>
      <p:ext uri="{BB962C8B-B14F-4D97-AF65-F5344CB8AC3E}">
        <p14:creationId xmlns:p14="http://schemas.microsoft.com/office/powerpoint/2010/main" val="2685682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a:prstGeom prst="rect">
            <a:avLst/>
          </a:prstGeom>
        </p:spPr>
        <p:txBody>
          <a:bodyPr/>
          <a:lstStyle/>
          <a:p>
            <a:fld id="{18B2C6B4-A505-4C05-A626-25D8007565A3}" type="datetime1">
              <a:rPr lang="en-US" smtClean="0"/>
              <a:t>8/5/2019</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595360" y="6356350"/>
            <a:ext cx="2910840" cy="365125"/>
          </a:xfrm>
          <a:prstGeom prst="rect">
            <a:avLst/>
          </a:prstGeom>
        </p:spPr>
        <p:txBody>
          <a:bodyPr/>
          <a:lstStyle/>
          <a:p>
            <a:fld id="{B918ED23-5D72-445D-9126-08381AA51723}" type="datetime1">
              <a:rPr lang="en-US" smtClean="0"/>
              <a:t>8/5/2019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81000"/>
            <a:ext cx="2910840" cy="365125"/>
          </a:xfrm>
          <a:prstGeom prst="rect">
            <a:avLst/>
          </a:prstGeom>
        </p:spPr>
        <p:txBody>
          <a:bodyPr/>
          <a:lstStyle>
            <a:lvl1pPr algn="r">
              <a:defRPr/>
            </a:lvl1pPr>
          </a:lstStyle>
          <a:p>
            <a:fld id="{67E1D0CC-8289-4586-AFF8-C621D91C04A9}" type="datetime1">
              <a:rPr lang="en-US" smtClean="0"/>
              <a:t>8/5/2019</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81000"/>
            <a:ext cx="2910840" cy="365125"/>
          </a:xfrm>
          <a:prstGeom prst="rect">
            <a:avLst/>
          </a:prstGeom>
        </p:spPr>
        <p:txBody>
          <a:bodyPr/>
          <a:lstStyle>
            <a:lvl1pPr algn="r">
              <a:defRPr/>
            </a:lvl1pPr>
          </a:lstStyle>
          <a:p>
            <a:fld id="{52854E8E-C6A6-420F-8FDB-7658F25C850A}" type="datetime1">
              <a:rPr lang="en-US" smtClean="0"/>
              <a:t>8/5/2019</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78883"/>
            <a:ext cx="2910840" cy="365125"/>
          </a:xfrm>
          <a:prstGeom prst="rect">
            <a:avLst/>
          </a:prstGeom>
        </p:spPr>
        <p:txBody>
          <a:bodyPr/>
          <a:lstStyle>
            <a:lvl1pPr algn="r">
              <a:defRPr/>
            </a:lvl1pPr>
          </a:lstStyle>
          <a:p>
            <a:fld id="{A61B2A1B-F8BE-47B7-830E-89C10257E7C9}" type="datetime1">
              <a:rPr lang="en-US" smtClean="0"/>
              <a:t>8/5/2019</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a:xfrm>
            <a:off x="8595360" y="6356350"/>
            <a:ext cx="2910840" cy="365125"/>
          </a:xfrm>
          <a:prstGeom prst="rect">
            <a:avLst/>
          </a:prstGeom>
        </p:spPr>
        <p:txBody>
          <a:bodyPr/>
          <a:lstStyle/>
          <a:p>
            <a:fld id="{FFA807F9-2644-4D55-A7B0-AEBD94B26F9F}" type="datetime1">
              <a:rPr lang="en-US" smtClean="0"/>
              <a:t>8/5/2019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a:xfrm>
            <a:off x="8595360" y="6356350"/>
            <a:ext cx="2910840" cy="365125"/>
          </a:xfrm>
          <a:prstGeom prst="rect">
            <a:avLst/>
          </a:prstGeom>
        </p:spPr>
        <p:txBody>
          <a:bodyPr/>
          <a:lstStyle/>
          <a:p>
            <a:fld id="{CDF1FF5B-189F-416E-A445-B8721F95CA72}" type="datetime1">
              <a:rPr lang="en-US" smtClean="0"/>
              <a:t>8/5/2019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595360" y="6356350"/>
            <a:ext cx="2910840" cy="365125"/>
          </a:xfrm>
          <a:prstGeom prst="rect">
            <a:avLst/>
          </a:prstGeom>
        </p:spPr>
        <p:txBody>
          <a:bodyPr/>
          <a:lstStyle/>
          <a:p>
            <a:fld id="{B1EE34BD-6B08-4F7C-9180-C4D636E22E97}" type="datetime1">
              <a:rPr lang="en-US" smtClean="0"/>
              <a:t>8/5/2019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a:prstGeom prst="rect">
            <a:avLst/>
          </a:prstGeom>
        </p:spPr>
        <p:txBody>
          <a:bodyPr/>
          <a:lstStyle>
            <a:lvl1pPr algn="r">
              <a:defRPr/>
            </a:lvl1pPr>
          </a:lstStyle>
          <a:p>
            <a:fld id="{D6FEA738-51FD-443E-B19B-0F2757153E55}" type="datetime1">
              <a:rPr lang="en-US" smtClean="0"/>
              <a:t>8/5/2019</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595360" y="6356350"/>
            <a:ext cx="2910840" cy="365125"/>
          </a:xfrm>
          <a:prstGeom prst="rect">
            <a:avLst/>
          </a:prstGeom>
        </p:spPr>
        <p:txBody>
          <a:bodyPr/>
          <a:lstStyle/>
          <a:p>
            <a:fld id="{52F1C27F-5A15-4531-82F0-08DA79A90E20}" type="datetime1">
              <a:rPr lang="en-US" smtClean="0"/>
              <a:t>8/5/2019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7814452" y="381000"/>
            <a:ext cx="2910840" cy="365125"/>
          </a:xfrm>
          <a:prstGeom prst="rect">
            <a:avLst/>
          </a:prstGeom>
        </p:spPr>
        <p:txBody>
          <a:bodyPr/>
          <a:lstStyle>
            <a:lvl1pPr algn="r">
              <a:defRPr/>
            </a:lvl1pPr>
          </a:lstStyle>
          <a:p>
            <a:fld id="{D0510559-2E36-4993-9042-D4E54B48D279}" type="datetime1">
              <a:rPr lang="en-US" smtClean="0"/>
              <a:t>8/5/2019</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595360" y="6356350"/>
            <a:ext cx="2910840" cy="365125"/>
          </a:xfrm>
          <a:prstGeom prst="rect">
            <a:avLst/>
          </a:prstGeom>
        </p:spPr>
        <p:txBody>
          <a:bodyPr/>
          <a:lstStyle/>
          <a:p>
            <a:fld id="{4E993B06-DEC9-46E1-8741-BE41A4530F72}" type="datetime1">
              <a:rPr lang="en-US" smtClean="0"/>
              <a:t>8/5/2019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595360" y="6356350"/>
            <a:ext cx="2910840" cy="365125"/>
          </a:xfrm>
          <a:prstGeom prst="rect">
            <a:avLst/>
          </a:prstGeom>
        </p:spPr>
        <p:txBody>
          <a:bodyPr/>
          <a:lstStyle/>
          <a:p>
            <a:fld id="{01FBDEF7-6A94-44A0-85F6-F54F0ABD99CB}" type="datetime1">
              <a:rPr lang="en-US" smtClean="0"/>
              <a:t>8/5/2019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8595360" y="6356350"/>
            <a:ext cx="2910840" cy="365125"/>
          </a:xfrm>
          <a:prstGeom prst="rect">
            <a:avLst/>
          </a:prstGeom>
        </p:spPr>
        <p:txBody>
          <a:bodyPr/>
          <a:lstStyle/>
          <a:p>
            <a:fld id="{47C2134C-17BE-414E-BFEA-3D74D04B79BB}" type="datetime1">
              <a:rPr lang="en-US" smtClean="0"/>
              <a:t>8/5/2019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15456D"/>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595360" y="6356350"/>
            <a:ext cx="2910840" cy="365125"/>
          </a:xfrm>
          <a:prstGeom prst="rect">
            <a:avLst/>
          </a:prstGeom>
        </p:spPr>
        <p:txBody>
          <a:bodyPr/>
          <a:lstStyle/>
          <a:p>
            <a:fld id="{E7CA7417-3EDD-4E58-96E8-4CBA90C22273}" type="datetime1">
              <a:rPr lang="en-US" smtClean="0"/>
              <a:t>8/5/2019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rgbClr val="15456D"/>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595360" y="6356350"/>
            <a:ext cx="2910840" cy="365125"/>
          </a:xfrm>
          <a:prstGeom prst="rect">
            <a:avLst/>
          </a:prstGeom>
        </p:spPr>
        <p:txBody>
          <a:bodyPr/>
          <a:lstStyle/>
          <a:p>
            <a:fld id="{B99C3647-9AF3-493D-BF3E-416D4445F950}" type="datetime1">
              <a:rPr lang="en-US" smtClean="0"/>
              <a:t>8/5/2019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595360" y="6356350"/>
            <a:ext cx="2910840" cy="365125"/>
          </a:xfrm>
          <a:prstGeom prst="rect">
            <a:avLst/>
          </a:prstGeom>
        </p:spPr>
        <p:txBody>
          <a:bodyPr/>
          <a:lstStyle/>
          <a:p>
            <a:fld id="{8AFADFF0-EC96-461D-8729-7794C1DD3FFA}" type="datetime1">
              <a:rPr lang="en-US" smtClean="0"/>
              <a:t>8/5/2019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5456D"/>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0835" y="6375400"/>
            <a:ext cx="1641763"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hyperlink" Target="https://www.dos.ny.gov/dcea/noticadopt.html#rulemakin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mailto:SystemNotification@suny.edu"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6.emf"/><Relationship Id="rId5" Type="http://schemas.openxmlformats.org/officeDocument/2006/relationships/image" Target="../media/image15.jp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srcRect t="32354" r="3070"/>
          <a:stretch/>
        </p:blipFill>
        <p:spPr>
          <a:xfrm>
            <a:off x="0" y="23446"/>
            <a:ext cx="12168554" cy="5689444"/>
          </a:xfrm>
          <a:prstGeom prst="rect">
            <a:avLst/>
          </a:prstGeom>
        </p:spPr>
      </p:pic>
      <p:sp>
        <p:nvSpPr>
          <p:cNvPr id="2" name="Title 1">
            <a:extLst>
              <a:ext uri="{FF2B5EF4-FFF2-40B4-BE49-F238E27FC236}">
                <a16:creationId xmlns:a16="http://schemas.microsoft.com/office/drawing/2014/main" xmlns="" id="{BB069857-F0D3-46F8-9752-8562A31A2D78}"/>
              </a:ext>
            </a:extLst>
          </p:cNvPr>
          <p:cNvSpPr>
            <a:spLocks noGrp="1"/>
          </p:cNvSpPr>
          <p:nvPr>
            <p:ph type="ctrTitle"/>
          </p:nvPr>
        </p:nvSpPr>
        <p:spPr>
          <a:xfrm>
            <a:off x="147484" y="4045159"/>
            <a:ext cx="9448800" cy="1825096"/>
          </a:xfrm>
        </p:spPr>
        <p:txBody>
          <a:bodyPr>
            <a:normAutofit/>
          </a:bodyPr>
          <a:lstStyle/>
          <a:p>
            <a:r>
              <a:rPr lang="en-US" dirty="0"/>
              <a:t>SUNY/PPAA Summer Conference		</a:t>
            </a:r>
          </a:p>
        </p:txBody>
      </p:sp>
      <p:sp>
        <p:nvSpPr>
          <p:cNvPr id="3" name="Subtitle 2">
            <a:extLst>
              <a:ext uri="{FF2B5EF4-FFF2-40B4-BE49-F238E27FC236}">
                <a16:creationId xmlns:a16="http://schemas.microsoft.com/office/drawing/2014/main" xmlns="" id="{7E8FDACF-6298-4AB8-B8DC-F9280A47CA39}"/>
              </a:ext>
            </a:extLst>
          </p:cNvPr>
          <p:cNvSpPr>
            <a:spLocks noGrp="1"/>
          </p:cNvSpPr>
          <p:nvPr>
            <p:ph type="subTitle" idx="1"/>
          </p:nvPr>
        </p:nvSpPr>
        <p:spPr>
          <a:xfrm>
            <a:off x="147484" y="5873955"/>
            <a:ext cx="9448800" cy="685800"/>
          </a:xfrm>
        </p:spPr>
        <p:txBody>
          <a:bodyPr>
            <a:normAutofit fontScale="70000" lnSpcReduction="20000"/>
          </a:bodyPr>
          <a:lstStyle/>
          <a:p>
            <a:r>
              <a:rPr lang="en-US" sz="2800" dirty="0"/>
              <a:t>Office for Capital Facilities</a:t>
            </a:r>
          </a:p>
          <a:p>
            <a:r>
              <a:rPr lang="en-US" sz="2800" dirty="0"/>
              <a:t>July 2019 </a:t>
            </a:r>
          </a:p>
        </p:txBody>
      </p:sp>
    </p:spTree>
    <p:extLst>
      <p:ext uri="{BB962C8B-B14F-4D97-AF65-F5344CB8AC3E}">
        <p14:creationId xmlns:p14="http://schemas.microsoft.com/office/powerpoint/2010/main" val="40910180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New efficiency NY XXX </a:t>
            </a:r>
            <a:r>
              <a:rPr lang="en-US" dirty="0" err="1"/>
              <a:t>tbu</a:t>
            </a:r>
            <a:endParaRPr lang="en-US" dirty="0"/>
          </a:p>
        </p:txBody>
      </p:sp>
      <p:sp>
        <p:nvSpPr>
          <p:cNvPr id="3" name="Content Placeholder 2"/>
          <p:cNvSpPr>
            <a:spLocks noGrp="1"/>
          </p:cNvSpPr>
          <p:nvPr>
            <p:ph idx="1"/>
          </p:nvPr>
        </p:nvSpPr>
        <p:spPr/>
        <p:txBody>
          <a:bodyPr/>
          <a:lstStyle/>
          <a:p>
            <a:r>
              <a:rPr lang="en-US" dirty="0"/>
              <a:t>Energy manager chart from </a:t>
            </a:r>
            <a:r>
              <a:rPr lang="en-US" dirty="0" err="1"/>
              <a:t>eric</a:t>
            </a:r>
            <a:endParaRPr lang="en-US" dirty="0"/>
          </a:p>
          <a:p>
            <a:r>
              <a:rPr lang="en-US" dirty="0"/>
              <a:t>Goals from </a:t>
            </a:r>
            <a:r>
              <a:rPr lang="en-US" dirty="0" err="1"/>
              <a:t>eric</a:t>
            </a:r>
            <a:endParaRPr lang="en-US" dirty="0"/>
          </a:p>
          <a:p>
            <a:r>
              <a:rPr lang="en-US" dirty="0"/>
              <a:t>Plastic bags probably not</a:t>
            </a:r>
          </a:p>
          <a:p>
            <a:endParaRPr lang="en-US" dirty="0"/>
          </a:p>
          <a:p>
            <a:r>
              <a:rPr lang="en-US" dirty="0"/>
              <a:t>Food waste</a:t>
            </a:r>
          </a:p>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10</a:t>
            </a:fld>
            <a:endParaRPr lang="en-US" dirty="0"/>
          </a:p>
        </p:txBody>
      </p:sp>
      <p:pic>
        <p:nvPicPr>
          <p:cNvPr id="6" name="Picture 5">
            <a:extLst>
              <a:ext uri="{FF2B5EF4-FFF2-40B4-BE49-F238E27FC236}">
                <a16:creationId xmlns:a16="http://schemas.microsoft.com/office/drawing/2014/main" xmlns="" id="{B52E982B-FE4A-4329-AF8E-0E2EECE72438}"/>
              </a:ext>
            </a:extLst>
          </p:cNvPr>
          <p:cNvPicPr>
            <a:picLocks noChangeAspect="1"/>
          </p:cNvPicPr>
          <p:nvPr/>
        </p:nvPicPr>
        <p:blipFill rotWithShape="1">
          <a:blip r:embed="rId3"/>
          <a:srcRect r="11870"/>
          <a:stretch/>
        </p:blipFill>
        <p:spPr>
          <a:xfrm>
            <a:off x="0" y="0"/>
            <a:ext cx="12192000" cy="6858000"/>
          </a:xfrm>
          <a:prstGeom prst="rect">
            <a:avLst/>
          </a:prstGeom>
        </p:spPr>
      </p:pic>
    </p:spTree>
    <p:extLst>
      <p:ext uri="{BB962C8B-B14F-4D97-AF65-F5344CB8AC3E}">
        <p14:creationId xmlns:p14="http://schemas.microsoft.com/office/powerpoint/2010/main" val="4123784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rotWithShape="1">
          <a:blip r:embed="rId3">
            <a:extLst>
              <a:ext uri="{28A0092B-C50C-407E-A947-70E740481C1C}">
                <a14:useLocalDpi xmlns:a14="http://schemas.microsoft.com/office/drawing/2010/main" val="0"/>
              </a:ext>
            </a:extLst>
          </a:blip>
          <a:srcRect l="-749" t="15281" r="11731" b="-508"/>
          <a:stretch/>
        </p:blipFill>
        <p:spPr>
          <a:xfrm>
            <a:off x="1290937" y="-15240"/>
            <a:ext cx="10870584" cy="6934200"/>
          </a:xfrm>
        </p:spPr>
      </p:pic>
      <p:sp>
        <p:nvSpPr>
          <p:cNvPr id="4" name="Slide Number Placeholder 3"/>
          <p:cNvSpPr>
            <a:spLocks noGrp="1"/>
          </p:cNvSpPr>
          <p:nvPr>
            <p:ph type="sldNum" sz="quarter" idx="12"/>
          </p:nvPr>
        </p:nvSpPr>
        <p:spPr/>
        <p:txBody>
          <a:bodyPr/>
          <a:lstStyle/>
          <a:p>
            <a:fld id="{6D22F896-40B5-4ADD-8801-0D06FADFA095}" type="slidenum">
              <a:rPr lang="en-US" smtClean="0"/>
              <a:t>11</a:t>
            </a:fld>
            <a:endParaRPr lang="en-US" dirty="0"/>
          </a:p>
        </p:txBody>
      </p:sp>
      <p:pic>
        <p:nvPicPr>
          <p:cNvPr id="6" name="Picture 5"/>
          <p:cNvPicPr>
            <a:picLocks noChangeAspect="1"/>
          </p:cNvPicPr>
          <p:nvPr/>
        </p:nvPicPr>
        <p:blipFill rotWithShape="1">
          <a:blip r:embed="rId4"/>
          <a:srcRect l="16202" t="6435" r="32945" b="4926"/>
          <a:stretch/>
        </p:blipFill>
        <p:spPr>
          <a:xfrm>
            <a:off x="0" y="-15240"/>
            <a:ext cx="5943600" cy="6903720"/>
          </a:xfrm>
          <a:prstGeom prst="rect">
            <a:avLst/>
          </a:prstGeom>
        </p:spPr>
      </p:pic>
      <p:sp>
        <p:nvSpPr>
          <p:cNvPr id="7" name="Title 1">
            <a:extLst>
              <a:ext uri="{FF2B5EF4-FFF2-40B4-BE49-F238E27FC236}">
                <a16:creationId xmlns:a16="http://schemas.microsoft.com/office/drawing/2014/main" xmlns="" id="{4A611316-2ED0-4E3D-836E-E6C764B18592}"/>
              </a:ext>
            </a:extLst>
          </p:cNvPr>
          <p:cNvSpPr txBox="1">
            <a:spLocks/>
          </p:cNvSpPr>
          <p:nvPr/>
        </p:nvSpPr>
        <p:spPr>
          <a:xfrm>
            <a:off x="0" y="5391150"/>
            <a:ext cx="4824549" cy="702477"/>
          </a:xfrm>
          <a:prstGeom prst="rect">
            <a:avLst/>
          </a:prstGeom>
          <a:solidFill>
            <a:schemeClr val="accent2"/>
          </a:solidFill>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en-US" dirty="0"/>
              <a:t>Electrification</a:t>
            </a:r>
          </a:p>
        </p:txBody>
      </p:sp>
    </p:spTree>
    <p:extLst>
      <p:ext uri="{BB962C8B-B14F-4D97-AF65-F5344CB8AC3E}">
        <p14:creationId xmlns:p14="http://schemas.microsoft.com/office/powerpoint/2010/main" val="35058993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764373"/>
            <a:ext cx="8610600" cy="1293028"/>
          </a:xfrm>
        </p:spPr>
        <p:txBody>
          <a:bodyPr/>
          <a:lstStyle/>
          <a:p>
            <a:endParaRPr lang="en-US"/>
          </a:p>
        </p:txBody>
      </p:sp>
      <p:pic>
        <p:nvPicPr>
          <p:cNvPr id="9" name="Content Placeholder 8">
            <a:extLst>
              <a:ext uri="{FF2B5EF4-FFF2-40B4-BE49-F238E27FC236}">
                <a16:creationId xmlns:a16="http://schemas.microsoft.com/office/drawing/2014/main" xmlns="" id="{3EA9437D-4AF8-4991-BBF1-AAD994A37737}"/>
              </a:ext>
            </a:extLst>
          </p:cNvPr>
          <p:cNvPicPr>
            <a:picLocks noGrp="1" noChangeAspect="1"/>
          </p:cNvPicPr>
          <p:nvPr>
            <p:ph idx="1"/>
          </p:nvPr>
        </p:nvPicPr>
        <p:blipFill rotWithShape="1">
          <a:blip r:embed="rId3"/>
          <a:srcRect l="14359" r="10861"/>
          <a:stretch/>
        </p:blipFill>
        <p:spPr>
          <a:xfrm>
            <a:off x="0" y="-79829"/>
            <a:ext cx="12192000" cy="6937829"/>
          </a:xfrm>
          <a:prstGeom prst="rect">
            <a:avLst/>
          </a:prstGeom>
        </p:spPr>
      </p:pic>
      <p:sp>
        <p:nvSpPr>
          <p:cNvPr id="4" name="Slide Number Placeholder 3"/>
          <p:cNvSpPr>
            <a:spLocks noGrp="1"/>
          </p:cNvSpPr>
          <p:nvPr>
            <p:ph type="sldNum" sz="quarter" idx="12"/>
          </p:nvPr>
        </p:nvSpPr>
        <p:spPr>
          <a:xfrm>
            <a:off x="10270835" y="6375400"/>
            <a:ext cx="1641763" cy="365125"/>
          </a:xfrm>
        </p:spPr>
        <p:txBody>
          <a:bodyPr/>
          <a:lstStyle/>
          <a:p>
            <a:fld id="{6D22F896-40B5-4ADD-8801-0D06FADFA095}" type="slidenum">
              <a:rPr lang="en-US" smtClean="0"/>
              <a:t>12</a:t>
            </a:fld>
            <a:endParaRPr lang="en-US" dirty="0"/>
          </a:p>
        </p:txBody>
      </p:sp>
      <p:pic>
        <p:nvPicPr>
          <p:cNvPr id="5" name="Picture 4"/>
          <p:cNvPicPr>
            <a:picLocks noChangeAspect="1"/>
          </p:cNvPicPr>
          <p:nvPr/>
        </p:nvPicPr>
        <p:blipFill rotWithShape="1">
          <a:blip r:embed="rId4"/>
          <a:srcRect t="15126"/>
          <a:stretch/>
        </p:blipFill>
        <p:spPr>
          <a:xfrm>
            <a:off x="-13382171" y="7603309"/>
            <a:ext cx="12192000" cy="6903720"/>
          </a:xfrm>
          <a:prstGeom prst="rect">
            <a:avLst/>
          </a:prstGeom>
        </p:spPr>
      </p:pic>
      <p:sp>
        <p:nvSpPr>
          <p:cNvPr id="7" name="TextBox 6">
            <a:extLst>
              <a:ext uri="{FF2B5EF4-FFF2-40B4-BE49-F238E27FC236}">
                <a16:creationId xmlns:a16="http://schemas.microsoft.com/office/drawing/2014/main" xmlns="" id="{DDDA62DB-E13A-418B-8E2C-5B7A0589D41F}"/>
              </a:ext>
            </a:extLst>
          </p:cNvPr>
          <p:cNvSpPr txBox="1"/>
          <p:nvPr/>
        </p:nvSpPr>
        <p:spPr>
          <a:xfrm>
            <a:off x="5936336" y="5660126"/>
            <a:ext cx="184731" cy="646331"/>
          </a:xfrm>
          <a:prstGeom prst="rect">
            <a:avLst/>
          </a:prstGeom>
          <a:solidFill>
            <a:schemeClr val="bg1"/>
          </a:solidFill>
        </p:spPr>
        <p:txBody>
          <a:bodyPr wrap="none" rtlCol="0">
            <a:spAutoFit/>
          </a:bodyPr>
          <a:lstStyle/>
          <a:p>
            <a:endParaRPr lang="en-US" sz="3600" dirty="0"/>
          </a:p>
        </p:txBody>
      </p:sp>
      <p:grpSp>
        <p:nvGrpSpPr>
          <p:cNvPr id="11" name="Group 10">
            <a:extLst>
              <a:ext uri="{FF2B5EF4-FFF2-40B4-BE49-F238E27FC236}">
                <a16:creationId xmlns:a16="http://schemas.microsoft.com/office/drawing/2014/main" xmlns="" id="{C7673195-57F2-4FF1-8FEE-84B1A95BF7C0}"/>
              </a:ext>
            </a:extLst>
          </p:cNvPr>
          <p:cNvGrpSpPr/>
          <p:nvPr/>
        </p:nvGrpSpPr>
        <p:grpSpPr>
          <a:xfrm>
            <a:off x="0" y="-87086"/>
            <a:ext cx="3081592" cy="4052647"/>
            <a:chOff x="0" y="-101600"/>
            <a:chExt cx="3081592" cy="4052647"/>
          </a:xfrm>
        </p:grpSpPr>
        <p:pic>
          <p:nvPicPr>
            <p:cNvPr id="2050" name="Picture 2" descr="Image result for Image household plug">
              <a:extLst>
                <a:ext uri="{FF2B5EF4-FFF2-40B4-BE49-F238E27FC236}">
                  <a16:creationId xmlns:a16="http://schemas.microsoft.com/office/drawing/2014/main" xmlns="" id="{63682A0E-7912-45BA-991D-595A456F43A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5430"/>
            <a:stretch/>
          </p:blipFill>
          <p:spPr bwMode="auto">
            <a:xfrm>
              <a:off x="0" y="-101600"/>
              <a:ext cx="3081592" cy="3033486"/>
            </a:xfrm>
            <a:prstGeom prst="round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xmlns="" id="{5AAEC19B-7FC2-4FE9-A5EA-9FA40BA5BFD7}"/>
                </a:ext>
              </a:extLst>
            </p:cNvPr>
            <p:cNvSpPr txBox="1"/>
            <p:nvPr/>
          </p:nvSpPr>
          <p:spPr>
            <a:xfrm>
              <a:off x="0" y="2873829"/>
              <a:ext cx="2917371" cy="1077218"/>
            </a:xfrm>
            <a:prstGeom prst="rect">
              <a:avLst/>
            </a:prstGeom>
            <a:solidFill>
              <a:schemeClr val="bg1"/>
            </a:solidFill>
          </p:spPr>
          <p:txBody>
            <a:bodyPr wrap="square" rtlCol="0">
              <a:spAutoFit/>
            </a:bodyPr>
            <a:lstStyle/>
            <a:p>
              <a:r>
                <a:rPr lang="en-US" sz="3200" dirty="0"/>
                <a:t>Level 1 Charger 120V</a:t>
              </a:r>
            </a:p>
          </p:txBody>
        </p:sp>
      </p:grpSp>
      <p:grpSp>
        <p:nvGrpSpPr>
          <p:cNvPr id="10" name="Group 9">
            <a:extLst>
              <a:ext uri="{FF2B5EF4-FFF2-40B4-BE49-F238E27FC236}">
                <a16:creationId xmlns:a16="http://schemas.microsoft.com/office/drawing/2014/main" xmlns="" id="{22974CC6-74C5-489A-84B2-039D23381DB1}"/>
              </a:ext>
            </a:extLst>
          </p:cNvPr>
          <p:cNvGrpSpPr/>
          <p:nvPr/>
        </p:nvGrpSpPr>
        <p:grpSpPr>
          <a:xfrm>
            <a:off x="3657599" y="841829"/>
            <a:ext cx="3701142" cy="4753428"/>
            <a:chOff x="3280230" y="2104572"/>
            <a:chExt cx="3701142" cy="4753428"/>
          </a:xfrm>
        </p:grpSpPr>
        <p:pic>
          <p:nvPicPr>
            <p:cNvPr id="6" name="Picture 5">
              <a:extLst>
                <a:ext uri="{FF2B5EF4-FFF2-40B4-BE49-F238E27FC236}">
                  <a16:creationId xmlns:a16="http://schemas.microsoft.com/office/drawing/2014/main" xmlns="" id="{343B10F6-64ED-4CA1-925A-AC07F916C376}"/>
                </a:ext>
              </a:extLst>
            </p:cNvPr>
            <p:cNvPicPr>
              <a:picLocks noChangeAspect="1"/>
            </p:cNvPicPr>
            <p:nvPr/>
          </p:nvPicPr>
          <p:blipFill>
            <a:blip r:embed="rId6"/>
            <a:stretch>
              <a:fillRect/>
            </a:stretch>
          </p:blipFill>
          <p:spPr>
            <a:xfrm>
              <a:off x="3287485" y="2104572"/>
              <a:ext cx="3679371" cy="3679371"/>
            </a:xfrm>
            <a:prstGeom prst="rect">
              <a:avLst/>
            </a:prstGeom>
          </p:spPr>
        </p:pic>
        <p:sp>
          <p:nvSpPr>
            <p:cNvPr id="13" name="TextBox 12">
              <a:extLst>
                <a:ext uri="{FF2B5EF4-FFF2-40B4-BE49-F238E27FC236}">
                  <a16:creationId xmlns:a16="http://schemas.microsoft.com/office/drawing/2014/main" xmlns="" id="{7AD06614-F250-4F65-8FA2-D93CCDB53EBF}"/>
                </a:ext>
              </a:extLst>
            </p:cNvPr>
            <p:cNvSpPr txBox="1"/>
            <p:nvPr/>
          </p:nvSpPr>
          <p:spPr>
            <a:xfrm>
              <a:off x="3280230" y="5780782"/>
              <a:ext cx="3701142" cy="1077218"/>
            </a:xfrm>
            <a:prstGeom prst="rect">
              <a:avLst/>
            </a:prstGeom>
            <a:solidFill>
              <a:schemeClr val="bg1"/>
            </a:solidFill>
          </p:spPr>
          <p:txBody>
            <a:bodyPr wrap="square" rtlCol="0">
              <a:spAutoFit/>
            </a:bodyPr>
            <a:lstStyle/>
            <a:p>
              <a:r>
                <a:rPr lang="en-US" sz="3200" dirty="0"/>
                <a:t>Level 2</a:t>
              </a:r>
            </a:p>
            <a:p>
              <a:r>
                <a:rPr lang="en-US" sz="3200" dirty="0"/>
                <a:t>Charger 240V</a:t>
              </a:r>
            </a:p>
          </p:txBody>
        </p:sp>
      </p:grpSp>
      <p:sp>
        <p:nvSpPr>
          <p:cNvPr id="15" name="TextBox 14">
            <a:extLst>
              <a:ext uri="{FF2B5EF4-FFF2-40B4-BE49-F238E27FC236}">
                <a16:creationId xmlns:a16="http://schemas.microsoft.com/office/drawing/2014/main" xmlns="" id="{1C90C15F-463C-4F96-9711-E55570AD5697}"/>
              </a:ext>
            </a:extLst>
          </p:cNvPr>
          <p:cNvSpPr txBox="1"/>
          <p:nvPr/>
        </p:nvSpPr>
        <p:spPr>
          <a:xfrm>
            <a:off x="8128000" y="5780782"/>
            <a:ext cx="4064000" cy="1077218"/>
          </a:xfrm>
          <a:prstGeom prst="rect">
            <a:avLst/>
          </a:prstGeom>
          <a:solidFill>
            <a:schemeClr val="bg1"/>
          </a:solidFill>
        </p:spPr>
        <p:txBody>
          <a:bodyPr wrap="square" rtlCol="0">
            <a:spAutoFit/>
          </a:bodyPr>
          <a:lstStyle/>
          <a:p>
            <a:r>
              <a:rPr lang="en-US" sz="3200" dirty="0"/>
              <a:t>Level 3</a:t>
            </a:r>
          </a:p>
          <a:p>
            <a:r>
              <a:rPr lang="en-US" sz="3200" dirty="0"/>
              <a:t> Charger 480 V DC</a:t>
            </a:r>
          </a:p>
        </p:txBody>
      </p:sp>
    </p:spTree>
    <p:extLst>
      <p:ext uri="{BB962C8B-B14F-4D97-AF65-F5344CB8AC3E}">
        <p14:creationId xmlns:p14="http://schemas.microsoft.com/office/powerpoint/2010/main" val="18132699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Slide Number Placeholder 3"/>
          <p:cNvSpPr>
            <a:spLocks noGrp="1"/>
          </p:cNvSpPr>
          <p:nvPr>
            <p:ph type="sldNum" sz="quarter" idx="12"/>
          </p:nvPr>
        </p:nvSpPr>
        <p:spPr/>
        <p:txBody>
          <a:bodyPr/>
          <a:lstStyle/>
          <a:p>
            <a:fld id="{6D22F896-40B5-4ADD-8801-0D06FADFA095}" type="slidenum">
              <a:rPr lang="en-US" smtClean="0"/>
              <a:t>13</a:t>
            </a:fld>
            <a:endParaRPr lang="en-US" dirty="0"/>
          </a:p>
        </p:txBody>
      </p:sp>
      <p:pic>
        <p:nvPicPr>
          <p:cNvPr id="8" name="Content Placeholder 7" descr="&#10;Description automatically generated">
            <a:extLst>
              <a:ext uri="{FF2B5EF4-FFF2-40B4-BE49-F238E27FC236}">
                <a16:creationId xmlns:a16="http://schemas.microsoft.com/office/drawing/2014/main" xmlns="" id="{A62629D5-C254-4881-A814-F2137C41A9D1}"/>
              </a:ext>
            </a:extLst>
          </p:cNvPr>
          <p:cNvPicPr>
            <a:picLocks noGrp="1" noChangeAspect="1"/>
          </p:cNvPicPr>
          <p:nvPr>
            <p:ph idx="1"/>
          </p:nvPr>
        </p:nvPicPr>
        <p:blipFill rotWithShape="1">
          <a:blip r:embed="rId3"/>
          <a:srcRect l="5157" t="13000" r="5000" b="414"/>
          <a:stretch/>
        </p:blipFill>
        <p:spPr>
          <a:xfrm>
            <a:off x="0" y="0"/>
            <a:ext cx="12597880" cy="6858000"/>
          </a:xfrm>
        </p:spPr>
      </p:pic>
      <p:sp>
        <p:nvSpPr>
          <p:cNvPr id="10" name="Title 1">
            <a:extLst>
              <a:ext uri="{FF2B5EF4-FFF2-40B4-BE49-F238E27FC236}">
                <a16:creationId xmlns:a16="http://schemas.microsoft.com/office/drawing/2014/main" xmlns="" id="{BD7D52E0-53E5-4A8D-A135-9C9A32FD40C8}"/>
              </a:ext>
            </a:extLst>
          </p:cNvPr>
          <p:cNvSpPr txBox="1">
            <a:spLocks/>
          </p:cNvSpPr>
          <p:nvPr/>
        </p:nvSpPr>
        <p:spPr>
          <a:xfrm>
            <a:off x="0" y="848178"/>
            <a:ext cx="7945121" cy="733878"/>
          </a:xfrm>
          <a:prstGeom prst="rect">
            <a:avLst/>
          </a:prstGeom>
          <a:solidFill>
            <a:srgbClr val="FE801A"/>
          </a:solidFill>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en-US" dirty="0"/>
              <a:t>Rapid Technology Changes </a:t>
            </a:r>
          </a:p>
        </p:txBody>
      </p:sp>
      <p:sp>
        <p:nvSpPr>
          <p:cNvPr id="11" name="Content Placeholder 2">
            <a:extLst>
              <a:ext uri="{FF2B5EF4-FFF2-40B4-BE49-F238E27FC236}">
                <a16:creationId xmlns:a16="http://schemas.microsoft.com/office/drawing/2014/main" xmlns="" id="{77CD1E72-21AA-497C-BD3C-A6F9481C9EB4}"/>
              </a:ext>
            </a:extLst>
          </p:cNvPr>
          <p:cNvSpPr txBox="1">
            <a:spLocks/>
          </p:cNvSpPr>
          <p:nvPr/>
        </p:nvSpPr>
        <p:spPr>
          <a:xfrm>
            <a:off x="6139543" y="5746795"/>
            <a:ext cx="6386286" cy="508862"/>
          </a:xfrm>
          <a:prstGeom prst="rect">
            <a:avLst/>
          </a:prstGeom>
          <a:solidFill>
            <a:srgbClr val="FE801A"/>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en-US" sz="3200" dirty="0"/>
              <a:t>1960 IBM Prototype computer</a:t>
            </a:r>
          </a:p>
        </p:txBody>
      </p:sp>
    </p:spTree>
    <p:extLst>
      <p:ext uri="{BB962C8B-B14F-4D97-AF65-F5344CB8AC3E}">
        <p14:creationId xmlns:p14="http://schemas.microsoft.com/office/powerpoint/2010/main" val="36646384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791311C4-AF9F-4CD5-AFA2-579A3B43261C}"/>
              </a:ext>
            </a:extLst>
          </p:cNvPr>
          <p:cNvSpPr>
            <a:spLocks noGrp="1"/>
          </p:cNvSpPr>
          <p:nvPr>
            <p:ph type="sldNum" sz="quarter" idx="12"/>
          </p:nvPr>
        </p:nvSpPr>
        <p:spPr/>
        <p:txBody>
          <a:bodyPr/>
          <a:lstStyle/>
          <a:p>
            <a:fld id="{6D22F896-40B5-4ADD-8801-0D06FADFA095}" type="slidenum">
              <a:rPr lang="en-US" smtClean="0"/>
              <a:t>14</a:t>
            </a:fld>
            <a:endParaRPr lang="en-US" dirty="0"/>
          </a:p>
        </p:txBody>
      </p:sp>
      <p:pic>
        <p:nvPicPr>
          <p:cNvPr id="5" name="Picture 4">
            <a:extLst>
              <a:ext uri="{FF2B5EF4-FFF2-40B4-BE49-F238E27FC236}">
                <a16:creationId xmlns:a16="http://schemas.microsoft.com/office/drawing/2014/main" xmlns="" id="{A5D1748D-0DB7-4EAC-8DCE-A936D3FA8104}"/>
              </a:ext>
            </a:extLst>
          </p:cNvPr>
          <p:cNvPicPr>
            <a:picLocks noChangeAspect="1"/>
          </p:cNvPicPr>
          <p:nvPr/>
        </p:nvPicPr>
        <p:blipFill>
          <a:blip r:embed="rId3"/>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xmlns="" id="{2AE9F745-AAF5-4781-BE03-37D884CE6FD0}"/>
              </a:ext>
            </a:extLst>
          </p:cNvPr>
          <p:cNvSpPr txBox="1">
            <a:spLocks/>
          </p:cNvSpPr>
          <p:nvPr/>
        </p:nvSpPr>
        <p:spPr>
          <a:xfrm>
            <a:off x="5338916" y="1865114"/>
            <a:ext cx="6853084" cy="891663"/>
          </a:xfrm>
          <a:prstGeom prst="rect">
            <a:avLst/>
          </a:prstGeom>
          <a:solidFill>
            <a:schemeClr val="accent2"/>
          </a:solidFill>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en-US" dirty="0"/>
              <a:t>Renewable Natural Gas</a:t>
            </a:r>
          </a:p>
        </p:txBody>
      </p:sp>
    </p:spTree>
    <p:extLst>
      <p:ext uri="{BB962C8B-B14F-4D97-AF65-F5344CB8AC3E}">
        <p14:creationId xmlns:p14="http://schemas.microsoft.com/office/powerpoint/2010/main" val="9554209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89488B74-21F3-4AD4-BD85-61EA8579031D}"/>
              </a:ext>
            </a:extLst>
          </p:cNvPr>
          <p:cNvSpPr>
            <a:spLocks noGrp="1"/>
          </p:cNvSpPr>
          <p:nvPr>
            <p:ph type="sldNum" sz="quarter" idx="12"/>
          </p:nvPr>
        </p:nvSpPr>
        <p:spPr/>
        <p:txBody>
          <a:bodyPr/>
          <a:lstStyle/>
          <a:p>
            <a:fld id="{6D22F896-40B5-4ADD-8801-0D06FADFA095}" type="slidenum">
              <a:rPr lang="en-US" smtClean="0"/>
              <a:t>15</a:t>
            </a:fld>
            <a:endParaRPr lang="en-US" dirty="0"/>
          </a:p>
        </p:txBody>
      </p:sp>
      <p:pic>
        <p:nvPicPr>
          <p:cNvPr id="5" name="Picture 4">
            <a:extLst>
              <a:ext uri="{FF2B5EF4-FFF2-40B4-BE49-F238E27FC236}">
                <a16:creationId xmlns:a16="http://schemas.microsoft.com/office/drawing/2014/main" xmlns="" id="{DB90D55F-AD72-43C4-AD8C-22C060CCAB5F}"/>
              </a:ext>
            </a:extLst>
          </p:cNvPr>
          <p:cNvPicPr>
            <a:picLocks noChangeAspect="1"/>
          </p:cNvPicPr>
          <p:nvPr/>
        </p:nvPicPr>
        <p:blipFill>
          <a:blip r:embed="rId3"/>
          <a:stretch>
            <a:fillRect/>
          </a:stretch>
        </p:blipFill>
        <p:spPr>
          <a:xfrm>
            <a:off x="0" y="0"/>
            <a:ext cx="12192000" cy="6858000"/>
          </a:xfrm>
          <a:prstGeom prst="rect">
            <a:avLst/>
          </a:prstGeom>
        </p:spPr>
      </p:pic>
      <p:sp>
        <p:nvSpPr>
          <p:cNvPr id="12" name="Content Placeholder 2">
            <a:extLst>
              <a:ext uri="{FF2B5EF4-FFF2-40B4-BE49-F238E27FC236}">
                <a16:creationId xmlns:a16="http://schemas.microsoft.com/office/drawing/2014/main" xmlns="" id="{F205C6E3-C22A-4BBD-9B7B-B8AB5E16439B}"/>
              </a:ext>
            </a:extLst>
          </p:cNvPr>
          <p:cNvSpPr txBox="1">
            <a:spLocks/>
          </p:cNvSpPr>
          <p:nvPr/>
        </p:nvSpPr>
        <p:spPr>
          <a:xfrm>
            <a:off x="5994400" y="1842451"/>
            <a:ext cx="6197600" cy="508862"/>
          </a:xfrm>
          <a:prstGeom prst="rect">
            <a:avLst/>
          </a:prstGeom>
          <a:solidFill>
            <a:srgbClr val="FE801A"/>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gn="r"/>
            <a:r>
              <a:rPr lang="en-US" sz="3200" dirty="0"/>
              <a:t>EBG Campuses Be Cautious</a:t>
            </a:r>
          </a:p>
        </p:txBody>
      </p:sp>
      <p:sp>
        <p:nvSpPr>
          <p:cNvPr id="13" name="Content Placeholder 2">
            <a:extLst>
              <a:ext uri="{FF2B5EF4-FFF2-40B4-BE49-F238E27FC236}">
                <a16:creationId xmlns:a16="http://schemas.microsoft.com/office/drawing/2014/main" xmlns="" id="{9B681B22-57E0-4192-8F2C-9F7244D5A5CB}"/>
              </a:ext>
            </a:extLst>
          </p:cNvPr>
          <p:cNvSpPr txBox="1">
            <a:spLocks/>
          </p:cNvSpPr>
          <p:nvPr/>
        </p:nvSpPr>
        <p:spPr>
          <a:xfrm>
            <a:off x="2598057" y="3700280"/>
            <a:ext cx="9593943" cy="508862"/>
          </a:xfrm>
          <a:prstGeom prst="rect">
            <a:avLst/>
          </a:prstGeom>
          <a:solidFill>
            <a:srgbClr val="FE801A"/>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gn="r"/>
            <a:r>
              <a:rPr lang="en-US" sz="3200" dirty="0"/>
              <a:t>Credit provided builds with no place to spend</a:t>
            </a:r>
          </a:p>
        </p:txBody>
      </p:sp>
    </p:spTree>
    <p:extLst>
      <p:ext uri="{BB962C8B-B14F-4D97-AF65-F5344CB8AC3E}">
        <p14:creationId xmlns:p14="http://schemas.microsoft.com/office/powerpoint/2010/main" val="5834625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D22F896-40B5-4ADD-8801-0D06FADFA095}" type="slidenum">
              <a:rPr lang="en-US" smtClean="0"/>
              <a:t>16</a:t>
            </a:fld>
            <a:endParaRPr lang="en-US" dirty="0"/>
          </a:p>
        </p:txBody>
      </p:sp>
      <p:pic>
        <p:nvPicPr>
          <p:cNvPr id="2" name="Picture 1">
            <a:extLst>
              <a:ext uri="{FF2B5EF4-FFF2-40B4-BE49-F238E27FC236}">
                <a16:creationId xmlns:a16="http://schemas.microsoft.com/office/drawing/2014/main" xmlns="" id="{41657826-17CA-4404-A681-E051B9E47D9B}"/>
              </a:ext>
            </a:extLst>
          </p:cNvPr>
          <p:cNvPicPr>
            <a:picLocks noChangeAspect="1"/>
          </p:cNvPicPr>
          <p:nvPr/>
        </p:nvPicPr>
        <p:blipFill rotWithShape="1">
          <a:blip r:embed="rId3"/>
          <a:srcRect l="2825" t="15125" r="28667"/>
          <a:stretch/>
        </p:blipFill>
        <p:spPr>
          <a:xfrm>
            <a:off x="0" y="0"/>
            <a:ext cx="12192000" cy="4531393"/>
          </a:xfrm>
          <a:prstGeom prst="rect">
            <a:avLst/>
          </a:prstGeom>
        </p:spPr>
      </p:pic>
      <p:sp>
        <p:nvSpPr>
          <p:cNvPr id="3" name="Content Placeholder 2"/>
          <p:cNvSpPr>
            <a:spLocks noGrp="1"/>
          </p:cNvSpPr>
          <p:nvPr>
            <p:ph idx="1"/>
          </p:nvPr>
        </p:nvSpPr>
        <p:spPr>
          <a:xfrm>
            <a:off x="258679" y="3930733"/>
            <a:ext cx="11818526" cy="3330425"/>
          </a:xfrm>
        </p:spPr>
        <p:txBody>
          <a:bodyPr>
            <a:normAutofit/>
          </a:bodyPr>
          <a:lstStyle/>
          <a:p>
            <a:r>
              <a:rPr lang="en-US" sz="3200" dirty="0">
                <a:solidFill>
                  <a:schemeClr val="accent4">
                    <a:lumMod val="50000"/>
                  </a:schemeClr>
                </a:solidFill>
              </a:rPr>
              <a:t>Energy Manager was part-time (6 days per month)</a:t>
            </a:r>
          </a:p>
          <a:p>
            <a:pPr lvl="0"/>
            <a:r>
              <a:rPr lang="en-US" sz="3200" dirty="0">
                <a:solidFill>
                  <a:schemeClr val="accent4">
                    <a:lumMod val="50000"/>
                  </a:schemeClr>
                </a:solidFill>
              </a:rPr>
              <a:t>Average Annual Cost Savings  over two years = $156,613.</a:t>
            </a:r>
          </a:p>
          <a:p>
            <a:pPr lvl="0"/>
            <a:r>
              <a:rPr lang="en-US" sz="3200" dirty="0">
                <a:solidFill>
                  <a:schemeClr val="accent4">
                    <a:lumMod val="50000"/>
                  </a:schemeClr>
                </a:solidFill>
              </a:rPr>
              <a:t>Approximately 5% of the total energy cost</a:t>
            </a:r>
          </a:p>
          <a:p>
            <a:pPr lvl="0"/>
            <a:r>
              <a:rPr lang="en-US" sz="3200" dirty="0">
                <a:solidFill>
                  <a:schemeClr val="accent4">
                    <a:lumMod val="50000"/>
                  </a:schemeClr>
                </a:solidFill>
              </a:rPr>
              <a:t>A full-time position is easily projected to save closer to 10%</a:t>
            </a:r>
          </a:p>
          <a:p>
            <a:endParaRPr lang="en-US" sz="2800" dirty="0">
              <a:solidFill>
                <a:schemeClr val="accent4">
                  <a:lumMod val="50000"/>
                </a:schemeClr>
              </a:solidFill>
            </a:endParaRPr>
          </a:p>
        </p:txBody>
      </p:sp>
      <p:sp>
        <p:nvSpPr>
          <p:cNvPr id="5" name="TextBox 4">
            <a:extLst>
              <a:ext uri="{FF2B5EF4-FFF2-40B4-BE49-F238E27FC236}">
                <a16:creationId xmlns:a16="http://schemas.microsoft.com/office/drawing/2014/main" xmlns="" id="{783EF271-FAAB-45F5-A978-BF510BD12AD6}"/>
              </a:ext>
            </a:extLst>
          </p:cNvPr>
          <p:cNvSpPr txBox="1"/>
          <p:nvPr/>
        </p:nvSpPr>
        <p:spPr>
          <a:xfrm rot="1486955">
            <a:off x="7008395" y="709833"/>
            <a:ext cx="3177485" cy="1323439"/>
          </a:xfrm>
          <a:prstGeom prst="rect">
            <a:avLst/>
          </a:prstGeom>
          <a:noFill/>
        </p:spPr>
        <p:txBody>
          <a:bodyPr wrap="square" rtlCol="0">
            <a:spAutoFit/>
          </a:bodyPr>
          <a:lstStyle/>
          <a:p>
            <a:pPr algn="ctr"/>
            <a:r>
              <a:rPr lang="en-US" sz="4000" dirty="0">
                <a:solidFill>
                  <a:schemeClr val="accent4">
                    <a:lumMod val="75000"/>
                  </a:schemeClr>
                </a:solidFill>
              </a:rPr>
              <a:t>Buffalo State Pilot</a:t>
            </a:r>
          </a:p>
        </p:txBody>
      </p:sp>
    </p:spTree>
    <p:extLst>
      <p:ext uri="{BB962C8B-B14F-4D97-AF65-F5344CB8AC3E}">
        <p14:creationId xmlns:p14="http://schemas.microsoft.com/office/powerpoint/2010/main" val="33268803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C9FDCA6-CA76-4C00-89BE-AB0593DB6268}"/>
              </a:ext>
            </a:extLst>
          </p:cNvPr>
          <p:cNvSpPr>
            <a:spLocks noGrp="1"/>
          </p:cNvSpPr>
          <p:nvPr>
            <p:ph type="title"/>
          </p:nvPr>
        </p:nvSpPr>
        <p:spPr/>
        <p:txBody>
          <a:bodyPr/>
          <a:lstStyle/>
          <a:p>
            <a:endParaRPr lang="en-US"/>
          </a:p>
        </p:txBody>
      </p:sp>
      <p:sp>
        <p:nvSpPr>
          <p:cNvPr id="4" name="Slide Number Placeholder 3">
            <a:extLst>
              <a:ext uri="{FF2B5EF4-FFF2-40B4-BE49-F238E27FC236}">
                <a16:creationId xmlns:a16="http://schemas.microsoft.com/office/drawing/2014/main" xmlns="" id="{BBC456ED-E29D-4E8B-8BC0-E128B7472322}"/>
              </a:ext>
            </a:extLst>
          </p:cNvPr>
          <p:cNvSpPr>
            <a:spLocks noGrp="1"/>
          </p:cNvSpPr>
          <p:nvPr>
            <p:ph type="sldNum" sz="quarter" idx="12"/>
          </p:nvPr>
        </p:nvSpPr>
        <p:spPr/>
        <p:txBody>
          <a:bodyPr/>
          <a:lstStyle/>
          <a:p>
            <a:fld id="{6D22F896-40B5-4ADD-8801-0D06FADFA095}" type="slidenum">
              <a:rPr lang="en-US" smtClean="0"/>
              <a:t>17</a:t>
            </a:fld>
            <a:endParaRPr lang="en-US" dirty="0"/>
          </a:p>
        </p:txBody>
      </p:sp>
      <p:pic>
        <p:nvPicPr>
          <p:cNvPr id="5" name="Picture 4">
            <a:extLst>
              <a:ext uri="{FF2B5EF4-FFF2-40B4-BE49-F238E27FC236}">
                <a16:creationId xmlns:a16="http://schemas.microsoft.com/office/drawing/2014/main" xmlns="" id="{DE4EA920-7615-4CF1-9238-DE11855C87FA}"/>
              </a:ext>
            </a:extLst>
          </p:cNvPr>
          <p:cNvPicPr>
            <a:picLocks noChangeAspect="1"/>
          </p:cNvPicPr>
          <p:nvPr/>
        </p:nvPicPr>
        <p:blipFill rotWithShape="1">
          <a:blip r:embed="rId3"/>
          <a:srcRect r="23374"/>
          <a:stretch/>
        </p:blipFill>
        <p:spPr>
          <a:xfrm>
            <a:off x="0" y="0"/>
            <a:ext cx="5255001" cy="6858000"/>
          </a:xfrm>
          <a:prstGeom prst="rect">
            <a:avLst/>
          </a:prstGeom>
          <a:effectLst>
            <a:outerShdw blurRad="50800" dist="38100" dir="2700000" algn="tl" rotWithShape="0">
              <a:prstClr val="black">
                <a:alpha val="40000"/>
              </a:prstClr>
            </a:outerShdw>
          </a:effectLst>
        </p:spPr>
      </p:pic>
      <p:pic>
        <p:nvPicPr>
          <p:cNvPr id="6" name="Content Placeholder 5">
            <a:extLst>
              <a:ext uri="{FF2B5EF4-FFF2-40B4-BE49-F238E27FC236}">
                <a16:creationId xmlns:a16="http://schemas.microsoft.com/office/drawing/2014/main" xmlns="" id="{AD51A5DF-880D-4ED9-A4F9-D550B8D98B17}"/>
              </a:ext>
            </a:extLst>
          </p:cNvPr>
          <p:cNvPicPr>
            <a:picLocks noGrp="1" noChangeAspect="1"/>
          </p:cNvPicPr>
          <p:nvPr>
            <p:ph idx="1"/>
          </p:nvPr>
        </p:nvPicPr>
        <p:blipFill rotWithShape="1">
          <a:blip r:embed="rId4"/>
          <a:srcRect r="23083"/>
          <a:stretch/>
        </p:blipFill>
        <p:spPr>
          <a:xfrm>
            <a:off x="3695700" y="38872"/>
            <a:ext cx="5245099" cy="6819128"/>
          </a:xfrm>
          <a:prstGeom prst="rect">
            <a:avLst/>
          </a:prstGeom>
          <a:effectLst>
            <a:glow rad="228600">
              <a:schemeClr val="accent3">
                <a:satMod val="175000"/>
                <a:alpha val="40000"/>
              </a:schemeClr>
            </a:glow>
          </a:effectLst>
        </p:spPr>
      </p:pic>
      <p:pic>
        <p:nvPicPr>
          <p:cNvPr id="7" name="Picture 6">
            <a:extLst>
              <a:ext uri="{FF2B5EF4-FFF2-40B4-BE49-F238E27FC236}">
                <a16:creationId xmlns:a16="http://schemas.microsoft.com/office/drawing/2014/main" xmlns="" id="{59D222BC-6F68-4B45-B888-27A3D4167C5B}"/>
              </a:ext>
            </a:extLst>
          </p:cNvPr>
          <p:cNvPicPr>
            <a:picLocks noChangeAspect="1"/>
          </p:cNvPicPr>
          <p:nvPr/>
        </p:nvPicPr>
        <p:blipFill rotWithShape="1">
          <a:blip r:embed="rId5"/>
          <a:srcRect r="27989"/>
          <a:stretch/>
        </p:blipFill>
        <p:spPr>
          <a:xfrm>
            <a:off x="7253514" y="0"/>
            <a:ext cx="4938486" cy="6858000"/>
          </a:xfrm>
          <a:prstGeom prst="rect">
            <a:avLst/>
          </a:prstGeom>
          <a:effectLst>
            <a:glow rad="228600">
              <a:schemeClr val="accent3">
                <a:satMod val="175000"/>
                <a:alpha val="40000"/>
              </a:schemeClr>
            </a:glow>
          </a:effectLst>
        </p:spPr>
      </p:pic>
      <p:pic>
        <p:nvPicPr>
          <p:cNvPr id="3074" name="Picture 2" descr="2018 International Energy Conservation CodeÂ®  (Cover Image)">
            <a:extLst>
              <a:ext uri="{FF2B5EF4-FFF2-40B4-BE49-F238E27FC236}">
                <a16:creationId xmlns:a16="http://schemas.microsoft.com/office/drawing/2014/main" xmlns="" id="{468CFB0E-0793-492C-BAB3-3CA89784411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5732" b="52566"/>
          <a:stretch/>
        </p:blipFill>
        <p:spPr bwMode="auto">
          <a:xfrm>
            <a:off x="-6008914" y="5587999"/>
            <a:ext cx="5306332" cy="3389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55020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65E15801-84B9-479D-8FA2-25C4F8F858FB}"/>
              </a:ext>
            </a:extLst>
          </p:cNvPr>
          <p:cNvPicPr>
            <a:picLocks noChangeAspect="1"/>
          </p:cNvPicPr>
          <p:nvPr/>
        </p:nvPicPr>
        <p:blipFill rotWithShape="1">
          <a:blip r:embed="rId3"/>
          <a:srcRect t="2512" r="2665" b="5176"/>
          <a:stretch/>
        </p:blipFill>
        <p:spPr>
          <a:xfrm>
            <a:off x="0" y="0"/>
            <a:ext cx="12192000" cy="6858000"/>
          </a:xfrm>
          <a:prstGeom prst="rect">
            <a:avLst/>
          </a:prstGeom>
        </p:spPr>
      </p:pic>
      <p:sp>
        <p:nvSpPr>
          <p:cNvPr id="4" name="Title 3"/>
          <p:cNvSpPr>
            <a:spLocks noGrp="1"/>
          </p:cNvSpPr>
          <p:nvPr>
            <p:ph type="title"/>
          </p:nvPr>
        </p:nvSpPr>
        <p:spPr>
          <a:xfrm>
            <a:off x="4416809" y="348343"/>
            <a:ext cx="7775191" cy="899886"/>
          </a:xfrm>
          <a:solidFill>
            <a:schemeClr val="accent4">
              <a:lumMod val="75000"/>
            </a:schemeClr>
          </a:solidFill>
        </p:spPr>
        <p:txBody>
          <a:bodyPr/>
          <a:lstStyle/>
          <a:p>
            <a:r>
              <a:rPr lang="en-US" dirty="0"/>
              <a:t>NYS Building Code Updates</a:t>
            </a:r>
          </a:p>
        </p:txBody>
      </p:sp>
      <p:sp>
        <p:nvSpPr>
          <p:cNvPr id="6" name="Content Placeholder 2">
            <a:extLst>
              <a:ext uri="{FF2B5EF4-FFF2-40B4-BE49-F238E27FC236}">
                <a16:creationId xmlns:a16="http://schemas.microsoft.com/office/drawing/2014/main" xmlns="" id="{955D4E1A-8BB5-41C5-AF56-87F4B135FBC6}"/>
              </a:ext>
            </a:extLst>
          </p:cNvPr>
          <p:cNvSpPr txBox="1">
            <a:spLocks/>
          </p:cNvSpPr>
          <p:nvPr/>
        </p:nvSpPr>
        <p:spPr>
          <a:xfrm>
            <a:off x="0" y="2804388"/>
            <a:ext cx="9521371" cy="612648"/>
          </a:xfrm>
          <a:prstGeom prst="rect">
            <a:avLst/>
          </a:prstGeom>
          <a:solidFill>
            <a:schemeClr val="accent4">
              <a:lumMod val="7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en-US" sz="3200" dirty="0"/>
              <a:t>Open for public comment until September 10</a:t>
            </a:r>
          </a:p>
        </p:txBody>
      </p:sp>
      <p:sp>
        <p:nvSpPr>
          <p:cNvPr id="7" name="Content Placeholder 2">
            <a:extLst>
              <a:ext uri="{FF2B5EF4-FFF2-40B4-BE49-F238E27FC236}">
                <a16:creationId xmlns:a16="http://schemas.microsoft.com/office/drawing/2014/main" xmlns="" id="{9898BAAC-653E-4807-8101-3B8FD01C78FA}"/>
              </a:ext>
            </a:extLst>
          </p:cNvPr>
          <p:cNvSpPr txBox="1">
            <a:spLocks/>
          </p:cNvSpPr>
          <p:nvPr/>
        </p:nvSpPr>
        <p:spPr>
          <a:xfrm>
            <a:off x="0" y="1513360"/>
            <a:ext cx="9173029" cy="612648"/>
          </a:xfrm>
          <a:prstGeom prst="rect">
            <a:avLst/>
          </a:prstGeom>
          <a:solidFill>
            <a:schemeClr val="accent4">
              <a:lumMod val="7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en-US" sz="3200" dirty="0"/>
              <a:t>Public hearings will be held on September 5</a:t>
            </a:r>
          </a:p>
        </p:txBody>
      </p:sp>
      <p:sp>
        <p:nvSpPr>
          <p:cNvPr id="8" name="Content Placeholder 2">
            <a:extLst>
              <a:ext uri="{FF2B5EF4-FFF2-40B4-BE49-F238E27FC236}">
                <a16:creationId xmlns:a16="http://schemas.microsoft.com/office/drawing/2014/main" xmlns="" id="{F70B51FA-B316-4551-8282-46EA347258C6}"/>
              </a:ext>
            </a:extLst>
          </p:cNvPr>
          <p:cNvSpPr txBox="1">
            <a:spLocks/>
          </p:cNvSpPr>
          <p:nvPr/>
        </p:nvSpPr>
        <p:spPr>
          <a:xfrm>
            <a:off x="0" y="3969657"/>
            <a:ext cx="12032343" cy="973090"/>
          </a:xfrm>
          <a:prstGeom prst="rect">
            <a:avLst/>
          </a:prstGeom>
          <a:solidFill>
            <a:schemeClr val="accent4">
              <a:lumMod val="7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en-US" sz="3200" dirty="0"/>
              <a:t>Anticipate a late 2019 adoption, with transition training for Code Enforcement Officials beginning in early 2020.</a:t>
            </a:r>
          </a:p>
        </p:txBody>
      </p:sp>
      <p:sp>
        <p:nvSpPr>
          <p:cNvPr id="9" name="Content Placeholder 2">
            <a:extLst>
              <a:ext uri="{FF2B5EF4-FFF2-40B4-BE49-F238E27FC236}">
                <a16:creationId xmlns:a16="http://schemas.microsoft.com/office/drawing/2014/main" xmlns="" id="{F7FC6498-75E1-4F54-B8FE-71F07AA5E9D4}"/>
              </a:ext>
            </a:extLst>
          </p:cNvPr>
          <p:cNvSpPr txBox="1">
            <a:spLocks/>
          </p:cNvSpPr>
          <p:nvPr/>
        </p:nvSpPr>
        <p:spPr>
          <a:xfrm>
            <a:off x="0" y="5556555"/>
            <a:ext cx="12192000" cy="1090987"/>
          </a:xfrm>
          <a:prstGeom prst="rect">
            <a:avLst/>
          </a:prstGeom>
          <a:solidFill>
            <a:schemeClr val="accent4">
              <a:lumMod val="75000"/>
            </a:schemeClr>
          </a:solidFill>
          <a:ln>
            <a:solidFill>
              <a:srgbClr val="0000FF"/>
            </a:solidFill>
          </a:ln>
        </p:spPr>
        <p:txBody>
          <a:bodyPr vert="horz" lIns="91440" tIns="45720" rIns="91440" bIns="45720" rtlCol="0">
            <a:noAutofit/>
            <a:scene3d>
              <a:camera prst="orthographicFront"/>
              <a:lightRig rig="harsh" dir="t"/>
            </a:scene3d>
            <a:sp3d extrusionH="57150" prstMaterial="matte">
              <a:bevelT w="63500" h="12700" prst="angle"/>
              <a:contourClr>
                <a:schemeClr val="bg1">
                  <a:lumMod val="65000"/>
                </a:schemeClr>
              </a:contourClr>
            </a:sp3d>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en-US" sz="3200" b="1" dirty="0">
                <a:ln/>
              </a:rPr>
              <a:t>Full text on Department of State website </a:t>
            </a:r>
            <a:r>
              <a:rPr lang="en-US" sz="3000" b="1" dirty="0">
                <a:ln/>
                <a:solidFill>
                  <a:schemeClr val="accent3"/>
                </a:solidFill>
                <a:hlinkClick r:id="rId4"/>
              </a:rPr>
              <a:t>https://www.dos.ny.gov/dcea/noticadopt.html#rulemaking </a:t>
            </a:r>
            <a:endParaRPr lang="en-US" sz="3000" b="1" dirty="0">
              <a:ln/>
              <a:solidFill>
                <a:schemeClr val="accent3"/>
              </a:solidFill>
            </a:endParaRPr>
          </a:p>
        </p:txBody>
      </p:sp>
    </p:spTree>
    <p:extLst>
      <p:ext uri="{BB962C8B-B14F-4D97-AF65-F5344CB8AC3E}">
        <p14:creationId xmlns:p14="http://schemas.microsoft.com/office/powerpoint/2010/main" val="19659998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DA42B210-BC94-41E6-95C7-C3A2A8D15274}"/>
              </a:ext>
            </a:extLst>
          </p:cNvPr>
          <p:cNvPicPr>
            <a:picLocks noChangeAspect="1"/>
          </p:cNvPicPr>
          <p:nvPr/>
        </p:nvPicPr>
        <p:blipFill rotWithShape="1">
          <a:blip r:embed="rId3"/>
          <a:srcRect l="-1991" t="3138" r="1984" b="4121"/>
          <a:stretch/>
        </p:blipFill>
        <p:spPr>
          <a:xfrm>
            <a:off x="-247651" y="0"/>
            <a:ext cx="12439651" cy="6858000"/>
          </a:xfrm>
          <a:prstGeom prst="rect">
            <a:avLst/>
          </a:prstGeom>
        </p:spPr>
      </p:pic>
      <p:sp>
        <p:nvSpPr>
          <p:cNvPr id="2" name="Title 1"/>
          <p:cNvSpPr>
            <a:spLocks noGrp="1"/>
          </p:cNvSpPr>
          <p:nvPr>
            <p:ph type="title"/>
          </p:nvPr>
        </p:nvSpPr>
        <p:spPr>
          <a:xfrm>
            <a:off x="0" y="254419"/>
            <a:ext cx="11318631" cy="755231"/>
          </a:xfrm>
          <a:solidFill>
            <a:srgbClr val="00B0F0"/>
          </a:solidFill>
        </p:spPr>
        <p:txBody>
          <a:bodyPr/>
          <a:lstStyle/>
          <a:p>
            <a:r>
              <a:rPr lang="en-US" dirty="0"/>
              <a:t>Some – but not all – changes of interest:</a:t>
            </a:r>
          </a:p>
        </p:txBody>
      </p:sp>
      <p:sp>
        <p:nvSpPr>
          <p:cNvPr id="3" name="Content Placeholder 2"/>
          <p:cNvSpPr>
            <a:spLocks noGrp="1"/>
          </p:cNvSpPr>
          <p:nvPr>
            <p:ph idx="1"/>
          </p:nvPr>
        </p:nvSpPr>
        <p:spPr>
          <a:xfrm>
            <a:off x="1543050" y="1909397"/>
            <a:ext cx="10648950" cy="548640"/>
          </a:xfrm>
          <a:solidFill>
            <a:srgbClr val="00B0F0"/>
          </a:solidFill>
        </p:spPr>
        <p:txBody>
          <a:bodyPr>
            <a:noAutofit/>
          </a:bodyPr>
          <a:lstStyle/>
          <a:p>
            <a:pPr algn="r"/>
            <a:r>
              <a:rPr lang="en-US" sz="3200" dirty="0"/>
              <a:t>New section on all-gender bathrooms (Chapter 29)</a:t>
            </a:r>
          </a:p>
        </p:txBody>
      </p:sp>
      <p:sp>
        <p:nvSpPr>
          <p:cNvPr id="7" name="Content Placeholder 2">
            <a:extLst>
              <a:ext uri="{FF2B5EF4-FFF2-40B4-BE49-F238E27FC236}">
                <a16:creationId xmlns:a16="http://schemas.microsoft.com/office/drawing/2014/main" xmlns="" id="{24D5E3FB-1964-412C-AE37-252CA750705D}"/>
              </a:ext>
            </a:extLst>
          </p:cNvPr>
          <p:cNvSpPr txBox="1">
            <a:spLocks/>
          </p:cNvSpPr>
          <p:nvPr/>
        </p:nvSpPr>
        <p:spPr>
          <a:xfrm>
            <a:off x="2705100" y="4381500"/>
            <a:ext cx="9486900" cy="548640"/>
          </a:xfrm>
          <a:prstGeom prst="rect">
            <a:avLst/>
          </a:prstGeom>
          <a:solidFill>
            <a:srgbClr val="00B0F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en-US" sz="3200"/>
              <a:t>Crowd Managers 500 people in indoor events</a:t>
            </a:r>
            <a:endParaRPr lang="en-US" sz="3200" dirty="0"/>
          </a:p>
        </p:txBody>
      </p:sp>
      <p:sp>
        <p:nvSpPr>
          <p:cNvPr id="8" name="Content Placeholder 2">
            <a:extLst>
              <a:ext uri="{FF2B5EF4-FFF2-40B4-BE49-F238E27FC236}">
                <a16:creationId xmlns:a16="http://schemas.microsoft.com/office/drawing/2014/main" xmlns="" id="{C77B8EDD-0C27-4EAD-BF32-5D99B192B956}"/>
              </a:ext>
            </a:extLst>
          </p:cNvPr>
          <p:cNvSpPr txBox="1">
            <a:spLocks/>
          </p:cNvSpPr>
          <p:nvPr/>
        </p:nvSpPr>
        <p:spPr>
          <a:xfrm>
            <a:off x="1428750" y="5505450"/>
            <a:ext cx="10763250" cy="548640"/>
          </a:xfrm>
          <a:prstGeom prst="rect">
            <a:avLst/>
          </a:prstGeom>
          <a:solidFill>
            <a:srgbClr val="00B0F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en-US" sz="3200" dirty="0"/>
              <a:t>Automatic fire-extinguishing systems for R-2 kitchens</a:t>
            </a:r>
          </a:p>
        </p:txBody>
      </p:sp>
      <p:sp>
        <p:nvSpPr>
          <p:cNvPr id="9" name="Content Placeholder 2">
            <a:extLst>
              <a:ext uri="{FF2B5EF4-FFF2-40B4-BE49-F238E27FC236}">
                <a16:creationId xmlns:a16="http://schemas.microsoft.com/office/drawing/2014/main" xmlns="" id="{DE8377BB-44C1-40AD-87FF-4E549A4B9ABB}"/>
              </a:ext>
            </a:extLst>
          </p:cNvPr>
          <p:cNvSpPr txBox="1">
            <a:spLocks/>
          </p:cNvSpPr>
          <p:nvPr/>
        </p:nvSpPr>
        <p:spPr>
          <a:xfrm>
            <a:off x="2324100" y="2998087"/>
            <a:ext cx="9867900" cy="983363"/>
          </a:xfrm>
          <a:prstGeom prst="rect">
            <a:avLst/>
          </a:prstGeom>
          <a:solidFill>
            <a:srgbClr val="00B0F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gn="r"/>
            <a:r>
              <a:rPr lang="en-US" sz="3200" dirty="0"/>
              <a:t>Chapter 38 provides options for fire protection and chemical use/storage in some laboratories.</a:t>
            </a:r>
          </a:p>
        </p:txBody>
      </p:sp>
    </p:spTree>
    <p:extLst>
      <p:ext uri="{BB962C8B-B14F-4D97-AF65-F5344CB8AC3E}">
        <p14:creationId xmlns:p14="http://schemas.microsoft.com/office/powerpoint/2010/main" val="22137093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65929" y="69607"/>
            <a:ext cx="8610600" cy="1293028"/>
          </a:xfrm>
        </p:spPr>
        <p:txBody>
          <a:bodyPr/>
          <a:lstStyle/>
          <a:p>
            <a:r>
              <a:rPr lang="en-US" dirty="0"/>
              <a:t>Agenda</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636743705"/>
              </p:ext>
            </p:extLst>
          </p:nvPr>
        </p:nvGraphicFramePr>
        <p:xfrm>
          <a:off x="685800" y="1102659"/>
          <a:ext cx="10820400" cy="5486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fld id="{6D22F896-40B5-4ADD-8801-0D06FADFA095}" type="slidenum">
              <a:rPr lang="en-US" smtClean="0"/>
              <a:t>2</a:t>
            </a:fld>
            <a:endParaRPr lang="en-US" dirty="0"/>
          </a:p>
        </p:txBody>
      </p:sp>
    </p:spTree>
    <p:extLst>
      <p:ext uri="{BB962C8B-B14F-4D97-AF65-F5344CB8AC3E}">
        <p14:creationId xmlns:p14="http://schemas.microsoft.com/office/powerpoint/2010/main" val="20885784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12AE00FB-E50E-4168-B453-E7E0D9C486D1}"/>
              </a:ext>
            </a:extLst>
          </p:cNvPr>
          <p:cNvPicPr>
            <a:picLocks noChangeAspect="1"/>
          </p:cNvPicPr>
          <p:nvPr/>
        </p:nvPicPr>
        <p:blipFill rotWithShape="1">
          <a:blip r:embed="rId3"/>
          <a:srcRect t="-279" b="279"/>
          <a:stretch/>
        </p:blipFill>
        <p:spPr>
          <a:xfrm>
            <a:off x="0" y="1"/>
            <a:ext cx="12192000" cy="6857999"/>
          </a:xfrm>
          <a:prstGeom prst="rect">
            <a:avLst/>
          </a:prstGeom>
        </p:spPr>
      </p:pic>
      <p:sp>
        <p:nvSpPr>
          <p:cNvPr id="2" name="Title 1"/>
          <p:cNvSpPr>
            <a:spLocks noGrp="1"/>
          </p:cNvSpPr>
          <p:nvPr>
            <p:ph type="title"/>
          </p:nvPr>
        </p:nvSpPr>
        <p:spPr>
          <a:xfrm>
            <a:off x="1581150" y="293983"/>
            <a:ext cx="10610850" cy="601367"/>
          </a:xfrm>
          <a:solidFill>
            <a:schemeClr val="accent5">
              <a:lumMod val="75000"/>
            </a:schemeClr>
          </a:solidFill>
        </p:spPr>
        <p:txBody>
          <a:bodyPr>
            <a:normAutofit fontScale="90000"/>
          </a:bodyPr>
          <a:lstStyle/>
          <a:p>
            <a:r>
              <a:rPr lang="en-US" dirty="0"/>
              <a:t>More – Still not all – changes of interest:</a:t>
            </a:r>
          </a:p>
        </p:txBody>
      </p:sp>
      <p:sp>
        <p:nvSpPr>
          <p:cNvPr id="3" name="Content Placeholder 2"/>
          <p:cNvSpPr>
            <a:spLocks noGrp="1"/>
          </p:cNvSpPr>
          <p:nvPr>
            <p:ph idx="1"/>
          </p:nvPr>
        </p:nvSpPr>
        <p:spPr>
          <a:xfrm>
            <a:off x="0" y="1236491"/>
            <a:ext cx="8801100" cy="1030459"/>
          </a:xfrm>
          <a:solidFill>
            <a:schemeClr val="accent5">
              <a:lumMod val="75000"/>
            </a:schemeClr>
          </a:solidFill>
        </p:spPr>
        <p:txBody>
          <a:bodyPr>
            <a:noAutofit/>
          </a:bodyPr>
          <a:lstStyle/>
          <a:p>
            <a:r>
              <a:rPr lang="en-US" sz="3200" dirty="0"/>
              <a:t>Fall arrest systems for service within 10 feet of the roof edge.  Not the same as PESH</a:t>
            </a:r>
          </a:p>
        </p:txBody>
      </p:sp>
      <p:sp>
        <p:nvSpPr>
          <p:cNvPr id="5" name="Content Placeholder 2">
            <a:extLst>
              <a:ext uri="{FF2B5EF4-FFF2-40B4-BE49-F238E27FC236}">
                <a16:creationId xmlns:a16="http://schemas.microsoft.com/office/drawing/2014/main" xmlns="" id="{4A3A0ED7-193E-439E-84D6-43D686FBB016}"/>
              </a:ext>
            </a:extLst>
          </p:cNvPr>
          <p:cNvSpPr txBox="1">
            <a:spLocks/>
          </p:cNvSpPr>
          <p:nvPr/>
        </p:nvSpPr>
        <p:spPr>
          <a:xfrm>
            <a:off x="0" y="2703341"/>
            <a:ext cx="8496300" cy="611359"/>
          </a:xfrm>
          <a:prstGeom prst="rect">
            <a:avLst/>
          </a:prstGeom>
          <a:solidFill>
            <a:schemeClr val="accent5">
              <a:lumMod val="7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gn="r"/>
            <a:r>
              <a:rPr lang="en-US" sz="3200" dirty="0"/>
              <a:t>Inspections of Emergency Egress lighting]</a:t>
            </a:r>
          </a:p>
        </p:txBody>
      </p:sp>
      <p:sp>
        <p:nvSpPr>
          <p:cNvPr id="6" name="Content Placeholder 2">
            <a:extLst>
              <a:ext uri="{FF2B5EF4-FFF2-40B4-BE49-F238E27FC236}">
                <a16:creationId xmlns:a16="http://schemas.microsoft.com/office/drawing/2014/main" xmlns="" id="{C447D4FE-41C7-4750-9B92-3949786C8355}"/>
              </a:ext>
            </a:extLst>
          </p:cNvPr>
          <p:cNvSpPr txBox="1">
            <a:spLocks/>
          </p:cNvSpPr>
          <p:nvPr/>
        </p:nvSpPr>
        <p:spPr>
          <a:xfrm>
            <a:off x="0" y="3618621"/>
            <a:ext cx="8804910" cy="572380"/>
          </a:xfrm>
          <a:prstGeom prst="rect">
            <a:avLst/>
          </a:prstGeom>
          <a:solidFill>
            <a:schemeClr val="accent5">
              <a:lumMod val="7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gn="r"/>
            <a:r>
              <a:rPr lang="en-US" sz="3200" dirty="0"/>
              <a:t>Rapid shutdown of Solar PV Power Systems</a:t>
            </a:r>
          </a:p>
        </p:txBody>
      </p:sp>
      <p:sp>
        <p:nvSpPr>
          <p:cNvPr id="7" name="Content Placeholder 2">
            <a:extLst>
              <a:ext uri="{FF2B5EF4-FFF2-40B4-BE49-F238E27FC236}">
                <a16:creationId xmlns:a16="http://schemas.microsoft.com/office/drawing/2014/main" xmlns="" id="{DCADA7EE-5D93-41E2-AB40-283998850C06}"/>
              </a:ext>
            </a:extLst>
          </p:cNvPr>
          <p:cNvSpPr txBox="1">
            <a:spLocks/>
          </p:cNvSpPr>
          <p:nvPr/>
        </p:nvSpPr>
        <p:spPr>
          <a:xfrm>
            <a:off x="0" y="4590171"/>
            <a:ext cx="4690110" cy="553330"/>
          </a:xfrm>
          <a:prstGeom prst="rect">
            <a:avLst/>
          </a:prstGeom>
          <a:solidFill>
            <a:schemeClr val="accent5">
              <a:lumMod val="7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gn="ctr"/>
            <a:r>
              <a:rPr lang="en-US" sz="3200" dirty="0"/>
              <a:t>Membrane structures </a:t>
            </a:r>
          </a:p>
        </p:txBody>
      </p:sp>
      <p:sp>
        <p:nvSpPr>
          <p:cNvPr id="8" name="Content Placeholder 2">
            <a:extLst>
              <a:ext uri="{FF2B5EF4-FFF2-40B4-BE49-F238E27FC236}">
                <a16:creationId xmlns:a16="http://schemas.microsoft.com/office/drawing/2014/main" xmlns="" id="{B81005D3-1F04-49C3-B865-997316C84C73}"/>
              </a:ext>
            </a:extLst>
          </p:cNvPr>
          <p:cNvSpPr txBox="1">
            <a:spLocks/>
          </p:cNvSpPr>
          <p:nvPr/>
        </p:nvSpPr>
        <p:spPr>
          <a:xfrm>
            <a:off x="0" y="5523621"/>
            <a:ext cx="7738110" cy="1067680"/>
          </a:xfrm>
          <a:prstGeom prst="rect">
            <a:avLst/>
          </a:prstGeom>
          <a:solidFill>
            <a:schemeClr val="accent5">
              <a:lumMod val="7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en-US" sz="3200" dirty="0"/>
              <a:t>Outdoor Assembly Events need permit at 1000 people (DOH is 5000)</a:t>
            </a:r>
          </a:p>
        </p:txBody>
      </p:sp>
    </p:spTree>
    <p:extLst>
      <p:ext uri="{BB962C8B-B14F-4D97-AF65-F5344CB8AC3E}">
        <p14:creationId xmlns:p14="http://schemas.microsoft.com/office/powerpoint/2010/main" val="4109773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FDFFF995-154B-42CE-80D1-CDB1507A19AD}"/>
              </a:ext>
            </a:extLst>
          </p:cNvPr>
          <p:cNvPicPr>
            <a:picLocks noChangeAspect="1"/>
          </p:cNvPicPr>
          <p:nvPr/>
        </p:nvPicPr>
        <p:blipFill rotWithShape="1">
          <a:blip r:embed="rId3"/>
          <a:srcRect t="21459" r="1693" b="23851"/>
          <a:stretch/>
        </p:blipFill>
        <p:spPr>
          <a:xfrm>
            <a:off x="0" y="0"/>
            <a:ext cx="12192000" cy="6858000"/>
          </a:xfrm>
          <a:prstGeom prst="rect">
            <a:avLst/>
          </a:prstGeom>
        </p:spPr>
      </p:pic>
      <p:sp>
        <p:nvSpPr>
          <p:cNvPr id="6" name="Content Placeholder 2">
            <a:extLst>
              <a:ext uri="{FF2B5EF4-FFF2-40B4-BE49-F238E27FC236}">
                <a16:creationId xmlns:a16="http://schemas.microsoft.com/office/drawing/2014/main" xmlns="" id="{0F7EDA3C-EB89-4405-A6E8-4F4406CAAD9C}"/>
              </a:ext>
            </a:extLst>
          </p:cNvPr>
          <p:cNvSpPr txBox="1">
            <a:spLocks/>
          </p:cNvSpPr>
          <p:nvPr/>
        </p:nvSpPr>
        <p:spPr>
          <a:xfrm>
            <a:off x="0" y="1827041"/>
            <a:ext cx="7886700" cy="516109"/>
          </a:xfrm>
          <a:prstGeom prst="rect">
            <a:avLst/>
          </a:prstGeom>
          <a:solidFill>
            <a:schemeClr val="accent5">
              <a:lumMod val="7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en-US" sz="3200" dirty="0"/>
              <a:t>Continuity – Business and Operational </a:t>
            </a:r>
          </a:p>
        </p:txBody>
      </p:sp>
      <p:sp>
        <p:nvSpPr>
          <p:cNvPr id="7" name="Content Placeholder 2">
            <a:extLst>
              <a:ext uri="{FF2B5EF4-FFF2-40B4-BE49-F238E27FC236}">
                <a16:creationId xmlns:a16="http://schemas.microsoft.com/office/drawing/2014/main" xmlns="" id="{4D61EF36-224C-42D0-8B21-2728FEB6EE0D}"/>
              </a:ext>
            </a:extLst>
          </p:cNvPr>
          <p:cNvSpPr txBox="1">
            <a:spLocks/>
          </p:cNvSpPr>
          <p:nvPr/>
        </p:nvSpPr>
        <p:spPr>
          <a:xfrm>
            <a:off x="0" y="2794488"/>
            <a:ext cx="5143500" cy="535159"/>
          </a:xfrm>
          <a:prstGeom prst="rect">
            <a:avLst/>
          </a:prstGeom>
          <a:solidFill>
            <a:schemeClr val="accent5">
              <a:lumMod val="7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en-US" sz="3200" dirty="0"/>
              <a:t>Providing Core Services</a:t>
            </a:r>
          </a:p>
        </p:txBody>
      </p:sp>
      <p:sp>
        <p:nvSpPr>
          <p:cNvPr id="8" name="Content Placeholder 2">
            <a:extLst>
              <a:ext uri="{FF2B5EF4-FFF2-40B4-BE49-F238E27FC236}">
                <a16:creationId xmlns:a16="http://schemas.microsoft.com/office/drawing/2014/main" xmlns="" id="{801934F9-5CF0-4CFB-B129-65ACA458D3D4}"/>
              </a:ext>
            </a:extLst>
          </p:cNvPr>
          <p:cNvSpPr txBox="1">
            <a:spLocks/>
          </p:cNvSpPr>
          <p:nvPr/>
        </p:nvSpPr>
        <p:spPr>
          <a:xfrm>
            <a:off x="0" y="3780985"/>
            <a:ext cx="8804910" cy="572380"/>
          </a:xfrm>
          <a:prstGeom prst="rect">
            <a:avLst/>
          </a:prstGeom>
          <a:solidFill>
            <a:schemeClr val="accent5">
              <a:lumMod val="7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en-US" sz="3200" dirty="0"/>
              <a:t>Many References including NFPA 1600</a:t>
            </a:r>
          </a:p>
        </p:txBody>
      </p:sp>
      <p:sp>
        <p:nvSpPr>
          <p:cNvPr id="9" name="Content Placeholder 2">
            <a:extLst>
              <a:ext uri="{FF2B5EF4-FFF2-40B4-BE49-F238E27FC236}">
                <a16:creationId xmlns:a16="http://schemas.microsoft.com/office/drawing/2014/main" xmlns="" id="{DCAE8044-132C-42BD-9EC5-D213504CF93E}"/>
              </a:ext>
            </a:extLst>
          </p:cNvPr>
          <p:cNvSpPr txBox="1">
            <a:spLocks/>
          </p:cNvSpPr>
          <p:nvPr/>
        </p:nvSpPr>
        <p:spPr>
          <a:xfrm>
            <a:off x="0" y="4804703"/>
            <a:ext cx="5276850" cy="553330"/>
          </a:xfrm>
          <a:prstGeom prst="rect">
            <a:avLst/>
          </a:prstGeom>
          <a:solidFill>
            <a:schemeClr val="accent5">
              <a:lumMod val="7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en-US" sz="3200" dirty="0"/>
              <a:t>NYS Looking at COOP</a:t>
            </a:r>
          </a:p>
        </p:txBody>
      </p:sp>
      <p:sp>
        <p:nvSpPr>
          <p:cNvPr id="10" name="Content Placeholder 2">
            <a:extLst>
              <a:ext uri="{FF2B5EF4-FFF2-40B4-BE49-F238E27FC236}">
                <a16:creationId xmlns:a16="http://schemas.microsoft.com/office/drawing/2014/main" xmlns="" id="{63502681-8EAD-481B-89B1-945A156B44A5}"/>
              </a:ext>
            </a:extLst>
          </p:cNvPr>
          <p:cNvSpPr txBox="1">
            <a:spLocks/>
          </p:cNvSpPr>
          <p:nvPr/>
        </p:nvSpPr>
        <p:spPr>
          <a:xfrm>
            <a:off x="0" y="5809371"/>
            <a:ext cx="6419850" cy="610479"/>
          </a:xfrm>
          <a:prstGeom prst="rect">
            <a:avLst/>
          </a:prstGeom>
          <a:solidFill>
            <a:schemeClr val="accent5">
              <a:lumMod val="7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en-US" sz="3200" dirty="0"/>
              <a:t>Required by SUNY Policy 5606</a:t>
            </a:r>
          </a:p>
        </p:txBody>
      </p:sp>
      <p:sp>
        <p:nvSpPr>
          <p:cNvPr id="2" name="Title 1"/>
          <p:cNvSpPr>
            <a:spLocks noGrp="1"/>
          </p:cNvSpPr>
          <p:nvPr>
            <p:ph type="title"/>
          </p:nvPr>
        </p:nvSpPr>
        <p:spPr>
          <a:xfrm>
            <a:off x="2785110" y="360513"/>
            <a:ext cx="9406890" cy="668187"/>
          </a:xfrm>
          <a:solidFill>
            <a:schemeClr val="accent5">
              <a:lumMod val="75000"/>
            </a:schemeClr>
          </a:solidFill>
        </p:spPr>
        <p:txBody>
          <a:bodyPr/>
          <a:lstStyle/>
          <a:p>
            <a:r>
              <a:rPr lang="en-US" dirty="0"/>
              <a:t>Continuity of Operations (COOP)</a:t>
            </a:r>
          </a:p>
        </p:txBody>
      </p:sp>
    </p:spTree>
    <p:extLst>
      <p:ext uri="{BB962C8B-B14F-4D97-AF65-F5344CB8AC3E}">
        <p14:creationId xmlns:p14="http://schemas.microsoft.com/office/powerpoint/2010/main" val="41479240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06F414DD-49E0-49B7-B453-1E95571E0387}"/>
              </a:ext>
            </a:extLst>
          </p:cNvPr>
          <p:cNvPicPr>
            <a:picLocks noChangeAspect="1"/>
          </p:cNvPicPr>
          <p:nvPr/>
        </p:nvPicPr>
        <p:blipFill rotWithShape="1">
          <a:blip r:embed="rId3"/>
          <a:srcRect t="9292" b="11062"/>
          <a:stretch/>
        </p:blipFill>
        <p:spPr>
          <a:xfrm>
            <a:off x="0" y="0"/>
            <a:ext cx="12192000" cy="6858000"/>
          </a:xfrm>
          <a:prstGeom prst="rect">
            <a:avLst/>
          </a:prstGeom>
        </p:spPr>
      </p:pic>
      <p:sp>
        <p:nvSpPr>
          <p:cNvPr id="2" name="Title 1"/>
          <p:cNvSpPr>
            <a:spLocks noGrp="1"/>
          </p:cNvSpPr>
          <p:nvPr>
            <p:ph type="title"/>
          </p:nvPr>
        </p:nvSpPr>
        <p:spPr>
          <a:xfrm>
            <a:off x="1276350" y="992973"/>
            <a:ext cx="10915650" cy="683427"/>
          </a:xfrm>
          <a:solidFill>
            <a:srgbClr val="7030A0"/>
          </a:solidFill>
        </p:spPr>
        <p:txBody>
          <a:bodyPr/>
          <a:lstStyle/>
          <a:p>
            <a:r>
              <a:rPr lang="en-US" dirty="0"/>
              <a:t>Notification to System Administration</a:t>
            </a:r>
          </a:p>
        </p:txBody>
      </p:sp>
      <p:sp>
        <p:nvSpPr>
          <p:cNvPr id="3" name="Content Placeholder 2"/>
          <p:cNvSpPr>
            <a:spLocks noGrp="1"/>
          </p:cNvSpPr>
          <p:nvPr>
            <p:ph idx="1"/>
          </p:nvPr>
        </p:nvSpPr>
        <p:spPr>
          <a:xfrm>
            <a:off x="0" y="3661410"/>
            <a:ext cx="7029450" cy="720089"/>
          </a:xfrm>
          <a:solidFill>
            <a:srgbClr val="7030A0"/>
          </a:solidFill>
        </p:spPr>
        <p:txBody>
          <a:bodyPr>
            <a:normAutofit/>
          </a:bodyPr>
          <a:lstStyle/>
          <a:p>
            <a:r>
              <a:rPr lang="en-US" sz="3600" dirty="0">
                <a:solidFill>
                  <a:schemeClr val="accent5">
                    <a:lumMod val="40000"/>
                    <a:lumOff val="60000"/>
                  </a:schemeClr>
                </a:solidFill>
                <a:hlinkClick r:id="rId4">
                  <a:extLst>
                    <a:ext uri="{A12FA001-AC4F-418D-AE19-62706E023703}">
                      <ahyp:hlinkClr xmlns:ahyp="http://schemas.microsoft.com/office/drawing/2018/hyperlinkcolor" xmlns="" val="tx"/>
                    </a:ext>
                  </a:extLst>
                </a:hlinkClick>
              </a:rPr>
              <a:t>SystemNotification@suny.edu</a:t>
            </a:r>
            <a:r>
              <a:rPr lang="en-US" sz="3600" dirty="0">
                <a:solidFill>
                  <a:schemeClr val="accent5">
                    <a:lumMod val="40000"/>
                    <a:lumOff val="60000"/>
                  </a:schemeClr>
                </a:solidFill>
              </a:rPr>
              <a:t> </a:t>
            </a:r>
          </a:p>
        </p:txBody>
      </p:sp>
      <p:sp>
        <p:nvSpPr>
          <p:cNvPr id="4" name="Slide Number Placeholder 3"/>
          <p:cNvSpPr>
            <a:spLocks noGrp="1"/>
          </p:cNvSpPr>
          <p:nvPr>
            <p:ph type="sldNum" sz="quarter" idx="12"/>
          </p:nvPr>
        </p:nvSpPr>
        <p:spPr/>
        <p:txBody>
          <a:bodyPr/>
          <a:lstStyle/>
          <a:p>
            <a:fld id="{6D22F896-40B5-4ADD-8801-0D06FADFA095}" type="slidenum">
              <a:rPr lang="en-US" smtClean="0"/>
              <a:t>22</a:t>
            </a:fld>
            <a:endParaRPr lang="en-US" dirty="0"/>
          </a:p>
        </p:txBody>
      </p:sp>
    </p:spTree>
    <p:extLst>
      <p:ext uri="{BB962C8B-B14F-4D97-AF65-F5344CB8AC3E}">
        <p14:creationId xmlns:p14="http://schemas.microsoft.com/office/powerpoint/2010/main" val="24587892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2987040" y="269073"/>
            <a:ext cx="8814435" cy="1293028"/>
          </a:xfrm>
          <a:solidFill>
            <a:schemeClr val="tx1">
              <a:lumMod val="95000"/>
            </a:schemeClr>
          </a:solidFill>
        </p:spPr>
        <p:txBody>
          <a:bodyPr>
            <a:normAutofit/>
          </a:bodyPr>
          <a:lstStyle/>
          <a:p>
            <a:r>
              <a:rPr lang="en-US" dirty="0">
                <a:solidFill>
                  <a:schemeClr val="bg2"/>
                </a:solidFill>
              </a:rPr>
              <a:t> </a:t>
            </a:r>
            <a:r>
              <a:rPr lang="en-US" u="sng" dirty="0">
                <a:solidFill>
                  <a:schemeClr val="bg2"/>
                </a:solidFill>
              </a:rPr>
              <a:t>Alternative Bond Test</a:t>
            </a:r>
            <a:r>
              <a:rPr lang="en-US" dirty="0">
                <a:solidFill>
                  <a:schemeClr val="bg2"/>
                </a:solidFill>
              </a:rPr>
              <a:t> (</a:t>
            </a:r>
            <a:r>
              <a:rPr lang="en-US" dirty="0" err="1">
                <a:solidFill>
                  <a:schemeClr val="bg2"/>
                </a:solidFill>
              </a:rPr>
              <a:t>ABT</a:t>
            </a:r>
            <a:r>
              <a:rPr lang="en-US" dirty="0">
                <a:solidFill>
                  <a:schemeClr val="bg2"/>
                </a:solidFill>
              </a:rPr>
              <a:t>)</a:t>
            </a:r>
            <a:br>
              <a:rPr lang="en-US" dirty="0">
                <a:solidFill>
                  <a:schemeClr val="bg2"/>
                </a:solidFill>
              </a:rPr>
            </a:br>
            <a:r>
              <a:rPr lang="en-US" dirty="0">
                <a:solidFill>
                  <a:schemeClr val="bg2"/>
                </a:solidFill>
              </a:rPr>
              <a:t>Res Hall Debt Service coverage</a:t>
            </a:r>
          </a:p>
        </p:txBody>
      </p:sp>
      <p:sp>
        <p:nvSpPr>
          <p:cNvPr id="3" name="Content Placeholder 2"/>
          <p:cNvSpPr>
            <a:spLocks noGrp="1"/>
          </p:cNvSpPr>
          <p:nvPr>
            <p:ph idx="1"/>
          </p:nvPr>
        </p:nvSpPr>
        <p:spPr>
          <a:xfrm>
            <a:off x="546102" y="1844193"/>
            <a:ext cx="11255373" cy="3718407"/>
          </a:xfrm>
          <a:solidFill>
            <a:schemeClr val="tx1">
              <a:lumMod val="95000"/>
            </a:schemeClr>
          </a:solidFill>
        </p:spPr>
        <p:txBody>
          <a:bodyPr>
            <a:normAutofit/>
          </a:bodyPr>
          <a:lstStyle/>
          <a:p>
            <a:pPr marL="0" indent="0">
              <a:buNone/>
              <a:tabLst>
                <a:tab pos="457200" algn="l"/>
                <a:tab pos="9601200" algn="r"/>
                <a:tab pos="10687050" algn="r"/>
              </a:tabLst>
            </a:pPr>
            <a:r>
              <a:rPr lang="en-US" sz="3600" dirty="0">
                <a:solidFill>
                  <a:schemeClr val="bg2"/>
                </a:solidFill>
              </a:rPr>
              <a:t>   	Revenue </a:t>
            </a:r>
            <a:r>
              <a:rPr lang="en-US" sz="2000" dirty="0">
                <a:solidFill>
                  <a:schemeClr val="bg2"/>
                </a:solidFill>
              </a:rPr>
              <a:t>(Room Rent, Parking Other revenue) </a:t>
            </a:r>
            <a:r>
              <a:rPr lang="en-US" sz="3600" dirty="0">
                <a:solidFill>
                  <a:schemeClr val="bg2"/>
                </a:solidFill>
              </a:rPr>
              <a:t>	$  531.8 M	A</a:t>
            </a:r>
          </a:p>
          <a:p>
            <a:pPr marL="0" indent="0">
              <a:buNone/>
              <a:tabLst>
                <a:tab pos="457200" algn="l"/>
                <a:tab pos="9601200" algn="r"/>
                <a:tab pos="10687050" algn="r"/>
              </a:tabLst>
            </a:pPr>
            <a:r>
              <a:rPr lang="en-US" sz="3600" u="sng" dirty="0">
                <a:solidFill>
                  <a:schemeClr val="bg2"/>
                </a:solidFill>
              </a:rPr>
              <a:t>- 	Expense </a:t>
            </a:r>
            <a:r>
              <a:rPr lang="en-US" sz="2000" u="sng" dirty="0">
                <a:solidFill>
                  <a:schemeClr val="bg2"/>
                </a:solidFill>
              </a:rPr>
              <a:t>(O&amp;M, Energy, Res Hall Staff, </a:t>
            </a:r>
            <a:r>
              <a:rPr lang="en-US" sz="2000" u="sng" dirty="0" err="1">
                <a:solidFill>
                  <a:schemeClr val="bg2"/>
                </a:solidFill>
              </a:rPr>
              <a:t>etc</a:t>
            </a:r>
            <a:r>
              <a:rPr lang="en-US" sz="2000" u="sng" dirty="0">
                <a:solidFill>
                  <a:schemeClr val="bg2"/>
                </a:solidFill>
              </a:rPr>
              <a:t>)</a:t>
            </a:r>
            <a:r>
              <a:rPr lang="en-US" sz="2000" dirty="0">
                <a:solidFill>
                  <a:schemeClr val="bg2"/>
                </a:solidFill>
              </a:rPr>
              <a:t>	</a:t>
            </a:r>
            <a:r>
              <a:rPr lang="en-US" sz="3600" u="sng" dirty="0">
                <a:solidFill>
                  <a:schemeClr val="bg2"/>
                </a:solidFill>
              </a:rPr>
              <a:t>-  342.6 M	- B</a:t>
            </a:r>
          </a:p>
          <a:p>
            <a:pPr marL="0" indent="0">
              <a:buNone/>
              <a:tabLst>
                <a:tab pos="457200" algn="l"/>
                <a:tab pos="9601200" algn="r"/>
                <a:tab pos="10687050" algn="r"/>
              </a:tabLst>
            </a:pPr>
            <a:r>
              <a:rPr lang="en-US" sz="3600" dirty="0">
                <a:solidFill>
                  <a:schemeClr val="bg2"/>
                </a:solidFill>
              </a:rPr>
              <a:t>= 	Net Revenue (A - B)	189.2 M	C</a:t>
            </a:r>
          </a:p>
          <a:p>
            <a:pPr marL="0" indent="0">
              <a:buNone/>
              <a:tabLst>
                <a:tab pos="9601200" algn="r"/>
                <a:tab pos="10687050" algn="r"/>
              </a:tabLst>
            </a:pPr>
            <a:endParaRPr lang="en-US" sz="1200" dirty="0">
              <a:solidFill>
                <a:schemeClr val="bg2"/>
              </a:solidFill>
            </a:endParaRPr>
          </a:p>
          <a:p>
            <a:pPr marL="0" indent="0">
              <a:buNone/>
              <a:tabLst>
                <a:tab pos="9601200" algn="r"/>
                <a:tab pos="10687050" algn="r"/>
              </a:tabLst>
            </a:pPr>
            <a:r>
              <a:rPr lang="en-US" sz="3600" dirty="0">
                <a:solidFill>
                  <a:schemeClr val="bg2"/>
                </a:solidFill>
              </a:rPr>
              <a:t>DASNY Bond Payment	130.3 M	D</a:t>
            </a:r>
          </a:p>
          <a:p>
            <a:pPr marL="0" indent="0">
              <a:buNone/>
              <a:tabLst>
                <a:tab pos="9601200" algn="r"/>
                <a:tab pos="10687050" algn="r"/>
              </a:tabLst>
            </a:pPr>
            <a:r>
              <a:rPr lang="en-US" sz="1200" dirty="0">
                <a:solidFill>
                  <a:schemeClr val="bg2"/>
                </a:solidFill>
              </a:rPr>
              <a:t>	</a:t>
            </a:r>
          </a:p>
          <a:p>
            <a:pPr marL="0" indent="0">
              <a:buNone/>
              <a:tabLst>
                <a:tab pos="9601200" algn="r"/>
                <a:tab pos="10687050" algn="r"/>
              </a:tabLst>
            </a:pPr>
            <a:r>
              <a:rPr lang="en-US" sz="3600" dirty="0">
                <a:solidFill>
                  <a:schemeClr val="bg2"/>
                </a:solidFill>
              </a:rPr>
              <a:t>Debt Service Coverage (C ÷ D)	1.45	E</a:t>
            </a:r>
            <a:endParaRPr lang="en-US" sz="2800" dirty="0">
              <a:solidFill>
                <a:schemeClr val="bg2"/>
              </a:solidFill>
            </a:endParaRPr>
          </a:p>
        </p:txBody>
      </p:sp>
      <p:sp>
        <p:nvSpPr>
          <p:cNvPr id="4" name="Slide Number Placeholder 3"/>
          <p:cNvSpPr>
            <a:spLocks noGrp="1"/>
          </p:cNvSpPr>
          <p:nvPr>
            <p:ph type="sldNum" sz="quarter" idx="12"/>
          </p:nvPr>
        </p:nvSpPr>
        <p:spPr/>
        <p:txBody>
          <a:bodyPr/>
          <a:lstStyle/>
          <a:p>
            <a:fld id="{6D22F896-40B5-4ADD-8801-0D06FADFA095}" type="slidenum">
              <a:rPr lang="en-US" smtClean="0"/>
              <a:t>23</a:t>
            </a:fld>
            <a:endParaRPr lang="en-US" dirty="0"/>
          </a:p>
        </p:txBody>
      </p:sp>
      <p:sp>
        <p:nvSpPr>
          <p:cNvPr id="7" name="Content Placeholder 2"/>
          <p:cNvSpPr txBox="1">
            <a:spLocks/>
          </p:cNvSpPr>
          <p:nvPr/>
        </p:nvSpPr>
        <p:spPr>
          <a:xfrm>
            <a:off x="546102" y="6064883"/>
            <a:ext cx="11255372" cy="462281"/>
          </a:xfrm>
          <a:prstGeom prst="rect">
            <a:avLst/>
          </a:prstGeom>
          <a:solidFill>
            <a:schemeClr val="tx1">
              <a:lumMod val="95000"/>
            </a:schemeClr>
          </a:solidFill>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gn="ctr">
              <a:buFont typeface="Arial" panose="020B0604020202020204" pitchFamily="34" charset="0"/>
              <a:buNone/>
              <a:tabLst>
                <a:tab pos="9601200" algn="r"/>
                <a:tab pos="10687050" algn="r"/>
              </a:tabLst>
            </a:pPr>
            <a:r>
              <a:rPr lang="en-US" sz="2800" b="1" dirty="0">
                <a:solidFill>
                  <a:schemeClr val="bg2"/>
                </a:solidFill>
              </a:rPr>
              <a:t>074 capital and Rev Loan are excluded from this calculation</a:t>
            </a:r>
          </a:p>
        </p:txBody>
      </p:sp>
    </p:spTree>
    <p:extLst>
      <p:ext uri="{BB962C8B-B14F-4D97-AF65-F5344CB8AC3E}">
        <p14:creationId xmlns:p14="http://schemas.microsoft.com/office/powerpoint/2010/main" val="8193269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D22F896-40B5-4ADD-8801-0D06FADFA095}" type="slidenum">
              <a:rPr lang="en-US" smtClean="0"/>
              <a:t>24</a:t>
            </a:fld>
            <a:endParaRPr lang="en-US" dirty="0"/>
          </a:p>
        </p:txBody>
      </p:sp>
      <p:pic>
        <p:nvPicPr>
          <p:cNvPr id="28" name="Picture 27"/>
          <p:cNvPicPr>
            <a:picLocks noChangeAspect="1"/>
          </p:cNvPicPr>
          <p:nvPr/>
        </p:nvPicPr>
        <p:blipFill rotWithShape="1">
          <a:blip r:embed="rId3"/>
          <a:srcRect l="1" r="37908" b="21071"/>
          <a:stretch/>
        </p:blipFill>
        <p:spPr>
          <a:xfrm>
            <a:off x="-1" y="711582"/>
            <a:ext cx="12192001" cy="6133905"/>
          </a:xfrm>
          <a:prstGeom prst="rect">
            <a:avLst/>
          </a:prstGeom>
        </p:spPr>
      </p:pic>
      <p:sp>
        <p:nvSpPr>
          <p:cNvPr id="29" name="TextBox 28"/>
          <p:cNvSpPr txBox="1"/>
          <p:nvPr/>
        </p:nvSpPr>
        <p:spPr>
          <a:xfrm>
            <a:off x="8259783" y="1926715"/>
            <a:ext cx="1527858" cy="923330"/>
          </a:xfrm>
          <a:prstGeom prst="rect">
            <a:avLst/>
          </a:prstGeom>
          <a:solidFill>
            <a:schemeClr val="tx1"/>
          </a:solidFill>
        </p:spPr>
        <p:txBody>
          <a:bodyPr wrap="square" rtlCol="0">
            <a:spAutoFit/>
          </a:bodyPr>
          <a:lstStyle/>
          <a:p>
            <a:pPr algn="ctr"/>
            <a:r>
              <a:rPr lang="en-US" b="1" dirty="0">
                <a:solidFill>
                  <a:schemeClr val="bg2"/>
                </a:solidFill>
              </a:rPr>
              <a:t>15 Year projects out of Money</a:t>
            </a:r>
          </a:p>
        </p:txBody>
      </p:sp>
      <p:sp>
        <p:nvSpPr>
          <p:cNvPr id="30" name="TextBox 29"/>
          <p:cNvSpPr txBox="1"/>
          <p:nvPr/>
        </p:nvSpPr>
        <p:spPr>
          <a:xfrm>
            <a:off x="6095999" y="4513982"/>
            <a:ext cx="1527858" cy="923330"/>
          </a:xfrm>
          <a:prstGeom prst="rect">
            <a:avLst/>
          </a:prstGeom>
          <a:solidFill>
            <a:schemeClr val="tx1"/>
          </a:solidFill>
        </p:spPr>
        <p:txBody>
          <a:bodyPr wrap="square" rtlCol="0">
            <a:spAutoFit/>
          </a:bodyPr>
          <a:lstStyle/>
          <a:p>
            <a:pPr algn="ctr"/>
            <a:r>
              <a:rPr lang="en-US" b="1" dirty="0">
                <a:solidFill>
                  <a:schemeClr val="bg2"/>
                </a:solidFill>
              </a:rPr>
              <a:t>30 Year projects out of Money</a:t>
            </a:r>
          </a:p>
        </p:txBody>
      </p:sp>
      <p:sp>
        <p:nvSpPr>
          <p:cNvPr id="31" name="TextBox 30"/>
          <p:cNvSpPr txBox="1"/>
          <p:nvPr/>
        </p:nvSpPr>
        <p:spPr>
          <a:xfrm>
            <a:off x="350838" y="57313"/>
            <a:ext cx="11124882" cy="646331"/>
          </a:xfrm>
          <a:prstGeom prst="rect">
            <a:avLst/>
          </a:prstGeom>
          <a:noFill/>
        </p:spPr>
        <p:txBody>
          <a:bodyPr wrap="square" rtlCol="0">
            <a:spAutoFit/>
          </a:bodyPr>
          <a:lstStyle/>
          <a:p>
            <a:r>
              <a:rPr lang="en-US" sz="3600" dirty="0">
                <a:solidFill>
                  <a:schemeClr val="bg2"/>
                </a:solidFill>
              </a:rPr>
              <a:t>WHY is staying above 1.2 </a:t>
            </a:r>
            <a:r>
              <a:rPr lang="en-US" sz="3600" dirty="0" err="1">
                <a:solidFill>
                  <a:schemeClr val="bg2"/>
                </a:solidFill>
              </a:rPr>
              <a:t>ABT</a:t>
            </a:r>
            <a:r>
              <a:rPr lang="en-US" sz="3600" dirty="0">
                <a:solidFill>
                  <a:schemeClr val="bg2"/>
                </a:solidFill>
              </a:rPr>
              <a:t> so Important?</a:t>
            </a:r>
          </a:p>
        </p:txBody>
      </p:sp>
    </p:spTree>
    <p:extLst>
      <p:ext uri="{BB962C8B-B14F-4D97-AF65-F5344CB8AC3E}">
        <p14:creationId xmlns:p14="http://schemas.microsoft.com/office/powerpoint/2010/main" val="8108604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50ACBC85-2503-4B12-9254-DFA81B287558}"/>
              </a:ext>
            </a:extLst>
          </p:cNvPr>
          <p:cNvSpPr>
            <a:spLocks noGrp="1"/>
          </p:cNvSpPr>
          <p:nvPr>
            <p:ph type="sldNum" sz="quarter" idx="12"/>
          </p:nvPr>
        </p:nvSpPr>
        <p:spPr/>
        <p:txBody>
          <a:bodyPr/>
          <a:lstStyle/>
          <a:p>
            <a:fld id="{6D22F896-40B5-4ADD-8801-0D06FADFA095}" type="slidenum">
              <a:rPr lang="en-US" dirty="0"/>
              <a:t>25</a:t>
            </a:fld>
            <a:endParaRPr lang="en-US"/>
          </a:p>
        </p:txBody>
      </p:sp>
      <p:graphicFrame>
        <p:nvGraphicFramePr>
          <p:cNvPr id="6" name="Table 5"/>
          <p:cNvGraphicFramePr>
            <a:graphicFrameLocks noGrp="1"/>
          </p:cNvGraphicFramePr>
          <p:nvPr>
            <p:extLst>
              <p:ext uri="{D42A27DB-BD31-4B8C-83A1-F6EECF244321}">
                <p14:modId xmlns:p14="http://schemas.microsoft.com/office/powerpoint/2010/main" val="2605122245"/>
              </p:ext>
            </p:extLst>
          </p:nvPr>
        </p:nvGraphicFramePr>
        <p:xfrm>
          <a:off x="0" y="551803"/>
          <a:ext cx="12192002" cy="5623291"/>
        </p:xfrm>
        <a:graphic>
          <a:graphicData uri="http://schemas.openxmlformats.org/drawingml/2006/table">
            <a:tbl>
              <a:tblPr/>
              <a:tblGrid>
                <a:gridCol w="1676401">
                  <a:extLst>
                    <a:ext uri="{9D8B030D-6E8A-4147-A177-3AD203B41FA5}">
                      <a16:colId xmlns:a16="http://schemas.microsoft.com/office/drawing/2014/main" xmlns="" val="110549264"/>
                    </a:ext>
                  </a:extLst>
                </a:gridCol>
                <a:gridCol w="1005841">
                  <a:extLst>
                    <a:ext uri="{9D8B030D-6E8A-4147-A177-3AD203B41FA5}">
                      <a16:colId xmlns:a16="http://schemas.microsoft.com/office/drawing/2014/main" xmlns="" val="2174778270"/>
                    </a:ext>
                  </a:extLst>
                </a:gridCol>
                <a:gridCol w="987552">
                  <a:extLst>
                    <a:ext uri="{9D8B030D-6E8A-4147-A177-3AD203B41FA5}">
                      <a16:colId xmlns:a16="http://schemas.microsoft.com/office/drawing/2014/main" xmlns="" val="3419831722"/>
                    </a:ext>
                  </a:extLst>
                </a:gridCol>
                <a:gridCol w="1017857">
                  <a:extLst>
                    <a:ext uri="{9D8B030D-6E8A-4147-A177-3AD203B41FA5}">
                      <a16:colId xmlns:a16="http://schemas.microsoft.com/office/drawing/2014/main" xmlns="" val="2200261320"/>
                    </a:ext>
                  </a:extLst>
                </a:gridCol>
                <a:gridCol w="1048687">
                  <a:extLst>
                    <a:ext uri="{9D8B030D-6E8A-4147-A177-3AD203B41FA5}">
                      <a16:colId xmlns:a16="http://schemas.microsoft.com/office/drawing/2014/main" xmlns="" val="3580441908"/>
                    </a:ext>
                  </a:extLst>
                </a:gridCol>
                <a:gridCol w="328825">
                  <a:extLst>
                    <a:ext uri="{9D8B030D-6E8A-4147-A177-3AD203B41FA5}">
                      <a16:colId xmlns:a16="http://schemas.microsoft.com/office/drawing/2014/main" xmlns="" val="318866961"/>
                    </a:ext>
                  </a:extLst>
                </a:gridCol>
                <a:gridCol w="1783439">
                  <a:extLst>
                    <a:ext uri="{9D8B030D-6E8A-4147-A177-3AD203B41FA5}">
                      <a16:colId xmlns:a16="http://schemas.microsoft.com/office/drawing/2014/main" xmlns="" val="1721709673"/>
                    </a:ext>
                  </a:extLst>
                </a:gridCol>
                <a:gridCol w="1075944">
                  <a:extLst>
                    <a:ext uri="{9D8B030D-6E8A-4147-A177-3AD203B41FA5}">
                      <a16:colId xmlns:a16="http://schemas.microsoft.com/office/drawing/2014/main" xmlns="" val="691777829"/>
                    </a:ext>
                  </a:extLst>
                </a:gridCol>
                <a:gridCol w="1085088">
                  <a:extLst>
                    <a:ext uri="{9D8B030D-6E8A-4147-A177-3AD203B41FA5}">
                      <a16:colId xmlns:a16="http://schemas.microsoft.com/office/drawing/2014/main" xmlns="" val="781099470"/>
                    </a:ext>
                  </a:extLst>
                </a:gridCol>
                <a:gridCol w="1103376">
                  <a:extLst>
                    <a:ext uri="{9D8B030D-6E8A-4147-A177-3AD203B41FA5}">
                      <a16:colId xmlns:a16="http://schemas.microsoft.com/office/drawing/2014/main" xmlns="" val="2998417456"/>
                    </a:ext>
                  </a:extLst>
                </a:gridCol>
                <a:gridCol w="1078992">
                  <a:extLst>
                    <a:ext uri="{9D8B030D-6E8A-4147-A177-3AD203B41FA5}">
                      <a16:colId xmlns:a16="http://schemas.microsoft.com/office/drawing/2014/main" xmlns="" val="904401365"/>
                    </a:ext>
                  </a:extLst>
                </a:gridCol>
              </a:tblGrid>
              <a:tr h="594091">
                <a:tc>
                  <a:txBody>
                    <a:bodyPr/>
                    <a:lstStyle/>
                    <a:p>
                      <a:pPr algn="l" fontAlgn="b"/>
                      <a:r>
                        <a:rPr lang="en-US" sz="2200" b="1" i="0" u="none" strike="noStrike" dirty="0">
                          <a:solidFill>
                            <a:srgbClr val="000000"/>
                          </a:solidFill>
                          <a:effectLst/>
                          <a:latin typeface="Calibri" panose="020F0502020204030204" pitchFamily="34" charset="0"/>
                        </a:rPr>
                        <a:t>Campus</a:t>
                      </a:r>
                    </a:p>
                  </a:txBody>
                  <a:tcPr marL="5989" marR="5989" marT="59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b"/>
                      <a:r>
                        <a:rPr lang="en-US" sz="2200" b="1" i="0" u="none" strike="noStrike" dirty="0">
                          <a:solidFill>
                            <a:srgbClr val="000000"/>
                          </a:solidFill>
                          <a:effectLst/>
                          <a:latin typeface="Calibri" panose="020F0502020204030204" pitchFamily="34" charset="0"/>
                        </a:rPr>
                        <a:t> FY </a:t>
                      </a:r>
                      <a:br>
                        <a:rPr lang="en-US" sz="2200" b="1" i="0" u="none" strike="noStrike" dirty="0">
                          <a:solidFill>
                            <a:srgbClr val="000000"/>
                          </a:solidFill>
                          <a:effectLst/>
                          <a:latin typeface="Calibri" panose="020F0502020204030204" pitchFamily="34" charset="0"/>
                        </a:rPr>
                      </a:br>
                      <a:r>
                        <a:rPr lang="en-US" sz="2200" b="1" i="0" u="none" strike="noStrike" dirty="0">
                          <a:solidFill>
                            <a:srgbClr val="000000"/>
                          </a:solidFill>
                          <a:effectLst/>
                          <a:latin typeface="Calibri" panose="020F0502020204030204" pitchFamily="34" charset="0"/>
                        </a:rPr>
                        <a:t>14-15 </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b"/>
                      <a:r>
                        <a:rPr lang="en-US" sz="2200" b="1" i="0" u="none" strike="noStrike" dirty="0">
                          <a:solidFill>
                            <a:srgbClr val="000000"/>
                          </a:solidFill>
                          <a:effectLst/>
                          <a:latin typeface="Calibri" panose="020F0502020204030204" pitchFamily="34" charset="0"/>
                        </a:rPr>
                        <a:t> FY </a:t>
                      </a:r>
                      <a:br>
                        <a:rPr lang="en-US" sz="2200" b="1" i="0" u="none" strike="noStrike" dirty="0">
                          <a:solidFill>
                            <a:srgbClr val="000000"/>
                          </a:solidFill>
                          <a:effectLst/>
                          <a:latin typeface="Calibri" panose="020F0502020204030204" pitchFamily="34" charset="0"/>
                        </a:rPr>
                      </a:br>
                      <a:r>
                        <a:rPr lang="en-US" sz="2200" b="1" i="0" u="none" strike="noStrike" dirty="0">
                          <a:solidFill>
                            <a:srgbClr val="000000"/>
                          </a:solidFill>
                          <a:effectLst/>
                          <a:latin typeface="Calibri" panose="020F0502020204030204" pitchFamily="34" charset="0"/>
                        </a:rPr>
                        <a:t>15-16 </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b"/>
                      <a:r>
                        <a:rPr lang="en-US" sz="2200" b="1" i="0" u="none" strike="noStrike" dirty="0">
                          <a:solidFill>
                            <a:srgbClr val="000000"/>
                          </a:solidFill>
                          <a:effectLst/>
                          <a:latin typeface="Calibri" panose="020F0502020204030204" pitchFamily="34" charset="0"/>
                        </a:rPr>
                        <a:t> FY </a:t>
                      </a:r>
                      <a:br>
                        <a:rPr lang="en-US" sz="2200" b="1" i="0" u="none" strike="noStrike" dirty="0">
                          <a:solidFill>
                            <a:srgbClr val="000000"/>
                          </a:solidFill>
                          <a:effectLst/>
                          <a:latin typeface="Calibri" panose="020F0502020204030204" pitchFamily="34" charset="0"/>
                        </a:rPr>
                      </a:br>
                      <a:r>
                        <a:rPr lang="en-US" sz="2200" b="1" i="0" u="none" strike="noStrike" dirty="0">
                          <a:solidFill>
                            <a:srgbClr val="000000"/>
                          </a:solidFill>
                          <a:effectLst/>
                          <a:latin typeface="Calibri" panose="020F0502020204030204" pitchFamily="34" charset="0"/>
                        </a:rPr>
                        <a:t>16-17 </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b"/>
                      <a:r>
                        <a:rPr lang="en-US" sz="2200" b="1" i="0" u="none" strike="noStrike" dirty="0">
                          <a:solidFill>
                            <a:srgbClr val="000000"/>
                          </a:solidFill>
                          <a:effectLst/>
                          <a:latin typeface="Calibri" panose="020F0502020204030204" pitchFamily="34" charset="0"/>
                        </a:rPr>
                        <a:t> FY </a:t>
                      </a:r>
                      <a:br>
                        <a:rPr lang="en-US" sz="2200" b="1" i="0" u="none" strike="noStrike" dirty="0">
                          <a:solidFill>
                            <a:srgbClr val="000000"/>
                          </a:solidFill>
                          <a:effectLst/>
                          <a:latin typeface="Calibri" panose="020F0502020204030204" pitchFamily="34" charset="0"/>
                        </a:rPr>
                      </a:br>
                      <a:r>
                        <a:rPr lang="en-US" sz="2200" b="1" i="0" u="none" strike="noStrike" dirty="0">
                          <a:solidFill>
                            <a:srgbClr val="000000"/>
                          </a:solidFill>
                          <a:effectLst/>
                          <a:latin typeface="Calibri" panose="020F0502020204030204" pitchFamily="34" charset="0"/>
                        </a:rPr>
                        <a:t>17-18 </a:t>
                      </a:r>
                    </a:p>
                  </a:txBody>
                  <a:tcPr marL="5989" marR="5989" marT="59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b"/>
                      <a:endParaRPr lang="en-US" sz="2200" b="1" i="0" u="none" strike="noStrike">
                        <a:solidFill>
                          <a:srgbClr val="000000"/>
                        </a:solidFill>
                        <a:effectLst/>
                        <a:latin typeface="Calibri" panose="020F0502020204030204" pitchFamily="34" charset="0"/>
                      </a:endParaRPr>
                    </a:p>
                  </a:txBody>
                  <a:tcPr marL="5989" marR="5989" marT="598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2200" b="1" i="0" u="none" strike="noStrike">
                          <a:solidFill>
                            <a:srgbClr val="000000"/>
                          </a:solidFill>
                          <a:effectLst/>
                          <a:latin typeface="Calibri" panose="020F0502020204030204" pitchFamily="34" charset="0"/>
                        </a:rPr>
                        <a:t>Campus</a:t>
                      </a:r>
                    </a:p>
                  </a:txBody>
                  <a:tcPr marL="5989" marR="5989" marT="59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b"/>
                      <a:r>
                        <a:rPr lang="en-US" sz="2200" b="1" i="0" u="none" strike="noStrike">
                          <a:solidFill>
                            <a:srgbClr val="000000"/>
                          </a:solidFill>
                          <a:effectLst/>
                          <a:latin typeface="Calibri" panose="020F0502020204030204" pitchFamily="34" charset="0"/>
                        </a:rPr>
                        <a:t> FY </a:t>
                      </a:r>
                      <a:br>
                        <a:rPr lang="en-US" sz="2200" b="1" i="0" u="none" strike="noStrike">
                          <a:solidFill>
                            <a:srgbClr val="000000"/>
                          </a:solidFill>
                          <a:effectLst/>
                          <a:latin typeface="Calibri" panose="020F0502020204030204" pitchFamily="34" charset="0"/>
                        </a:rPr>
                      </a:br>
                      <a:r>
                        <a:rPr lang="en-US" sz="2200" b="1" i="0" u="none" strike="noStrike">
                          <a:solidFill>
                            <a:srgbClr val="000000"/>
                          </a:solidFill>
                          <a:effectLst/>
                          <a:latin typeface="Calibri" panose="020F0502020204030204" pitchFamily="34" charset="0"/>
                        </a:rPr>
                        <a:t>14-15 </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b"/>
                      <a:r>
                        <a:rPr lang="en-US" sz="2200" b="1" i="0" u="none" strike="noStrike">
                          <a:solidFill>
                            <a:srgbClr val="000000"/>
                          </a:solidFill>
                          <a:effectLst/>
                          <a:latin typeface="Calibri" panose="020F0502020204030204" pitchFamily="34" charset="0"/>
                        </a:rPr>
                        <a:t> FY </a:t>
                      </a:r>
                      <a:br>
                        <a:rPr lang="en-US" sz="2200" b="1" i="0" u="none" strike="noStrike">
                          <a:solidFill>
                            <a:srgbClr val="000000"/>
                          </a:solidFill>
                          <a:effectLst/>
                          <a:latin typeface="Calibri" panose="020F0502020204030204" pitchFamily="34" charset="0"/>
                        </a:rPr>
                      </a:br>
                      <a:r>
                        <a:rPr lang="en-US" sz="2200" b="1" i="0" u="none" strike="noStrike">
                          <a:solidFill>
                            <a:srgbClr val="000000"/>
                          </a:solidFill>
                          <a:effectLst/>
                          <a:latin typeface="Calibri" panose="020F0502020204030204" pitchFamily="34" charset="0"/>
                        </a:rPr>
                        <a:t>15-16 </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b"/>
                      <a:r>
                        <a:rPr lang="en-US" sz="2200" b="1" i="0" u="none" strike="noStrike">
                          <a:solidFill>
                            <a:srgbClr val="000000"/>
                          </a:solidFill>
                          <a:effectLst/>
                          <a:latin typeface="Calibri" panose="020F0502020204030204" pitchFamily="34" charset="0"/>
                        </a:rPr>
                        <a:t> FY </a:t>
                      </a:r>
                      <a:br>
                        <a:rPr lang="en-US" sz="2200" b="1" i="0" u="none" strike="noStrike">
                          <a:solidFill>
                            <a:srgbClr val="000000"/>
                          </a:solidFill>
                          <a:effectLst/>
                          <a:latin typeface="Calibri" panose="020F0502020204030204" pitchFamily="34" charset="0"/>
                        </a:rPr>
                      </a:br>
                      <a:r>
                        <a:rPr lang="en-US" sz="2200" b="1" i="0" u="none" strike="noStrike">
                          <a:solidFill>
                            <a:srgbClr val="000000"/>
                          </a:solidFill>
                          <a:effectLst/>
                          <a:latin typeface="Calibri" panose="020F0502020204030204" pitchFamily="34" charset="0"/>
                        </a:rPr>
                        <a:t>16-17 </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b"/>
                      <a:r>
                        <a:rPr lang="en-US" sz="2200" b="1" i="0" u="none" strike="noStrike">
                          <a:solidFill>
                            <a:srgbClr val="000000"/>
                          </a:solidFill>
                          <a:effectLst/>
                          <a:latin typeface="Calibri" panose="020F0502020204030204" pitchFamily="34" charset="0"/>
                        </a:rPr>
                        <a:t> FY </a:t>
                      </a:r>
                      <a:br>
                        <a:rPr lang="en-US" sz="2200" b="1" i="0" u="none" strike="noStrike">
                          <a:solidFill>
                            <a:srgbClr val="000000"/>
                          </a:solidFill>
                          <a:effectLst/>
                          <a:latin typeface="Calibri" panose="020F0502020204030204" pitchFamily="34" charset="0"/>
                        </a:rPr>
                      </a:br>
                      <a:r>
                        <a:rPr lang="en-US" sz="2200" b="1" i="0" u="none" strike="noStrike">
                          <a:solidFill>
                            <a:srgbClr val="000000"/>
                          </a:solidFill>
                          <a:effectLst/>
                          <a:latin typeface="Calibri" panose="020F0502020204030204" pitchFamily="34" charset="0"/>
                        </a:rPr>
                        <a:t>17-18 </a:t>
                      </a:r>
                    </a:p>
                  </a:txBody>
                  <a:tcPr marL="5989" marR="5989" marT="59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extLst>
                  <a:ext uri="{0D108BD9-81ED-4DB2-BD59-A6C34878D82A}">
                    <a16:rowId xmlns:a16="http://schemas.microsoft.com/office/drawing/2014/main" xmlns="" val="3500845903"/>
                  </a:ext>
                </a:extLst>
              </a:tr>
              <a:tr h="367393">
                <a:tc>
                  <a:txBody>
                    <a:bodyPr/>
                    <a:lstStyle/>
                    <a:p>
                      <a:pPr algn="l" fontAlgn="b"/>
                      <a:r>
                        <a:rPr lang="en-US" sz="2200" b="0" i="0" u="none" strike="noStrike" dirty="0">
                          <a:solidFill>
                            <a:srgbClr val="000000"/>
                          </a:solidFill>
                          <a:effectLst/>
                          <a:latin typeface="Calibri" panose="020F0502020204030204" pitchFamily="34" charset="0"/>
                        </a:rPr>
                        <a:t>Albany</a:t>
                      </a:r>
                    </a:p>
                  </a:txBody>
                  <a:tcPr marL="5989" marR="5989" marT="59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1.79</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2.50</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1.68</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1.98</a:t>
                      </a:r>
                    </a:p>
                  </a:txBody>
                  <a:tcPr marL="5989" marR="5989" marT="59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2200" b="0" i="0" u="none" strike="noStrike">
                        <a:solidFill>
                          <a:srgbClr val="000000"/>
                        </a:solidFill>
                        <a:effectLst/>
                        <a:latin typeface="Calibri" panose="020F0502020204030204" pitchFamily="34" charset="0"/>
                      </a:endParaRPr>
                    </a:p>
                  </a:txBody>
                  <a:tcPr marL="5989" marR="5989" marT="598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2200" b="0" i="0" u="none" strike="noStrike">
                          <a:solidFill>
                            <a:srgbClr val="000000"/>
                          </a:solidFill>
                          <a:effectLst/>
                          <a:latin typeface="Calibri" panose="020F0502020204030204" pitchFamily="34" charset="0"/>
                        </a:rPr>
                        <a:t>Geneseo</a:t>
                      </a:r>
                    </a:p>
                  </a:txBody>
                  <a:tcPr marL="5989" marR="5989" marT="59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1.71</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2.94</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1.86</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1.95</a:t>
                      </a:r>
                    </a:p>
                  </a:txBody>
                  <a:tcPr marL="5989" marR="5989" marT="59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649275399"/>
                  </a:ext>
                </a:extLst>
              </a:tr>
              <a:tr h="386716">
                <a:tc>
                  <a:txBody>
                    <a:bodyPr/>
                    <a:lstStyle/>
                    <a:p>
                      <a:pPr algn="l" fontAlgn="b"/>
                      <a:r>
                        <a:rPr lang="en-US" sz="2200" b="0" i="0" u="none" strike="noStrike" dirty="0">
                          <a:solidFill>
                            <a:srgbClr val="000000"/>
                          </a:solidFill>
                          <a:effectLst/>
                          <a:latin typeface="Calibri" panose="020F0502020204030204" pitchFamily="34" charset="0"/>
                        </a:rPr>
                        <a:t>Alfred State</a:t>
                      </a:r>
                    </a:p>
                  </a:txBody>
                  <a:tcPr marL="5989" marR="5989" marT="59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5.38</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6.82</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2.72</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1.88</a:t>
                      </a:r>
                    </a:p>
                  </a:txBody>
                  <a:tcPr marL="5989" marR="5989" marT="59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2200" b="0" i="0" u="none" strike="noStrike">
                        <a:solidFill>
                          <a:srgbClr val="000000"/>
                        </a:solidFill>
                        <a:effectLst/>
                        <a:latin typeface="Calibri" panose="020F0502020204030204" pitchFamily="34" charset="0"/>
                      </a:endParaRPr>
                    </a:p>
                  </a:txBody>
                  <a:tcPr marL="5989" marR="5989" marT="598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2200" b="0" i="0" u="none" strike="noStrike">
                          <a:solidFill>
                            <a:srgbClr val="000000"/>
                          </a:solidFill>
                          <a:effectLst/>
                          <a:latin typeface="Calibri" panose="020F0502020204030204" pitchFamily="34" charset="0"/>
                        </a:rPr>
                        <a:t>Maritime</a:t>
                      </a:r>
                    </a:p>
                  </a:txBody>
                  <a:tcPr marL="5989" marR="5989" marT="59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1.79</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2.49</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1.82</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1.96</a:t>
                      </a:r>
                    </a:p>
                  </a:txBody>
                  <a:tcPr marL="5989" marR="5989" marT="59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880066513"/>
                  </a:ext>
                </a:extLst>
              </a:tr>
              <a:tr h="399370">
                <a:tc>
                  <a:txBody>
                    <a:bodyPr/>
                    <a:lstStyle/>
                    <a:p>
                      <a:pPr algn="l" fontAlgn="b"/>
                      <a:r>
                        <a:rPr lang="en-US" sz="2200" b="0" i="0" u="none" strike="noStrike" dirty="0">
                          <a:solidFill>
                            <a:srgbClr val="000000"/>
                          </a:solidFill>
                          <a:effectLst/>
                          <a:latin typeface="Calibri" panose="020F0502020204030204" pitchFamily="34" charset="0"/>
                        </a:rPr>
                        <a:t>Binghamton</a:t>
                      </a:r>
                    </a:p>
                  </a:txBody>
                  <a:tcPr marL="5989" marR="5989" marT="59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9C0006"/>
                          </a:solidFill>
                          <a:effectLst/>
                          <a:latin typeface="Calibri" panose="020F0502020204030204" pitchFamily="34" charset="0"/>
                        </a:rPr>
                        <a:t>0.84</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7CE"/>
                    </a:solidFill>
                  </a:tcPr>
                </a:tc>
                <a:tc>
                  <a:txBody>
                    <a:bodyPr/>
                    <a:lstStyle/>
                    <a:p>
                      <a:pPr algn="ctr" fontAlgn="b"/>
                      <a:r>
                        <a:rPr lang="en-US" sz="2200" b="0" i="0" u="none" strike="noStrike">
                          <a:solidFill>
                            <a:srgbClr val="9C0006"/>
                          </a:solidFill>
                          <a:effectLst/>
                          <a:latin typeface="Calibri" panose="020F0502020204030204" pitchFamily="34" charset="0"/>
                        </a:rPr>
                        <a:t>1.03</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7CE"/>
                    </a:solidFill>
                  </a:tcPr>
                </a:tc>
                <a:tc>
                  <a:txBody>
                    <a:bodyPr/>
                    <a:lstStyle/>
                    <a:p>
                      <a:pPr algn="ctr" fontAlgn="b"/>
                      <a:r>
                        <a:rPr lang="en-US" sz="2200" b="0" i="0" u="none" strike="noStrike">
                          <a:solidFill>
                            <a:srgbClr val="9C0006"/>
                          </a:solidFill>
                          <a:effectLst/>
                          <a:latin typeface="Calibri" panose="020F0502020204030204" pitchFamily="34" charset="0"/>
                        </a:rPr>
                        <a:t>1.14</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7CE"/>
                    </a:solidFill>
                  </a:tcPr>
                </a:tc>
                <a:tc>
                  <a:txBody>
                    <a:bodyPr/>
                    <a:lstStyle/>
                    <a:p>
                      <a:pPr algn="ctr" fontAlgn="b"/>
                      <a:r>
                        <a:rPr lang="en-US" sz="2200" b="0" i="0" u="none" strike="noStrike">
                          <a:solidFill>
                            <a:srgbClr val="9C6500"/>
                          </a:solidFill>
                          <a:effectLst/>
                          <a:latin typeface="Calibri" panose="020F0502020204030204" pitchFamily="34" charset="0"/>
                        </a:rPr>
                        <a:t>1.20</a:t>
                      </a:r>
                    </a:p>
                  </a:txBody>
                  <a:tcPr marL="5989" marR="5989" marT="59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9C"/>
                    </a:solidFill>
                  </a:tcPr>
                </a:tc>
                <a:tc>
                  <a:txBody>
                    <a:bodyPr/>
                    <a:lstStyle/>
                    <a:p>
                      <a:pPr algn="ctr" fontAlgn="b"/>
                      <a:endParaRPr lang="en-US" sz="2200" b="0" i="0" u="none" strike="noStrike">
                        <a:solidFill>
                          <a:srgbClr val="000000"/>
                        </a:solidFill>
                        <a:effectLst/>
                        <a:latin typeface="Calibri" panose="020F0502020204030204" pitchFamily="34" charset="0"/>
                      </a:endParaRPr>
                    </a:p>
                  </a:txBody>
                  <a:tcPr marL="5989" marR="5989" marT="598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2200" b="0" i="0" u="none" strike="noStrike">
                          <a:solidFill>
                            <a:srgbClr val="000000"/>
                          </a:solidFill>
                          <a:effectLst/>
                          <a:latin typeface="Calibri" panose="020F0502020204030204" pitchFamily="34" charset="0"/>
                        </a:rPr>
                        <a:t>Morrisville</a:t>
                      </a:r>
                    </a:p>
                  </a:txBody>
                  <a:tcPr marL="5989" marR="5989" marT="59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4.30</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2.34</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dirty="0">
                          <a:solidFill>
                            <a:srgbClr val="000000"/>
                          </a:solidFill>
                          <a:effectLst/>
                          <a:latin typeface="Calibri" panose="020F0502020204030204" pitchFamily="34" charset="0"/>
                        </a:rPr>
                        <a:t>3.20</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2.72</a:t>
                      </a:r>
                    </a:p>
                  </a:txBody>
                  <a:tcPr marL="5989" marR="5989" marT="59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450539445"/>
                  </a:ext>
                </a:extLst>
              </a:tr>
              <a:tr h="367393">
                <a:tc>
                  <a:txBody>
                    <a:bodyPr/>
                    <a:lstStyle/>
                    <a:p>
                      <a:pPr algn="l" fontAlgn="b"/>
                      <a:r>
                        <a:rPr lang="en-US" sz="2200" b="0" i="0" u="none" strike="noStrike" dirty="0">
                          <a:solidFill>
                            <a:srgbClr val="000000"/>
                          </a:solidFill>
                          <a:effectLst/>
                          <a:latin typeface="Calibri" panose="020F0502020204030204" pitchFamily="34" charset="0"/>
                        </a:rPr>
                        <a:t>Brockport</a:t>
                      </a:r>
                    </a:p>
                  </a:txBody>
                  <a:tcPr marL="5989" marR="5989" marT="59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1.61</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9C0006"/>
                          </a:solidFill>
                          <a:effectLst/>
                          <a:latin typeface="Calibri" panose="020F0502020204030204" pitchFamily="34" charset="0"/>
                        </a:rPr>
                        <a:t>1.02</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7CE"/>
                    </a:solidFill>
                  </a:tcPr>
                </a:tc>
                <a:tc>
                  <a:txBody>
                    <a:bodyPr/>
                    <a:lstStyle/>
                    <a:p>
                      <a:pPr algn="ctr" fontAlgn="b"/>
                      <a:r>
                        <a:rPr lang="en-US" sz="2200" b="0" i="0" u="none" strike="noStrike">
                          <a:solidFill>
                            <a:srgbClr val="000000"/>
                          </a:solidFill>
                          <a:effectLst/>
                          <a:latin typeface="Calibri" panose="020F0502020204030204" pitchFamily="34" charset="0"/>
                        </a:rPr>
                        <a:t>1.47</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9C0006"/>
                          </a:solidFill>
                          <a:effectLst/>
                          <a:latin typeface="Calibri" panose="020F0502020204030204" pitchFamily="34" charset="0"/>
                        </a:rPr>
                        <a:t>0.77</a:t>
                      </a:r>
                    </a:p>
                  </a:txBody>
                  <a:tcPr marL="5989" marR="5989" marT="59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7CE"/>
                    </a:solidFill>
                  </a:tcPr>
                </a:tc>
                <a:tc>
                  <a:txBody>
                    <a:bodyPr/>
                    <a:lstStyle/>
                    <a:p>
                      <a:pPr algn="ctr" fontAlgn="b"/>
                      <a:endParaRPr lang="en-US" sz="2200" b="0" i="0" u="none" strike="noStrike">
                        <a:solidFill>
                          <a:srgbClr val="000000"/>
                        </a:solidFill>
                        <a:effectLst/>
                        <a:latin typeface="Calibri" panose="020F0502020204030204" pitchFamily="34" charset="0"/>
                      </a:endParaRPr>
                    </a:p>
                  </a:txBody>
                  <a:tcPr marL="5989" marR="5989" marT="598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2200" b="0" i="0" u="none" strike="noStrike">
                          <a:solidFill>
                            <a:srgbClr val="000000"/>
                          </a:solidFill>
                          <a:effectLst/>
                          <a:latin typeface="Calibri" panose="020F0502020204030204" pitchFamily="34" charset="0"/>
                        </a:rPr>
                        <a:t>New Paltz</a:t>
                      </a:r>
                    </a:p>
                  </a:txBody>
                  <a:tcPr marL="5989" marR="5989" marT="59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1.42</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1.43</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9C0006"/>
                          </a:solidFill>
                          <a:effectLst/>
                          <a:latin typeface="Calibri" panose="020F0502020204030204" pitchFamily="34" charset="0"/>
                        </a:rPr>
                        <a:t>0.97</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7CE"/>
                    </a:solidFill>
                  </a:tcPr>
                </a:tc>
                <a:tc>
                  <a:txBody>
                    <a:bodyPr/>
                    <a:lstStyle/>
                    <a:p>
                      <a:pPr algn="ctr" fontAlgn="b"/>
                      <a:r>
                        <a:rPr lang="en-US" sz="2200" b="0" i="0" u="none" strike="noStrike">
                          <a:solidFill>
                            <a:srgbClr val="000000"/>
                          </a:solidFill>
                          <a:effectLst/>
                          <a:latin typeface="Calibri" panose="020F0502020204030204" pitchFamily="34" charset="0"/>
                        </a:rPr>
                        <a:t>2.75</a:t>
                      </a:r>
                    </a:p>
                  </a:txBody>
                  <a:tcPr marL="5989" marR="5989" marT="59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352910855"/>
                  </a:ext>
                </a:extLst>
              </a:tr>
              <a:tr h="425631">
                <a:tc>
                  <a:txBody>
                    <a:bodyPr/>
                    <a:lstStyle/>
                    <a:p>
                      <a:pPr algn="l" fontAlgn="b"/>
                      <a:r>
                        <a:rPr lang="en-US" sz="2200" b="0" i="0" u="none" strike="noStrike" dirty="0">
                          <a:solidFill>
                            <a:srgbClr val="000000"/>
                          </a:solidFill>
                          <a:effectLst/>
                          <a:latin typeface="Calibri" panose="020F0502020204030204" pitchFamily="34" charset="0"/>
                        </a:rPr>
                        <a:t>Buffalo State</a:t>
                      </a:r>
                    </a:p>
                  </a:txBody>
                  <a:tcPr marL="5989" marR="5989" marT="59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1.62</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1.78</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9C0006"/>
                          </a:solidFill>
                          <a:effectLst/>
                          <a:latin typeface="Calibri" panose="020F0502020204030204" pitchFamily="34" charset="0"/>
                        </a:rPr>
                        <a:t>1.00</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7CE"/>
                    </a:solidFill>
                  </a:tcPr>
                </a:tc>
                <a:tc>
                  <a:txBody>
                    <a:bodyPr/>
                    <a:lstStyle/>
                    <a:p>
                      <a:pPr algn="ctr" fontAlgn="b"/>
                      <a:r>
                        <a:rPr lang="en-US" sz="2200" b="0" i="0" u="none" strike="noStrike">
                          <a:solidFill>
                            <a:srgbClr val="9C0006"/>
                          </a:solidFill>
                          <a:effectLst/>
                          <a:latin typeface="Calibri" panose="020F0502020204030204" pitchFamily="34" charset="0"/>
                        </a:rPr>
                        <a:t>1.17</a:t>
                      </a:r>
                    </a:p>
                  </a:txBody>
                  <a:tcPr marL="5989" marR="5989" marT="59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7CE"/>
                    </a:solidFill>
                  </a:tcPr>
                </a:tc>
                <a:tc>
                  <a:txBody>
                    <a:bodyPr/>
                    <a:lstStyle/>
                    <a:p>
                      <a:pPr algn="ctr" fontAlgn="b"/>
                      <a:endParaRPr lang="en-US" sz="2200" b="0" i="0" u="none" strike="noStrike">
                        <a:solidFill>
                          <a:srgbClr val="000000"/>
                        </a:solidFill>
                        <a:effectLst/>
                        <a:latin typeface="Calibri" panose="020F0502020204030204" pitchFamily="34" charset="0"/>
                      </a:endParaRPr>
                    </a:p>
                  </a:txBody>
                  <a:tcPr marL="5989" marR="5989" marT="598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2200" b="0" i="0" u="none" strike="noStrike">
                          <a:solidFill>
                            <a:srgbClr val="000000"/>
                          </a:solidFill>
                          <a:effectLst/>
                          <a:latin typeface="Calibri" panose="020F0502020204030204" pitchFamily="34" charset="0"/>
                        </a:rPr>
                        <a:t>Old Westbury</a:t>
                      </a:r>
                    </a:p>
                  </a:txBody>
                  <a:tcPr marL="5989" marR="5989" marT="59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9C0006"/>
                          </a:solidFill>
                          <a:effectLst/>
                          <a:latin typeface="Calibri" panose="020F0502020204030204" pitchFamily="34" charset="0"/>
                        </a:rPr>
                        <a:t>-0.44</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7CE"/>
                    </a:solidFill>
                  </a:tcPr>
                </a:tc>
                <a:tc>
                  <a:txBody>
                    <a:bodyPr/>
                    <a:lstStyle/>
                    <a:p>
                      <a:pPr algn="ctr" fontAlgn="b"/>
                      <a:r>
                        <a:rPr lang="en-US" sz="2200" b="0" i="0" u="none" strike="noStrike">
                          <a:solidFill>
                            <a:srgbClr val="000000"/>
                          </a:solidFill>
                          <a:effectLst/>
                          <a:latin typeface="Calibri" panose="020F0502020204030204" pitchFamily="34" charset="0"/>
                        </a:rPr>
                        <a:t>2.58</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9C0006"/>
                          </a:solidFill>
                          <a:effectLst/>
                          <a:latin typeface="Calibri" panose="020F0502020204030204" pitchFamily="34" charset="0"/>
                        </a:rPr>
                        <a:t>0.19</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7CE"/>
                    </a:solidFill>
                  </a:tcPr>
                </a:tc>
                <a:tc>
                  <a:txBody>
                    <a:bodyPr/>
                    <a:lstStyle/>
                    <a:p>
                      <a:pPr algn="ctr" fontAlgn="b"/>
                      <a:r>
                        <a:rPr lang="en-US" sz="2200" b="0" i="0" u="none" strike="noStrike">
                          <a:solidFill>
                            <a:srgbClr val="000000"/>
                          </a:solidFill>
                          <a:effectLst/>
                          <a:latin typeface="Calibri" panose="020F0502020204030204" pitchFamily="34" charset="0"/>
                        </a:rPr>
                        <a:t>1.74</a:t>
                      </a:r>
                    </a:p>
                  </a:txBody>
                  <a:tcPr marL="5989" marR="5989" marT="59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330243576"/>
                  </a:ext>
                </a:extLst>
              </a:tr>
              <a:tr h="407805">
                <a:tc>
                  <a:txBody>
                    <a:bodyPr/>
                    <a:lstStyle/>
                    <a:p>
                      <a:pPr algn="l" fontAlgn="b"/>
                      <a:r>
                        <a:rPr lang="en-US" sz="2200" b="0" i="0" u="none" strike="noStrike" dirty="0">
                          <a:solidFill>
                            <a:srgbClr val="000000"/>
                          </a:solidFill>
                          <a:effectLst/>
                          <a:latin typeface="Calibri" panose="020F0502020204030204" pitchFamily="34" charset="0"/>
                        </a:rPr>
                        <a:t>Buffalo Univ</a:t>
                      </a:r>
                    </a:p>
                  </a:txBody>
                  <a:tcPr marL="5989" marR="5989" marT="59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1.73</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1.76</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9C0006"/>
                          </a:solidFill>
                          <a:effectLst/>
                          <a:latin typeface="Calibri" panose="020F0502020204030204" pitchFamily="34" charset="0"/>
                        </a:rPr>
                        <a:t>0.95</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7CE"/>
                    </a:solidFill>
                  </a:tcPr>
                </a:tc>
                <a:tc>
                  <a:txBody>
                    <a:bodyPr/>
                    <a:lstStyle/>
                    <a:p>
                      <a:pPr algn="ctr" fontAlgn="b"/>
                      <a:r>
                        <a:rPr lang="en-US" sz="2200" b="0" i="0" u="none" strike="noStrike">
                          <a:solidFill>
                            <a:srgbClr val="9C0006"/>
                          </a:solidFill>
                          <a:effectLst/>
                          <a:latin typeface="Calibri" panose="020F0502020204030204" pitchFamily="34" charset="0"/>
                        </a:rPr>
                        <a:t>1.14</a:t>
                      </a:r>
                    </a:p>
                  </a:txBody>
                  <a:tcPr marL="5989" marR="5989" marT="59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7CE"/>
                    </a:solidFill>
                  </a:tcPr>
                </a:tc>
                <a:tc>
                  <a:txBody>
                    <a:bodyPr/>
                    <a:lstStyle/>
                    <a:p>
                      <a:pPr algn="ctr" fontAlgn="b"/>
                      <a:endParaRPr lang="en-US" sz="2200" b="0" i="0" u="none" strike="noStrike">
                        <a:solidFill>
                          <a:srgbClr val="000000"/>
                        </a:solidFill>
                        <a:effectLst/>
                        <a:latin typeface="Calibri" panose="020F0502020204030204" pitchFamily="34" charset="0"/>
                      </a:endParaRPr>
                    </a:p>
                  </a:txBody>
                  <a:tcPr marL="5989" marR="5989" marT="598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2200" b="0" i="0" u="none" strike="noStrike">
                          <a:solidFill>
                            <a:srgbClr val="000000"/>
                          </a:solidFill>
                          <a:effectLst/>
                          <a:latin typeface="Calibri" panose="020F0502020204030204" pitchFamily="34" charset="0"/>
                        </a:rPr>
                        <a:t>Oneonta</a:t>
                      </a:r>
                    </a:p>
                  </a:txBody>
                  <a:tcPr marL="5989" marR="5989" marT="59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9C6500"/>
                          </a:solidFill>
                          <a:effectLst/>
                          <a:latin typeface="Calibri" panose="020F0502020204030204" pitchFamily="34" charset="0"/>
                        </a:rPr>
                        <a:t>1.28</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9C"/>
                    </a:solidFill>
                  </a:tcPr>
                </a:tc>
                <a:tc>
                  <a:txBody>
                    <a:bodyPr/>
                    <a:lstStyle/>
                    <a:p>
                      <a:pPr algn="ctr" fontAlgn="b"/>
                      <a:r>
                        <a:rPr lang="en-US" sz="2200" b="0" i="0" u="none" strike="noStrike">
                          <a:solidFill>
                            <a:srgbClr val="000000"/>
                          </a:solidFill>
                          <a:effectLst/>
                          <a:latin typeface="Calibri" panose="020F0502020204030204" pitchFamily="34" charset="0"/>
                        </a:rPr>
                        <a:t>1.47</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1.81</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9C0006"/>
                          </a:solidFill>
                          <a:effectLst/>
                          <a:latin typeface="Calibri" panose="020F0502020204030204" pitchFamily="34" charset="0"/>
                        </a:rPr>
                        <a:t>1.08</a:t>
                      </a:r>
                    </a:p>
                  </a:txBody>
                  <a:tcPr marL="5989" marR="5989" marT="59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7CE"/>
                    </a:solidFill>
                  </a:tcPr>
                </a:tc>
                <a:extLst>
                  <a:ext uri="{0D108BD9-81ED-4DB2-BD59-A6C34878D82A}">
                    <a16:rowId xmlns:a16="http://schemas.microsoft.com/office/drawing/2014/main" xmlns="" val="113984326"/>
                  </a:ext>
                </a:extLst>
              </a:tr>
              <a:tr h="367393">
                <a:tc>
                  <a:txBody>
                    <a:bodyPr/>
                    <a:lstStyle/>
                    <a:p>
                      <a:pPr algn="l" fontAlgn="b"/>
                      <a:r>
                        <a:rPr lang="en-US" sz="2200" b="0" i="0" u="none" strike="noStrike" dirty="0">
                          <a:solidFill>
                            <a:srgbClr val="000000"/>
                          </a:solidFill>
                          <a:effectLst/>
                          <a:latin typeface="Calibri" panose="020F0502020204030204" pitchFamily="34" charset="0"/>
                        </a:rPr>
                        <a:t>Canton</a:t>
                      </a:r>
                    </a:p>
                  </a:txBody>
                  <a:tcPr marL="5989" marR="5989" marT="59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4.93</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2.65</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9C0006"/>
                          </a:solidFill>
                          <a:effectLst/>
                          <a:latin typeface="Calibri" panose="020F0502020204030204" pitchFamily="34" charset="0"/>
                        </a:rPr>
                        <a:t>0.55</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7CE"/>
                    </a:solidFill>
                  </a:tcPr>
                </a:tc>
                <a:tc>
                  <a:txBody>
                    <a:bodyPr/>
                    <a:lstStyle/>
                    <a:p>
                      <a:pPr algn="ctr" fontAlgn="b"/>
                      <a:r>
                        <a:rPr lang="en-US" sz="2200" b="0" i="0" u="none" strike="noStrike">
                          <a:solidFill>
                            <a:srgbClr val="000000"/>
                          </a:solidFill>
                          <a:effectLst/>
                          <a:latin typeface="Calibri" panose="020F0502020204030204" pitchFamily="34" charset="0"/>
                        </a:rPr>
                        <a:t>1.46</a:t>
                      </a:r>
                    </a:p>
                  </a:txBody>
                  <a:tcPr marL="5989" marR="5989" marT="59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2200" b="0" i="0" u="none" strike="noStrike">
                        <a:solidFill>
                          <a:srgbClr val="000000"/>
                        </a:solidFill>
                        <a:effectLst/>
                        <a:latin typeface="Calibri" panose="020F0502020204030204" pitchFamily="34" charset="0"/>
                      </a:endParaRPr>
                    </a:p>
                  </a:txBody>
                  <a:tcPr marL="5989" marR="5989" marT="598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2200" b="0" i="0" u="none" strike="noStrike">
                          <a:solidFill>
                            <a:srgbClr val="000000"/>
                          </a:solidFill>
                          <a:effectLst/>
                          <a:latin typeface="Calibri" panose="020F0502020204030204" pitchFamily="34" charset="0"/>
                        </a:rPr>
                        <a:t>Oswego</a:t>
                      </a:r>
                    </a:p>
                  </a:txBody>
                  <a:tcPr marL="5989" marR="5989" marT="59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1.69</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1.82</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2.47</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1.62</a:t>
                      </a:r>
                    </a:p>
                  </a:txBody>
                  <a:tcPr marL="5989" marR="5989" marT="59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460892138"/>
                  </a:ext>
                </a:extLst>
              </a:tr>
              <a:tr h="367393">
                <a:tc>
                  <a:txBody>
                    <a:bodyPr/>
                    <a:lstStyle/>
                    <a:p>
                      <a:pPr algn="l" fontAlgn="b"/>
                      <a:r>
                        <a:rPr lang="en-US" sz="2200" b="0" i="0" u="none" strike="noStrike" dirty="0">
                          <a:solidFill>
                            <a:srgbClr val="000000"/>
                          </a:solidFill>
                          <a:effectLst/>
                          <a:latin typeface="Calibri" panose="020F0502020204030204" pitchFamily="34" charset="0"/>
                        </a:rPr>
                        <a:t>Cobleskill</a:t>
                      </a:r>
                    </a:p>
                  </a:txBody>
                  <a:tcPr marL="5989" marR="5989" marT="59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7.05</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2.89</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2.29</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3.15</a:t>
                      </a:r>
                    </a:p>
                  </a:txBody>
                  <a:tcPr marL="5989" marR="5989" marT="59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2200" b="0" i="0" u="none" strike="noStrike">
                        <a:solidFill>
                          <a:srgbClr val="000000"/>
                        </a:solidFill>
                        <a:effectLst/>
                        <a:latin typeface="Calibri" panose="020F0502020204030204" pitchFamily="34" charset="0"/>
                      </a:endParaRPr>
                    </a:p>
                  </a:txBody>
                  <a:tcPr marL="5989" marR="5989" marT="598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2200" b="0" i="0" u="none" strike="noStrike">
                          <a:solidFill>
                            <a:srgbClr val="000000"/>
                          </a:solidFill>
                          <a:effectLst/>
                          <a:latin typeface="Calibri" panose="020F0502020204030204" pitchFamily="34" charset="0"/>
                        </a:rPr>
                        <a:t>Plattsburgh</a:t>
                      </a:r>
                    </a:p>
                  </a:txBody>
                  <a:tcPr marL="5989" marR="5989" marT="59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1.94</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1.92</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9C0006"/>
                          </a:solidFill>
                          <a:effectLst/>
                          <a:latin typeface="Calibri" panose="020F0502020204030204" pitchFamily="34" charset="0"/>
                        </a:rPr>
                        <a:t>1.14</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7CE"/>
                    </a:solidFill>
                  </a:tcPr>
                </a:tc>
                <a:tc>
                  <a:txBody>
                    <a:bodyPr/>
                    <a:lstStyle/>
                    <a:p>
                      <a:pPr algn="ctr" fontAlgn="b"/>
                      <a:r>
                        <a:rPr lang="en-US" sz="2200" b="0" i="0" u="none" strike="noStrike">
                          <a:solidFill>
                            <a:srgbClr val="9C6500"/>
                          </a:solidFill>
                          <a:effectLst/>
                          <a:latin typeface="Calibri" panose="020F0502020204030204" pitchFamily="34" charset="0"/>
                        </a:rPr>
                        <a:t>1.25</a:t>
                      </a:r>
                    </a:p>
                  </a:txBody>
                  <a:tcPr marL="5989" marR="5989" marT="59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9C"/>
                    </a:solidFill>
                  </a:tcPr>
                </a:tc>
                <a:extLst>
                  <a:ext uri="{0D108BD9-81ED-4DB2-BD59-A6C34878D82A}">
                    <a16:rowId xmlns:a16="http://schemas.microsoft.com/office/drawing/2014/main" xmlns="" val="4117234515"/>
                  </a:ext>
                </a:extLst>
              </a:tr>
              <a:tr h="367393">
                <a:tc>
                  <a:txBody>
                    <a:bodyPr/>
                    <a:lstStyle/>
                    <a:p>
                      <a:pPr algn="l" fontAlgn="b"/>
                      <a:r>
                        <a:rPr lang="en-US" sz="2200" b="0" i="0" u="none" strike="noStrike" dirty="0">
                          <a:solidFill>
                            <a:srgbClr val="000000"/>
                          </a:solidFill>
                          <a:effectLst/>
                          <a:latin typeface="Calibri" panose="020F0502020204030204" pitchFamily="34" charset="0"/>
                        </a:rPr>
                        <a:t>Cortland</a:t>
                      </a:r>
                    </a:p>
                  </a:txBody>
                  <a:tcPr marL="5989" marR="5989" marT="59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1.60</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1.81</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1.99</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9C0006"/>
                          </a:solidFill>
                          <a:effectLst/>
                          <a:latin typeface="Calibri" panose="020F0502020204030204" pitchFamily="34" charset="0"/>
                        </a:rPr>
                        <a:t>0.85</a:t>
                      </a:r>
                    </a:p>
                  </a:txBody>
                  <a:tcPr marL="5989" marR="5989" marT="59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7CE"/>
                    </a:solidFill>
                  </a:tcPr>
                </a:tc>
                <a:tc>
                  <a:txBody>
                    <a:bodyPr/>
                    <a:lstStyle/>
                    <a:p>
                      <a:pPr algn="ctr" fontAlgn="b"/>
                      <a:endParaRPr lang="en-US" sz="2200" b="0" i="0" u="none" strike="noStrike">
                        <a:solidFill>
                          <a:srgbClr val="000000"/>
                        </a:solidFill>
                        <a:effectLst/>
                        <a:latin typeface="Calibri" panose="020F0502020204030204" pitchFamily="34" charset="0"/>
                      </a:endParaRPr>
                    </a:p>
                  </a:txBody>
                  <a:tcPr marL="5989" marR="5989" marT="598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2200" b="0" i="0" u="none" strike="noStrike">
                          <a:solidFill>
                            <a:srgbClr val="000000"/>
                          </a:solidFill>
                          <a:effectLst/>
                          <a:latin typeface="Calibri" panose="020F0502020204030204" pitchFamily="34" charset="0"/>
                        </a:rPr>
                        <a:t>Potsdam</a:t>
                      </a:r>
                    </a:p>
                  </a:txBody>
                  <a:tcPr marL="5989" marR="5989" marT="59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1.79</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9C0006"/>
                          </a:solidFill>
                          <a:effectLst/>
                          <a:latin typeface="Calibri" panose="020F0502020204030204" pitchFamily="34" charset="0"/>
                        </a:rPr>
                        <a:t>1.15</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7CE"/>
                    </a:solidFill>
                  </a:tcPr>
                </a:tc>
                <a:tc>
                  <a:txBody>
                    <a:bodyPr/>
                    <a:lstStyle/>
                    <a:p>
                      <a:pPr algn="ctr" fontAlgn="b"/>
                      <a:r>
                        <a:rPr lang="en-US" sz="2200" b="0" i="0" u="none" strike="noStrike">
                          <a:solidFill>
                            <a:srgbClr val="000000"/>
                          </a:solidFill>
                          <a:effectLst/>
                          <a:latin typeface="Calibri" panose="020F0502020204030204" pitchFamily="34" charset="0"/>
                        </a:rPr>
                        <a:t>1.45</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9C0006"/>
                          </a:solidFill>
                          <a:effectLst/>
                          <a:latin typeface="Calibri" panose="020F0502020204030204" pitchFamily="34" charset="0"/>
                        </a:rPr>
                        <a:t>0.96</a:t>
                      </a:r>
                    </a:p>
                  </a:txBody>
                  <a:tcPr marL="5989" marR="5989" marT="59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7CE"/>
                    </a:solidFill>
                  </a:tcPr>
                </a:tc>
                <a:extLst>
                  <a:ext uri="{0D108BD9-81ED-4DB2-BD59-A6C34878D82A}">
                    <a16:rowId xmlns:a16="http://schemas.microsoft.com/office/drawing/2014/main" xmlns="" val="1328324342"/>
                  </a:ext>
                </a:extLst>
              </a:tr>
              <a:tr h="367393">
                <a:tc>
                  <a:txBody>
                    <a:bodyPr/>
                    <a:lstStyle/>
                    <a:p>
                      <a:pPr algn="l" fontAlgn="b"/>
                      <a:r>
                        <a:rPr lang="en-US" sz="2200" b="0" i="0" u="none" strike="noStrike" dirty="0">
                          <a:solidFill>
                            <a:srgbClr val="000000"/>
                          </a:solidFill>
                          <a:effectLst/>
                          <a:latin typeface="Calibri" panose="020F0502020204030204" pitchFamily="34" charset="0"/>
                        </a:rPr>
                        <a:t>Delhi</a:t>
                      </a:r>
                    </a:p>
                  </a:txBody>
                  <a:tcPr marL="5989" marR="5989" marT="59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6.52</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4.13</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4.23</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3.24</a:t>
                      </a:r>
                    </a:p>
                  </a:txBody>
                  <a:tcPr marL="5989" marR="5989" marT="59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2200" b="0" i="0" u="none" strike="noStrike">
                        <a:solidFill>
                          <a:srgbClr val="000000"/>
                        </a:solidFill>
                        <a:effectLst/>
                        <a:latin typeface="Calibri" panose="020F0502020204030204" pitchFamily="34" charset="0"/>
                      </a:endParaRPr>
                    </a:p>
                  </a:txBody>
                  <a:tcPr marL="5989" marR="5989" marT="598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2200" b="0" i="0" u="none" strike="noStrike">
                          <a:solidFill>
                            <a:srgbClr val="000000"/>
                          </a:solidFill>
                          <a:effectLst/>
                          <a:latin typeface="Calibri" panose="020F0502020204030204" pitchFamily="34" charset="0"/>
                        </a:rPr>
                        <a:t>Purchase</a:t>
                      </a:r>
                    </a:p>
                  </a:txBody>
                  <a:tcPr marL="5989" marR="5989" marT="59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1.83</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2.32</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1.71</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1.82</a:t>
                      </a:r>
                    </a:p>
                  </a:txBody>
                  <a:tcPr marL="5989" marR="5989" marT="59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158738737"/>
                  </a:ext>
                </a:extLst>
              </a:tr>
              <a:tr h="367393">
                <a:tc>
                  <a:txBody>
                    <a:bodyPr/>
                    <a:lstStyle/>
                    <a:p>
                      <a:pPr algn="l" fontAlgn="b"/>
                      <a:r>
                        <a:rPr lang="en-US" sz="2200" b="0" i="0" u="none" strike="noStrike" dirty="0">
                          <a:solidFill>
                            <a:srgbClr val="000000"/>
                          </a:solidFill>
                          <a:effectLst/>
                          <a:latin typeface="Calibri" panose="020F0502020204030204" pitchFamily="34" charset="0"/>
                        </a:rPr>
                        <a:t>Downstate</a:t>
                      </a:r>
                    </a:p>
                  </a:txBody>
                  <a:tcPr marL="5989" marR="5989" marT="59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10.34</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35.41</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a:t>
                      </a:r>
                    </a:p>
                  </a:txBody>
                  <a:tcPr marL="5989" marR="5989" marT="59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2200" b="0" i="0" u="none" strike="noStrike">
                        <a:solidFill>
                          <a:srgbClr val="000000"/>
                        </a:solidFill>
                        <a:effectLst/>
                        <a:latin typeface="Calibri" panose="020F0502020204030204" pitchFamily="34" charset="0"/>
                      </a:endParaRPr>
                    </a:p>
                  </a:txBody>
                  <a:tcPr marL="5989" marR="5989" marT="598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2200" b="0" i="0" u="none" strike="noStrike">
                          <a:solidFill>
                            <a:srgbClr val="000000"/>
                          </a:solidFill>
                          <a:effectLst/>
                          <a:latin typeface="Calibri" panose="020F0502020204030204" pitchFamily="34" charset="0"/>
                        </a:rPr>
                        <a:t>Stony Brook</a:t>
                      </a:r>
                    </a:p>
                  </a:txBody>
                  <a:tcPr marL="5989" marR="5989" marT="59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9C6500"/>
                          </a:solidFill>
                          <a:effectLst/>
                          <a:latin typeface="Calibri" panose="020F0502020204030204" pitchFamily="34" charset="0"/>
                        </a:rPr>
                        <a:t>1.22</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9C"/>
                    </a:solidFill>
                  </a:tcPr>
                </a:tc>
                <a:tc>
                  <a:txBody>
                    <a:bodyPr/>
                    <a:lstStyle/>
                    <a:p>
                      <a:pPr algn="ctr" fontAlgn="b"/>
                      <a:r>
                        <a:rPr lang="en-US" sz="2200" b="0" i="0" u="none" strike="noStrike">
                          <a:solidFill>
                            <a:srgbClr val="9C6500"/>
                          </a:solidFill>
                          <a:effectLst/>
                          <a:latin typeface="Calibri" panose="020F0502020204030204" pitchFamily="34" charset="0"/>
                        </a:rPr>
                        <a:t>1.25</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9C"/>
                    </a:solidFill>
                  </a:tcPr>
                </a:tc>
                <a:tc>
                  <a:txBody>
                    <a:bodyPr/>
                    <a:lstStyle/>
                    <a:p>
                      <a:pPr algn="ctr" fontAlgn="b"/>
                      <a:r>
                        <a:rPr lang="en-US" sz="2200" b="0" i="0" u="none" strike="noStrike">
                          <a:solidFill>
                            <a:srgbClr val="000000"/>
                          </a:solidFill>
                          <a:effectLst/>
                          <a:latin typeface="Calibri" panose="020F0502020204030204" pitchFamily="34" charset="0"/>
                        </a:rPr>
                        <a:t>2.17</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9C0006"/>
                          </a:solidFill>
                          <a:effectLst/>
                          <a:latin typeface="Calibri" panose="020F0502020204030204" pitchFamily="34" charset="0"/>
                        </a:rPr>
                        <a:t>1.14</a:t>
                      </a:r>
                    </a:p>
                  </a:txBody>
                  <a:tcPr marL="5989" marR="5989" marT="59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7CE"/>
                    </a:solidFill>
                  </a:tcPr>
                </a:tc>
                <a:extLst>
                  <a:ext uri="{0D108BD9-81ED-4DB2-BD59-A6C34878D82A}">
                    <a16:rowId xmlns:a16="http://schemas.microsoft.com/office/drawing/2014/main" xmlns="" val="1885750448"/>
                  </a:ext>
                </a:extLst>
              </a:tr>
              <a:tr h="388076">
                <a:tc>
                  <a:txBody>
                    <a:bodyPr/>
                    <a:lstStyle/>
                    <a:p>
                      <a:pPr algn="l" fontAlgn="b"/>
                      <a:r>
                        <a:rPr lang="en-US" sz="2200" b="0" i="0" u="none" strike="noStrike" dirty="0">
                          <a:solidFill>
                            <a:srgbClr val="000000"/>
                          </a:solidFill>
                          <a:effectLst/>
                          <a:latin typeface="Calibri" panose="020F0502020204030204" pitchFamily="34" charset="0"/>
                        </a:rPr>
                        <a:t>Farmingdale</a:t>
                      </a:r>
                    </a:p>
                  </a:txBody>
                  <a:tcPr marL="5989" marR="5989" marT="59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1.63</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1.81</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1.58</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200" b="0" i="0" u="none" strike="noStrike" dirty="0">
                          <a:solidFill>
                            <a:srgbClr val="000000"/>
                          </a:solidFill>
                          <a:effectLst/>
                          <a:latin typeface="Calibri" panose="020F0502020204030204" pitchFamily="34" charset="0"/>
                        </a:rPr>
                        <a:t>2.21</a:t>
                      </a:r>
                    </a:p>
                  </a:txBody>
                  <a:tcPr marL="5989" marR="5989" marT="59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2200" b="0" i="0" u="none" strike="noStrike">
                        <a:solidFill>
                          <a:srgbClr val="000000"/>
                        </a:solidFill>
                        <a:effectLst/>
                        <a:latin typeface="Calibri" panose="020F0502020204030204" pitchFamily="34" charset="0"/>
                      </a:endParaRPr>
                    </a:p>
                  </a:txBody>
                  <a:tcPr marL="5989" marR="5989" marT="598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2200" b="0" i="0" u="none" strike="noStrike" dirty="0">
                          <a:solidFill>
                            <a:srgbClr val="000000"/>
                          </a:solidFill>
                          <a:effectLst/>
                          <a:latin typeface="Calibri" panose="020F0502020204030204" pitchFamily="34" charset="0"/>
                        </a:rPr>
                        <a:t>SUNY Poly</a:t>
                      </a:r>
                    </a:p>
                  </a:txBody>
                  <a:tcPr marL="5989" marR="5989" marT="59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2200" b="0" i="0" u="none" strike="noStrike" dirty="0">
                          <a:solidFill>
                            <a:srgbClr val="9C0006"/>
                          </a:solidFill>
                          <a:effectLst/>
                          <a:latin typeface="Calibri" panose="020F0502020204030204" pitchFamily="34" charset="0"/>
                        </a:rPr>
                        <a:t>0.59</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7CE"/>
                    </a:solidFill>
                  </a:tcPr>
                </a:tc>
                <a:tc>
                  <a:txBody>
                    <a:bodyPr/>
                    <a:lstStyle/>
                    <a:p>
                      <a:pPr algn="ctr" fontAlgn="b"/>
                      <a:r>
                        <a:rPr lang="en-US" sz="2200" b="0" i="0" u="none" strike="noStrike" dirty="0">
                          <a:solidFill>
                            <a:srgbClr val="000000"/>
                          </a:solidFill>
                          <a:effectLst/>
                          <a:latin typeface="Calibri" panose="020F0502020204030204" pitchFamily="34" charset="0"/>
                        </a:rPr>
                        <a:t>2.61</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2200" b="0" i="0" u="none" strike="noStrike" dirty="0">
                          <a:solidFill>
                            <a:srgbClr val="000000"/>
                          </a:solidFill>
                          <a:effectLst/>
                          <a:latin typeface="Calibri" panose="020F0502020204030204" pitchFamily="34" charset="0"/>
                        </a:rPr>
                        <a:t>1.63</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2200" b="0" i="0" u="none" strike="noStrike" dirty="0">
                          <a:solidFill>
                            <a:srgbClr val="000000"/>
                          </a:solidFill>
                          <a:effectLst/>
                          <a:latin typeface="Calibri" panose="020F0502020204030204" pitchFamily="34" charset="0"/>
                        </a:rPr>
                        <a:t>2.07</a:t>
                      </a:r>
                    </a:p>
                  </a:txBody>
                  <a:tcPr marL="5989" marR="5989" marT="59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765948824"/>
                  </a:ext>
                </a:extLst>
              </a:tr>
              <a:tr h="367393">
                <a:tc>
                  <a:txBody>
                    <a:bodyPr/>
                    <a:lstStyle/>
                    <a:p>
                      <a:pPr algn="l" fontAlgn="b"/>
                      <a:r>
                        <a:rPr lang="en-US" sz="2200" b="0" i="0" u="none" strike="noStrike" dirty="0">
                          <a:solidFill>
                            <a:srgbClr val="000000"/>
                          </a:solidFill>
                          <a:effectLst/>
                          <a:latin typeface="Calibri" panose="020F0502020204030204" pitchFamily="34" charset="0"/>
                        </a:rPr>
                        <a:t>Fredonia</a:t>
                      </a:r>
                    </a:p>
                  </a:txBody>
                  <a:tcPr marL="5989" marR="5989" marT="59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3.31</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000000"/>
                          </a:solidFill>
                          <a:effectLst/>
                          <a:latin typeface="Calibri" panose="020F0502020204030204" pitchFamily="34" charset="0"/>
                        </a:rPr>
                        <a:t>2.00</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2200" b="0" i="0" u="none" strike="noStrike">
                          <a:solidFill>
                            <a:srgbClr val="9C0006"/>
                          </a:solidFill>
                          <a:effectLst/>
                          <a:latin typeface="Calibri" panose="020F0502020204030204" pitchFamily="34" charset="0"/>
                        </a:rPr>
                        <a:t>1.01</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7CE"/>
                    </a:solidFill>
                  </a:tcPr>
                </a:tc>
                <a:tc>
                  <a:txBody>
                    <a:bodyPr/>
                    <a:lstStyle/>
                    <a:p>
                      <a:pPr algn="ctr" fontAlgn="b"/>
                      <a:r>
                        <a:rPr lang="en-US" sz="2200" b="0" i="0" u="none" strike="noStrike">
                          <a:solidFill>
                            <a:srgbClr val="000000"/>
                          </a:solidFill>
                          <a:effectLst/>
                          <a:latin typeface="Calibri" panose="020F0502020204030204" pitchFamily="34" charset="0"/>
                        </a:rPr>
                        <a:t>3.19</a:t>
                      </a:r>
                    </a:p>
                  </a:txBody>
                  <a:tcPr marL="5989" marR="5989" marT="59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en-US" sz="2200" b="0" i="0" u="none" strike="noStrike">
                        <a:solidFill>
                          <a:srgbClr val="000000"/>
                        </a:solidFill>
                        <a:effectLst/>
                        <a:latin typeface="Calibri" panose="020F0502020204030204" pitchFamily="34" charset="0"/>
                      </a:endParaRPr>
                    </a:p>
                  </a:txBody>
                  <a:tcPr marL="5989" marR="5989" marT="598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US" sz="2200" b="1" i="0" u="none" strike="noStrike" dirty="0">
                          <a:solidFill>
                            <a:srgbClr val="000000"/>
                          </a:solidFill>
                          <a:effectLst/>
                          <a:latin typeface="Calibri" panose="020F0502020204030204" pitchFamily="34" charset="0"/>
                        </a:rPr>
                        <a:t>Total DSC</a:t>
                      </a:r>
                    </a:p>
                  </a:txBody>
                  <a:tcPr marL="5989" marR="5989" marT="5989"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2200" b="1" i="0" u="none" strike="noStrike" dirty="0">
                          <a:solidFill>
                            <a:srgbClr val="000000"/>
                          </a:solidFill>
                          <a:effectLst/>
                          <a:latin typeface="Calibri" panose="020F0502020204030204" pitchFamily="34" charset="0"/>
                        </a:rPr>
                        <a:t>1.40</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2200" b="1" i="0" u="none" strike="noStrike" dirty="0">
                          <a:solidFill>
                            <a:srgbClr val="000000"/>
                          </a:solidFill>
                          <a:effectLst/>
                          <a:latin typeface="Calibri" panose="020F0502020204030204" pitchFamily="34" charset="0"/>
                        </a:rPr>
                        <a:t>1.54</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2200" b="1" i="0" u="none" strike="noStrike" dirty="0">
                          <a:solidFill>
                            <a:srgbClr val="000000"/>
                          </a:solidFill>
                          <a:effectLst/>
                          <a:latin typeface="Calibri" panose="020F0502020204030204" pitchFamily="34" charset="0"/>
                        </a:rPr>
                        <a:t>1.44</a:t>
                      </a:r>
                    </a:p>
                  </a:txBody>
                  <a:tcPr marL="5989" marR="5989" marT="59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2200" b="1" i="0" u="none" strike="noStrike" dirty="0">
                          <a:solidFill>
                            <a:srgbClr val="9C6500"/>
                          </a:solidFill>
                          <a:effectLst/>
                          <a:latin typeface="Calibri" panose="020F0502020204030204" pitchFamily="34" charset="0"/>
                        </a:rPr>
                        <a:t>1.34</a:t>
                      </a:r>
                    </a:p>
                  </a:txBody>
                  <a:tcPr marL="5989" marR="5989" marT="59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B9C"/>
                    </a:solidFill>
                  </a:tcPr>
                </a:tc>
                <a:extLst>
                  <a:ext uri="{0D108BD9-81ED-4DB2-BD59-A6C34878D82A}">
                    <a16:rowId xmlns:a16="http://schemas.microsoft.com/office/drawing/2014/main" xmlns="" val="1093600737"/>
                  </a:ext>
                </a:extLst>
              </a:tr>
            </a:tbl>
          </a:graphicData>
        </a:graphic>
      </p:graphicFrame>
      <p:sp>
        <p:nvSpPr>
          <p:cNvPr id="7" name="Rectangle 6"/>
          <p:cNvSpPr/>
          <p:nvPr/>
        </p:nvSpPr>
        <p:spPr>
          <a:xfrm>
            <a:off x="902826" y="6340415"/>
            <a:ext cx="3782895" cy="400110"/>
          </a:xfrm>
          <a:prstGeom prst="rect">
            <a:avLst/>
          </a:prstGeom>
          <a:solidFill>
            <a:schemeClr val="accent1">
              <a:lumMod val="40000"/>
              <a:lumOff val="60000"/>
            </a:schemeClr>
          </a:solidFill>
        </p:spPr>
        <p:txBody>
          <a:bodyPr wrap="none">
            <a:spAutoFit/>
          </a:bodyPr>
          <a:lstStyle/>
          <a:p>
            <a:r>
              <a:rPr lang="en-US" sz="2000" dirty="0">
                <a:solidFill>
                  <a:schemeClr val="accent1">
                    <a:lumMod val="75000"/>
                  </a:schemeClr>
                </a:solidFill>
                <a:latin typeface="Calibri" panose="020F0502020204030204" pitchFamily="34" charset="0"/>
              </a:rPr>
              <a:t> 7 Campuses with </a:t>
            </a:r>
            <a:r>
              <a:rPr lang="en-US" sz="2000" b="1" dirty="0">
                <a:solidFill>
                  <a:schemeClr val="accent1">
                    <a:lumMod val="75000"/>
                  </a:schemeClr>
                </a:solidFill>
                <a:latin typeface="Calibri" panose="020F0502020204030204" pitchFamily="34" charset="0"/>
              </a:rPr>
              <a:t>DSC below 1.20</a:t>
            </a:r>
            <a:r>
              <a:rPr lang="en-US" sz="2000" dirty="0">
                <a:solidFill>
                  <a:schemeClr val="accent1">
                    <a:lumMod val="75000"/>
                  </a:schemeClr>
                </a:solidFill>
                <a:latin typeface="Calibri" panose="020F0502020204030204" pitchFamily="34" charset="0"/>
              </a:rPr>
              <a:t> </a:t>
            </a:r>
          </a:p>
        </p:txBody>
      </p:sp>
      <p:sp>
        <p:nvSpPr>
          <p:cNvPr id="8" name="Rectangle 7"/>
          <p:cNvSpPr/>
          <p:nvPr/>
        </p:nvSpPr>
        <p:spPr>
          <a:xfrm>
            <a:off x="6927165" y="6340415"/>
            <a:ext cx="4520276" cy="400110"/>
          </a:xfrm>
          <a:prstGeom prst="rect">
            <a:avLst/>
          </a:prstGeom>
          <a:solidFill>
            <a:schemeClr val="accent3">
              <a:lumMod val="60000"/>
              <a:lumOff val="40000"/>
            </a:schemeClr>
          </a:solidFill>
        </p:spPr>
        <p:txBody>
          <a:bodyPr wrap="none">
            <a:spAutoFit/>
          </a:bodyPr>
          <a:lstStyle/>
          <a:p>
            <a:r>
              <a:rPr lang="en-US" sz="2000" b="1" dirty="0">
                <a:solidFill>
                  <a:schemeClr val="bg2"/>
                </a:solidFill>
                <a:latin typeface="Calibri" panose="020F0502020204030204" pitchFamily="34" charset="0"/>
              </a:rPr>
              <a:t>9 Campuses with DSC between 1.21-1.39</a:t>
            </a:r>
          </a:p>
        </p:txBody>
      </p:sp>
      <p:sp>
        <p:nvSpPr>
          <p:cNvPr id="9" name="TextBox 8"/>
          <p:cNvSpPr txBox="1"/>
          <p:nvPr/>
        </p:nvSpPr>
        <p:spPr>
          <a:xfrm>
            <a:off x="3252486" y="0"/>
            <a:ext cx="5245347" cy="523220"/>
          </a:xfrm>
          <a:prstGeom prst="rect">
            <a:avLst/>
          </a:prstGeom>
          <a:noFill/>
        </p:spPr>
        <p:txBody>
          <a:bodyPr wrap="none" rtlCol="0">
            <a:spAutoFit/>
          </a:bodyPr>
          <a:lstStyle/>
          <a:p>
            <a:r>
              <a:rPr lang="en-US" sz="2800" b="1" dirty="0">
                <a:solidFill>
                  <a:schemeClr val="bg2"/>
                </a:solidFill>
              </a:rPr>
              <a:t>Debt Service Coverage (</a:t>
            </a:r>
            <a:r>
              <a:rPr lang="en-US" sz="2800" b="1" dirty="0" err="1">
                <a:solidFill>
                  <a:schemeClr val="bg2"/>
                </a:solidFill>
              </a:rPr>
              <a:t>ABT</a:t>
            </a:r>
            <a:r>
              <a:rPr lang="en-US" sz="2800" b="1" dirty="0">
                <a:solidFill>
                  <a:schemeClr val="bg2"/>
                </a:solidFill>
              </a:rPr>
              <a:t>)</a:t>
            </a:r>
          </a:p>
        </p:txBody>
      </p:sp>
    </p:spTree>
    <p:extLst>
      <p:ext uri="{BB962C8B-B14F-4D97-AF65-F5344CB8AC3E}">
        <p14:creationId xmlns:p14="http://schemas.microsoft.com/office/powerpoint/2010/main" val="33600411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3"/>
          <a:srcRect r="19167"/>
          <a:stretch/>
        </p:blipFill>
        <p:spPr>
          <a:xfrm>
            <a:off x="-1" y="0"/>
            <a:ext cx="12192001" cy="6858000"/>
          </a:xfrm>
          <a:prstGeom prst="rect">
            <a:avLst/>
          </a:prstGeom>
        </p:spPr>
      </p:pic>
      <p:sp>
        <p:nvSpPr>
          <p:cNvPr id="2" name="Title 1"/>
          <p:cNvSpPr>
            <a:spLocks noGrp="1"/>
          </p:cNvSpPr>
          <p:nvPr>
            <p:ph type="title"/>
          </p:nvPr>
        </p:nvSpPr>
        <p:spPr>
          <a:xfrm>
            <a:off x="2559395" y="257367"/>
            <a:ext cx="9616440" cy="953477"/>
          </a:xfrm>
          <a:solidFill>
            <a:srgbClr val="00B050"/>
          </a:solidFill>
        </p:spPr>
        <p:txBody>
          <a:bodyPr/>
          <a:lstStyle/>
          <a:p>
            <a:r>
              <a:rPr lang="en-US" dirty="0"/>
              <a:t>How Facilities can impact the </a:t>
            </a:r>
            <a:r>
              <a:rPr lang="en-US" dirty="0" err="1"/>
              <a:t>ABT</a:t>
            </a:r>
            <a:r>
              <a:rPr lang="en-US" dirty="0"/>
              <a:t>? </a:t>
            </a:r>
          </a:p>
        </p:txBody>
      </p:sp>
      <p:sp>
        <p:nvSpPr>
          <p:cNvPr id="4" name="Slide Number Placeholder 3"/>
          <p:cNvSpPr>
            <a:spLocks noGrp="1"/>
          </p:cNvSpPr>
          <p:nvPr>
            <p:ph type="sldNum" sz="quarter" idx="12"/>
          </p:nvPr>
        </p:nvSpPr>
        <p:spPr/>
        <p:txBody>
          <a:bodyPr/>
          <a:lstStyle/>
          <a:p>
            <a:fld id="{6D22F896-40B5-4ADD-8801-0D06FADFA095}" type="slidenum">
              <a:rPr lang="en-US" smtClean="0"/>
              <a:t>26</a:t>
            </a:fld>
            <a:endParaRPr lang="en-US" dirty="0"/>
          </a:p>
        </p:txBody>
      </p:sp>
      <p:sp>
        <p:nvSpPr>
          <p:cNvPr id="5" name="Content Placeholder 2">
            <a:extLst>
              <a:ext uri="{FF2B5EF4-FFF2-40B4-BE49-F238E27FC236}">
                <a16:creationId xmlns:a16="http://schemas.microsoft.com/office/drawing/2014/main" xmlns="" id="{4BE00EB7-1300-48E7-993F-8BDCDE962E3A}"/>
              </a:ext>
            </a:extLst>
          </p:cNvPr>
          <p:cNvSpPr txBox="1">
            <a:spLocks/>
          </p:cNvSpPr>
          <p:nvPr/>
        </p:nvSpPr>
        <p:spPr>
          <a:xfrm>
            <a:off x="0" y="1771152"/>
            <a:ext cx="8930640" cy="612648"/>
          </a:xfrm>
          <a:prstGeom prst="rect">
            <a:avLst/>
          </a:prstGeom>
          <a:solidFill>
            <a:srgbClr val="00B05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en-US" sz="3200" dirty="0"/>
              <a:t>Maintenance quality improves occupancy</a:t>
            </a:r>
          </a:p>
        </p:txBody>
      </p:sp>
      <p:sp>
        <p:nvSpPr>
          <p:cNvPr id="6" name="Content Placeholder 2">
            <a:extLst>
              <a:ext uri="{FF2B5EF4-FFF2-40B4-BE49-F238E27FC236}">
                <a16:creationId xmlns:a16="http://schemas.microsoft.com/office/drawing/2014/main" xmlns="" id="{01DC0271-6F60-49C2-BF2A-C9B413A68CF1}"/>
              </a:ext>
            </a:extLst>
          </p:cNvPr>
          <p:cNvSpPr txBox="1">
            <a:spLocks/>
          </p:cNvSpPr>
          <p:nvPr/>
        </p:nvSpPr>
        <p:spPr>
          <a:xfrm>
            <a:off x="0" y="4437589"/>
            <a:ext cx="4678680" cy="612648"/>
          </a:xfrm>
          <a:prstGeom prst="rect">
            <a:avLst/>
          </a:prstGeom>
          <a:solidFill>
            <a:srgbClr val="00B05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en-US" sz="3200" dirty="0"/>
              <a:t>Reduce Energy Costs</a:t>
            </a:r>
          </a:p>
        </p:txBody>
      </p:sp>
      <p:sp>
        <p:nvSpPr>
          <p:cNvPr id="7" name="Content Placeholder 2">
            <a:extLst>
              <a:ext uri="{FF2B5EF4-FFF2-40B4-BE49-F238E27FC236}">
                <a16:creationId xmlns:a16="http://schemas.microsoft.com/office/drawing/2014/main" xmlns="" id="{D1D760FF-E27B-4E81-9793-BBA3B5E289A3}"/>
              </a:ext>
            </a:extLst>
          </p:cNvPr>
          <p:cNvSpPr txBox="1">
            <a:spLocks/>
          </p:cNvSpPr>
          <p:nvPr/>
        </p:nvSpPr>
        <p:spPr>
          <a:xfrm>
            <a:off x="0" y="2674503"/>
            <a:ext cx="8138160" cy="612648"/>
          </a:xfrm>
          <a:prstGeom prst="rect">
            <a:avLst/>
          </a:prstGeom>
          <a:solidFill>
            <a:srgbClr val="00B05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en-US" sz="3200" dirty="0"/>
              <a:t>Maintenance efficiency reduces costs</a:t>
            </a:r>
          </a:p>
        </p:txBody>
      </p:sp>
      <p:sp>
        <p:nvSpPr>
          <p:cNvPr id="8" name="Content Placeholder 2">
            <a:extLst>
              <a:ext uri="{FF2B5EF4-FFF2-40B4-BE49-F238E27FC236}">
                <a16:creationId xmlns:a16="http://schemas.microsoft.com/office/drawing/2014/main" xmlns="" id="{D1D760FF-E27B-4E81-9793-BBA3B5E289A3}"/>
              </a:ext>
            </a:extLst>
          </p:cNvPr>
          <p:cNvSpPr txBox="1">
            <a:spLocks/>
          </p:cNvSpPr>
          <p:nvPr/>
        </p:nvSpPr>
        <p:spPr>
          <a:xfrm>
            <a:off x="5806440" y="5762752"/>
            <a:ext cx="6385560" cy="612648"/>
          </a:xfrm>
          <a:prstGeom prst="rect">
            <a:avLst/>
          </a:prstGeom>
          <a:solidFill>
            <a:srgbClr val="00B05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gn="r"/>
            <a:r>
              <a:rPr lang="en-US" sz="3200" dirty="0"/>
              <a:t>Revolving Loan 15 year Funds</a:t>
            </a:r>
          </a:p>
        </p:txBody>
      </p:sp>
      <p:sp>
        <p:nvSpPr>
          <p:cNvPr id="9" name="Content Placeholder 2">
            <a:extLst>
              <a:ext uri="{FF2B5EF4-FFF2-40B4-BE49-F238E27FC236}">
                <a16:creationId xmlns:a16="http://schemas.microsoft.com/office/drawing/2014/main" xmlns="" id="{D1D760FF-E27B-4E81-9793-BBA3B5E289A3}"/>
              </a:ext>
            </a:extLst>
          </p:cNvPr>
          <p:cNvSpPr txBox="1">
            <a:spLocks/>
          </p:cNvSpPr>
          <p:nvPr/>
        </p:nvSpPr>
        <p:spPr>
          <a:xfrm>
            <a:off x="8365835" y="4843780"/>
            <a:ext cx="3810000" cy="612648"/>
          </a:xfrm>
          <a:prstGeom prst="rect">
            <a:avLst/>
          </a:prstGeom>
          <a:solidFill>
            <a:srgbClr val="00B05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gn="r"/>
            <a:r>
              <a:rPr lang="en-US" sz="3200" dirty="0"/>
              <a:t>074 Hard Dollar</a:t>
            </a:r>
          </a:p>
        </p:txBody>
      </p:sp>
      <p:sp>
        <p:nvSpPr>
          <p:cNvPr id="11" name="Content Placeholder 2">
            <a:extLst>
              <a:ext uri="{FF2B5EF4-FFF2-40B4-BE49-F238E27FC236}">
                <a16:creationId xmlns:a16="http://schemas.microsoft.com/office/drawing/2014/main" xmlns="" id="{D1D760FF-E27B-4E81-9793-BBA3B5E289A3}"/>
              </a:ext>
            </a:extLst>
          </p:cNvPr>
          <p:cNvSpPr txBox="1">
            <a:spLocks/>
          </p:cNvSpPr>
          <p:nvPr/>
        </p:nvSpPr>
        <p:spPr>
          <a:xfrm>
            <a:off x="0" y="3539071"/>
            <a:ext cx="9220200" cy="612648"/>
          </a:xfrm>
          <a:prstGeom prst="rect">
            <a:avLst/>
          </a:prstGeom>
          <a:solidFill>
            <a:srgbClr val="00B05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en-US" sz="3200" dirty="0"/>
              <a:t>Preventative Maintenance to prolong assets</a:t>
            </a:r>
          </a:p>
        </p:txBody>
      </p:sp>
    </p:spTree>
    <p:extLst>
      <p:ext uri="{BB962C8B-B14F-4D97-AF65-F5344CB8AC3E}">
        <p14:creationId xmlns:p14="http://schemas.microsoft.com/office/powerpoint/2010/main" val="28157908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srcRect t="18223" b="14006"/>
          <a:stretch/>
        </p:blipFill>
        <p:spPr>
          <a:xfrm>
            <a:off x="822960" y="0"/>
            <a:ext cx="10119360" cy="6858000"/>
          </a:xfrm>
          <a:prstGeom prst="rect">
            <a:avLst/>
          </a:prstGeom>
        </p:spPr>
      </p:pic>
      <p:sp>
        <p:nvSpPr>
          <p:cNvPr id="2" name="Title 1"/>
          <p:cNvSpPr>
            <a:spLocks noGrp="1"/>
          </p:cNvSpPr>
          <p:nvPr>
            <p:ph type="title"/>
          </p:nvPr>
        </p:nvSpPr>
        <p:spPr>
          <a:xfrm>
            <a:off x="5227320" y="474813"/>
            <a:ext cx="6964680" cy="805347"/>
          </a:xfrm>
          <a:solidFill>
            <a:schemeClr val="accent2">
              <a:lumMod val="75000"/>
            </a:schemeClr>
          </a:solidFill>
        </p:spPr>
        <p:txBody>
          <a:bodyPr/>
          <a:lstStyle/>
          <a:p>
            <a:r>
              <a:rPr lang="en-US" dirty="0"/>
              <a:t>074 Hard Dollar Capital</a:t>
            </a:r>
          </a:p>
        </p:txBody>
      </p:sp>
      <p:sp>
        <p:nvSpPr>
          <p:cNvPr id="4" name="Slide Number Placeholder 3"/>
          <p:cNvSpPr>
            <a:spLocks noGrp="1"/>
          </p:cNvSpPr>
          <p:nvPr>
            <p:ph type="sldNum" sz="quarter" idx="12"/>
          </p:nvPr>
        </p:nvSpPr>
        <p:spPr/>
        <p:txBody>
          <a:bodyPr/>
          <a:lstStyle/>
          <a:p>
            <a:fld id="{6D22F896-40B5-4ADD-8801-0D06FADFA095}" type="slidenum">
              <a:rPr lang="en-US" smtClean="0"/>
              <a:t>27</a:t>
            </a:fld>
            <a:endParaRPr lang="en-US" dirty="0"/>
          </a:p>
        </p:txBody>
      </p:sp>
      <p:sp>
        <p:nvSpPr>
          <p:cNvPr id="5" name="Content Placeholder 2">
            <a:extLst>
              <a:ext uri="{FF2B5EF4-FFF2-40B4-BE49-F238E27FC236}">
                <a16:creationId xmlns:a16="http://schemas.microsoft.com/office/drawing/2014/main" xmlns="" id="{4BE00EB7-1300-48E7-993F-8BDCDE962E3A}"/>
              </a:ext>
            </a:extLst>
          </p:cNvPr>
          <p:cNvSpPr txBox="1">
            <a:spLocks/>
          </p:cNvSpPr>
          <p:nvPr/>
        </p:nvSpPr>
        <p:spPr>
          <a:xfrm>
            <a:off x="1" y="2492103"/>
            <a:ext cx="8853714" cy="612648"/>
          </a:xfrm>
          <a:prstGeom prst="rect">
            <a:avLst/>
          </a:prstGeom>
          <a:solidFill>
            <a:schemeClr val="accent2">
              <a:lumMod val="7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en-US" sz="3200" dirty="0"/>
              <a:t>Use for capital improvements over $10,000</a:t>
            </a:r>
          </a:p>
        </p:txBody>
      </p:sp>
      <p:sp>
        <p:nvSpPr>
          <p:cNvPr id="6" name="Content Placeholder 2">
            <a:extLst>
              <a:ext uri="{FF2B5EF4-FFF2-40B4-BE49-F238E27FC236}">
                <a16:creationId xmlns:a16="http://schemas.microsoft.com/office/drawing/2014/main" xmlns="" id="{01DC0271-6F60-49C2-BF2A-C9B413A68CF1}"/>
              </a:ext>
            </a:extLst>
          </p:cNvPr>
          <p:cNvSpPr txBox="1">
            <a:spLocks/>
          </p:cNvSpPr>
          <p:nvPr/>
        </p:nvSpPr>
        <p:spPr>
          <a:xfrm>
            <a:off x="0" y="3667760"/>
            <a:ext cx="12192000" cy="612648"/>
          </a:xfrm>
          <a:prstGeom prst="rect">
            <a:avLst/>
          </a:prstGeom>
          <a:solidFill>
            <a:schemeClr val="accent2">
              <a:lumMod val="7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en-US" sz="3200" dirty="0"/>
              <a:t>Similar to Minor Critical Maintenance – create subaccounts</a:t>
            </a:r>
          </a:p>
        </p:txBody>
      </p:sp>
      <p:sp>
        <p:nvSpPr>
          <p:cNvPr id="7" name="Content Placeholder 2">
            <a:extLst>
              <a:ext uri="{FF2B5EF4-FFF2-40B4-BE49-F238E27FC236}">
                <a16:creationId xmlns:a16="http://schemas.microsoft.com/office/drawing/2014/main" xmlns="" id="{D1D760FF-E27B-4E81-9793-BBA3B5E289A3}"/>
              </a:ext>
            </a:extLst>
          </p:cNvPr>
          <p:cNvSpPr txBox="1">
            <a:spLocks/>
          </p:cNvSpPr>
          <p:nvPr/>
        </p:nvSpPr>
        <p:spPr>
          <a:xfrm>
            <a:off x="0" y="4814388"/>
            <a:ext cx="6751320" cy="1037772"/>
          </a:xfrm>
          <a:prstGeom prst="rect">
            <a:avLst/>
          </a:prstGeom>
          <a:solidFill>
            <a:schemeClr val="accent2">
              <a:lumMod val="7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en-US" sz="3200" dirty="0"/>
              <a:t>Develop a process for funds request from maintenance staff</a:t>
            </a:r>
          </a:p>
        </p:txBody>
      </p:sp>
    </p:spTree>
    <p:extLst>
      <p:ext uri="{BB962C8B-B14F-4D97-AF65-F5344CB8AC3E}">
        <p14:creationId xmlns:p14="http://schemas.microsoft.com/office/powerpoint/2010/main" val="27472724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19875" y="201763"/>
            <a:ext cx="5572125" cy="712002"/>
          </a:xfrm>
          <a:solidFill>
            <a:schemeClr val="accent1">
              <a:lumMod val="50000"/>
            </a:schemeClr>
          </a:solidFill>
        </p:spPr>
        <p:txBody>
          <a:bodyPr/>
          <a:lstStyle/>
          <a:p>
            <a:r>
              <a:rPr lang="en-US" dirty="0"/>
              <a:t>AiM Campuses O&amp;M</a:t>
            </a:r>
          </a:p>
        </p:txBody>
      </p:sp>
      <p:sp>
        <p:nvSpPr>
          <p:cNvPr id="4" name="Slide Number Placeholder 3"/>
          <p:cNvSpPr>
            <a:spLocks noGrp="1"/>
          </p:cNvSpPr>
          <p:nvPr>
            <p:ph type="sldNum" sz="quarter" idx="12"/>
          </p:nvPr>
        </p:nvSpPr>
        <p:spPr/>
        <p:txBody>
          <a:bodyPr/>
          <a:lstStyle/>
          <a:p>
            <a:fld id="{6D22F896-40B5-4ADD-8801-0D06FADFA095}" type="slidenum">
              <a:rPr lang="en-US" smtClean="0"/>
              <a:t>28</a:t>
            </a:fld>
            <a:endParaRPr lang="en-US" dirty="0"/>
          </a:p>
        </p:txBody>
      </p:sp>
      <p:grpSp>
        <p:nvGrpSpPr>
          <p:cNvPr id="21" name="Group 20">
            <a:extLst>
              <a:ext uri="{FF2B5EF4-FFF2-40B4-BE49-F238E27FC236}">
                <a16:creationId xmlns:a16="http://schemas.microsoft.com/office/drawing/2014/main" xmlns="" id="{C47D3823-BAED-4E44-9710-2124CB7F47CB}"/>
              </a:ext>
            </a:extLst>
          </p:cNvPr>
          <p:cNvGrpSpPr/>
          <p:nvPr/>
        </p:nvGrpSpPr>
        <p:grpSpPr>
          <a:xfrm>
            <a:off x="-86995" y="3248660"/>
            <a:ext cx="12192000" cy="3364012"/>
            <a:chOff x="-114300" y="2724150"/>
            <a:chExt cx="12192000" cy="3364012"/>
          </a:xfrm>
        </p:grpSpPr>
        <p:pic>
          <p:nvPicPr>
            <p:cNvPr id="4098" name="Picture 2" descr="Image result for iwms">
              <a:extLst>
                <a:ext uri="{FF2B5EF4-FFF2-40B4-BE49-F238E27FC236}">
                  <a16:creationId xmlns:a16="http://schemas.microsoft.com/office/drawing/2014/main" xmlns="" id="{7B1655BF-321C-48CF-AB9B-6E88D425D39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360" r="8042" b="41113"/>
            <a:stretch/>
          </p:blipFill>
          <p:spPr bwMode="auto">
            <a:xfrm>
              <a:off x="-114300" y="2724150"/>
              <a:ext cx="12192000" cy="261937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xmlns="" id="{0B34B2AA-2690-4F76-87A1-100C5046776B}"/>
                </a:ext>
              </a:extLst>
            </p:cNvPr>
            <p:cNvSpPr txBox="1"/>
            <p:nvPr/>
          </p:nvSpPr>
          <p:spPr>
            <a:xfrm>
              <a:off x="-55880" y="5245735"/>
              <a:ext cx="3169457" cy="830997"/>
            </a:xfrm>
            <a:prstGeom prst="rect">
              <a:avLst/>
            </a:prstGeom>
            <a:noFill/>
          </p:spPr>
          <p:txBody>
            <a:bodyPr wrap="none" rtlCol="0">
              <a:spAutoFit/>
            </a:bodyPr>
            <a:lstStyle/>
            <a:p>
              <a:pPr algn="ctr"/>
              <a:r>
                <a:rPr lang="en-US" sz="2400" dirty="0" err="1"/>
                <a:t>ReADY</a:t>
              </a:r>
              <a:endParaRPr lang="en-US" sz="2400" dirty="0"/>
            </a:p>
            <a:p>
              <a:pPr algn="ctr"/>
              <a:r>
                <a:rPr lang="en-US" sz="2400" dirty="0"/>
                <a:t>Facilities Self-Service</a:t>
              </a:r>
            </a:p>
          </p:txBody>
        </p:sp>
        <p:sp>
          <p:nvSpPr>
            <p:cNvPr id="9" name="TextBox 8">
              <a:extLst>
                <a:ext uri="{FF2B5EF4-FFF2-40B4-BE49-F238E27FC236}">
                  <a16:creationId xmlns:a16="http://schemas.microsoft.com/office/drawing/2014/main" xmlns="" id="{AADD53F6-9510-416F-B064-B9354AFCB385}"/>
                </a:ext>
              </a:extLst>
            </p:cNvPr>
            <p:cNvSpPr txBox="1"/>
            <p:nvPr/>
          </p:nvSpPr>
          <p:spPr>
            <a:xfrm>
              <a:off x="4759846" y="5257165"/>
              <a:ext cx="2504212" cy="830997"/>
            </a:xfrm>
            <a:prstGeom prst="rect">
              <a:avLst/>
            </a:prstGeom>
            <a:noFill/>
          </p:spPr>
          <p:txBody>
            <a:bodyPr wrap="none" rtlCol="0">
              <a:spAutoFit/>
            </a:bodyPr>
            <a:lstStyle/>
            <a:p>
              <a:pPr algn="ctr"/>
              <a:r>
                <a:rPr lang="en-US" sz="2400" dirty="0"/>
                <a:t>AiM</a:t>
              </a:r>
            </a:p>
            <a:p>
              <a:pPr algn="ctr"/>
              <a:r>
                <a:rPr lang="en-US" sz="2400" dirty="0"/>
                <a:t>Enterprise IWMS</a:t>
              </a:r>
            </a:p>
          </p:txBody>
        </p:sp>
        <p:sp>
          <p:nvSpPr>
            <p:cNvPr id="10" name="TextBox 9">
              <a:extLst>
                <a:ext uri="{FF2B5EF4-FFF2-40B4-BE49-F238E27FC236}">
                  <a16:creationId xmlns:a16="http://schemas.microsoft.com/office/drawing/2014/main" xmlns="" id="{BAA2DD3A-A3CB-4391-9FD8-72266A8BE7DE}"/>
                </a:ext>
              </a:extLst>
            </p:cNvPr>
            <p:cNvSpPr txBox="1"/>
            <p:nvPr/>
          </p:nvSpPr>
          <p:spPr>
            <a:xfrm>
              <a:off x="9045944" y="5226685"/>
              <a:ext cx="2828018" cy="830997"/>
            </a:xfrm>
            <a:prstGeom prst="rect">
              <a:avLst/>
            </a:prstGeom>
            <a:noFill/>
          </p:spPr>
          <p:txBody>
            <a:bodyPr wrap="none" rtlCol="0">
              <a:spAutoFit/>
            </a:bodyPr>
            <a:lstStyle/>
            <a:p>
              <a:pPr algn="ctr"/>
              <a:r>
                <a:rPr lang="en-US" sz="2400" dirty="0"/>
                <a:t>Go</a:t>
              </a:r>
            </a:p>
            <a:p>
              <a:pPr algn="ctr"/>
              <a:r>
                <a:rPr lang="en-US" sz="2400" dirty="0"/>
                <a:t>Field Service APPs</a:t>
              </a:r>
            </a:p>
          </p:txBody>
        </p:sp>
      </p:grpSp>
      <p:grpSp>
        <p:nvGrpSpPr>
          <p:cNvPr id="20" name="Group 19">
            <a:extLst>
              <a:ext uri="{FF2B5EF4-FFF2-40B4-BE49-F238E27FC236}">
                <a16:creationId xmlns:a16="http://schemas.microsoft.com/office/drawing/2014/main" xmlns="" id="{C8346B16-5E5D-43E0-95AF-C238EE299808}"/>
              </a:ext>
            </a:extLst>
          </p:cNvPr>
          <p:cNvGrpSpPr/>
          <p:nvPr/>
        </p:nvGrpSpPr>
        <p:grpSpPr>
          <a:xfrm>
            <a:off x="0" y="611057"/>
            <a:ext cx="11201401" cy="2523938"/>
            <a:chOff x="-1" y="4229287"/>
            <a:chExt cx="11201401" cy="2523938"/>
          </a:xfrm>
        </p:grpSpPr>
        <p:sp>
          <p:nvSpPr>
            <p:cNvPr id="5" name="Content Placeholder 2"/>
            <p:cNvSpPr txBox="1">
              <a:spLocks/>
            </p:cNvSpPr>
            <p:nvPr/>
          </p:nvSpPr>
          <p:spPr>
            <a:xfrm>
              <a:off x="0" y="4229287"/>
              <a:ext cx="3566159" cy="361763"/>
            </a:xfrm>
            <a:prstGeom prst="rect">
              <a:avLst/>
            </a:prstGeom>
            <a:solidFill>
              <a:schemeClr val="accent1">
                <a:lumMod val="5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en-US" sz="2000" dirty="0"/>
                <a:t>Plattsburgh – Live Feb 1</a:t>
              </a:r>
              <a:r>
                <a:rPr lang="en-US" sz="2000" baseline="30000" dirty="0"/>
                <a:t>st</a:t>
              </a:r>
              <a:endParaRPr lang="en-US" sz="2000" dirty="0"/>
            </a:p>
          </p:txBody>
        </p:sp>
        <p:sp>
          <p:nvSpPr>
            <p:cNvPr id="14" name="Content Placeholder 2">
              <a:extLst>
                <a:ext uri="{FF2B5EF4-FFF2-40B4-BE49-F238E27FC236}">
                  <a16:creationId xmlns:a16="http://schemas.microsoft.com/office/drawing/2014/main" xmlns="" id="{E955A539-13A9-4BB2-A479-170AD26089C1}"/>
                </a:ext>
              </a:extLst>
            </p:cNvPr>
            <p:cNvSpPr txBox="1">
              <a:spLocks/>
            </p:cNvSpPr>
            <p:nvPr/>
          </p:nvSpPr>
          <p:spPr>
            <a:xfrm>
              <a:off x="-1" y="4772212"/>
              <a:ext cx="6257925" cy="361763"/>
            </a:xfrm>
            <a:prstGeom prst="rect">
              <a:avLst/>
            </a:prstGeom>
            <a:solidFill>
              <a:schemeClr val="accent1">
                <a:lumMod val="5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en-US" sz="2000" dirty="0"/>
                <a:t>Jefferson CC and Alfred State – Live June 1</a:t>
              </a:r>
              <a:r>
                <a:rPr lang="en-US" sz="2000" baseline="30000" dirty="0"/>
                <a:t>st</a:t>
              </a:r>
              <a:endParaRPr lang="en-US" sz="2000" dirty="0"/>
            </a:p>
          </p:txBody>
        </p:sp>
        <p:sp>
          <p:nvSpPr>
            <p:cNvPr id="16" name="Content Placeholder 2">
              <a:extLst>
                <a:ext uri="{FF2B5EF4-FFF2-40B4-BE49-F238E27FC236}">
                  <a16:creationId xmlns:a16="http://schemas.microsoft.com/office/drawing/2014/main" xmlns="" id="{5157C58A-F007-46E8-8B5D-A434F13D2881}"/>
                </a:ext>
              </a:extLst>
            </p:cNvPr>
            <p:cNvSpPr txBox="1">
              <a:spLocks/>
            </p:cNvSpPr>
            <p:nvPr/>
          </p:nvSpPr>
          <p:spPr>
            <a:xfrm>
              <a:off x="0" y="5305612"/>
              <a:ext cx="9204959" cy="361763"/>
            </a:xfrm>
            <a:prstGeom prst="rect">
              <a:avLst/>
            </a:prstGeom>
            <a:solidFill>
              <a:schemeClr val="accent1">
                <a:lumMod val="5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en-US" sz="2000" dirty="0"/>
                <a:t>ESF, Cobleskill and Sys Admin – Trained, Going live beginning of August</a:t>
              </a:r>
            </a:p>
          </p:txBody>
        </p:sp>
        <p:sp>
          <p:nvSpPr>
            <p:cNvPr id="17" name="Content Placeholder 2">
              <a:extLst>
                <a:ext uri="{FF2B5EF4-FFF2-40B4-BE49-F238E27FC236}">
                  <a16:creationId xmlns:a16="http://schemas.microsoft.com/office/drawing/2014/main" xmlns="" id="{B8389B6E-3DE3-4FAF-B882-0FCD762352B7}"/>
                </a:ext>
              </a:extLst>
            </p:cNvPr>
            <p:cNvSpPr txBox="1">
              <a:spLocks/>
            </p:cNvSpPr>
            <p:nvPr/>
          </p:nvSpPr>
          <p:spPr>
            <a:xfrm>
              <a:off x="0" y="5858062"/>
              <a:ext cx="11201400" cy="361763"/>
            </a:xfrm>
            <a:prstGeom prst="rect">
              <a:avLst/>
            </a:prstGeom>
            <a:solidFill>
              <a:schemeClr val="accent1">
                <a:lumMod val="5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en-US" sz="2000" dirty="0"/>
                <a:t>All others except Albany and Upstate. Going live September 2019 through January 2020</a:t>
              </a:r>
            </a:p>
          </p:txBody>
        </p:sp>
        <p:sp>
          <p:nvSpPr>
            <p:cNvPr id="18" name="Content Placeholder 2">
              <a:extLst>
                <a:ext uri="{FF2B5EF4-FFF2-40B4-BE49-F238E27FC236}">
                  <a16:creationId xmlns:a16="http://schemas.microsoft.com/office/drawing/2014/main" xmlns="" id="{E5D6F8B6-6A12-4AA6-8084-713458126139}"/>
                </a:ext>
              </a:extLst>
            </p:cNvPr>
            <p:cNvSpPr txBox="1">
              <a:spLocks/>
            </p:cNvSpPr>
            <p:nvPr/>
          </p:nvSpPr>
          <p:spPr>
            <a:xfrm>
              <a:off x="0" y="6391462"/>
              <a:ext cx="5344159" cy="361763"/>
            </a:xfrm>
            <a:prstGeom prst="rect">
              <a:avLst/>
            </a:prstGeom>
            <a:solidFill>
              <a:schemeClr val="accent1">
                <a:lumMod val="5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en-US" sz="2000" dirty="0"/>
                <a:t>Albany and Upstate - Spring &amp; Fall 2020</a:t>
              </a:r>
            </a:p>
          </p:txBody>
        </p:sp>
      </p:grpSp>
    </p:spTree>
    <p:extLst>
      <p:ext uri="{BB962C8B-B14F-4D97-AF65-F5344CB8AC3E}">
        <p14:creationId xmlns:p14="http://schemas.microsoft.com/office/powerpoint/2010/main" val="32317739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6D22F896-40B5-4ADD-8801-0D06FADFA095}" type="slidenum">
              <a:rPr lang="en-US" smtClean="0"/>
              <a:t>29</a:t>
            </a:fld>
            <a:endParaRPr lang="en-US"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4396" t="9578" r="4636" b="33564"/>
          <a:stretch/>
        </p:blipFill>
        <p:spPr>
          <a:xfrm>
            <a:off x="0" y="0"/>
            <a:ext cx="12192000" cy="6858000"/>
          </a:xfrm>
          <a:prstGeom prst="rect">
            <a:avLst/>
          </a:prstGeom>
        </p:spPr>
      </p:pic>
    </p:spTree>
    <p:extLst>
      <p:ext uri="{BB962C8B-B14F-4D97-AF65-F5344CB8AC3E}">
        <p14:creationId xmlns:p14="http://schemas.microsoft.com/office/powerpoint/2010/main" val="34420173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6D22F896-40B5-4ADD-8801-0D06FADFA095}" type="slidenum">
              <a:rPr lang="en-US" smtClean="0"/>
              <a:t>3</a:t>
            </a:fld>
            <a:endParaRPr lang="en-US" dirty="0"/>
          </a:p>
        </p:txBody>
      </p:sp>
      <p:pic>
        <p:nvPicPr>
          <p:cNvPr id="5" name="Picture 4"/>
          <p:cNvPicPr>
            <a:picLocks noChangeAspect="1"/>
          </p:cNvPicPr>
          <p:nvPr/>
        </p:nvPicPr>
        <p:blipFill rotWithShape="1">
          <a:blip r:embed="rId3"/>
          <a:srcRect b="15058"/>
          <a:stretch/>
        </p:blipFill>
        <p:spPr>
          <a:xfrm>
            <a:off x="0" y="0"/>
            <a:ext cx="12192000" cy="6858000"/>
          </a:xfrm>
          <a:prstGeom prst="rect">
            <a:avLst/>
          </a:prstGeom>
        </p:spPr>
      </p:pic>
      <p:sp>
        <p:nvSpPr>
          <p:cNvPr id="6" name="Title 1">
            <a:extLst>
              <a:ext uri="{FF2B5EF4-FFF2-40B4-BE49-F238E27FC236}">
                <a16:creationId xmlns:a16="http://schemas.microsoft.com/office/drawing/2014/main" xmlns="" id="{601D9275-6849-47EF-BF0A-1478C61F6192}"/>
              </a:ext>
            </a:extLst>
          </p:cNvPr>
          <p:cNvSpPr txBox="1">
            <a:spLocks/>
          </p:cNvSpPr>
          <p:nvPr/>
        </p:nvSpPr>
        <p:spPr>
          <a:xfrm>
            <a:off x="5760720" y="466830"/>
            <a:ext cx="6431280" cy="874290"/>
          </a:xfrm>
          <a:prstGeom prst="rect">
            <a:avLst/>
          </a:prstGeom>
          <a:solidFill>
            <a:srgbClr val="92D050"/>
          </a:solidFill>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en-US" dirty="0"/>
              <a:t> SUNY’s Got Your Back</a:t>
            </a:r>
          </a:p>
        </p:txBody>
      </p:sp>
      <p:sp>
        <p:nvSpPr>
          <p:cNvPr id="7" name="Content Placeholder 2">
            <a:extLst>
              <a:ext uri="{FF2B5EF4-FFF2-40B4-BE49-F238E27FC236}">
                <a16:creationId xmlns:a16="http://schemas.microsoft.com/office/drawing/2014/main" xmlns="" id="{4BE00EB7-1300-48E7-993F-8BDCDE962E3A}"/>
              </a:ext>
            </a:extLst>
          </p:cNvPr>
          <p:cNvSpPr txBox="1">
            <a:spLocks/>
          </p:cNvSpPr>
          <p:nvPr/>
        </p:nvSpPr>
        <p:spPr>
          <a:xfrm>
            <a:off x="0" y="4458063"/>
            <a:ext cx="6416040" cy="612648"/>
          </a:xfrm>
          <a:prstGeom prst="rect">
            <a:avLst/>
          </a:prstGeom>
          <a:solidFill>
            <a:srgbClr val="92D050"/>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en-US" sz="3200" dirty="0"/>
              <a:t>Joe Storch Associate Counsel</a:t>
            </a:r>
          </a:p>
        </p:txBody>
      </p:sp>
    </p:spTree>
    <p:extLst>
      <p:ext uri="{BB962C8B-B14F-4D97-AF65-F5344CB8AC3E}">
        <p14:creationId xmlns:p14="http://schemas.microsoft.com/office/powerpoint/2010/main" val="10113230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77F81457-0F4E-4A99-8C7A-05E38BC7C9CA}"/>
              </a:ext>
            </a:extLst>
          </p:cNvPr>
          <p:cNvPicPr>
            <a:picLocks noChangeAspect="1"/>
          </p:cNvPicPr>
          <p:nvPr/>
        </p:nvPicPr>
        <p:blipFill rotWithShape="1">
          <a:blip r:embed="rId3"/>
          <a:srcRect l="2543" t="-229" r="1756"/>
          <a:stretch/>
        </p:blipFill>
        <p:spPr>
          <a:xfrm>
            <a:off x="0" y="-114300"/>
            <a:ext cx="12192001" cy="6972300"/>
          </a:xfrm>
          <a:prstGeom prst="rect">
            <a:avLst/>
          </a:prstGeom>
        </p:spPr>
      </p:pic>
      <p:sp>
        <p:nvSpPr>
          <p:cNvPr id="2" name="Title 1"/>
          <p:cNvSpPr>
            <a:spLocks noGrp="1"/>
          </p:cNvSpPr>
          <p:nvPr>
            <p:ph type="title"/>
          </p:nvPr>
        </p:nvSpPr>
        <p:spPr>
          <a:xfrm>
            <a:off x="7715250" y="631023"/>
            <a:ext cx="4476750" cy="740577"/>
          </a:xfrm>
          <a:solidFill>
            <a:srgbClr val="7030A0"/>
          </a:solidFill>
        </p:spPr>
        <p:txBody>
          <a:bodyPr/>
          <a:lstStyle/>
          <a:p>
            <a:r>
              <a:rPr lang="en-US" dirty="0"/>
              <a:t>Miscellaneous</a:t>
            </a:r>
          </a:p>
        </p:txBody>
      </p:sp>
      <p:sp>
        <p:nvSpPr>
          <p:cNvPr id="3" name="Content Placeholder 2"/>
          <p:cNvSpPr>
            <a:spLocks noGrp="1"/>
          </p:cNvSpPr>
          <p:nvPr>
            <p:ph idx="1"/>
          </p:nvPr>
        </p:nvSpPr>
        <p:spPr>
          <a:xfrm>
            <a:off x="0" y="3766820"/>
            <a:ext cx="3007360" cy="548640"/>
          </a:xfrm>
          <a:solidFill>
            <a:srgbClr val="7030A0"/>
          </a:solidFill>
        </p:spPr>
        <p:txBody>
          <a:bodyPr>
            <a:normAutofit lnSpcReduction="10000"/>
          </a:bodyPr>
          <a:lstStyle/>
          <a:p>
            <a:r>
              <a:rPr lang="en-US" sz="3600" dirty="0"/>
              <a:t>Newsletters</a:t>
            </a:r>
          </a:p>
          <a:p>
            <a:endParaRPr lang="en-US" sz="3600" dirty="0"/>
          </a:p>
        </p:txBody>
      </p:sp>
      <p:sp>
        <p:nvSpPr>
          <p:cNvPr id="4" name="Slide Number Placeholder 3"/>
          <p:cNvSpPr>
            <a:spLocks noGrp="1"/>
          </p:cNvSpPr>
          <p:nvPr>
            <p:ph type="sldNum" sz="quarter" idx="12"/>
          </p:nvPr>
        </p:nvSpPr>
        <p:spPr/>
        <p:txBody>
          <a:bodyPr/>
          <a:lstStyle/>
          <a:p>
            <a:fld id="{6D22F896-40B5-4ADD-8801-0D06FADFA095}" type="slidenum">
              <a:rPr lang="en-US" smtClean="0"/>
              <a:t>30</a:t>
            </a:fld>
            <a:endParaRPr lang="en-US" dirty="0"/>
          </a:p>
        </p:txBody>
      </p:sp>
      <p:sp>
        <p:nvSpPr>
          <p:cNvPr id="5" name="Content Placeholder 2">
            <a:extLst>
              <a:ext uri="{FF2B5EF4-FFF2-40B4-BE49-F238E27FC236}">
                <a16:creationId xmlns:a16="http://schemas.microsoft.com/office/drawing/2014/main" xmlns="" id="{600A5F2D-4683-4494-91E5-FEC00F5244A3}"/>
              </a:ext>
            </a:extLst>
          </p:cNvPr>
          <p:cNvSpPr txBox="1">
            <a:spLocks/>
          </p:cNvSpPr>
          <p:nvPr/>
        </p:nvSpPr>
        <p:spPr>
          <a:xfrm>
            <a:off x="0" y="4469130"/>
            <a:ext cx="2814320" cy="548640"/>
          </a:xfrm>
          <a:prstGeom prst="rect">
            <a:avLst/>
          </a:prstGeom>
          <a:solidFill>
            <a:srgbClr val="7030A0"/>
          </a:solidFill>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en-US" sz="3600" dirty="0"/>
              <a:t>Webpage</a:t>
            </a:r>
          </a:p>
          <a:p>
            <a:endParaRPr lang="en-US" sz="3600" dirty="0"/>
          </a:p>
        </p:txBody>
      </p:sp>
      <p:sp>
        <p:nvSpPr>
          <p:cNvPr id="6" name="Content Placeholder 2">
            <a:extLst>
              <a:ext uri="{FF2B5EF4-FFF2-40B4-BE49-F238E27FC236}">
                <a16:creationId xmlns:a16="http://schemas.microsoft.com/office/drawing/2014/main" xmlns="" id="{42C5811A-747B-4BE3-88B5-ED0FD46ADA31}"/>
              </a:ext>
            </a:extLst>
          </p:cNvPr>
          <p:cNvSpPr txBox="1">
            <a:spLocks/>
          </p:cNvSpPr>
          <p:nvPr/>
        </p:nvSpPr>
        <p:spPr>
          <a:xfrm>
            <a:off x="0" y="5185410"/>
            <a:ext cx="2678143" cy="548640"/>
          </a:xfrm>
          <a:prstGeom prst="rect">
            <a:avLst/>
          </a:prstGeom>
          <a:solidFill>
            <a:srgbClr val="7030A0"/>
          </a:solidFill>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en-US" sz="3600" dirty="0"/>
              <a:t>AutoCAD</a:t>
            </a:r>
          </a:p>
          <a:p>
            <a:endParaRPr lang="en-US" sz="3600" dirty="0"/>
          </a:p>
        </p:txBody>
      </p:sp>
    </p:spTree>
    <p:extLst>
      <p:ext uri="{BB962C8B-B14F-4D97-AF65-F5344CB8AC3E}">
        <p14:creationId xmlns:p14="http://schemas.microsoft.com/office/powerpoint/2010/main" val="7341639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ADD304A-14AE-457F-B85D-E1473C91426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xmlns="" id="{387EA2BE-69FC-4A01-A94A-16278B198D94}"/>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xmlns="" id="{5BCC74C0-50C5-4F2F-836C-0A6447E6F205}"/>
              </a:ext>
            </a:extLst>
          </p:cNvPr>
          <p:cNvSpPr>
            <a:spLocks noGrp="1"/>
          </p:cNvSpPr>
          <p:nvPr>
            <p:ph type="sldNum" sz="quarter" idx="12"/>
          </p:nvPr>
        </p:nvSpPr>
        <p:spPr/>
        <p:txBody>
          <a:bodyPr/>
          <a:lstStyle/>
          <a:p>
            <a:fld id="{6D22F896-40B5-4ADD-8801-0D06FADFA095}" type="slidenum">
              <a:rPr lang="en-US" smtClean="0"/>
              <a:t>31</a:t>
            </a:fld>
            <a:endParaRPr lang="en-US" dirty="0"/>
          </a:p>
        </p:txBody>
      </p:sp>
      <p:pic>
        <p:nvPicPr>
          <p:cNvPr id="5122" name="Picture 2" descr="Image result for questions">
            <a:extLst>
              <a:ext uri="{FF2B5EF4-FFF2-40B4-BE49-F238E27FC236}">
                <a16:creationId xmlns:a16="http://schemas.microsoft.com/office/drawing/2014/main" xmlns="" id="{453ABA76-AB2F-4266-B63E-F447364A4FE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0480" b="10430"/>
          <a:stretch/>
        </p:blipFill>
        <p:spPr bwMode="auto">
          <a:xfrm>
            <a:off x="-6803" y="0"/>
            <a:ext cx="1219880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77014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5307" y="74150"/>
            <a:ext cx="10425332" cy="929613"/>
          </a:xfrm>
        </p:spPr>
        <p:txBody>
          <a:bodyPr/>
          <a:lstStyle/>
          <a:p>
            <a:pPr algn="l"/>
            <a:r>
              <a:rPr lang="en-US"/>
              <a:t>Introducing </a:t>
            </a:r>
            <a:r>
              <a:rPr lang="en-US" dirty="0"/>
              <a:t>two new OCF Members</a:t>
            </a:r>
          </a:p>
        </p:txBody>
      </p:sp>
      <p:sp>
        <p:nvSpPr>
          <p:cNvPr id="3" name="Content Placeholder 2"/>
          <p:cNvSpPr>
            <a:spLocks noGrp="1"/>
          </p:cNvSpPr>
          <p:nvPr>
            <p:ph idx="1"/>
          </p:nvPr>
        </p:nvSpPr>
        <p:spPr>
          <a:xfrm>
            <a:off x="868681" y="5455920"/>
            <a:ext cx="4770120" cy="1102042"/>
          </a:xfrm>
        </p:spPr>
        <p:txBody>
          <a:bodyPr>
            <a:noAutofit/>
          </a:bodyPr>
          <a:lstStyle/>
          <a:p>
            <a:r>
              <a:rPr lang="en-US" sz="3200" dirty="0"/>
              <a:t>Petula Phillips - Junior Energy Accountant</a:t>
            </a:r>
          </a:p>
        </p:txBody>
      </p:sp>
      <p:sp>
        <p:nvSpPr>
          <p:cNvPr id="4" name="Slide Number Placeholder 3"/>
          <p:cNvSpPr>
            <a:spLocks noGrp="1"/>
          </p:cNvSpPr>
          <p:nvPr>
            <p:ph type="sldNum" sz="quarter" idx="12"/>
          </p:nvPr>
        </p:nvSpPr>
        <p:spPr/>
        <p:txBody>
          <a:bodyPr/>
          <a:lstStyle/>
          <a:p>
            <a:fld id="{6D22F896-40B5-4ADD-8801-0D06FADFA095}" type="slidenum">
              <a:rPr lang="en-US" smtClean="0"/>
              <a:t>4</a:t>
            </a:fld>
            <a:endParaRPr lang="en-US" dirty="0"/>
          </a:p>
        </p:txBody>
      </p:sp>
      <p:pic>
        <p:nvPicPr>
          <p:cNvPr id="5" name="Picture 4"/>
          <p:cNvPicPr>
            <a:picLocks noChangeAspect="1"/>
          </p:cNvPicPr>
          <p:nvPr/>
        </p:nvPicPr>
        <p:blipFill>
          <a:blip r:embed="rId3"/>
          <a:stretch>
            <a:fillRect/>
          </a:stretch>
        </p:blipFill>
        <p:spPr>
          <a:xfrm>
            <a:off x="7118663" y="2229774"/>
            <a:ext cx="4008148" cy="4008148"/>
          </a:xfrm>
          <a:prstGeom prst="rect">
            <a:avLst/>
          </a:prstGeom>
        </p:spPr>
      </p:pic>
      <p:sp>
        <p:nvSpPr>
          <p:cNvPr id="6" name="Content Placeholder 2"/>
          <p:cNvSpPr txBox="1">
            <a:spLocks/>
          </p:cNvSpPr>
          <p:nvPr/>
        </p:nvSpPr>
        <p:spPr>
          <a:xfrm>
            <a:off x="7118663" y="1010058"/>
            <a:ext cx="4343400" cy="121971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en-US" sz="3200" dirty="0"/>
              <a:t>Alex Lykins – Clean Energy specialist</a:t>
            </a:r>
          </a:p>
        </p:txBody>
      </p:sp>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r="10571" b="28170"/>
          <a:stretch/>
        </p:blipFill>
        <p:spPr>
          <a:xfrm>
            <a:off x="1135381" y="1179609"/>
            <a:ext cx="4005072" cy="3984019"/>
          </a:xfrm>
          <a:prstGeom prst="rect">
            <a:avLst/>
          </a:prstGeom>
        </p:spPr>
      </p:pic>
    </p:spTree>
    <p:extLst>
      <p:ext uri="{BB962C8B-B14F-4D97-AF65-F5344CB8AC3E}">
        <p14:creationId xmlns:p14="http://schemas.microsoft.com/office/powerpoint/2010/main" val="32793765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D22F896-40B5-4ADD-8801-0D06FADFA095}" type="slidenum">
              <a:rPr lang="en-US" smtClean="0"/>
              <a:t>5</a:t>
            </a:fld>
            <a:endParaRPr lang="en-US" dirty="0"/>
          </a:p>
        </p:txBody>
      </p:sp>
      <p:pic>
        <p:nvPicPr>
          <p:cNvPr id="5" name="Picture 4"/>
          <p:cNvPicPr>
            <a:picLocks noChangeAspect="1"/>
          </p:cNvPicPr>
          <p:nvPr/>
        </p:nvPicPr>
        <p:blipFill rotWithShape="1">
          <a:blip r:embed="rId3"/>
          <a:srcRect l="-125" t="12773" r="125" b="2699"/>
          <a:stretch/>
        </p:blipFill>
        <p:spPr>
          <a:xfrm>
            <a:off x="-38686" y="0"/>
            <a:ext cx="12301024" cy="6854850"/>
          </a:xfrm>
          <a:prstGeom prst="rect">
            <a:avLst/>
          </a:prstGeom>
        </p:spPr>
      </p:pic>
      <p:sp>
        <p:nvSpPr>
          <p:cNvPr id="6" name="Title 1">
            <a:extLst>
              <a:ext uri="{FF2B5EF4-FFF2-40B4-BE49-F238E27FC236}">
                <a16:creationId xmlns:a16="http://schemas.microsoft.com/office/drawing/2014/main" xmlns="" id="{601D9275-6849-47EF-BF0A-1478C61F6192}"/>
              </a:ext>
            </a:extLst>
          </p:cNvPr>
          <p:cNvSpPr txBox="1">
            <a:spLocks/>
          </p:cNvSpPr>
          <p:nvPr/>
        </p:nvSpPr>
        <p:spPr>
          <a:xfrm>
            <a:off x="6858000" y="466830"/>
            <a:ext cx="5334000" cy="874290"/>
          </a:xfrm>
          <a:prstGeom prst="rect">
            <a:avLst/>
          </a:prstGeom>
          <a:solidFill>
            <a:schemeClr val="accent2">
              <a:lumMod val="75000"/>
            </a:schemeClr>
          </a:solidFill>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en-US" dirty="0"/>
              <a:t> OCF/Campus </a:t>
            </a:r>
            <a:r>
              <a:rPr lang="en-US" dirty="0" err="1"/>
              <a:t>MOU</a:t>
            </a:r>
            <a:endParaRPr lang="en-US" dirty="0"/>
          </a:p>
        </p:txBody>
      </p:sp>
      <p:sp>
        <p:nvSpPr>
          <p:cNvPr id="7" name="Content Placeholder 2">
            <a:extLst>
              <a:ext uri="{FF2B5EF4-FFF2-40B4-BE49-F238E27FC236}">
                <a16:creationId xmlns:a16="http://schemas.microsoft.com/office/drawing/2014/main" xmlns="" id="{4BE00EB7-1300-48E7-993F-8BDCDE962E3A}"/>
              </a:ext>
            </a:extLst>
          </p:cNvPr>
          <p:cNvSpPr txBox="1">
            <a:spLocks/>
          </p:cNvSpPr>
          <p:nvPr/>
        </p:nvSpPr>
        <p:spPr>
          <a:xfrm>
            <a:off x="0" y="4745309"/>
            <a:ext cx="9406084" cy="1455058"/>
          </a:xfrm>
          <a:prstGeom prst="rect">
            <a:avLst/>
          </a:prstGeom>
          <a:solidFill>
            <a:schemeClr val="accent2">
              <a:lumMod val="7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en-US" sz="3200" dirty="0" err="1"/>
              <a:t>MOU</a:t>
            </a:r>
            <a:r>
              <a:rPr lang="en-US" sz="3200" dirty="0"/>
              <a:t> will define Alex’s role, campus role and how much funding will come to System Administration to help pay Alex’s salary</a:t>
            </a:r>
          </a:p>
        </p:txBody>
      </p:sp>
    </p:spTree>
    <p:extLst>
      <p:ext uri="{BB962C8B-B14F-4D97-AF65-F5344CB8AC3E}">
        <p14:creationId xmlns:p14="http://schemas.microsoft.com/office/powerpoint/2010/main" val="26240776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D22F896-40B5-4ADD-8801-0D06FADFA095}" type="slidenum">
              <a:rPr lang="en-US" smtClean="0"/>
              <a:t>6</a:t>
            </a:fld>
            <a:endParaRPr lang="en-US" dirty="0"/>
          </a:p>
        </p:txBody>
      </p:sp>
      <p:graphicFrame>
        <p:nvGraphicFramePr>
          <p:cNvPr id="5" name="Chart 4"/>
          <p:cNvGraphicFramePr>
            <a:graphicFrameLocks/>
          </p:cNvGraphicFramePr>
          <p:nvPr>
            <p:extLst>
              <p:ext uri="{D42A27DB-BD31-4B8C-83A1-F6EECF244321}">
                <p14:modId xmlns:p14="http://schemas.microsoft.com/office/powerpoint/2010/main" val="3533009433"/>
              </p:ext>
            </p:extLst>
          </p:nvPr>
        </p:nvGraphicFramePr>
        <p:xfrm>
          <a:off x="-1" y="0"/>
          <a:ext cx="12192000" cy="6858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458551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picture containing clipart&#10;&#10;Description automatically generated">
            <a:extLst>
              <a:ext uri="{FF2B5EF4-FFF2-40B4-BE49-F238E27FC236}">
                <a16:creationId xmlns:a16="http://schemas.microsoft.com/office/drawing/2014/main" xmlns="" id="{512690BD-1905-4758-9565-0676A7894E8C}"/>
              </a:ext>
            </a:extLst>
          </p:cNvPr>
          <p:cNvPicPr>
            <a:picLocks noGrp="1" noChangeAspect="1"/>
          </p:cNvPicPr>
          <p:nvPr>
            <p:ph idx="1"/>
          </p:nvPr>
        </p:nvPicPr>
        <p:blipFill rotWithShape="1">
          <a:blip r:embed="rId3"/>
          <a:srcRect t="3472" b="11819"/>
          <a:stretch/>
        </p:blipFill>
        <p:spPr>
          <a:xfrm>
            <a:off x="-1" y="2117"/>
            <a:ext cx="12192000" cy="6893727"/>
          </a:xfrm>
        </p:spPr>
      </p:pic>
      <p:sp>
        <p:nvSpPr>
          <p:cNvPr id="2" name="Title 1">
            <a:extLst>
              <a:ext uri="{FF2B5EF4-FFF2-40B4-BE49-F238E27FC236}">
                <a16:creationId xmlns:a16="http://schemas.microsoft.com/office/drawing/2014/main" xmlns="" id="{E774A6FA-9EA7-45C6-A450-EA5B52665CE9}"/>
              </a:ext>
            </a:extLst>
          </p:cNvPr>
          <p:cNvSpPr>
            <a:spLocks noGrp="1"/>
          </p:cNvSpPr>
          <p:nvPr>
            <p:ph type="title"/>
          </p:nvPr>
        </p:nvSpPr>
        <p:spPr>
          <a:xfrm>
            <a:off x="4057650" y="802473"/>
            <a:ext cx="8134350" cy="702477"/>
          </a:xfrm>
          <a:solidFill>
            <a:schemeClr val="accent2"/>
          </a:solidFill>
        </p:spPr>
        <p:txBody>
          <a:bodyPr/>
          <a:lstStyle/>
          <a:p>
            <a:r>
              <a:rPr lang="en-US" dirty="0"/>
              <a:t>Green Revolving Loan Fund</a:t>
            </a:r>
          </a:p>
        </p:txBody>
      </p:sp>
      <p:sp>
        <p:nvSpPr>
          <p:cNvPr id="4" name="Slide Number Placeholder 3">
            <a:extLst>
              <a:ext uri="{FF2B5EF4-FFF2-40B4-BE49-F238E27FC236}">
                <a16:creationId xmlns:a16="http://schemas.microsoft.com/office/drawing/2014/main" xmlns="" id="{C545C1FF-94C9-419F-88FD-C0E12422E8AB}"/>
              </a:ext>
            </a:extLst>
          </p:cNvPr>
          <p:cNvSpPr>
            <a:spLocks noGrp="1"/>
          </p:cNvSpPr>
          <p:nvPr>
            <p:ph type="sldNum" sz="quarter" idx="12"/>
          </p:nvPr>
        </p:nvSpPr>
        <p:spPr/>
        <p:txBody>
          <a:bodyPr/>
          <a:lstStyle/>
          <a:p>
            <a:fld id="{6D22F896-40B5-4ADD-8801-0D06FADFA095}" type="slidenum">
              <a:rPr lang="en-US" smtClean="0"/>
              <a:t>7</a:t>
            </a:fld>
            <a:endParaRPr lang="en-US" dirty="0"/>
          </a:p>
        </p:txBody>
      </p:sp>
      <p:sp>
        <p:nvSpPr>
          <p:cNvPr id="5" name="Content Placeholder 2">
            <a:extLst>
              <a:ext uri="{FF2B5EF4-FFF2-40B4-BE49-F238E27FC236}">
                <a16:creationId xmlns:a16="http://schemas.microsoft.com/office/drawing/2014/main" xmlns="" id="{8C5EF8C6-F23C-4A41-ADA1-F57A63D2B211}"/>
              </a:ext>
            </a:extLst>
          </p:cNvPr>
          <p:cNvSpPr txBox="1">
            <a:spLocks/>
          </p:cNvSpPr>
          <p:nvPr/>
        </p:nvSpPr>
        <p:spPr>
          <a:xfrm>
            <a:off x="0" y="2798488"/>
            <a:ext cx="8366759" cy="612648"/>
          </a:xfrm>
          <a:prstGeom prst="rect">
            <a:avLst/>
          </a:prstGeom>
          <a:solidFill>
            <a:schemeClr val="accent2"/>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en-US" sz="3200" dirty="0"/>
              <a:t>Low interest loans </a:t>
            </a:r>
            <a:r>
              <a:rPr lang="en-US" sz="3200" dirty="0">
                <a:latin typeface="Calibri" panose="020F0502020204030204" pitchFamily="34" charset="0"/>
                <a:cs typeface="Calibri" panose="020F0502020204030204" pitchFamily="34" charset="0"/>
              </a:rPr>
              <a:t>≈ 2.5% no additional fees</a:t>
            </a:r>
            <a:endParaRPr lang="en-US" sz="3200" dirty="0"/>
          </a:p>
        </p:txBody>
      </p:sp>
      <p:sp>
        <p:nvSpPr>
          <p:cNvPr id="8" name="Content Placeholder 2">
            <a:extLst>
              <a:ext uri="{FF2B5EF4-FFF2-40B4-BE49-F238E27FC236}">
                <a16:creationId xmlns:a16="http://schemas.microsoft.com/office/drawing/2014/main" xmlns="" id="{23C2A2B8-37D9-4CD4-8C5E-EFA4A02F1BD2}"/>
              </a:ext>
            </a:extLst>
          </p:cNvPr>
          <p:cNvSpPr txBox="1">
            <a:spLocks/>
          </p:cNvSpPr>
          <p:nvPr/>
        </p:nvSpPr>
        <p:spPr>
          <a:xfrm>
            <a:off x="1" y="3856566"/>
            <a:ext cx="7696200" cy="612648"/>
          </a:xfrm>
          <a:prstGeom prst="rect">
            <a:avLst/>
          </a:prstGeom>
          <a:solidFill>
            <a:schemeClr val="accent2"/>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en-US" sz="3200" dirty="0"/>
              <a:t>Projects that save on energy budget</a:t>
            </a:r>
          </a:p>
        </p:txBody>
      </p:sp>
      <p:sp>
        <p:nvSpPr>
          <p:cNvPr id="9" name="Content Placeholder 2">
            <a:extLst>
              <a:ext uri="{FF2B5EF4-FFF2-40B4-BE49-F238E27FC236}">
                <a16:creationId xmlns:a16="http://schemas.microsoft.com/office/drawing/2014/main" xmlns="" id="{FC715AA1-45BF-45CA-86F6-824E86312BCE}"/>
              </a:ext>
            </a:extLst>
          </p:cNvPr>
          <p:cNvSpPr txBox="1">
            <a:spLocks/>
          </p:cNvSpPr>
          <p:nvPr/>
        </p:nvSpPr>
        <p:spPr>
          <a:xfrm>
            <a:off x="1" y="4914644"/>
            <a:ext cx="4389119" cy="647956"/>
          </a:xfrm>
          <a:prstGeom prst="rect">
            <a:avLst/>
          </a:prstGeom>
          <a:solidFill>
            <a:schemeClr val="accent2"/>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r>
              <a:rPr lang="en-US" sz="3200" dirty="0"/>
              <a:t>Launching Soon??</a:t>
            </a:r>
          </a:p>
        </p:txBody>
      </p:sp>
    </p:spTree>
    <p:extLst>
      <p:ext uri="{BB962C8B-B14F-4D97-AF65-F5344CB8AC3E}">
        <p14:creationId xmlns:p14="http://schemas.microsoft.com/office/powerpoint/2010/main" val="21565328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81400" y="0"/>
            <a:ext cx="8610600" cy="1293028"/>
          </a:xfrm>
        </p:spPr>
        <p:txBody>
          <a:bodyPr/>
          <a:lstStyle/>
          <a:p>
            <a:r>
              <a:rPr lang="en-US" dirty="0"/>
              <a:t>Retro-fit NY</a:t>
            </a:r>
          </a:p>
        </p:txBody>
      </p:sp>
      <p:pic>
        <p:nvPicPr>
          <p:cNvPr id="5" name="Content Placeholder 4"/>
          <p:cNvPicPr>
            <a:picLocks noGrp="1" noChangeAspect="1"/>
          </p:cNvPicPr>
          <p:nvPr>
            <p:ph idx="1"/>
          </p:nvPr>
        </p:nvPicPr>
        <p:blipFill rotWithShape="1">
          <a:blip r:embed="rId3">
            <a:extLst>
              <a:ext uri="{28A0092B-C50C-407E-A947-70E740481C1C}">
                <a14:useLocalDpi xmlns:a14="http://schemas.microsoft.com/office/drawing/2010/main" val="0"/>
              </a:ext>
            </a:extLst>
          </a:blip>
          <a:srcRect l="4179" t="24186" r="12732" b="13595"/>
          <a:stretch/>
        </p:blipFill>
        <p:spPr>
          <a:xfrm>
            <a:off x="0" y="1410887"/>
            <a:ext cx="12192000" cy="5447113"/>
          </a:xfrm>
        </p:spPr>
      </p:pic>
      <p:sp>
        <p:nvSpPr>
          <p:cNvPr id="4" name="Slide Number Placeholder 3"/>
          <p:cNvSpPr>
            <a:spLocks noGrp="1"/>
          </p:cNvSpPr>
          <p:nvPr>
            <p:ph type="sldNum" sz="quarter" idx="12"/>
          </p:nvPr>
        </p:nvSpPr>
        <p:spPr/>
        <p:txBody>
          <a:bodyPr/>
          <a:lstStyle/>
          <a:p>
            <a:fld id="{6D22F896-40B5-4ADD-8801-0D06FADFA095}" type="slidenum">
              <a:rPr lang="en-US" smtClean="0"/>
              <a:t>8</a:t>
            </a:fld>
            <a:endParaRPr lang="en-US" dirty="0"/>
          </a:p>
        </p:txBody>
      </p:sp>
    </p:spTree>
    <p:extLst>
      <p:ext uri="{BB962C8B-B14F-4D97-AF65-F5344CB8AC3E}">
        <p14:creationId xmlns:p14="http://schemas.microsoft.com/office/powerpoint/2010/main" val="35707475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artisticTexturizer trans="100000"/>
                    </a14:imgEffect>
                    <a14:imgEffect>
                      <a14:sharpenSoften amount="4000"/>
                    </a14:imgEffect>
                  </a14:imgLayer>
                </a14:imgProps>
              </a:ext>
              <a:ext uri="{28A0092B-C50C-407E-A947-70E740481C1C}">
                <a14:useLocalDpi xmlns:a14="http://schemas.microsoft.com/office/drawing/2010/main" val="0"/>
              </a:ext>
            </a:extLst>
          </a:blip>
          <a:stretch>
            <a:fillRect/>
          </a:stretch>
        </p:blipFill>
        <p:spPr>
          <a:xfrm>
            <a:off x="0" y="-32473"/>
            <a:ext cx="6249471" cy="4162904"/>
          </a:xfrm>
          <a:prstGeom prst="rect">
            <a:avLst/>
          </a:prstGeom>
          <a:effectLst>
            <a:reflection stA="23000" endPos="65000" dist="50800" dir="5400000" sy="-100000" algn="bl" rotWithShape="0"/>
          </a:effectLst>
        </p:spPr>
      </p:pic>
      <p:sp>
        <p:nvSpPr>
          <p:cNvPr id="2" name="Title 1"/>
          <p:cNvSpPr>
            <a:spLocks noGrp="1"/>
          </p:cNvSpPr>
          <p:nvPr>
            <p:ph type="ctrTitle"/>
          </p:nvPr>
        </p:nvSpPr>
        <p:spPr>
          <a:xfrm>
            <a:off x="0" y="3881983"/>
            <a:ext cx="8781143" cy="2139043"/>
          </a:xfrm>
        </p:spPr>
        <p:txBody>
          <a:bodyPr>
            <a:normAutofit/>
          </a:bodyPr>
          <a:lstStyle/>
          <a:p>
            <a:r>
              <a:rPr lang="en-US" sz="4000" dirty="0"/>
              <a:t>New York Higher Education Large Scale Renewable </a:t>
            </a:r>
            <a:br>
              <a:rPr lang="en-US" sz="4000" dirty="0"/>
            </a:br>
            <a:r>
              <a:rPr lang="en-US" sz="4000" dirty="0"/>
              <a:t>(NY HE LSRE)</a:t>
            </a:r>
          </a:p>
        </p:txBody>
      </p:sp>
      <p:sp>
        <p:nvSpPr>
          <p:cNvPr id="3" name="Subtitle 2"/>
          <p:cNvSpPr>
            <a:spLocks noGrp="1"/>
          </p:cNvSpPr>
          <p:nvPr>
            <p:ph type="subTitle" idx="1"/>
          </p:nvPr>
        </p:nvSpPr>
        <p:spPr>
          <a:xfrm>
            <a:off x="602802" y="7953830"/>
            <a:ext cx="8534400" cy="1219200"/>
          </a:xfrm>
        </p:spPr>
        <p:txBody>
          <a:bodyPr/>
          <a:lstStyle/>
          <a:p>
            <a:r>
              <a:rPr lang="en-US" b="1" dirty="0"/>
              <a:t>The Power of SUNY and Beyond</a:t>
            </a:r>
          </a:p>
        </p:txBody>
      </p:sp>
      <p:sp>
        <p:nvSpPr>
          <p:cNvPr id="7" name="TextBox 6">
            <a:extLst>
              <a:ext uri="{FF2B5EF4-FFF2-40B4-BE49-F238E27FC236}">
                <a16:creationId xmlns:a16="http://schemas.microsoft.com/office/drawing/2014/main" xmlns="" id="{AF1DBD15-20AE-4AE6-98E0-9D79992399C3}"/>
              </a:ext>
            </a:extLst>
          </p:cNvPr>
          <p:cNvSpPr txBox="1"/>
          <p:nvPr/>
        </p:nvSpPr>
        <p:spPr>
          <a:xfrm>
            <a:off x="1" y="6109012"/>
            <a:ext cx="12192000" cy="748988"/>
          </a:xfrm>
          <a:prstGeom prst="rect">
            <a:avLst/>
          </a:prstGeom>
          <a:solidFill>
            <a:srgbClr val="54B948"/>
          </a:solidFill>
        </p:spPr>
        <p:txBody>
          <a:bodyPr wrap="square" rtlCol="0">
            <a:spAutoFit/>
          </a:bodyPr>
          <a:lstStyle/>
          <a:p>
            <a:r>
              <a:rPr lang="en-US" sz="4267" dirty="0">
                <a:solidFill>
                  <a:schemeClr val="bg1"/>
                </a:solidFill>
                <a:highlight>
                  <a:srgbClr val="54B948"/>
                </a:highlight>
              </a:rPr>
              <a:t>Not Just Renewable Energy Credits (RECs)</a:t>
            </a:r>
            <a:endParaRPr lang="en-US" sz="4267" dirty="0">
              <a:solidFill>
                <a:srgbClr val="FFFF00"/>
              </a:solidFill>
              <a:highlight>
                <a:srgbClr val="54B948"/>
              </a:highlight>
            </a:endParaRPr>
          </a:p>
        </p:txBody>
      </p:sp>
      <p:sp>
        <p:nvSpPr>
          <p:cNvPr id="8" name="Slide Number Placeholder 4"/>
          <p:cNvSpPr>
            <a:spLocks noGrp="1"/>
          </p:cNvSpPr>
          <p:nvPr>
            <p:ph type="sldNum" sz="quarter" idx="12"/>
          </p:nvPr>
        </p:nvSpPr>
        <p:spPr>
          <a:xfrm>
            <a:off x="9144000" y="6345464"/>
            <a:ext cx="2844800" cy="365125"/>
          </a:xfrm>
        </p:spPr>
        <p:txBody>
          <a:bodyPr/>
          <a:lstStyle/>
          <a:p>
            <a:pPr algn="r"/>
            <a:r>
              <a:rPr lang="en-US" dirty="0">
                <a:solidFill>
                  <a:schemeClr val="tx1"/>
                </a:solidFill>
              </a:rPr>
              <a:t>4</a:t>
            </a:r>
          </a:p>
        </p:txBody>
      </p:sp>
      <p:pic>
        <p:nvPicPr>
          <p:cNvPr id="4" name="Picture 3"/>
          <p:cNvPicPr>
            <a:picLocks noChangeAspect="1"/>
          </p:cNvPicPr>
          <p:nvPr/>
        </p:nvPicPr>
        <p:blipFill rotWithShape="1">
          <a:blip r:embed="rId5">
            <a:extLst>
              <a:ext uri="{28A0092B-C50C-407E-A947-70E740481C1C}">
                <a14:useLocalDpi xmlns:a14="http://schemas.microsoft.com/office/drawing/2010/main" val="0"/>
              </a:ext>
            </a:extLst>
          </a:blip>
          <a:srcRect l="11970"/>
          <a:stretch/>
        </p:blipFill>
        <p:spPr>
          <a:xfrm>
            <a:off x="4571999" y="-43542"/>
            <a:ext cx="5987847" cy="4162904"/>
          </a:xfrm>
          <a:prstGeom prst="rect">
            <a:avLst/>
          </a:prstGeom>
          <a:effectLst>
            <a:reflection stA="39000" endPos="65000" dist="50800" dir="5400000" sy="-100000" algn="bl" rotWithShape="0"/>
          </a:effectLst>
        </p:spPr>
      </p:pic>
      <p:pic>
        <p:nvPicPr>
          <p:cNvPr id="13" name="Picture 12">
            <a:extLst>
              <a:ext uri="{FF2B5EF4-FFF2-40B4-BE49-F238E27FC236}">
                <a16:creationId xmlns:a16="http://schemas.microsoft.com/office/drawing/2014/main" xmlns="" id="{7C2E5465-0D43-4642-87F8-B5061BBBA463}"/>
              </a:ext>
            </a:extLst>
          </p:cNvPr>
          <p:cNvPicPr>
            <a:picLocks noChangeAspect="1"/>
          </p:cNvPicPr>
          <p:nvPr/>
        </p:nvPicPr>
        <p:blipFill>
          <a:blip r:embed="rId6"/>
          <a:stretch>
            <a:fillRect/>
          </a:stretch>
        </p:blipFill>
        <p:spPr>
          <a:xfrm>
            <a:off x="9499460" y="0"/>
            <a:ext cx="2692540" cy="6117771"/>
          </a:xfrm>
          <a:prstGeom prst="rect">
            <a:avLst/>
          </a:prstGeom>
        </p:spPr>
      </p:pic>
    </p:spTree>
    <p:extLst>
      <p:ext uri="{BB962C8B-B14F-4D97-AF65-F5344CB8AC3E}">
        <p14:creationId xmlns:p14="http://schemas.microsoft.com/office/powerpoint/2010/main" val="1563086065"/>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6638</TotalTime>
  <Words>3911</Words>
  <Application>Microsoft Office PowerPoint</Application>
  <PresentationFormat>Widescreen</PresentationFormat>
  <Paragraphs>424</Paragraphs>
  <Slides>31</Slides>
  <Notes>31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Calibri</vt:lpstr>
      <vt:lpstr>Century Gothic</vt:lpstr>
      <vt:lpstr>Vapor Trail</vt:lpstr>
      <vt:lpstr>SUNY/PPAA Summer Conference  </vt:lpstr>
      <vt:lpstr>Agenda</vt:lpstr>
      <vt:lpstr>PowerPoint Presentation</vt:lpstr>
      <vt:lpstr>Introducing two new OCF Members</vt:lpstr>
      <vt:lpstr>PowerPoint Presentation</vt:lpstr>
      <vt:lpstr>PowerPoint Presentation</vt:lpstr>
      <vt:lpstr>Green Revolving Loan Fund</vt:lpstr>
      <vt:lpstr>Retro-fit NY</vt:lpstr>
      <vt:lpstr>New York Higher Education Large Scale Renewable  (NY HE LSRE)</vt:lpstr>
      <vt:lpstr>New efficiency NY XXX tbu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NYS Building Code Updates</vt:lpstr>
      <vt:lpstr>Some – but not all – changes of interest:</vt:lpstr>
      <vt:lpstr>More – Still not all – changes of interest:</vt:lpstr>
      <vt:lpstr>Continuity of Operations (COOP)</vt:lpstr>
      <vt:lpstr>Notification to System Administration</vt:lpstr>
      <vt:lpstr> Alternative Bond Test (ABT) Res Hall Debt Service coverage</vt:lpstr>
      <vt:lpstr>PowerPoint Presentation</vt:lpstr>
      <vt:lpstr>PowerPoint Presentation</vt:lpstr>
      <vt:lpstr>How Facilities can impact the ABT? </vt:lpstr>
      <vt:lpstr>074 Hard Dollar Capital</vt:lpstr>
      <vt:lpstr>AiM Campuses O&amp;M</vt:lpstr>
      <vt:lpstr>PowerPoint Presentation</vt:lpstr>
      <vt:lpstr>Miscellaneous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SUNY/PPAA Winter Conference</dc:title>
  <dc:creator>Karren Bee-Donohoe</dc:creator>
  <cp:lastModifiedBy>Brainard, Ashley</cp:lastModifiedBy>
  <cp:revision>271</cp:revision>
  <cp:lastPrinted>2019-07-15T16:38:56Z</cp:lastPrinted>
  <dcterms:created xsi:type="dcterms:W3CDTF">2019-02-03T00:08:47Z</dcterms:created>
  <dcterms:modified xsi:type="dcterms:W3CDTF">2019-08-05T13:29:45Z</dcterms:modified>
</cp:coreProperties>
</file>