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8"/>
  </p:notesMasterIdLst>
  <p:handoutMasterIdLst>
    <p:handoutMasterId r:id="rId19"/>
  </p:handoutMasterIdLst>
  <p:sldIdLst>
    <p:sldId id="842" r:id="rId3"/>
    <p:sldId id="885" r:id="rId4"/>
    <p:sldId id="913" r:id="rId5"/>
    <p:sldId id="920" r:id="rId6"/>
    <p:sldId id="916" r:id="rId7"/>
    <p:sldId id="915" r:id="rId8"/>
    <p:sldId id="919" r:id="rId9"/>
    <p:sldId id="903" r:id="rId10"/>
    <p:sldId id="921" r:id="rId11"/>
    <p:sldId id="914" r:id="rId12"/>
    <p:sldId id="902" r:id="rId13"/>
    <p:sldId id="908" r:id="rId14"/>
    <p:sldId id="923" r:id="rId15"/>
    <p:sldId id="884" r:id="rId16"/>
    <p:sldId id="911" r:id="rId17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E70CF484-44F7-43E8-9B56-BC6002068885}">
          <p14:sldIdLst>
            <p14:sldId id="842"/>
            <p14:sldId id="885"/>
            <p14:sldId id="913"/>
            <p14:sldId id="920"/>
            <p14:sldId id="916"/>
            <p14:sldId id="915"/>
            <p14:sldId id="919"/>
            <p14:sldId id="903"/>
            <p14:sldId id="921"/>
            <p14:sldId id="914"/>
            <p14:sldId id="902"/>
            <p14:sldId id="908"/>
            <p14:sldId id="923"/>
            <p14:sldId id="884"/>
            <p14:sldId id="9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ger, Josh" initials="SJ" lastIdx="1" clrIdx="0">
    <p:extLst>
      <p:ext uri="{19B8F6BF-5375-455C-9EA6-DF929625EA0E}">
        <p15:presenceInfo xmlns:p15="http://schemas.microsoft.com/office/powerpoint/2012/main" userId="S-1-5-21-2028020263-1110531401-1417889603-327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BFC"/>
    <a:srgbClr val="680034"/>
    <a:srgbClr val="660066"/>
    <a:srgbClr val="781D7E"/>
    <a:srgbClr val="774F27"/>
    <a:srgbClr val="CD006B"/>
    <a:srgbClr val="FFFFFF"/>
    <a:srgbClr val="54B948"/>
    <a:srgbClr val="DEA900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74" autoAdjust="0"/>
  </p:normalViewPr>
  <p:slideViewPr>
    <p:cSldViewPr snapToGrid="0">
      <p:cViewPr varScale="1">
        <p:scale>
          <a:sx n="103" d="100"/>
          <a:sy n="103" d="100"/>
        </p:scale>
        <p:origin x="590" y="72"/>
      </p:cViewPr>
      <p:guideLst>
        <p:guide orient="horz" pos="16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AE3A3-EBE8-43F9-B06F-68AB449E18A0}" type="doc">
      <dgm:prSet loTypeId="urn:microsoft.com/office/officeart/2005/8/layout/vList2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4982EA5-A482-4933-82A3-06F269B24B5A}">
      <dgm:prSet phldrT="[Text]" custT="1"/>
      <dgm:spPr/>
      <dgm:t>
        <a:bodyPr/>
        <a:lstStyle/>
        <a:p>
          <a:r>
            <a:rPr lang="en-US" sz="2800" dirty="0"/>
            <a:t>APPA Total Cost of Ownership (TCO)</a:t>
          </a:r>
          <a:endParaRPr lang="en-US" sz="3000" dirty="0">
            <a:solidFill>
              <a:srgbClr val="010000"/>
            </a:solidFill>
            <a:latin typeface="Calibri"/>
          </a:endParaRPr>
        </a:p>
      </dgm:t>
    </dgm:pt>
    <dgm:pt modelId="{43626854-F5C5-4D1C-9F51-B0792DB6CEA9}" type="parTrans" cxnId="{BA7BDFC2-F9F4-46FF-8FE2-C5C466E6641E}">
      <dgm:prSet/>
      <dgm:spPr/>
      <dgm:t>
        <a:bodyPr/>
        <a:lstStyle/>
        <a:p>
          <a:endParaRPr lang="en-US"/>
        </a:p>
      </dgm:t>
    </dgm:pt>
    <dgm:pt modelId="{C2640FB3-EABE-4CF3-8212-B29C49F9D2AD}" type="sibTrans" cxnId="{BA7BDFC2-F9F4-46FF-8FE2-C5C466E6641E}">
      <dgm:prSet/>
      <dgm:spPr/>
      <dgm:t>
        <a:bodyPr/>
        <a:lstStyle/>
        <a:p>
          <a:endParaRPr lang="en-US"/>
        </a:p>
      </dgm:t>
    </dgm:pt>
    <dgm:pt modelId="{E5F14462-9F4A-42E7-B20C-19057878C0EF}">
      <dgm:prSet phldrT="[Text]" custT="1"/>
      <dgm:spPr/>
      <dgm:t>
        <a:bodyPr/>
        <a:lstStyle/>
        <a:p>
          <a:r>
            <a:rPr lang="en-US" sz="2800" dirty="0" smtClean="0"/>
            <a:t>Energy - Aggregated Solar Project and Deep Energy Retrofits</a:t>
          </a:r>
          <a:endParaRPr lang="en-US" sz="2800" dirty="0"/>
        </a:p>
      </dgm:t>
    </dgm:pt>
    <dgm:pt modelId="{1C8BD3D7-7FF4-4DFA-84E5-3CD63A13D1EB}" type="parTrans" cxnId="{48B24812-8511-4F7B-A927-6F024FB50819}">
      <dgm:prSet/>
      <dgm:spPr/>
      <dgm:t>
        <a:bodyPr/>
        <a:lstStyle/>
        <a:p>
          <a:endParaRPr lang="en-US"/>
        </a:p>
      </dgm:t>
    </dgm:pt>
    <dgm:pt modelId="{75E68F36-38EB-4C05-B708-07EC008C007E}" type="sibTrans" cxnId="{48B24812-8511-4F7B-A927-6F024FB50819}">
      <dgm:prSet/>
      <dgm:spPr/>
      <dgm:t>
        <a:bodyPr/>
        <a:lstStyle/>
        <a:p>
          <a:endParaRPr lang="en-US"/>
        </a:p>
      </dgm:t>
    </dgm:pt>
    <dgm:pt modelId="{6334FD2C-4B7C-4717-84A3-B8EC7B9DE17B}">
      <dgm:prSet phldrT="[Text]" custT="1"/>
      <dgm:spPr/>
      <dgm:t>
        <a:bodyPr/>
        <a:lstStyle/>
        <a:p>
          <a:r>
            <a:rPr lang="en-US" sz="2800"/>
            <a:t>APPA Thought Leader Series</a:t>
          </a:r>
        </a:p>
      </dgm:t>
    </dgm:pt>
    <dgm:pt modelId="{EEF94661-B3B2-4A1F-9E4A-FE5E5157ADC4}" type="parTrans" cxnId="{0FAC9823-EBBC-4B7E-B284-AF77D5C5462E}">
      <dgm:prSet/>
      <dgm:spPr/>
      <dgm:t>
        <a:bodyPr/>
        <a:lstStyle/>
        <a:p>
          <a:endParaRPr lang="en-US"/>
        </a:p>
      </dgm:t>
    </dgm:pt>
    <dgm:pt modelId="{7DA62617-7D01-41E7-A482-16BB739C4E3E}" type="sibTrans" cxnId="{0FAC9823-EBBC-4B7E-B284-AF77D5C5462E}">
      <dgm:prSet/>
      <dgm:spPr/>
      <dgm:t>
        <a:bodyPr/>
        <a:lstStyle/>
        <a:p>
          <a:endParaRPr lang="en-US"/>
        </a:p>
      </dgm:t>
    </dgm:pt>
    <dgm:pt modelId="{0DE1D0B6-55D2-4784-83C5-177F2522DACC}">
      <dgm:prSet phldrT="[Text]" custT="1"/>
      <dgm:spPr/>
      <dgm:t>
        <a:bodyPr/>
        <a:lstStyle/>
        <a:p>
          <a:r>
            <a:rPr lang="en-US" sz="2800" dirty="0" smtClean="0"/>
            <a:t>AiM </a:t>
          </a:r>
          <a:r>
            <a:rPr lang="en-US" sz="2800" dirty="0"/>
            <a:t>O &amp; M, Help Desk, SIG, Assets and Training</a:t>
          </a:r>
        </a:p>
      </dgm:t>
    </dgm:pt>
    <dgm:pt modelId="{D654B853-CEE1-44DA-A0EE-058C6BAF2880}" type="parTrans" cxnId="{632D8B22-AD13-40C1-8A9B-5B3DBDB08A28}">
      <dgm:prSet/>
      <dgm:spPr/>
      <dgm:t>
        <a:bodyPr/>
        <a:lstStyle/>
        <a:p>
          <a:endParaRPr lang="en-US"/>
        </a:p>
      </dgm:t>
    </dgm:pt>
    <dgm:pt modelId="{F7F7F211-7E19-4F3E-99E7-FF9165143DB7}" type="sibTrans" cxnId="{632D8B22-AD13-40C1-8A9B-5B3DBDB08A28}">
      <dgm:prSet/>
      <dgm:spPr/>
      <dgm:t>
        <a:bodyPr/>
        <a:lstStyle/>
        <a:p>
          <a:endParaRPr lang="en-US"/>
        </a:p>
      </dgm:t>
    </dgm:pt>
    <dgm:pt modelId="{ADF927E8-742D-40D6-99E8-90E238B6B417}" type="pres">
      <dgm:prSet presAssocID="{113AE3A3-EBE8-43F9-B06F-68AB449E18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422079-6896-4A9C-96F7-CE8A9B2825BA}" type="pres">
      <dgm:prSet presAssocID="{A4982EA5-A482-4933-82A3-06F269B24B5A}" presName="parentText" presStyleLbl="node1" presStyleIdx="0" presStyleCnt="4" custLinFactNeighborY="241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C029D9-6846-4A8C-A5B6-97435852C2AE}" type="pres">
      <dgm:prSet presAssocID="{C2640FB3-EABE-4CF3-8212-B29C49F9D2AD}" presName="spacer" presStyleCnt="0"/>
      <dgm:spPr/>
    </dgm:pt>
    <dgm:pt modelId="{67BE0BEB-DACA-4288-B9CF-5F916D495FF5}" type="pres">
      <dgm:prSet presAssocID="{6334FD2C-4B7C-4717-84A3-B8EC7B9DE17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9262EB-65CE-4F0B-B5EC-AD33A2B44800}" type="pres">
      <dgm:prSet presAssocID="{7DA62617-7D01-41E7-A482-16BB739C4E3E}" presName="spacer" presStyleCnt="0"/>
      <dgm:spPr/>
    </dgm:pt>
    <dgm:pt modelId="{CCE675A7-8944-48B4-84B2-DB9312BB2216}" type="pres">
      <dgm:prSet presAssocID="{E5F14462-9F4A-42E7-B20C-19057878C0EF}" presName="parentText" presStyleLbl="node1" presStyleIdx="2" presStyleCnt="4" custLinFactNeighborX="-14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9FB7A-10FE-4107-A2DB-A7AAB0E72E66}" type="pres">
      <dgm:prSet presAssocID="{75E68F36-38EB-4C05-B708-07EC008C007E}" presName="spacer" presStyleCnt="0"/>
      <dgm:spPr/>
    </dgm:pt>
    <dgm:pt modelId="{F7279B4A-770A-4E89-B3AD-30D0346C2CEB}" type="pres">
      <dgm:prSet presAssocID="{0DE1D0B6-55D2-4784-83C5-177F2522DAC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F5247F-11E1-4742-987B-4E285A92F24E}" type="presOf" srcId="{A4982EA5-A482-4933-82A3-06F269B24B5A}" destId="{C3422079-6896-4A9C-96F7-CE8A9B2825BA}" srcOrd="0" destOrd="0" presId="urn:microsoft.com/office/officeart/2005/8/layout/vList2"/>
    <dgm:cxn modelId="{632D8B22-AD13-40C1-8A9B-5B3DBDB08A28}" srcId="{113AE3A3-EBE8-43F9-B06F-68AB449E18A0}" destId="{0DE1D0B6-55D2-4784-83C5-177F2522DACC}" srcOrd="3" destOrd="0" parTransId="{D654B853-CEE1-44DA-A0EE-058C6BAF2880}" sibTransId="{F7F7F211-7E19-4F3E-99E7-FF9165143DB7}"/>
    <dgm:cxn modelId="{48B24812-8511-4F7B-A927-6F024FB50819}" srcId="{113AE3A3-EBE8-43F9-B06F-68AB449E18A0}" destId="{E5F14462-9F4A-42E7-B20C-19057878C0EF}" srcOrd="2" destOrd="0" parTransId="{1C8BD3D7-7FF4-4DFA-84E5-3CD63A13D1EB}" sibTransId="{75E68F36-38EB-4C05-B708-07EC008C007E}"/>
    <dgm:cxn modelId="{4A0E53DC-4D9D-4078-AD45-E096ECD16173}" type="presOf" srcId="{E5F14462-9F4A-42E7-B20C-19057878C0EF}" destId="{CCE675A7-8944-48B4-84B2-DB9312BB2216}" srcOrd="0" destOrd="0" presId="urn:microsoft.com/office/officeart/2005/8/layout/vList2"/>
    <dgm:cxn modelId="{1B0591DC-B5F0-4247-9D51-2D66FBE80963}" type="presOf" srcId="{0DE1D0B6-55D2-4784-83C5-177F2522DACC}" destId="{F7279B4A-770A-4E89-B3AD-30D0346C2CEB}" srcOrd="0" destOrd="0" presId="urn:microsoft.com/office/officeart/2005/8/layout/vList2"/>
    <dgm:cxn modelId="{BA7BDFC2-F9F4-46FF-8FE2-C5C466E6641E}" srcId="{113AE3A3-EBE8-43F9-B06F-68AB449E18A0}" destId="{A4982EA5-A482-4933-82A3-06F269B24B5A}" srcOrd="0" destOrd="0" parTransId="{43626854-F5C5-4D1C-9F51-B0792DB6CEA9}" sibTransId="{C2640FB3-EABE-4CF3-8212-B29C49F9D2AD}"/>
    <dgm:cxn modelId="{0FAC9823-EBBC-4B7E-B284-AF77D5C5462E}" srcId="{113AE3A3-EBE8-43F9-B06F-68AB449E18A0}" destId="{6334FD2C-4B7C-4717-84A3-B8EC7B9DE17B}" srcOrd="1" destOrd="0" parTransId="{EEF94661-B3B2-4A1F-9E4A-FE5E5157ADC4}" sibTransId="{7DA62617-7D01-41E7-A482-16BB739C4E3E}"/>
    <dgm:cxn modelId="{8456F6AE-D1A8-491B-84F4-4A7C083DAB31}" type="presOf" srcId="{113AE3A3-EBE8-43F9-B06F-68AB449E18A0}" destId="{ADF927E8-742D-40D6-99E8-90E238B6B417}" srcOrd="0" destOrd="0" presId="urn:microsoft.com/office/officeart/2005/8/layout/vList2"/>
    <dgm:cxn modelId="{E982633F-547A-449D-A3B1-059E846CB9CC}" type="presOf" srcId="{6334FD2C-4B7C-4717-84A3-B8EC7B9DE17B}" destId="{67BE0BEB-DACA-4288-B9CF-5F916D495FF5}" srcOrd="0" destOrd="0" presId="urn:microsoft.com/office/officeart/2005/8/layout/vList2"/>
    <dgm:cxn modelId="{AB9F73ED-5887-4ED1-8F8C-4FD61AD6C152}" type="presParOf" srcId="{ADF927E8-742D-40D6-99E8-90E238B6B417}" destId="{C3422079-6896-4A9C-96F7-CE8A9B2825BA}" srcOrd="0" destOrd="0" presId="urn:microsoft.com/office/officeart/2005/8/layout/vList2"/>
    <dgm:cxn modelId="{B7530275-D735-4D8C-9034-9D3BE355BB91}" type="presParOf" srcId="{ADF927E8-742D-40D6-99E8-90E238B6B417}" destId="{11C029D9-6846-4A8C-A5B6-97435852C2AE}" srcOrd="1" destOrd="0" presId="urn:microsoft.com/office/officeart/2005/8/layout/vList2"/>
    <dgm:cxn modelId="{CFC77A03-B323-4B2B-B141-208B1ED508E5}" type="presParOf" srcId="{ADF927E8-742D-40D6-99E8-90E238B6B417}" destId="{67BE0BEB-DACA-4288-B9CF-5F916D495FF5}" srcOrd="2" destOrd="0" presId="urn:microsoft.com/office/officeart/2005/8/layout/vList2"/>
    <dgm:cxn modelId="{CE142DA5-EF65-4CC5-BCE8-A97406407A27}" type="presParOf" srcId="{ADF927E8-742D-40D6-99E8-90E238B6B417}" destId="{959262EB-65CE-4F0B-B5EC-AD33A2B44800}" srcOrd="3" destOrd="0" presId="urn:microsoft.com/office/officeart/2005/8/layout/vList2"/>
    <dgm:cxn modelId="{2F56A3C2-0F3E-48E8-ACE7-D09BE45DD5E7}" type="presParOf" srcId="{ADF927E8-742D-40D6-99E8-90E238B6B417}" destId="{CCE675A7-8944-48B4-84B2-DB9312BB2216}" srcOrd="4" destOrd="0" presId="urn:microsoft.com/office/officeart/2005/8/layout/vList2"/>
    <dgm:cxn modelId="{8E54C06D-5772-4A6A-90D2-A2857EF8C401}" type="presParOf" srcId="{ADF927E8-742D-40D6-99E8-90E238B6B417}" destId="{C3F9FB7A-10FE-4107-A2DB-A7AAB0E72E66}" srcOrd="5" destOrd="0" presId="urn:microsoft.com/office/officeart/2005/8/layout/vList2"/>
    <dgm:cxn modelId="{2F886C73-83B1-4689-BC46-102342039BDF}" type="presParOf" srcId="{ADF927E8-742D-40D6-99E8-90E238B6B417}" destId="{F7279B4A-770A-4E89-B3AD-30D0346C2CE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22079-6896-4A9C-96F7-CE8A9B2825BA}">
      <dsp:nvSpPr>
        <dsp:cNvPr id="0" name=""/>
        <dsp:cNvSpPr/>
      </dsp:nvSpPr>
      <dsp:spPr>
        <a:xfrm>
          <a:off x="0" y="39986"/>
          <a:ext cx="9144000" cy="898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APPA Total Cost of Ownership (TCO)</a:t>
          </a:r>
          <a:endParaRPr lang="en-US" sz="3000" kern="1200" dirty="0">
            <a:solidFill>
              <a:srgbClr val="010000"/>
            </a:solidFill>
            <a:latin typeface="Calibri"/>
          </a:endParaRPr>
        </a:p>
      </dsp:txBody>
      <dsp:txXfrm>
        <a:off x="43864" y="83850"/>
        <a:ext cx="9056272" cy="810832"/>
      </dsp:txXfrm>
    </dsp:sp>
    <dsp:sp modelId="{67BE0BEB-DACA-4288-B9CF-5F916D495FF5}">
      <dsp:nvSpPr>
        <dsp:cNvPr id="0" name=""/>
        <dsp:cNvSpPr/>
      </dsp:nvSpPr>
      <dsp:spPr>
        <a:xfrm>
          <a:off x="0" y="1073448"/>
          <a:ext cx="9144000" cy="89856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APPA Thought Leader Series</a:t>
          </a:r>
        </a:p>
      </dsp:txBody>
      <dsp:txXfrm>
        <a:off x="43864" y="1117312"/>
        <a:ext cx="9056272" cy="810832"/>
      </dsp:txXfrm>
    </dsp:sp>
    <dsp:sp modelId="{CCE675A7-8944-48B4-84B2-DB9312BB2216}">
      <dsp:nvSpPr>
        <dsp:cNvPr id="0" name=""/>
        <dsp:cNvSpPr/>
      </dsp:nvSpPr>
      <dsp:spPr>
        <a:xfrm>
          <a:off x="0" y="2110248"/>
          <a:ext cx="9144000" cy="89856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Energy - Aggregated Solar Project and Deep Energy Retrofits</a:t>
          </a:r>
          <a:endParaRPr lang="en-US" sz="2800" kern="1200" dirty="0"/>
        </a:p>
      </dsp:txBody>
      <dsp:txXfrm>
        <a:off x="43864" y="2154112"/>
        <a:ext cx="9056272" cy="810832"/>
      </dsp:txXfrm>
    </dsp:sp>
    <dsp:sp modelId="{F7279B4A-770A-4E89-B3AD-30D0346C2CEB}">
      <dsp:nvSpPr>
        <dsp:cNvPr id="0" name=""/>
        <dsp:cNvSpPr/>
      </dsp:nvSpPr>
      <dsp:spPr>
        <a:xfrm>
          <a:off x="0" y="3147048"/>
          <a:ext cx="9144000" cy="89856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AiM </a:t>
          </a:r>
          <a:r>
            <a:rPr lang="en-US" sz="2800" kern="1200" dirty="0"/>
            <a:t>O &amp; M, Help Desk, SIG, Assets and Training</a:t>
          </a:r>
        </a:p>
      </dsp:txBody>
      <dsp:txXfrm>
        <a:off x="43864" y="3190912"/>
        <a:ext cx="9056272" cy="8108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21FFFF7-9A75-48C4-9FCF-B5F9F75806F5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62C596-F55E-4E3D-9319-9CC9AB728D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34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0E5E36-BA11-409B-967C-5602C7C0D848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C2A6502-EEF5-4ABE-8183-4E59069798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29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60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50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35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47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39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38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460F-3C1D-42DB-A92E-6848ACF5C31C}" type="datetime1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5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2415B-B72A-4037-8F8E-98AAC34F7939}" type="datetime1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4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F351-C2F6-4DB4-9987-3D52037391F3}" type="datetime1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3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406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375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6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Oval 8"/>
          <p:cNvSpPr/>
          <p:nvPr/>
        </p:nvSpPr>
        <p:spPr>
          <a:xfrm>
            <a:off x="4296729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226612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0297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98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437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222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1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9"/>
            <a:ext cx="499586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497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BE1E1-0D0C-4F50-AA68-AF1FFC207590}" type="datetime1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0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1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7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123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7043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88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D129-F773-4091-A125-D48922C799B1}" type="datetime1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6B16-0FE5-45B2-AA63-ECDE4CB814C4}" type="datetime1">
              <a:rPr lang="en-US" smtClean="0"/>
              <a:t>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1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BEC0-9040-40FF-8306-0E3482E3CC42}" type="datetime1">
              <a:rPr lang="en-US" smtClean="0"/>
              <a:t>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AE95-FFF2-4524-AA6D-55B0393AA391}" type="datetime1">
              <a:rPr lang="en-US" smtClean="0"/>
              <a:t>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9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DA62-C6C1-49BA-B06C-D723BB84AC45}" type="datetime1">
              <a:rPr lang="en-US" smtClean="0"/>
              <a:t>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0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CC9A-F267-4A86-8760-B5BD95EECFF1}" type="datetime1">
              <a:rPr lang="en-US" smtClean="0"/>
              <a:t>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49-64FA-4451-A041-E3CE6722BE24}" type="datetime1">
              <a:rPr lang="en-US" smtClean="0"/>
              <a:t>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0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04ABD-81DF-4AA6-ADCF-4D4205526E6F}" type="datetime1">
              <a:rPr lang="en-US" smtClean="0"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3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4767264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9802A19-40FA-4561-992D-2FB7908FB0B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4767264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4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C532181-6190-4570-9165-3220F409B81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1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00" rtl="0" eaLnBrk="1" latinLnBrk="0" hangingPunct="1"/>
            <a:endParaRPr lang="en-US" sz="135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2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01806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lnSpc>
          <a:spcPts val="4350"/>
        </a:lnSpc>
        <a:spcBef>
          <a:spcPct val="0"/>
        </a:spcBef>
        <a:buNone/>
        <a:defRPr sz="405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Courier New" pitchFamily="49" charset="0"/>
        <a:buChar char="o"/>
        <a:defRPr sz="12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Courier New" pitchFamily="49" charset="0"/>
        <a:buChar char="o"/>
        <a:defRPr sz="12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Courier New" pitchFamily="49" charset="0"/>
        <a:buChar char="o"/>
        <a:defRPr sz="12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Courier New" pitchFamily="49" charset="0"/>
        <a:buChar char="o"/>
        <a:defRPr sz="12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4514" y="2554515"/>
            <a:ext cx="9173029" cy="2588986"/>
          </a:xfrm>
          <a:prstGeom prst="rect">
            <a:avLst/>
          </a:prstGeom>
          <a:solidFill>
            <a:srgbClr val="004C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3600" b="1" spc="-15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287" y="2929030"/>
            <a:ext cx="6533963" cy="141577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sz="2400" b="1" spc="-15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SUNY/PPAA Winter Conference 2018</a:t>
            </a:r>
          </a:p>
          <a:p>
            <a:r>
              <a:rPr lang="en-US" sz="2400" b="1" spc="-15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Office for Capital Facilities </a:t>
            </a:r>
            <a:endParaRPr lang="en-US" sz="2000" b="1" spc="-15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spc="-15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January 2018</a:t>
            </a:r>
          </a:p>
        </p:txBody>
      </p:sp>
      <p:pic>
        <p:nvPicPr>
          <p:cNvPr id="5" name="Picture 4" descr="SUNY-logo-full-white-trans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4401" y="3037193"/>
            <a:ext cx="2946399" cy="21063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96"/>
          <a:stretch/>
        </p:blipFill>
        <p:spPr>
          <a:xfrm>
            <a:off x="-1" y="3696"/>
            <a:ext cx="9144001" cy="264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5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060" y="274319"/>
            <a:ext cx="8488680" cy="48691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9DAFD0-B08F-4A54-B814-B760052787E1}"/>
              </a:ext>
            </a:extLst>
          </p:cNvPr>
          <p:cNvSpPr/>
          <p:nvPr/>
        </p:nvSpPr>
        <p:spPr>
          <a:xfrm>
            <a:off x="4663440" y="0"/>
            <a:ext cx="4480560" cy="845820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NYCARES Large Scale Renewable Energy Project </a:t>
            </a:r>
          </a:p>
        </p:txBody>
      </p:sp>
    </p:spTree>
    <p:extLst>
      <p:ext uri="{BB962C8B-B14F-4D97-AF65-F5344CB8AC3E}">
        <p14:creationId xmlns:p14="http://schemas.microsoft.com/office/powerpoint/2010/main" val="80791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eparation is completed, proof of concept and design is in progress, and pilot projects and first market are upcoming activities">
            <a:extLst>
              <a:ext uri="{FF2B5EF4-FFF2-40B4-BE49-F238E27FC236}">
                <a16:creationId xmlns:a16="http://schemas.microsoft.com/office/drawing/2014/main" id="{BE147264-524B-4AB3-A18B-F25E83E44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44" y="1496291"/>
            <a:ext cx="9184884" cy="216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0" y="259479"/>
            <a:ext cx="2481943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Retrofit NY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0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8EE49-A161-45F1-9AD1-79D346E30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group of people in a room&#10;&#10;Description generated with very high confidence">
            <a:extLst>
              <a:ext uri="{FF2B5EF4-FFF2-40B4-BE49-F238E27FC236}">
                <a16:creationId xmlns:a16="http://schemas.microsoft.com/office/drawing/2014/main" id="{15218E6C-D78E-4B91-A630-5FD7D3DEF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9535" y="0"/>
            <a:ext cx="9233535" cy="5160403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BED24D-ED3A-4500-A1A5-7ADE5E05F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7FB944-05EF-4A05-AB32-59D27DCDC347}"/>
              </a:ext>
            </a:extLst>
          </p:cNvPr>
          <p:cNvSpPr/>
          <p:nvPr/>
        </p:nvSpPr>
        <p:spPr>
          <a:xfrm>
            <a:off x="-89535" y="346132"/>
            <a:ext cx="1686106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EO166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5833F6-B6C7-45F7-ACAC-2529B78F3832}"/>
              </a:ext>
            </a:extLst>
          </p:cNvPr>
          <p:cNvSpPr txBox="1"/>
          <p:nvPr/>
        </p:nvSpPr>
        <p:spPr>
          <a:xfrm>
            <a:off x="-89535" y="1296283"/>
            <a:ext cx="4490085" cy="1077218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Reduce GHG 40% by 2030 and 80% by 2050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FCB385-E9B3-4C44-939D-61DB61D84D2E}"/>
              </a:ext>
            </a:extLst>
          </p:cNvPr>
          <p:cNvSpPr txBox="1"/>
          <p:nvPr/>
        </p:nvSpPr>
        <p:spPr>
          <a:xfrm>
            <a:off x="-89535" y="2548605"/>
            <a:ext cx="3802743" cy="584775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Create Agency Plans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6D6D2A-83FE-4225-BCA9-21DF1197B23B}"/>
              </a:ext>
            </a:extLst>
          </p:cNvPr>
          <p:cNvSpPr txBox="1"/>
          <p:nvPr/>
        </p:nvSpPr>
        <p:spPr>
          <a:xfrm>
            <a:off x="-91842" y="3308484"/>
            <a:ext cx="6602776" cy="1077218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Agencies must implement measures to improve efficiency and reduce GHG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E4BA50-35B4-481E-9E63-78F0B919D93D}"/>
              </a:ext>
            </a:extLst>
          </p:cNvPr>
          <p:cNvSpPr txBox="1"/>
          <p:nvPr/>
        </p:nvSpPr>
        <p:spPr>
          <a:xfrm>
            <a:off x="6508626" y="0"/>
            <a:ext cx="2635374" cy="515525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370" dirty="0">
                <a:solidFill>
                  <a:schemeClr val="bg1"/>
                </a:solidFill>
              </a:rPr>
              <a:t>Vote 505 208 0623 </a:t>
            </a:r>
          </a:p>
          <a:p>
            <a:r>
              <a:rPr lang="en-US" sz="2370" dirty="0">
                <a:solidFill>
                  <a:schemeClr val="bg1"/>
                </a:solidFill>
              </a:rPr>
              <a:t>Text the letter only</a:t>
            </a:r>
          </a:p>
          <a:p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A – Retirements</a:t>
            </a:r>
          </a:p>
          <a:p>
            <a:r>
              <a:rPr lang="en-US" sz="2370" dirty="0">
                <a:solidFill>
                  <a:schemeClr val="bg1"/>
                </a:solidFill>
              </a:rPr>
              <a:t>B – Emergencies</a:t>
            </a:r>
          </a:p>
          <a:p>
            <a:r>
              <a:rPr lang="en-US" sz="2370" dirty="0">
                <a:solidFill>
                  <a:schemeClr val="bg1"/>
                </a:solidFill>
              </a:rPr>
              <a:t>C – infrastructure</a:t>
            </a:r>
          </a:p>
          <a:p>
            <a:r>
              <a:rPr lang="en-US" sz="2370" dirty="0">
                <a:solidFill>
                  <a:schemeClr val="bg1"/>
                </a:solidFill>
              </a:rPr>
              <a:t>D – PMs</a:t>
            </a:r>
          </a:p>
          <a:p>
            <a:r>
              <a:rPr lang="en-US" sz="2370" dirty="0">
                <a:solidFill>
                  <a:schemeClr val="bg1"/>
                </a:solidFill>
              </a:rPr>
              <a:t>E – Documentation</a:t>
            </a:r>
          </a:p>
          <a:p>
            <a:r>
              <a:rPr lang="en-US" sz="2370" dirty="0">
                <a:solidFill>
                  <a:schemeClr val="bg1"/>
                </a:solidFill>
              </a:rPr>
              <a:t>F – Staff </a:t>
            </a:r>
            <a:r>
              <a:rPr lang="en-US" sz="2370" dirty="0" err="1">
                <a:solidFill>
                  <a:schemeClr val="bg1"/>
                </a:solidFill>
              </a:rPr>
              <a:t>Quals</a:t>
            </a:r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G – Energy costs</a:t>
            </a:r>
          </a:p>
          <a:p>
            <a:r>
              <a:rPr lang="en-US" sz="2370" dirty="0">
                <a:solidFill>
                  <a:schemeClr val="bg1"/>
                </a:solidFill>
              </a:rPr>
              <a:t>H - Facilities Budget</a:t>
            </a:r>
          </a:p>
          <a:p>
            <a:r>
              <a:rPr lang="en-US" sz="2370" dirty="0">
                <a:solidFill>
                  <a:schemeClr val="bg1"/>
                </a:solidFill>
              </a:rPr>
              <a:t>I – Procurement</a:t>
            </a:r>
          </a:p>
          <a:p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Vote for up to three</a:t>
            </a:r>
          </a:p>
        </p:txBody>
      </p:sp>
    </p:spTree>
    <p:extLst>
      <p:ext uri="{BB962C8B-B14F-4D97-AF65-F5344CB8AC3E}">
        <p14:creationId xmlns:p14="http://schemas.microsoft.com/office/powerpoint/2010/main" val="162841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8090014" y="4383508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2" y="382246"/>
            <a:ext cx="1921396" cy="1188646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AiM: Modules</a:t>
            </a:r>
            <a:endParaRPr lang="en-US" sz="3200" b="1" i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18801"/>
            <a:ext cx="2895600" cy="273844"/>
          </a:xfrm>
        </p:spPr>
        <p:txBody>
          <a:bodyPr/>
          <a:lstStyle/>
          <a:p>
            <a:fld id="{7B7521D7-86FB-4A71-9603-47C344A8D109}" type="slidenum">
              <a:rPr lang="en-US" smtClean="0"/>
              <a:t>13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9136" t="18738" r="31075" b="26712"/>
          <a:stretch/>
        </p:blipFill>
        <p:spPr>
          <a:xfrm>
            <a:off x="2497177" y="-24202"/>
            <a:ext cx="6717883" cy="5156498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42975" t="73065" r="44435" b="10471"/>
          <a:stretch/>
        </p:blipFill>
        <p:spPr>
          <a:xfrm>
            <a:off x="595117" y="3553703"/>
            <a:ext cx="2125580" cy="1556337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2750" y="2002718"/>
            <a:ext cx="492367" cy="39279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29622" y="2957052"/>
            <a:ext cx="471394" cy="376061"/>
          </a:xfrm>
          <a:prstGeom prst="ellipse">
            <a:avLst/>
          </a:prstGeom>
          <a:noFill/>
          <a:ln w="38100">
            <a:solidFill>
              <a:srgbClr val="CD0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3010" y="1786575"/>
            <a:ext cx="2094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Currently - Property, Space and Asset Life </a:t>
            </a:r>
            <a:r>
              <a:rPr lang="en-US" dirty="0"/>
              <a:t>C</a:t>
            </a:r>
            <a:r>
              <a:rPr lang="en-US" dirty="0" smtClean="0"/>
              <a:t>ycle </a:t>
            </a:r>
            <a:r>
              <a:rPr lang="en-US" dirty="0"/>
              <a:t>M</a:t>
            </a:r>
            <a:r>
              <a:rPr lang="en-US" dirty="0" smtClean="0"/>
              <a:t>anagement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5784" y="2827336"/>
            <a:ext cx="2094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Next - Work Order Management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37924" y="3048001"/>
            <a:ext cx="1935634" cy="381674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Property, Space and Asset Life Cycle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4305" y="1642895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Integrated Workplace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660358" y="1956994"/>
            <a:ext cx="2090766" cy="169222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737923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Field Service Solutions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4080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Parking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836739" y="386934"/>
            <a:ext cx="2090766" cy="1692224"/>
          </a:xfrm>
          <a:prstGeom prst="ellipse">
            <a:avLst/>
          </a:prstGeom>
          <a:noFill/>
          <a:ln w="38100">
            <a:solidFill>
              <a:srgbClr val="CD0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935305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Energy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4305" y="3189694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Construction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24767" y="3195452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Surplus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24767" y="166587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Property Risk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59819" y="1618185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Fleet and Fuel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32687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Asset and Inventory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28" name="Audio 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0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774"/>
    </mc:Choice>
    <mc:Fallback xmlns="">
      <p:transition advTm="617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pictures of risks">
            <a:extLst>
              <a:ext uri="{FF2B5EF4-FFF2-40B4-BE49-F238E27FC236}">
                <a16:creationId xmlns:a16="http://schemas.microsoft.com/office/drawing/2014/main" id="{388A8BAE-230B-49EB-BB91-385E57207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82"/>
          <a:stretch/>
        </p:blipFill>
        <p:spPr bwMode="auto">
          <a:xfrm>
            <a:off x="1868805" y="0"/>
            <a:ext cx="727519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0" y="-11757"/>
            <a:ext cx="2635374" cy="515525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350" dirty="0">
                <a:solidFill>
                  <a:schemeClr val="bg1"/>
                </a:solidFill>
              </a:rPr>
              <a:t>Vote 505 208 0623 </a:t>
            </a:r>
          </a:p>
          <a:p>
            <a:r>
              <a:rPr lang="en-US" sz="2350" dirty="0">
                <a:solidFill>
                  <a:schemeClr val="bg1"/>
                </a:solidFill>
              </a:rPr>
              <a:t>Test the letter only</a:t>
            </a:r>
          </a:p>
          <a:p>
            <a:endParaRPr lang="en-US" sz="2350" dirty="0">
              <a:solidFill>
                <a:schemeClr val="bg1"/>
              </a:solidFill>
            </a:endParaRPr>
          </a:p>
          <a:p>
            <a:r>
              <a:rPr lang="en-US" sz="2350" dirty="0">
                <a:solidFill>
                  <a:schemeClr val="bg1"/>
                </a:solidFill>
              </a:rPr>
              <a:t>A – Retirements</a:t>
            </a:r>
          </a:p>
          <a:p>
            <a:r>
              <a:rPr lang="en-US" sz="2350" dirty="0">
                <a:solidFill>
                  <a:schemeClr val="bg1"/>
                </a:solidFill>
              </a:rPr>
              <a:t>B – Emergencies</a:t>
            </a:r>
          </a:p>
          <a:p>
            <a:r>
              <a:rPr lang="en-US" sz="2350" dirty="0">
                <a:solidFill>
                  <a:schemeClr val="bg1"/>
                </a:solidFill>
              </a:rPr>
              <a:t>C – infrastructure</a:t>
            </a:r>
          </a:p>
          <a:p>
            <a:r>
              <a:rPr lang="en-US" sz="2350" dirty="0">
                <a:solidFill>
                  <a:schemeClr val="bg1"/>
                </a:solidFill>
              </a:rPr>
              <a:t>D – PMs</a:t>
            </a:r>
          </a:p>
          <a:p>
            <a:r>
              <a:rPr lang="en-US" sz="2350" dirty="0">
                <a:solidFill>
                  <a:schemeClr val="bg1"/>
                </a:solidFill>
              </a:rPr>
              <a:t>E – Documentation</a:t>
            </a:r>
          </a:p>
          <a:p>
            <a:r>
              <a:rPr lang="en-US" sz="2350" dirty="0">
                <a:solidFill>
                  <a:schemeClr val="bg1"/>
                </a:solidFill>
              </a:rPr>
              <a:t>F – Staff </a:t>
            </a:r>
            <a:r>
              <a:rPr lang="en-US" sz="2350" dirty="0" err="1">
                <a:solidFill>
                  <a:schemeClr val="bg1"/>
                </a:solidFill>
              </a:rPr>
              <a:t>Quals</a:t>
            </a:r>
            <a:endParaRPr lang="en-US" sz="2350" dirty="0">
              <a:solidFill>
                <a:schemeClr val="bg1"/>
              </a:solidFill>
            </a:endParaRPr>
          </a:p>
          <a:p>
            <a:r>
              <a:rPr lang="en-US" sz="2350" dirty="0">
                <a:solidFill>
                  <a:schemeClr val="bg1"/>
                </a:solidFill>
              </a:rPr>
              <a:t>G – Energy $</a:t>
            </a:r>
          </a:p>
          <a:p>
            <a:r>
              <a:rPr lang="en-US" sz="2350" dirty="0">
                <a:solidFill>
                  <a:schemeClr val="bg1"/>
                </a:solidFill>
              </a:rPr>
              <a:t>H - Facilities Budget</a:t>
            </a:r>
          </a:p>
          <a:p>
            <a:r>
              <a:rPr lang="en-US" sz="2350" dirty="0">
                <a:solidFill>
                  <a:schemeClr val="bg1"/>
                </a:solidFill>
              </a:rPr>
              <a:t>I – Procurement</a:t>
            </a:r>
          </a:p>
          <a:p>
            <a:endParaRPr lang="en-US" sz="2350" dirty="0">
              <a:solidFill>
                <a:schemeClr val="bg1"/>
              </a:solidFill>
            </a:endParaRPr>
          </a:p>
          <a:p>
            <a:r>
              <a:rPr lang="en-US" sz="2350" dirty="0">
                <a:solidFill>
                  <a:schemeClr val="bg1"/>
                </a:solidFill>
              </a:rPr>
              <a:t>Vote for up to three</a:t>
            </a:r>
          </a:p>
        </p:txBody>
      </p:sp>
    </p:spTree>
    <p:extLst>
      <p:ext uri="{BB962C8B-B14F-4D97-AF65-F5344CB8AC3E}">
        <p14:creationId xmlns:p14="http://schemas.microsoft.com/office/powerpoint/2010/main" val="140593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jibennett.com/wp-content/uploads/2017/07/2016-05-24-1464129768-517646-hikers.jpg">
            <a:extLst>
              <a:ext uri="{FF2B5EF4-FFF2-40B4-BE49-F238E27FC236}">
                <a16:creationId xmlns:a16="http://schemas.microsoft.com/office/drawing/2014/main" id="{254D25F8-3E81-4E88-9A36-C8CC30C6DF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" r="657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D76B9-28DB-4940-920B-A1B841024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3EBA1A-6964-42F9-8076-64EAB78FF3B3}"/>
              </a:ext>
            </a:extLst>
          </p:cNvPr>
          <p:cNvSpPr txBox="1"/>
          <p:nvPr/>
        </p:nvSpPr>
        <p:spPr>
          <a:xfrm>
            <a:off x="692669" y="1988424"/>
            <a:ext cx="80600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>
                <a:ln>
                  <a:solidFill>
                    <a:srgbClr val="FFFF00"/>
                  </a:solidFill>
                </a:ln>
                <a:solidFill>
                  <a:srgbClr val="680034"/>
                </a:solidFill>
              </a:rPr>
              <a:t>We are here to help!</a:t>
            </a:r>
          </a:p>
        </p:txBody>
      </p:sp>
    </p:spTree>
    <p:extLst>
      <p:ext uri="{BB962C8B-B14F-4D97-AF65-F5344CB8AC3E}">
        <p14:creationId xmlns:p14="http://schemas.microsoft.com/office/powerpoint/2010/main" val="167178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88" y="1293813"/>
            <a:ext cx="8374245" cy="3405065"/>
          </a:xfrm>
        </p:spPr>
        <p:txBody>
          <a:bodyPr>
            <a:normAutofit lnSpcReduction="10000"/>
          </a:bodyPr>
          <a:lstStyle/>
          <a:p>
            <a:r>
              <a:rPr lang="en-US">
                <a:solidFill>
                  <a:schemeClr val="bg1"/>
                </a:solidFill>
              </a:rPr>
              <a:t>Why is this important</a:t>
            </a:r>
          </a:p>
          <a:p>
            <a:r>
              <a:rPr lang="en-US">
                <a:solidFill>
                  <a:schemeClr val="bg1"/>
                </a:solidFill>
              </a:rPr>
              <a:t>Vision for the future</a:t>
            </a:r>
          </a:p>
          <a:p>
            <a:r>
              <a:rPr lang="en-US">
                <a:solidFill>
                  <a:schemeClr val="bg1"/>
                </a:solidFill>
              </a:rPr>
              <a:t>What we’ve done so far</a:t>
            </a:r>
          </a:p>
          <a:p>
            <a:r>
              <a:rPr lang="en-US">
                <a:solidFill>
                  <a:schemeClr val="bg1"/>
                </a:solidFill>
              </a:rPr>
              <a:t>What we propose</a:t>
            </a:r>
          </a:p>
          <a:p>
            <a:r>
              <a:rPr lang="en-US">
                <a:solidFill>
                  <a:schemeClr val="bg1"/>
                </a:solidFill>
              </a:rPr>
              <a:t>How it helps campuses</a:t>
            </a:r>
          </a:p>
          <a:p>
            <a:r>
              <a:rPr lang="en-US">
                <a:solidFill>
                  <a:schemeClr val="bg1"/>
                </a:solidFill>
              </a:rPr>
              <a:t>Cost and potential savings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11185" y="4842609"/>
            <a:ext cx="2946493" cy="27469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49874" y="4842609"/>
            <a:ext cx="2171101" cy="274698"/>
          </a:xfrm>
        </p:spPr>
        <p:txBody>
          <a:bodyPr/>
          <a:lstStyle/>
          <a:p>
            <a:fld id="{A532C2C6-8DCD-1142-B89F-4C5A1BF6A314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072212953"/>
              </p:ext>
            </p:extLst>
          </p:nvPr>
        </p:nvGraphicFramePr>
        <p:xfrm>
          <a:off x="0" y="1054100"/>
          <a:ext cx="9144000" cy="4082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0"/>
            <a:ext cx="9144000" cy="1054100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Office for Capital Facilities Agenda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06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A close up of a map&#10;&#10;Description generated with high confidence">
            <a:extLst>
              <a:ext uri="{FF2B5EF4-FFF2-40B4-BE49-F238E27FC236}">
                <a16:creationId xmlns:a16="http://schemas.microsoft.com/office/drawing/2014/main" id="{95BC98D8-908A-4A81-BA67-B452BAD2D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14" y="0"/>
            <a:ext cx="9087510" cy="51207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0075"/>
            <a:ext cx="8199970" cy="85725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n-US"/>
              <a:t>APPA Total Cost of Ownership (TCO)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18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19566-9B1F-415C-9400-3D0C37A0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75BC93-382B-466F-82C3-371B4192C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67FE52-9165-4C6B-92AA-F1E20564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402DE2-7CF7-4265-9284-7895CF33D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7" t="22384" r="50583" b="2837"/>
          <a:stretch/>
        </p:blipFill>
        <p:spPr>
          <a:xfrm>
            <a:off x="6218829" y="0"/>
            <a:ext cx="3108960" cy="37037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149BC08-4E3F-43CE-816E-D0E7E7515C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17" t="13000" r="32334" b="49029"/>
          <a:stretch/>
        </p:blipFill>
        <p:spPr>
          <a:xfrm>
            <a:off x="5912210" y="3205558"/>
            <a:ext cx="3415579" cy="19379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2794AF8-5424-446D-A16C-BBCC7CCA57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50" t="16231" r="50750" b="3000"/>
          <a:stretch/>
        </p:blipFill>
        <p:spPr>
          <a:xfrm>
            <a:off x="0" y="0"/>
            <a:ext cx="2893398" cy="372312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FAFAD5B-580C-4E9B-8A73-F1325400C6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835" t="39171" r="52633" b="7315"/>
          <a:stretch/>
        </p:blipFill>
        <p:spPr>
          <a:xfrm>
            <a:off x="0" y="2370154"/>
            <a:ext cx="2836586" cy="27966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8B8DC80-9FC0-4ED9-AA7E-FE53E58FE1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167" t="16077" r="51083" b="2847"/>
          <a:stretch/>
        </p:blipFill>
        <p:spPr>
          <a:xfrm>
            <a:off x="4668853" y="-30242"/>
            <a:ext cx="2486714" cy="3235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60355A1-D77C-48F9-AD5A-1DED30FBC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25912" t="16891" r="53378" b="3209"/>
          <a:stretch/>
        </p:blipFill>
        <p:spPr>
          <a:xfrm>
            <a:off x="2800880" y="0"/>
            <a:ext cx="2402451" cy="5020618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220C29-488D-4C2B-BC48-6778A31F13F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333" t="15769" r="50835" b="43026"/>
          <a:stretch/>
        </p:blipFill>
        <p:spPr>
          <a:xfrm>
            <a:off x="2774306" y="2856945"/>
            <a:ext cx="3466100" cy="228655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4CC2A27-F641-46F5-9955-A4B14F1D29A2}"/>
              </a:ext>
            </a:extLst>
          </p:cNvPr>
          <p:cNvSpPr/>
          <p:nvPr/>
        </p:nvSpPr>
        <p:spPr>
          <a:xfrm>
            <a:off x="0" y="2254348"/>
            <a:ext cx="9327789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3600" i="1" dirty="0">
                <a:solidFill>
                  <a:schemeClr val="bg1"/>
                </a:solidFill>
              </a:rPr>
              <a:t>2018 The Landscape, Framework and Strategies for Managing and Mitigating Risk”</a:t>
            </a:r>
            <a:r>
              <a:rPr lang="en-US" sz="3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94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4CC6E6-4546-4626-8AAE-EE0C5CF375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39" t="1" r="23194" b="16979"/>
          <a:stretch/>
        </p:blipFill>
        <p:spPr>
          <a:xfrm>
            <a:off x="5195897" y="169863"/>
            <a:ext cx="3948103" cy="4597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5016501" cy="5334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Send a Text to: 505 208 0623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5803900" cy="4673292"/>
          </a:xfrm>
          <a:noFill/>
        </p:spPr>
        <p:txBody>
          <a:bodyPr>
            <a:normAutofit fontScale="77500" lnSpcReduction="20000"/>
          </a:bodyPr>
          <a:lstStyle/>
          <a:p>
            <a:pPr marL="406400" indent="-406400">
              <a:buFont typeface="+mj-lt"/>
              <a:buAutoNum type="alphaUcPeriod"/>
            </a:pPr>
            <a:r>
              <a:rPr lang="en-US" b="1" dirty="0"/>
              <a:t>Loss of Institutional Knowledge from Retirements</a:t>
            </a:r>
            <a:r>
              <a:rPr lang="en-US" dirty="0"/>
              <a:t> </a:t>
            </a:r>
          </a:p>
          <a:p>
            <a:pPr marL="406400" indent="-406400">
              <a:buFont typeface="+mj-lt"/>
              <a:buAutoNum type="alphaUcPeriod"/>
            </a:pPr>
            <a:r>
              <a:rPr lang="en-US" b="1" dirty="0"/>
              <a:t>Insufficient Emergency Preparations</a:t>
            </a:r>
            <a:r>
              <a:rPr lang="en-US" dirty="0"/>
              <a:t> </a:t>
            </a:r>
          </a:p>
          <a:p>
            <a:pPr marL="406400" indent="-406400">
              <a:buFont typeface="+mj-lt"/>
              <a:buAutoNum type="alphaUcPeriod"/>
            </a:pPr>
            <a:r>
              <a:rPr lang="en-US" b="1" dirty="0"/>
              <a:t>Degradation of Underground Infrastructure</a:t>
            </a:r>
            <a:r>
              <a:rPr lang="en-US" dirty="0"/>
              <a:t> </a:t>
            </a:r>
          </a:p>
          <a:p>
            <a:pPr marL="406400" indent="-406400">
              <a:buFont typeface="+mj-lt"/>
              <a:buAutoNum type="alphaUcPeriod"/>
            </a:pPr>
            <a:r>
              <a:rPr lang="en-US" b="1" dirty="0"/>
              <a:t>Insufficient Preventative Maintenance </a:t>
            </a:r>
            <a:endParaRPr lang="en-US" dirty="0"/>
          </a:p>
          <a:p>
            <a:pPr marL="406400" indent="-406400">
              <a:buFont typeface="+mj-lt"/>
              <a:buAutoNum type="alphaUcPeriod"/>
            </a:pPr>
            <a:r>
              <a:rPr lang="en-US" b="1" dirty="0"/>
              <a:t>Overwhelming and unmanageable project documentation</a:t>
            </a:r>
            <a:r>
              <a:rPr lang="en-US" dirty="0"/>
              <a:t> </a:t>
            </a:r>
          </a:p>
          <a:p>
            <a:pPr marL="406400" indent="-406400">
              <a:buFont typeface="+mj-lt"/>
              <a:buAutoNum type="alphaUcPeriod"/>
            </a:pPr>
            <a:r>
              <a:rPr lang="en-US" b="1" dirty="0"/>
              <a:t>Facilities Staff Qualifications both existing and new </a:t>
            </a:r>
            <a:endParaRPr lang="en-US" dirty="0"/>
          </a:p>
          <a:p>
            <a:pPr marL="406400" indent="-406400">
              <a:buFont typeface="+mj-lt"/>
              <a:buAutoNum type="alphaUcPeriod"/>
            </a:pPr>
            <a:r>
              <a:rPr lang="en-US" b="1" dirty="0"/>
              <a:t>Insufficient Facilities Budget</a:t>
            </a:r>
            <a:r>
              <a:rPr lang="en-US" dirty="0"/>
              <a:t> </a:t>
            </a:r>
          </a:p>
          <a:p>
            <a:pPr marL="406400" indent="-406400">
              <a:buFont typeface="+mj-lt"/>
              <a:buAutoNum type="alphaUcPeriod"/>
            </a:pPr>
            <a:r>
              <a:rPr lang="en-US" b="1" dirty="0"/>
              <a:t>Energy Costs</a:t>
            </a:r>
          </a:p>
          <a:p>
            <a:pPr marL="406400" indent="-406400">
              <a:buFont typeface="+mj-lt"/>
              <a:buAutoNum type="alphaUcPeriod"/>
            </a:pPr>
            <a:r>
              <a:rPr lang="en-US" b="1" dirty="0"/>
              <a:t>Procurement Regulations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7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2344" t="17403" r="-8674" b="188"/>
          <a:stretch/>
        </p:blipFill>
        <p:spPr>
          <a:xfrm>
            <a:off x="-1" y="0"/>
            <a:ext cx="8087423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0B7E80-4EC0-4B6A-88BD-4B37ED46175E}"/>
              </a:ext>
            </a:extLst>
          </p:cNvPr>
          <p:cNvSpPr txBox="1"/>
          <p:nvPr/>
        </p:nvSpPr>
        <p:spPr>
          <a:xfrm>
            <a:off x="0" y="163161"/>
            <a:ext cx="4861367" cy="1077218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One of Chancellor Johnson’s Four Goals is </a:t>
            </a:r>
            <a:r>
              <a:rPr lang="en-US" sz="3200" i="1" dirty="0">
                <a:solidFill>
                  <a:srgbClr val="FFFF00"/>
                </a:solidFill>
              </a:rPr>
              <a:t>Sustainability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99AC81-608C-4E87-A0FA-66B0A2493DFB}"/>
              </a:ext>
            </a:extLst>
          </p:cNvPr>
          <p:cNvSpPr txBox="1"/>
          <p:nvPr/>
        </p:nvSpPr>
        <p:spPr>
          <a:xfrm>
            <a:off x="6508626" y="0"/>
            <a:ext cx="2635374" cy="515525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370" dirty="0">
                <a:solidFill>
                  <a:schemeClr val="bg1"/>
                </a:solidFill>
              </a:rPr>
              <a:t>Vote 505 208 0623 </a:t>
            </a:r>
          </a:p>
          <a:p>
            <a:r>
              <a:rPr lang="en-US" sz="2370" dirty="0">
                <a:solidFill>
                  <a:schemeClr val="bg1"/>
                </a:solidFill>
              </a:rPr>
              <a:t>Text the letter only</a:t>
            </a:r>
          </a:p>
          <a:p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A – Retirements</a:t>
            </a:r>
          </a:p>
          <a:p>
            <a:r>
              <a:rPr lang="en-US" sz="2370" dirty="0">
                <a:solidFill>
                  <a:schemeClr val="bg1"/>
                </a:solidFill>
              </a:rPr>
              <a:t>B – Emergencies</a:t>
            </a:r>
          </a:p>
          <a:p>
            <a:r>
              <a:rPr lang="en-US" sz="2370" dirty="0">
                <a:solidFill>
                  <a:schemeClr val="bg1"/>
                </a:solidFill>
              </a:rPr>
              <a:t>C – infrastructure</a:t>
            </a:r>
          </a:p>
          <a:p>
            <a:r>
              <a:rPr lang="en-US" sz="2370" dirty="0">
                <a:solidFill>
                  <a:schemeClr val="bg1"/>
                </a:solidFill>
              </a:rPr>
              <a:t>D – PMs</a:t>
            </a:r>
          </a:p>
          <a:p>
            <a:r>
              <a:rPr lang="en-US" sz="2370" dirty="0">
                <a:solidFill>
                  <a:schemeClr val="bg1"/>
                </a:solidFill>
              </a:rPr>
              <a:t>E – Documentation</a:t>
            </a:r>
          </a:p>
          <a:p>
            <a:r>
              <a:rPr lang="en-US" sz="2370" dirty="0">
                <a:solidFill>
                  <a:schemeClr val="bg1"/>
                </a:solidFill>
              </a:rPr>
              <a:t>F – Staff </a:t>
            </a:r>
            <a:r>
              <a:rPr lang="en-US" sz="2370" dirty="0" err="1">
                <a:solidFill>
                  <a:schemeClr val="bg1"/>
                </a:solidFill>
              </a:rPr>
              <a:t>Quals</a:t>
            </a:r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G – Energy Costs</a:t>
            </a:r>
          </a:p>
          <a:p>
            <a:r>
              <a:rPr lang="en-US" sz="2370" dirty="0">
                <a:solidFill>
                  <a:schemeClr val="bg1"/>
                </a:solidFill>
              </a:rPr>
              <a:t>H - Facilities Budget</a:t>
            </a:r>
          </a:p>
          <a:p>
            <a:r>
              <a:rPr lang="en-US" sz="2370" dirty="0">
                <a:solidFill>
                  <a:schemeClr val="bg1"/>
                </a:solidFill>
              </a:rPr>
              <a:t>I – Procurement</a:t>
            </a:r>
          </a:p>
          <a:p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Vote for up to three</a:t>
            </a:r>
          </a:p>
        </p:txBody>
      </p:sp>
    </p:spTree>
    <p:extLst>
      <p:ext uri="{BB962C8B-B14F-4D97-AF65-F5344CB8AC3E}">
        <p14:creationId xmlns:p14="http://schemas.microsoft.com/office/powerpoint/2010/main" val="21597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16D8A0-FBEA-4598-813B-585D0F53B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6F155-3E72-4049-8BAF-E57E07463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6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8622F939-4FEB-4FB8-A399-FAAA006CDB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53" t="18758" r="49550" b="37250"/>
          <a:stretch/>
        </p:blipFill>
        <p:spPr>
          <a:xfrm>
            <a:off x="0" y="0"/>
            <a:ext cx="73152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0E54A4-D012-4218-92B7-490667F963DE}"/>
              </a:ext>
            </a:extLst>
          </p:cNvPr>
          <p:cNvSpPr txBox="1"/>
          <p:nvPr/>
        </p:nvSpPr>
        <p:spPr>
          <a:xfrm>
            <a:off x="6508626" y="0"/>
            <a:ext cx="2635374" cy="515525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370" dirty="0">
                <a:solidFill>
                  <a:schemeClr val="bg1"/>
                </a:solidFill>
              </a:rPr>
              <a:t>Vote 505 208 0623 </a:t>
            </a:r>
          </a:p>
          <a:p>
            <a:r>
              <a:rPr lang="en-US" sz="2370" dirty="0">
                <a:solidFill>
                  <a:schemeClr val="bg1"/>
                </a:solidFill>
              </a:rPr>
              <a:t>Text the letter only</a:t>
            </a:r>
          </a:p>
          <a:p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A – Retirements</a:t>
            </a:r>
          </a:p>
          <a:p>
            <a:r>
              <a:rPr lang="en-US" sz="2370" dirty="0">
                <a:solidFill>
                  <a:schemeClr val="bg1"/>
                </a:solidFill>
              </a:rPr>
              <a:t>B – Emergencies</a:t>
            </a:r>
          </a:p>
          <a:p>
            <a:r>
              <a:rPr lang="en-US" sz="2370" dirty="0">
                <a:solidFill>
                  <a:schemeClr val="bg1"/>
                </a:solidFill>
              </a:rPr>
              <a:t>C – infrastructure</a:t>
            </a:r>
          </a:p>
          <a:p>
            <a:r>
              <a:rPr lang="en-US" sz="2370" dirty="0">
                <a:solidFill>
                  <a:schemeClr val="bg1"/>
                </a:solidFill>
              </a:rPr>
              <a:t>D – PMs</a:t>
            </a:r>
          </a:p>
          <a:p>
            <a:r>
              <a:rPr lang="en-US" sz="2370" dirty="0">
                <a:solidFill>
                  <a:schemeClr val="bg1"/>
                </a:solidFill>
              </a:rPr>
              <a:t>E – Documentation</a:t>
            </a:r>
          </a:p>
          <a:p>
            <a:r>
              <a:rPr lang="en-US" sz="2370" dirty="0">
                <a:solidFill>
                  <a:schemeClr val="bg1"/>
                </a:solidFill>
              </a:rPr>
              <a:t>F – Staff </a:t>
            </a:r>
            <a:r>
              <a:rPr lang="en-US" sz="2370" dirty="0" err="1">
                <a:solidFill>
                  <a:schemeClr val="bg1"/>
                </a:solidFill>
              </a:rPr>
              <a:t>Quals</a:t>
            </a:r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G – Energy Costs</a:t>
            </a:r>
          </a:p>
          <a:p>
            <a:r>
              <a:rPr lang="en-US" sz="2370" dirty="0">
                <a:solidFill>
                  <a:schemeClr val="bg1"/>
                </a:solidFill>
              </a:rPr>
              <a:t>H - Facilities Budget</a:t>
            </a:r>
          </a:p>
          <a:p>
            <a:r>
              <a:rPr lang="en-US" sz="2370" dirty="0">
                <a:solidFill>
                  <a:schemeClr val="bg1"/>
                </a:solidFill>
              </a:rPr>
              <a:t>I – Procurement</a:t>
            </a:r>
          </a:p>
          <a:p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Vote for up to three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CF44FE-ACD6-445B-9437-AAD6440C3542}"/>
              </a:ext>
            </a:extLst>
          </p:cNvPr>
          <p:cNvSpPr txBox="1"/>
          <p:nvPr/>
        </p:nvSpPr>
        <p:spPr>
          <a:xfrm>
            <a:off x="0" y="2625459"/>
            <a:ext cx="3947160" cy="584775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highlight>
                  <a:srgbClr val="54B948"/>
                </a:highlight>
              </a:rPr>
              <a:t>Purchase</a:t>
            </a:r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 Green Power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1DBD15-20AE-4AE6-98E0-9D79992399C3}"/>
              </a:ext>
            </a:extLst>
          </p:cNvPr>
          <p:cNvSpPr txBox="1"/>
          <p:nvPr/>
        </p:nvSpPr>
        <p:spPr>
          <a:xfrm>
            <a:off x="0" y="3457859"/>
            <a:ext cx="3825240" cy="584775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Deep Energy </a:t>
            </a:r>
            <a:r>
              <a:rPr lang="en-US" sz="3200" dirty="0">
                <a:solidFill>
                  <a:srgbClr val="FFFF00"/>
                </a:solidFill>
                <a:highlight>
                  <a:srgbClr val="54B948"/>
                </a:highlight>
              </a:rPr>
              <a:t>Retrofits</a:t>
            </a:r>
          </a:p>
        </p:txBody>
      </p:sp>
    </p:spTree>
    <p:extLst>
      <p:ext uri="{BB962C8B-B14F-4D97-AF65-F5344CB8AC3E}">
        <p14:creationId xmlns:p14="http://schemas.microsoft.com/office/powerpoint/2010/main" val="419053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solar cell, outdoor&#10;&#10;Description generated with very high confidence">
            <a:extLst>
              <a:ext uri="{FF2B5EF4-FFF2-40B4-BE49-F238E27FC236}">
                <a16:creationId xmlns:a16="http://schemas.microsoft.com/office/drawing/2014/main" id="{0BAA3AF0-320D-4C73-AE5B-D5F6980404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97" b="7991"/>
          <a:stretch/>
        </p:blipFill>
        <p:spPr>
          <a:xfrm>
            <a:off x="-22526" y="1"/>
            <a:ext cx="9161689" cy="51435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-22526" y="217613"/>
            <a:ext cx="6531152" cy="114636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Installing </a:t>
            </a:r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more renewable energy on campuses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8</a:t>
            </a:fld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-22526" y="3277894"/>
            <a:ext cx="4518660" cy="1003256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pc="-15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&lt;2MW </a:t>
            </a:r>
            <a:r>
              <a:rPr lang="en-US" sz="2800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Solar projects on or adjacent to campus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-27363" y="4450720"/>
            <a:ext cx="4015740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Including battery storage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516747-431B-4F5D-891F-32B4E7BCBB7F}"/>
              </a:ext>
            </a:extLst>
          </p:cNvPr>
          <p:cNvSpPr txBox="1"/>
          <p:nvPr/>
        </p:nvSpPr>
        <p:spPr>
          <a:xfrm>
            <a:off x="6508626" y="0"/>
            <a:ext cx="2635374" cy="515525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370" dirty="0">
                <a:solidFill>
                  <a:schemeClr val="bg1"/>
                </a:solidFill>
              </a:rPr>
              <a:t>Vote 505 208 0623 </a:t>
            </a:r>
          </a:p>
          <a:p>
            <a:r>
              <a:rPr lang="en-US" sz="2370" dirty="0">
                <a:solidFill>
                  <a:schemeClr val="bg1"/>
                </a:solidFill>
              </a:rPr>
              <a:t>Text the letter only</a:t>
            </a:r>
          </a:p>
          <a:p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A – Retirements</a:t>
            </a:r>
          </a:p>
          <a:p>
            <a:r>
              <a:rPr lang="en-US" sz="2370" dirty="0">
                <a:solidFill>
                  <a:schemeClr val="bg1"/>
                </a:solidFill>
              </a:rPr>
              <a:t>B – Emergencies</a:t>
            </a:r>
          </a:p>
          <a:p>
            <a:r>
              <a:rPr lang="en-US" sz="2370" dirty="0">
                <a:solidFill>
                  <a:schemeClr val="bg1"/>
                </a:solidFill>
              </a:rPr>
              <a:t>C – infrastructure</a:t>
            </a:r>
          </a:p>
          <a:p>
            <a:r>
              <a:rPr lang="en-US" sz="2370" dirty="0">
                <a:solidFill>
                  <a:schemeClr val="bg1"/>
                </a:solidFill>
              </a:rPr>
              <a:t>D – PMs</a:t>
            </a:r>
          </a:p>
          <a:p>
            <a:r>
              <a:rPr lang="en-US" sz="2370" dirty="0">
                <a:solidFill>
                  <a:schemeClr val="bg1"/>
                </a:solidFill>
              </a:rPr>
              <a:t>E – Documentation</a:t>
            </a:r>
          </a:p>
          <a:p>
            <a:r>
              <a:rPr lang="en-US" sz="2370" dirty="0">
                <a:solidFill>
                  <a:schemeClr val="bg1"/>
                </a:solidFill>
              </a:rPr>
              <a:t>F – Staff </a:t>
            </a:r>
            <a:r>
              <a:rPr lang="en-US" sz="2370" dirty="0" err="1">
                <a:solidFill>
                  <a:schemeClr val="bg1"/>
                </a:solidFill>
              </a:rPr>
              <a:t>Quals</a:t>
            </a:r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G – Energy Costs</a:t>
            </a:r>
          </a:p>
          <a:p>
            <a:r>
              <a:rPr lang="en-US" sz="2370" dirty="0">
                <a:solidFill>
                  <a:schemeClr val="bg1"/>
                </a:solidFill>
              </a:rPr>
              <a:t>H - Facilities Budget</a:t>
            </a:r>
          </a:p>
          <a:p>
            <a:r>
              <a:rPr lang="en-US" sz="2370" dirty="0">
                <a:solidFill>
                  <a:schemeClr val="bg1"/>
                </a:solidFill>
              </a:rPr>
              <a:t>I – Procurement</a:t>
            </a:r>
          </a:p>
          <a:p>
            <a:endParaRPr lang="en-US" sz="2370" dirty="0">
              <a:solidFill>
                <a:schemeClr val="bg1"/>
              </a:solidFill>
            </a:endParaRPr>
          </a:p>
          <a:p>
            <a:r>
              <a:rPr lang="en-US" sz="2370" dirty="0">
                <a:solidFill>
                  <a:schemeClr val="bg1"/>
                </a:solidFill>
              </a:rPr>
              <a:t>Vote for up to three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1DBD15-20AE-4AE6-98E0-9D79992399C3}"/>
              </a:ext>
            </a:extLst>
          </p:cNvPr>
          <p:cNvSpPr txBox="1"/>
          <p:nvPr/>
        </p:nvSpPr>
        <p:spPr>
          <a:xfrm>
            <a:off x="-22526" y="2033142"/>
            <a:ext cx="6019800" cy="1077218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highlight>
                  <a:srgbClr val="54B948"/>
                </a:highlight>
              </a:rPr>
              <a:t>Currently 51%, </a:t>
            </a:r>
            <a:r>
              <a:rPr lang="en-US" sz="3200" dirty="0" smtClean="0">
                <a:solidFill>
                  <a:schemeClr val="bg1"/>
                </a:solidFill>
                <a:highlight>
                  <a:srgbClr val="54B948"/>
                </a:highlight>
              </a:rPr>
              <a:t>nuclear and large </a:t>
            </a:r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h</a:t>
            </a:r>
            <a:r>
              <a:rPr lang="en-US" sz="3200" dirty="0" smtClean="0">
                <a:solidFill>
                  <a:schemeClr val="bg1"/>
                </a:solidFill>
                <a:highlight>
                  <a:srgbClr val="54B948"/>
                </a:highlight>
              </a:rPr>
              <a:t>ydro making up 41% of the 51%</a:t>
            </a:r>
            <a:endParaRPr lang="en-US" sz="3200" dirty="0">
              <a:solidFill>
                <a:schemeClr val="bg1"/>
              </a:solidFill>
              <a:highlight>
                <a:srgbClr val="54B948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7892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422" y="-19827"/>
            <a:ext cx="5101578" cy="3122178"/>
          </a:xfrm>
          <a:prstGeom prst="rect">
            <a:avLst/>
          </a:prstGeom>
          <a:effectLst>
            <a:reflection stA="39000" endPos="65000" dist="508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 trans="100000"/>
                    </a14:imgEffect>
                    <a14:imgEffect>
                      <a14:sharpenSoften amoun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827"/>
            <a:ext cx="4687103" cy="3122178"/>
          </a:xfrm>
          <a:prstGeom prst="rect">
            <a:avLst/>
          </a:prstGeom>
          <a:effectLst>
            <a:reflection stA="23000" endPos="65000" dist="508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0082" y="2595801"/>
            <a:ext cx="7772400" cy="160428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New York Campus Aggregated Renewable Energy Solution (NYCARES)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7387" y="4180115"/>
            <a:ext cx="6400800" cy="914400"/>
          </a:xfrm>
        </p:spPr>
        <p:txBody>
          <a:bodyPr/>
          <a:lstStyle/>
          <a:p>
            <a:r>
              <a:rPr lang="en-US" b="1" dirty="0"/>
              <a:t>The Power of SUNY and Beyond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1DBD15-20AE-4AE6-98E0-9D79992399C3}"/>
              </a:ext>
            </a:extLst>
          </p:cNvPr>
          <p:cNvSpPr txBox="1"/>
          <p:nvPr/>
        </p:nvSpPr>
        <p:spPr>
          <a:xfrm>
            <a:off x="520082" y="4558725"/>
            <a:ext cx="7995733" cy="584775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highlight>
                  <a:srgbClr val="54B948"/>
                </a:highlight>
              </a:rPr>
              <a:t>Not Just Renewable Energy Credits (RECs)</a:t>
            </a:r>
            <a:endParaRPr lang="en-US" sz="3200" dirty="0">
              <a:solidFill>
                <a:srgbClr val="FFFF00"/>
              </a:solidFill>
              <a:highlight>
                <a:srgbClr val="54B948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7624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1370</TotalTime>
  <Words>526</Words>
  <Application>Microsoft Office PowerPoint</Application>
  <PresentationFormat>On-screen Show (16:9)</PresentationFormat>
  <Paragraphs>147</Paragraphs>
  <Slides>15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Palatino Linotype</vt:lpstr>
      <vt:lpstr>Office Theme</vt:lpstr>
      <vt:lpstr>Executive</vt:lpstr>
      <vt:lpstr>PowerPoint Presentation</vt:lpstr>
      <vt:lpstr>PowerPoint Presentation</vt:lpstr>
      <vt:lpstr>APPA Total Cost of Ownership (TCO)</vt:lpstr>
      <vt:lpstr>PowerPoint Presentation</vt:lpstr>
      <vt:lpstr>Send a Text to: 505 208 0623 </vt:lpstr>
      <vt:lpstr>PowerPoint Presentation</vt:lpstr>
      <vt:lpstr>PowerPoint Presentation</vt:lpstr>
      <vt:lpstr>PowerPoint Presentation</vt:lpstr>
      <vt:lpstr>New York Campus Aggregated Renewable Energy Solution (NYCARES)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Bee-Donohoe, Karren</dc:creator>
  <cp:lastModifiedBy>Bee-Donohoe, Karren</cp:lastModifiedBy>
  <cp:revision>19</cp:revision>
  <dcterms:modified xsi:type="dcterms:W3CDTF">2018-01-30T18:02:43Z</dcterms:modified>
</cp:coreProperties>
</file>