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8"/>
  </p:notesMasterIdLst>
  <p:handoutMasterIdLst>
    <p:handoutMasterId r:id="rId29"/>
  </p:handoutMasterIdLst>
  <p:sldIdLst>
    <p:sldId id="459" r:id="rId2"/>
    <p:sldId id="558" r:id="rId3"/>
    <p:sldId id="595" r:id="rId4"/>
    <p:sldId id="605" r:id="rId5"/>
    <p:sldId id="596" r:id="rId6"/>
    <p:sldId id="597" r:id="rId7"/>
    <p:sldId id="598" r:id="rId8"/>
    <p:sldId id="599" r:id="rId9"/>
    <p:sldId id="600" r:id="rId10"/>
    <p:sldId id="601" r:id="rId11"/>
    <p:sldId id="606" r:id="rId12"/>
    <p:sldId id="607" r:id="rId13"/>
    <p:sldId id="608" r:id="rId14"/>
    <p:sldId id="609" r:id="rId15"/>
    <p:sldId id="610" r:id="rId16"/>
    <p:sldId id="615" r:id="rId17"/>
    <p:sldId id="618" r:id="rId18"/>
    <p:sldId id="616" r:id="rId19"/>
    <p:sldId id="591" r:id="rId20"/>
    <p:sldId id="611" r:id="rId21"/>
    <p:sldId id="612" r:id="rId22"/>
    <p:sldId id="617" r:id="rId23"/>
    <p:sldId id="614" r:id="rId24"/>
    <p:sldId id="619" r:id="rId25"/>
    <p:sldId id="613" r:id="rId26"/>
    <p:sldId id="516" r:id="rId27"/>
  </p:sldIdLst>
  <p:sldSz cx="9144000" cy="5143500" type="screen16x9"/>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rbinam" initials="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0E1551"/>
    <a:srgbClr val="54B948"/>
    <a:srgbClr val="004C93"/>
    <a:srgbClr val="009EE0"/>
    <a:srgbClr val="FF6309"/>
    <a:srgbClr val="FF6600"/>
    <a:srgbClr val="CD006B"/>
    <a:srgbClr val="0074DE"/>
    <a:srgbClr val="44A43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88" autoAdjust="0"/>
    <p:restoredTop sz="85573" autoAdjust="0"/>
  </p:normalViewPr>
  <p:slideViewPr>
    <p:cSldViewPr snapToGrid="0">
      <p:cViewPr varScale="1">
        <p:scale>
          <a:sx n="132" d="100"/>
          <a:sy n="132" d="100"/>
        </p:scale>
        <p:origin x="348" y="126"/>
      </p:cViewPr>
      <p:guideLst>
        <p:guide orient="horz" pos="1620"/>
        <p:guide pos="2880"/>
      </p:guideLst>
    </p:cSldViewPr>
  </p:slideViewPr>
  <p:notesTextViewPr>
    <p:cViewPr>
      <p:scale>
        <a:sx n="150" d="100"/>
        <a:sy n="150" d="100"/>
      </p:scale>
      <p:origin x="0" y="0"/>
    </p:cViewPr>
  </p:notesTextViewPr>
  <p:sorterViewPr>
    <p:cViewPr>
      <p:scale>
        <a:sx n="100" d="100"/>
        <a:sy n="100" d="100"/>
      </p:scale>
      <p:origin x="0" y="0"/>
    </p:cViewPr>
  </p:sorterViewPr>
  <p:notesViewPr>
    <p:cSldViewPr snapToGrid="0">
      <p:cViewPr varScale="1">
        <p:scale>
          <a:sx n="116" d="100"/>
          <a:sy n="116" d="100"/>
        </p:scale>
        <p:origin x="-2298" y="-96"/>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beedonka\AppData\Local\Microsoft\Windows\Temporary%20Internet%20Files\Content.Outlook\0KZ37MTX\KBD%2007212016%20(00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0"/>
          <c:tx>
            <c:strRef>
              <c:f>MMBTU!$A$4</c:f>
              <c:strCache>
                <c:ptCount val="1"/>
                <c:pt idx="0">
                  <c:v>Apr</c:v>
                </c:pt>
              </c:strCache>
            </c:strRef>
          </c:tx>
          <c:spPr>
            <a:solidFill>
              <a:schemeClr val="accent3"/>
            </a:solidFill>
            <a:ln>
              <a:noFill/>
            </a:ln>
            <a:effectLst/>
          </c:spPr>
          <c:invertIfNegative val="0"/>
          <c:cat>
            <c:strRef>
              <c:f>MMBTU!$B$3:$G$3</c:f>
              <c:strCache>
                <c:ptCount val="6"/>
                <c:pt idx="0">
                  <c:v>2010-11</c:v>
                </c:pt>
                <c:pt idx="1">
                  <c:v>2011-12</c:v>
                </c:pt>
                <c:pt idx="2">
                  <c:v>2012-13</c:v>
                </c:pt>
                <c:pt idx="3">
                  <c:v>2013-14</c:v>
                </c:pt>
                <c:pt idx="4">
                  <c:v>2014-15</c:v>
                </c:pt>
                <c:pt idx="5">
                  <c:v>2015-16</c:v>
                </c:pt>
              </c:strCache>
            </c:strRef>
          </c:cat>
          <c:val>
            <c:numRef>
              <c:f>MMBTU!$B$4:$G$4</c:f>
              <c:numCache>
                <c:formatCode>_(* #,##0_);_(* \(#,##0\);_(* "-"??_);_(@_)</c:formatCode>
                <c:ptCount val="6"/>
                <c:pt idx="0">
                  <c:v>1018231</c:v>
                </c:pt>
                <c:pt idx="1">
                  <c:v>978964.19439699978</c:v>
                </c:pt>
                <c:pt idx="2">
                  <c:v>1104288.52</c:v>
                </c:pt>
                <c:pt idx="3">
                  <c:v>978202.38</c:v>
                </c:pt>
                <c:pt idx="4">
                  <c:v>1148755.1299999999</c:v>
                </c:pt>
                <c:pt idx="5">
                  <c:v>1127985.77</c:v>
                </c:pt>
              </c:numCache>
            </c:numRef>
          </c:val>
        </c:ser>
        <c:ser>
          <c:idx val="3"/>
          <c:order val="1"/>
          <c:tx>
            <c:strRef>
              <c:f>MMBTU!$A$5</c:f>
              <c:strCache>
                <c:ptCount val="1"/>
                <c:pt idx="0">
                  <c:v>May</c:v>
                </c:pt>
              </c:strCache>
            </c:strRef>
          </c:tx>
          <c:spPr>
            <a:solidFill>
              <a:schemeClr val="accent4"/>
            </a:solidFill>
            <a:ln>
              <a:noFill/>
            </a:ln>
            <a:effectLst/>
          </c:spPr>
          <c:invertIfNegative val="0"/>
          <c:cat>
            <c:strRef>
              <c:f>MMBTU!$B$3:$G$3</c:f>
              <c:strCache>
                <c:ptCount val="6"/>
                <c:pt idx="0">
                  <c:v>2010-11</c:v>
                </c:pt>
                <c:pt idx="1">
                  <c:v>2011-12</c:v>
                </c:pt>
                <c:pt idx="2">
                  <c:v>2012-13</c:v>
                </c:pt>
                <c:pt idx="3">
                  <c:v>2013-14</c:v>
                </c:pt>
                <c:pt idx="4">
                  <c:v>2014-15</c:v>
                </c:pt>
                <c:pt idx="5">
                  <c:v>2015-16</c:v>
                </c:pt>
              </c:strCache>
            </c:strRef>
          </c:cat>
          <c:val>
            <c:numRef>
              <c:f>MMBTU!$B$5:$G$5</c:f>
              <c:numCache>
                <c:formatCode>_(* #,##0_);_(* \(#,##0\);_(* "-"??_);_(@_)</c:formatCode>
                <c:ptCount val="6"/>
                <c:pt idx="0">
                  <c:v>704579</c:v>
                </c:pt>
                <c:pt idx="1">
                  <c:v>715979.74598199979</c:v>
                </c:pt>
                <c:pt idx="2">
                  <c:v>803397.32</c:v>
                </c:pt>
                <c:pt idx="3">
                  <c:v>777032.91</c:v>
                </c:pt>
                <c:pt idx="4">
                  <c:v>880156.86</c:v>
                </c:pt>
                <c:pt idx="5">
                  <c:v>781419.58</c:v>
                </c:pt>
              </c:numCache>
            </c:numRef>
          </c:val>
        </c:ser>
        <c:ser>
          <c:idx val="4"/>
          <c:order val="2"/>
          <c:tx>
            <c:strRef>
              <c:f>MMBTU!$A$6</c:f>
              <c:strCache>
                <c:ptCount val="1"/>
                <c:pt idx="0">
                  <c:v>Jun</c:v>
                </c:pt>
              </c:strCache>
            </c:strRef>
          </c:tx>
          <c:spPr>
            <a:solidFill>
              <a:schemeClr val="accent5"/>
            </a:solidFill>
            <a:ln>
              <a:noFill/>
            </a:ln>
            <a:effectLst/>
          </c:spPr>
          <c:invertIfNegative val="0"/>
          <c:cat>
            <c:strRef>
              <c:f>MMBTU!$B$3:$G$3</c:f>
              <c:strCache>
                <c:ptCount val="6"/>
                <c:pt idx="0">
                  <c:v>2010-11</c:v>
                </c:pt>
                <c:pt idx="1">
                  <c:v>2011-12</c:v>
                </c:pt>
                <c:pt idx="2">
                  <c:v>2012-13</c:v>
                </c:pt>
                <c:pt idx="3">
                  <c:v>2013-14</c:v>
                </c:pt>
                <c:pt idx="4">
                  <c:v>2014-15</c:v>
                </c:pt>
                <c:pt idx="5">
                  <c:v>2015-16</c:v>
                </c:pt>
              </c:strCache>
            </c:strRef>
          </c:cat>
          <c:val>
            <c:numRef>
              <c:f>MMBTU!$B$6:$G$6</c:f>
              <c:numCache>
                <c:formatCode>_(* #,##0_);_(* \(#,##0\);_(* "-"??_);_(@_)</c:formatCode>
                <c:ptCount val="6"/>
                <c:pt idx="0">
                  <c:v>655750</c:v>
                </c:pt>
                <c:pt idx="1">
                  <c:v>628006.14457300003</c:v>
                </c:pt>
                <c:pt idx="2">
                  <c:v>746913.51</c:v>
                </c:pt>
                <c:pt idx="3">
                  <c:v>630862.27</c:v>
                </c:pt>
                <c:pt idx="4">
                  <c:v>737385.89</c:v>
                </c:pt>
                <c:pt idx="5">
                  <c:v>839523.09</c:v>
                </c:pt>
              </c:numCache>
            </c:numRef>
          </c:val>
        </c:ser>
        <c:ser>
          <c:idx val="5"/>
          <c:order val="3"/>
          <c:tx>
            <c:strRef>
              <c:f>MMBTU!$A$7</c:f>
              <c:strCache>
                <c:ptCount val="1"/>
                <c:pt idx="0">
                  <c:v>Jul</c:v>
                </c:pt>
              </c:strCache>
            </c:strRef>
          </c:tx>
          <c:spPr>
            <a:solidFill>
              <a:schemeClr val="accent6"/>
            </a:solidFill>
            <a:ln>
              <a:noFill/>
            </a:ln>
            <a:effectLst/>
          </c:spPr>
          <c:invertIfNegative val="0"/>
          <c:cat>
            <c:strRef>
              <c:f>MMBTU!$B$3:$G$3</c:f>
              <c:strCache>
                <c:ptCount val="6"/>
                <c:pt idx="0">
                  <c:v>2010-11</c:v>
                </c:pt>
                <c:pt idx="1">
                  <c:v>2011-12</c:v>
                </c:pt>
                <c:pt idx="2">
                  <c:v>2012-13</c:v>
                </c:pt>
                <c:pt idx="3">
                  <c:v>2013-14</c:v>
                </c:pt>
                <c:pt idx="4">
                  <c:v>2014-15</c:v>
                </c:pt>
                <c:pt idx="5">
                  <c:v>2015-16</c:v>
                </c:pt>
              </c:strCache>
            </c:strRef>
          </c:cat>
          <c:val>
            <c:numRef>
              <c:f>MMBTU!$B$7:$G$7</c:f>
              <c:numCache>
                <c:formatCode>_(* #,##0_);_(* \(#,##0\);_(* "-"??_);_(@_)</c:formatCode>
                <c:ptCount val="6"/>
                <c:pt idx="0" formatCode="#,##0">
                  <c:v>591263.68272800022</c:v>
                </c:pt>
                <c:pt idx="1">
                  <c:v>938453.8</c:v>
                </c:pt>
                <c:pt idx="2">
                  <c:v>973061.79</c:v>
                </c:pt>
                <c:pt idx="3">
                  <c:v>846141.91</c:v>
                </c:pt>
                <c:pt idx="4">
                  <c:v>855528.88</c:v>
                </c:pt>
                <c:pt idx="5">
                  <c:v>818101.15</c:v>
                </c:pt>
              </c:numCache>
            </c:numRef>
          </c:val>
        </c:ser>
        <c:ser>
          <c:idx val="6"/>
          <c:order val="4"/>
          <c:tx>
            <c:strRef>
              <c:f>MMBTU!$A$8</c:f>
              <c:strCache>
                <c:ptCount val="1"/>
                <c:pt idx="0">
                  <c:v>Aug</c:v>
                </c:pt>
              </c:strCache>
            </c:strRef>
          </c:tx>
          <c:spPr>
            <a:solidFill>
              <a:schemeClr val="accent1">
                <a:lumMod val="60000"/>
              </a:schemeClr>
            </a:solidFill>
            <a:ln>
              <a:noFill/>
            </a:ln>
            <a:effectLst/>
          </c:spPr>
          <c:invertIfNegative val="0"/>
          <c:cat>
            <c:strRef>
              <c:f>MMBTU!$B$3:$G$3</c:f>
              <c:strCache>
                <c:ptCount val="6"/>
                <c:pt idx="0">
                  <c:v>2010-11</c:v>
                </c:pt>
                <c:pt idx="1">
                  <c:v>2011-12</c:v>
                </c:pt>
                <c:pt idx="2">
                  <c:v>2012-13</c:v>
                </c:pt>
                <c:pt idx="3">
                  <c:v>2013-14</c:v>
                </c:pt>
                <c:pt idx="4">
                  <c:v>2014-15</c:v>
                </c:pt>
                <c:pt idx="5">
                  <c:v>2015-16</c:v>
                </c:pt>
              </c:strCache>
            </c:strRef>
          </c:cat>
          <c:val>
            <c:numRef>
              <c:f>MMBTU!$B$8:$G$8</c:f>
              <c:numCache>
                <c:formatCode>_(* #,##0_);_(* \(#,##0\);_(* "-"??_);_(@_)</c:formatCode>
                <c:ptCount val="6"/>
                <c:pt idx="0" formatCode="#,##0">
                  <c:v>725198.18502099998</c:v>
                </c:pt>
                <c:pt idx="1">
                  <c:v>827244.97</c:v>
                </c:pt>
                <c:pt idx="2">
                  <c:v>879373.91</c:v>
                </c:pt>
                <c:pt idx="3">
                  <c:v>737480.12</c:v>
                </c:pt>
                <c:pt idx="4">
                  <c:v>865701.95</c:v>
                </c:pt>
                <c:pt idx="5">
                  <c:v>843483.88</c:v>
                </c:pt>
              </c:numCache>
            </c:numRef>
          </c:val>
        </c:ser>
        <c:ser>
          <c:idx val="7"/>
          <c:order val="5"/>
          <c:tx>
            <c:strRef>
              <c:f>MMBTU!$A$9</c:f>
              <c:strCache>
                <c:ptCount val="1"/>
                <c:pt idx="0">
                  <c:v>Sep</c:v>
                </c:pt>
              </c:strCache>
            </c:strRef>
          </c:tx>
          <c:spPr>
            <a:solidFill>
              <a:schemeClr val="accent2">
                <a:lumMod val="60000"/>
              </a:schemeClr>
            </a:solidFill>
            <a:ln>
              <a:noFill/>
            </a:ln>
            <a:effectLst/>
          </c:spPr>
          <c:invertIfNegative val="0"/>
          <c:cat>
            <c:strRef>
              <c:f>MMBTU!$B$3:$G$3</c:f>
              <c:strCache>
                <c:ptCount val="6"/>
                <c:pt idx="0">
                  <c:v>2010-11</c:v>
                </c:pt>
                <c:pt idx="1">
                  <c:v>2011-12</c:v>
                </c:pt>
                <c:pt idx="2">
                  <c:v>2012-13</c:v>
                </c:pt>
                <c:pt idx="3">
                  <c:v>2013-14</c:v>
                </c:pt>
                <c:pt idx="4">
                  <c:v>2014-15</c:v>
                </c:pt>
                <c:pt idx="5">
                  <c:v>2015-16</c:v>
                </c:pt>
              </c:strCache>
            </c:strRef>
          </c:cat>
          <c:val>
            <c:numRef>
              <c:f>MMBTU!$B$9:$G$9</c:f>
              <c:numCache>
                <c:formatCode>_(* #,##0_);_(* \(#,##0\);_(* "-"??_);_(@_)</c:formatCode>
                <c:ptCount val="6"/>
                <c:pt idx="0" formatCode="#,##0">
                  <c:v>739041.06172800006</c:v>
                </c:pt>
                <c:pt idx="1">
                  <c:v>827799.92</c:v>
                </c:pt>
                <c:pt idx="2">
                  <c:v>847880.51</c:v>
                </c:pt>
                <c:pt idx="3">
                  <c:v>768255.35</c:v>
                </c:pt>
                <c:pt idx="4">
                  <c:v>877632.75</c:v>
                </c:pt>
                <c:pt idx="5">
                  <c:v>867533.79</c:v>
                </c:pt>
              </c:numCache>
            </c:numRef>
          </c:val>
        </c:ser>
        <c:ser>
          <c:idx val="8"/>
          <c:order val="6"/>
          <c:tx>
            <c:strRef>
              <c:f>MMBTU!$A$10</c:f>
              <c:strCache>
                <c:ptCount val="1"/>
                <c:pt idx="0">
                  <c:v>Oct</c:v>
                </c:pt>
              </c:strCache>
            </c:strRef>
          </c:tx>
          <c:spPr>
            <a:solidFill>
              <a:schemeClr val="accent3">
                <a:lumMod val="60000"/>
              </a:schemeClr>
            </a:solidFill>
            <a:ln>
              <a:noFill/>
            </a:ln>
            <a:effectLst/>
          </c:spPr>
          <c:invertIfNegative val="0"/>
          <c:cat>
            <c:strRef>
              <c:f>MMBTU!$B$3:$G$3</c:f>
              <c:strCache>
                <c:ptCount val="6"/>
                <c:pt idx="0">
                  <c:v>2010-11</c:v>
                </c:pt>
                <c:pt idx="1">
                  <c:v>2011-12</c:v>
                </c:pt>
                <c:pt idx="2">
                  <c:v>2012-13</c:v>
                </c:pt>
                <c:pt idx="3">
                  <c:v>2013-14</c:v>
                </c:pt>
                <c:pt idx="4">
                  <c:v>2014-15</c:v>
                </c:pt>
                <c:pt idx="5">
                  <c:v>2015-16</c:v>
                </c:pt>
              </c:strCache>
            </c:strRef>
          </c:cat>
          <c:val>
            <c:numRef>
              <c:f>MMBTU!$B$10:$G$10</c:f>
              <c:numCache>
                <c:formatCode>_(* #,##0_);_(* \(#,##0\);_(* "-"??_);_(@_)</c:formatCode>
                <c:ptCount val="6"/>
                <c:pt idx="0" formatCode="#,##0">
                  <c:v>863962.87908100022</c:v>
                </c:pt>
                <c:pt idx="1">
                  <c:v>955320.21</c:v>
                </c:pt>
                <c:pt idx="2">
                  <c:v>982388.11</c:v>
                </c:pt>
                <c:pt idx="3">
                  <c:v>872711.78</c:v>
                </c:pt>
                <c:pt idx="4">
                  <c:v>974924.2</c:v>
                </c:pt>
                <c:pt idx="5">
                  <c:v>1022045.68</c:v>
                </c:pt>
              </c:numCache>
            </c:numRef>
          </c:val>
        </c:ser>
        <c:ser>
          <c:idx val="9"/>
          <c:order val="7"/>
          <c:tx>
            <c:strRef>
              <c:f>MMBTU!$A$11</c:f>
              <c:strCache>
                <c:ptCount val="1"/>
                <c:pt idx="0">
                  <c:v>Nov</c:v>
                </c:pt>
              </c:strCache>
            </c:strRef>
          </c:tx>
          <c:spPr>
            <a:solidFill>
              <a:schemeClr val="accent4">
                <a:lumMod val="60000"/>
              </a:schemeClr>
            </a:solidFill>
            <a:ln>
              <a:noFill/>
            </a:ln>
            <a:effectLst/>
          </c:spPr>
          <c:invertIfNegative val="0"/>
          <c:cat>
            <c:strRef>
              <c:f>MMBTU!$B$3:$G$3</c:f>
              <c:strCache>
                <c:ptCount val="6"/>
                <c:pt idx="0">
                  <c:v>2010-11</c:v>
                </c:pt>
                <c:pt idx="1">
                  <c:v>2011-12</c:v>
                </c:pt>
                <c:pt idx="2">
                  <c:v>2012-13</c:v>
                </c:pt>
                <c:pt idx="3">
                  <c:v>2013-14</c:v>
                </c:pt>
                <c:pt idx="4">
                  <c:v>2014-15</c:v>
                </c:pt>
                <c:pt idx="5">
                  <c:v>2015-16</c:v>
                </c:pt>
              </c:strCache>
            </c:strRef>
          </c:cat>
          <c:val>
            <c:numRef>
              <c:f>MMBTU!$B$11:$G$11</c:f>
              <c:numCache>
                <c:formatCode>_(* #,##0_);_(* \(#,##0\);_(* "-"??_);_(@_)</c:formatCode>
                <c:ptCount val="6"/>
                <c:pt idx="0" formatCode="#,##0">
                  <c:v>1070671.522652</c:v>
                </c:pt>
                <c:pt idx="1">
                  <c:v>1094032.71</c:v>
                </c:pt>
                <c:pt idx="2">
                  <c:v>1272840.95</c:v>
                </c:pt>
                <c:pt idx="3">
                  <c:v>1193603.44</c:v>
                </c:pt>
                <c:pt idx="4">
                  <c:v>1259064.4099999999</c:v>
                </c:pt>
                <c:pt idx="5">
                  <c:v>1062445.0900000001</c:v>
                </c:pt>
              </c:numCache>
            </c:numRef>
          </c:val>
        </c:ser>
        <c:ser>
          <c:idx val="10"/>
          <c:order val="8"/>
          <c:tx>
            <c:strRef>
              <c:f>MMBTU!$A$12</c:f>
              <c:strCache>
                <c:ptCount val="1"/>
                <c:pt idx="0">
                  <c:v>Dec</c:v>
                </c:pt>
              </c:strCache>
            </c:strRef>
          </c:tx>
          <c:spPr>
            <a:solidFill>
              <a:schemeClr val="accent5">
                <a:lumMod val="60000"/>
              </a:schemeClr>
            </a:solidFill>
            <a:ln>
              <a:noFill/>
            </a:ln>
            <a:effectLst/>
          </c:spPr>
          <c:invertIfNegative val="0"/>
          <c:cat>
            <c:strRef>
              <c:f>MMBTU!$B$3:$G$3</c:f>
              <c:strCache>
                <c:ptCount val="6"/>
                <c:pt idx="0">
                  <c:v>2010-11</c:v>
                </c:pt>
                <c:pt idx="1">
                  <c:v>2011-12</c:v>
                </c:pt>
                <c:pt idx="2">
                  <c:v>2012-13</c:v>
                </c:pt>
                <c:pt idx="3">
                  <c:v>2013-14</c:v>
                </c:pt>
                <c:pt idx="4">
                  <c:v>2014-15</c:v>
                </c:pt>
                <c:pt idx="5">
                  <c:v>2015-16</c:v>
                </c:pt>
              </c:strCache>
            </c:strRef>
          </c:cat>
          <c:val>
            <c:numRef>
              <c:f>MMBTU!$B$12:$G$12</c:f>
              <c:numCache>
                <c:formatCode>_(* #,##0_);_(* \(#,##0\);_(* "-"??_);_(@_)</c:formatCode>
                <c:ptCount val="6"/>
                <c:pt idx="0" formatCode="#,##0">
                  <c:v>1404686.4661809995</c:v>
                </c:pt>
                <c:pt idx="1">
                  <c:v>1323875.4099999999</c:v>
                </c:pt>
                <c:pt idx="2">
                  <c:v>1368310.21</c:v>
                </c:pt>
                <c:pt idx="3">
                  <c:v>1400184.31</c:v>
                </c:pt>
                <c:pt idx="4">
                  <c:v>1498616.61</c:v>
                </c:pt>
                <c:pt idx="5">
                  <c:v>1242843.1399999999</c:v>
                </c:pt>
              </c:numCache>
            </c:numRef>
          </c:val>
        </c:ser>
        <c:ser>
          <c:idx val="11"/>
          <c:order val="9"/>
          <c:tx>
            <c:strRef>
              <c:f>MMBTU!$A$13</c:f>
              <c:strCache>
                <c:ptCount val="1"/>
                <c:pt idx="0">
                  <c:v>Jan</c:v>
                </c:pt>
              </c:strCache>
            </c:strRef>
          </c:tx>
          <c:spPr>
            <a:solidFill>
              <a:schemeClr val="accent6">
                <a:lumMod val="60000"/>
              </a:schemeClr>
            </a:solidFill>
            <a:ln>
              <a:noFill/>
            </a:ln>
            <a:effectLst/>
          </c:spPr>
          <c:invertIfNegative val="0"/>
          <c:cat>
            <c:strRef>
              <c:f>MMBTU!$B$3:$G$3</c:f>
              <c:strCache>
                <c:ptCount val="6"/>
                <c:pt idx="0">
                  <c:v>2010-11</c:v>
                </c:pt>
                <c:pt idx="1">
                  <c:v>2011-12</c:v>
                </c:pt>
                <c:pt idx="2">
                  <c:v>2012-13</c:v>
                </c:pt>
                <c:pt idx="3">
                  <c:v>2013-14</c:v>
                </c:pt>
                <c:pt idx="4">
                  <c:v>2014-15</c:v>
                </c:pt>
                <c:pt idx="5">
                  <c:v>2015-16</c:v>
                </c:pt>
              </c:strCache>
            </c:strRef>
          </c:cat>
          <c:val>
            <c:numRef>
              <c:f>MMBTU!$B$13:$G$13</c:f>
              <c:numCache>
                <c:formatCode>_(* #,##0_);_(* \(#,##0\);_(* "-"??_);_(@_)</c:formatCode>
                <c:ptCount val="6"/>
                <c:pt idx="0" formatCode="#,##0">
                  <c:v>1519782.2085619997</c:v>
                </c:pt>
                <c:pt idx="1">
                  <c:v>1544277.14</c:v>
                </c:pt>
                <c:pt idx="2">
                  <c:v>1521000.96</c:v>
                </c:pt>
                <c:pt idx="3">
                  <c:v>1678762.22</c:v>
                </c:pt>
                <c:pt idx="4">
                  <c:v>1734412.7</c:v>
                </c:pt>
                <c:pt idx="5">
                  <c:v>1508111.73</c:v>
                </c:pt>
              </c:numCache>
            </c:numRef>
          </c:val>
        </c:ser>
        <c:ser>
          <c:idx val="0"/>
          <c:order val="10"/>
          <c:tx>
            <c:strRef>
              <c:f>MMBTU!$A$14</c:f>
              <c:strCache>
                <c:ptCount val="1"/>
                <c:pt idx="0">
                  <c:v>Feb</c:v>
                </c:pt>
              </c:strCache>
            </c:strRef>
          </c:tx>
          <c:spPr>
            <a:solidFill>
              <a:schemeClr val="accent1"/>
            </a:solidFill>
            <a:ln>
              <a:noFill/>
            </a:ln>
            <a:effectLst/>
          </c:spPr>
          <c:invertIfNegative val="0"/>
          <c:cat>
            <c:strRef>
              <c:f>MMBTU!$B$3:$G$3</c:f>
              <c:strCache>
                <c:ptCount val="6"/>
                <c:pt idx="0">
                  <c:v>2010-11</c:v>
                </c:pt>
                <c:pt idx="1">
                  <c:v>2011-12</c:v>
                </c:pt>
                <c:pt idx="2">
                  <c:v>2012-13</c:v>
                </c:pt>
                <c:pt idx="3">
                  <c:v>2013-14</c:v>
                </c:pt>
                <c:pt idx="4">
                  <c:v>2014-15</c:v>
                </c:pt>
                <c:pt idx="5">
                  <c:v>2015-16</c:v>
                </c:pt>
              </c:strCache>
            </c:strRef>
          </c:cat>
          <c:val>
            <c:numRef>
              <c:f>MMBTU!$B$14:$G$14</c:f>
              <c:numCache>
                <c:formatCode>_(* #,##0_);_(* \(#,##0\);_(* "-"??_);_(@_)</c:formatCode>
                <c:ptCount val="6"/>
                <c:pt idx="0" formatCode="#,##0">
                  <c:v>1396357.435024</c:v>
                </c:pt>
                <c:pt idx="1">
                  <c:v>1464559.25</c:v>
                </c:pt>
                <c:pt idx="2">
                  <c:v>1558894.18</c:v>
                </c:pt>
                <c:pt idx="3">
                  <c:v>1556708.87</c:v>
                </c:pt>
                <c:pt idx="4">
                  <c:v>1791623.49</c:v>
                </c:pt>
                <c:pt idx="5">
                  <c:v>1487144.68</c:v>
                </c:pt>
              </c:numCache>
            </c:numRef>
          </c:val>
        </c:ser>
        <c:ser>
          <c:idx val="1"/>
          <c:order val="11"/>
          <c:tx>
            <c:strRef>
              <c:f>MMBTU!$A$15</c:f>
              <c:strCache>
                <c:ptCount val="1"/>
                <c:pt idx="0">
                  <c:v>Mar</c:v>
                </c:pt>
              </c:strCache>
            </c:strRef>
          </c:tx>
          <c:spPr>
            <a:solidFill>
              <a:schemeClr val="accent2"/>
            </a:solidFill>
            <a:ln>
              <a:noFill/>
            </a:ln>
            <a:effectLst/>
          </c:spPr>
          <c:invertIfNegative val="0"/>
          <c:cat>
            <c:strRef>
              <c:f>MMBTU!$B$3:$G$3</c:f>
              <c:strCache>
                <c:ptCount val="6"/>
                <c:pt idx="0">
                  <c:v>2010-11</c:v>
                </c:pt>
                <c:pt idx="1">
                  <c:v>2011-12</c:v>
                </c:pt>
                <c:pt idx="2">
                  <c:v>2012-13</c:v>
                </c:pt>
                <c:pt idx="3">
                  <c:v>2013-14</c:v>
                </c:pt>
                <c:pt idx="4">
                  <c:v>2014-15</c:v>
                </c:pt>
                <c:pt idx="5">
                  <c:v>2015-16</c:v>
                </c:pt>
              </c:strCache>
            </c:strRef>
          </c:cat>
          <c:val>
            <c:numRef>
              <c:f>MMBTU!$B$15:$G$15</c:f>
              <c:numCache>
                <c:formatCode>_(* #,##0_);_(* \(#,##0\);_(* "-"??_);_(@_)</c:formatCode>
                <c:ptCount val="6"/>
                <c:pt idx="0" formatCode="#,##0">
                  <c:v>1305053.1512600004</c:v>
                </c:pt>
                <c:pt idx="1">
                  <c:v>1214193.1599999999</c:v>
                </c:pt>
                <c:pt idx="2">
                  <c:v>1304908.77</c:v>
                </c:pt>
                <c:pt idx="3">
                  <c:v>1445082.49</c:v>
                </c:pt>
                <c:pt idx="4">
                  <c:v>1541387.38</c:v>
                </c:pt>
                <c:pt idx="5">
                  <c:v>1260390.06</c:v>
                </c:pt>
              </c:numCache>
            </c:numRef>
          </c:val>
        </c:ser>
        <c:dLbls>
          <c:showLegendKey val="0"/>
          <c:showVal val="0"/>
          <c:showCatName val="0"/>
          <c:showSerName val="0"/>
          <c:showPercent val="0"/>
          <c:showBubbleSize val="0"/>
        </c:dLbls>
        <c:gapWidth val="150"/>
        <c:overlap val="100"/>
        <c:axId val="312084064"/>
        <c:axId val="312083672"/>
      </c:barChart>
      <c:catAx>
        <c:axId val="31208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312083672"/>
        <c:crosses val="autoZero"/>
        <c:auto val="1"/>
        <c:lblAlgn val="ctr"/>
        <c:lblOffset val="100"/>
        <c:noMultiLvlLbl val="0"/>
      </c:catAx>
      <c:valAx>
        <c:axId val="312083672"/>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120840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195EC0-EB3B-426F-B5C9-29E1ADF52FD0}" type="doc">
      <dgm:prSet loTypeId="urn:microsoft.com/office/officeart/2005/8/layout/chevron2" loCatId="list" qsTypeId="urn:microsoft.com/office/officeart/2005/8/quickstyle/3d1" qsCatId="3D" csTypeId="urn:microsoft.com/office/officeart/2005/8/colors/accent5_4" csCatId="accent5" phldr="1"/>
      <dgm:spPr/>
      <dgm:t>
        <a:bodyPr/>
        <a:lstStyle/>
        <a:p>
          <a:endParaRPr lang="en-US"/>
        </a:p>
      </dgm:t>
    </dgm:pt>
    <dgm:pt modelId="{951C4EC9-2702-471A-8AEF-CF69CEA0754C}">
      <dgm:prSet phldrT="[Text]"/>
      <dgm:spPr/>
      <dgm:t>
        <a:bodyPr/>
        <a:lstStyle/>
        <a:p>
          <a:r>
            <a:rPr lang="en-US" dirty="0" smtClean="0"/>
            <a:t>Region</a:t>
          </a:r>
          <a:endParaRPr lang="en-US" dirty="0"/>
        </a:p>
      </dgm:t>
    </dgm:pt>
    <dgm:pt modelId="{94E88224-395C-47B7-AEFF-A3949A3B6127}" type="parTrans" cxnId="{E3DFFBC5-B9B2-4EBD-BEBB-C28E51EA94FE}">
      <dgm:prSet/>
      <dgm:spPr/>
      <dgm:t>
        <a:bodyPr/>
        <a:lstStyle/>
        <a:p>
          <a:endParaRPr lang="en-US"/>
        </a:p>
      </dgm:t>
    </dgm:pt>
    <dgm:pt modelId="{3C006B67-D99B-4D24-94EB-081DBFBFED90}" type="sibTrans" cxnId="{E3DFFBC5-B9B2-4EBD-BEBB-C28E51EA94FE}">
      <dgm:prSet/>
      <dgm:spPr/>
      <dgm:t>
        <a:bodyPr/>
        <a:lstStyle/>
        <a:p>
          <a:endParaRPr lang="en-US"/>
        </a:p>
      </dgm:t>
    </dgm:pt>
    <dgm:pt modelId="{D0037F44-A8B7-4B91-B1EC-FABBD486552A}">
      <dgm:prSet phldrT="[Text]"/>
      <dgm:spPr/>
      <dgm:t>
        <a:bodyPr/>
        <a:lstStyle/>
        <a:p>
          <a:r>
            <a:rPr lang="en-US" dirty="0" smtClean="0"/>
            <a:t>University at Albany</a:t>
          </a:r>
          <a:endParaRPr lang="en-US" dirty="0"/>
        </a:p>
      </dgm:t>
    </dgm:pt>
    <dgm:pt modelId="{9C2ED59C-8372-4C94-B4FC-935BE23F238C}" type="parTrans" cxnId="{DAFD257C-6180-4D1B-AAE1-2B619A58459B}">
      <dgm:prSet/>
      <dgm:spPr/>
      <dgm:t>
        <a:bodyPr/>
        <a:lstStyle/>
        <a:p>
          <a:endParaRPr lang="en-US"/>
        </a:p>
      </dgm:t>
    </dgm:pt>
    <dgm:pt modelId="{5E040D28-5EC8-4AF1-8C58-3D4974842B4A}" type="sibTrans" cxnId="{DAFD257C-6180-4D1B-AAE1-2B619A58459B}">
      <dgm:prSet/>
      <dgm:spPr/>
      <dgm:t>
        <a:bodyPr/>
        <a:lstStyle/>
        <a:p>
          <a:endParaRPr lang="en-US"/>
        </a:p>
      </dgm:t>
    </dgm:pt>
    <dgm:pt modelId="{E5266125-4C4E-4CF2-9565-830D4AF8492E}">
      <dgm:prSet phldrT="[Text]"/>
      <dgm:spPr/>
      <dgm:t>
        <a:bodyPr/>
        <a:lstStyle/>
        <a:p>
          <a:r>
            <a:rPr lang="en-US" dirty="0" smtClean="0"/>
            <a:t>Facility</a:t>
          </a:r>
          <a:endParaRPr lang="en-US" dirty="0"/>
        </a:p>
      </dgm:t>
    </dgm:pt>
    <dgm:pt modelId="{640B14B0-A39A-436F-B4FF-5B2ADED62DEE}" type="parTrans" cxnId="{5A2B7324-1F1F-4BA2-AE9D-FF82FCAB7C4A}">
      <dgm:prSet/>
      <dgm:spPr/>
      <dgm:t>
        <a:bodyPr/>
        <a:lstStyle/>
        <a:p>
          <a:endParaRPr lang="en-US"/>
        </a:p>
      </dgm:t>
    </dgm:pt>
    <dgm:pt modelId="{D84087B0-5E3C-45B2-B5C6-B716A8BFB9E4}" type="sibTrans" cxnId="{5A2B7324-1F1F-4BA2-AE9D-FF82FCAB7C4A}">
      <dgm:prSet/>
      <dgm:spPr/>
      <dgm:t>
        <a:bodyPr/>
        <a:lstStyle/>
        <a:p>
          <a:endParaRPr lang="en-US"/>
        </a:p>
      </dgm:t>
    </dgm:pt>
    <dgm:pt modelId="{084F7AFB-3E4F-4B39-AAAF-4C73F6927A78}">
      <dgm:prSet phldrT="[Text]"/>
      <dgm:spPr/>
      <dgm:t>
        <a:bodyPr/>
        <a:lstStyle/>
        <a:p>
          <a:r>
            <a:rPr lang="en-US" dirty="0" smtClean="0"/>
            <a:t>Downtown</a:t>
          </a:r>
          <a:endParaRPr lang="en-US" dirty="0"/>
        </a:p>
      </dgm:t>
    </dgm:pt>
    <dgm:pt modelId="{53024FE1-74A3-44A4-BAF1-2AC0A40EE1B1}" type="parTrans" cxnId="{7E0393FA-036A-4E42-9BEF-21DCF89CA551}">
      <dgm:prSet/>
      <dgm:spPr/>
      <dgm:t>
        <a:bodyPr/>
        <a:lstStyle/>
        <a:p>
          <a:endParaRPr lang="en-US"/>
        </a:p>
      </dgm:t>
    </dgm:pt>
    <dgm:pt modelId="{D678A5DB-EBF9-4ABE-98DB-DE61B115CFD5}" type="sibTrans" cxnId="{7E0393FA-036A-4E42-9BEF-21DCF89CA551}">
      <dgm:prSet/>
      <dgm:spPr/>
      <dgm:t>
        <a:bodyPr/>
        <a:lstStyle/>
        <a:p>
          <a:endParaRPr lang="en-US"/>
        </a:p>
      </dgm:t>
    </dgm:pt>
    <dgm:pt modelId="{CCC639FC-5BEC-4161-987A-164E94F9B990}">
      <dgm:prSet phldrT="[Text]"/>
      <dgm:spPr/>
      <dgm:t>
        <a:bodyPr/>
        <a:lstStyle/>
        <a:p>
          <a:r>
            <a:rPr lang="en-US" dirty="0" smtClean="0">
              <a:solidFill>
                <a:schemeClr val="accent5">
                  <a:lumMod val="50000"/>
                </a:schemeClr>
              </a:solidFill>
            </a:rPr>
            <a:t>Property</a:t>
          </a:r>
          <a:endParaRPr lang="en-US" dirty="0">
            <a:solidFill>
              <a:schemeClr val="accent5">
                <a:lumMod val="50000"/>
              </a:schemeClr>
            </a:solidFill>
          </a:endParaRPr>
        </a:p>
      </dgm:t>
    </dgm:pt>
    <dgm:pt modelId="{E1661D37-D42C-4126-A663-3B77532281DC}" type="parTrans" cxnId="{4CAC49EF-7112-4AF9-BAF3-14AC1C4DDD84}">
      <dgm:prSet/>
      <dgm:spPr/>
      <dgm:t>
        <a:bodyPr/>
        <a:lstStyle/>
        <a:p>
          <a:endParaRPr lang="en-US"/>
        </a:p>
      </dgm:t>
    </dgm:pt>
    <dgm:pt modelId="{B7ED9608-DEBE-4246-AD91-41D9BE2A7ABE}" type="sibTrans" cxnId="{4CAC49EF-7112-4AF9-BAF3-14AC1C4DDD84}">
      <dgm:prSet/>
      <dgm:spPr/>
      <dgm:t>
        <a:bodyPr/>
        <a:lstStyle/>
        <a:p>
          <a:endParaRPr lang="en-US"/>
        </a:p>
      </dgm:t>
    </dgm:pt>
    <dgm:pt modelId="{31FC07CB-8395-4475-BD81-795A8BE4DF39}">
      <dgm:prSet phldrT="[Text]"/>
      <dgm:spPr/>
      <dgm:t>
        <a:bodyPr/>
        <a:lstStyle/>
        <a:p>
          <a:r>
            <a:rPr lang="en-US" dirty="0" smtClean="0"/>
            <a:t>0001 (Draper Hall)</a:t>
          </a:r>
          <a:endParaRPr lang="en-US" dirty="0"/>
        </a:p>
      </dgm:t>
    </dgm:pt>
    <dgm:pt modelId="{C8D7A437-A80F-424B-A28D-0E6A9EBC7E8A}" type="parTrans" cxnId="{8E7E9EEC-291A-4049-824B-4542FFD4A90C}">
      <dgm:prSet/>
      <dgm:spPr/>
      <dgm:t>
        <a:bodyPr/>
        <a:lstStyle/>
        <a:p>
          <a:endParaRPr lang="en-US"/>
        </a:p>
      </dgm:t>
    </dgm:pt>
    <dgm:pt modelId="{DC86316B-7155-48F4-A5DE-64495D2065A4}" type="sibTrans" cxnId="{8E7E9EEC-291A-4049-824B-4542FFD4A90C}">
      <dgm:prSet/>
      <dgm:spPr/>
      <dgm:t>
        <a:bodyPr/>
        <a:lstStyle/>
        <a:p>
          <a:endParaRPr lang="en-US"/>
        </a:p>
      </dgm:t>
    </dgm:pt>
    <dgm:pt modelId="{A3D6FB8C-384D-4272-8B58-94E503B275A7}">
      <dgm:prSet/>
      <dgm:spPr/>
      <dgm:t>
        <a:bodyPr/>
        <a:lstStyle/>
        <a:p>
          <a:r>
            <a:rPr lang="en-US" dirty="0" smtClean="0"/>
            <a:t>Location</a:t>
          </a:r>
          <a:endParaRPr lang="en-US" dirty="0"/>
        </a:p>
      </dgm:t>
    </dgm:pt>
    <dgm:pt modelId="{C72D9609-4D8E-41E8-8C2A-503B4E0A2EE0}" type="parTrans" cxnId="{34517FA3-537C-4BF5-AD68-FD438C4BFB62}">
      <dgm:prSet/>
      <dgm:spPr/>
      <dgm:t>
        <a:bodyPr/>
        <a:lstStyle/>
        <a:p>
          <a:endParaRPr lang="en-US"/>
        </a:p>
      </dgm:t>
    </dgm:pt>
    <dgm:pt modelId="{C0080DA7-62E6-44EF-BC77-BEF7C3E31D45}" type="sibTrans" cxnId="{34517FA3-537C-4BF5-AD68-FD438C4BFB62}">
      <dgm:prSet/>
      <dgm:spPr/>
      <dgm:t>
        <a:bodyPr/>
        <a:lstStyle/>
        <a:p>
          <a:endParaRPr lang="en-US"/>
        </a:p>
      </dgm:t>
    </dgm:pt>
    <dgm:pt modelId="{21AA5A6F-5251-477B-9515-C10DE612891A}">
      <dgm:prSet/>
      <dgm:spPr/>
      <dgm:t>
        <a:bodyPr/>
        <a:lstStyle/>
        <a:p>
          <a:r>
            <a:rPr lang="en-US" dirty="0" smtClean="0"/>
            <a:t>102 (Faculty Office)</a:t>
          </a:r>
          <a:endParaRPr lang="en-US" dirty="0"/>
        </a:p>
      </dgm:t>
    </dgm:pt>
    <dgm:pt modelId="{2CB65535-2A17-4CDC-BC8D-E651967DAA72}" type="parTrans" cxnId="{3BBBE3C2-0E77-43AF-85E3-E49E4A67FACB}">
      <dgm:prSet/>
      <dgm:spPr/>
      <dgm:t>
        <a:bodyPr/>
        <a:lstStyle/>
        <a:p>
          <a:endParaRPr lang="en-US"/>
        </a:p>
      </dgm:t>
    </dgm:pt>
    <dgm:pt modelId="{88EBDCC6-9484-4657-A9B8-F4F700939F9A}" type="sibTrans" cxnId="{3BBBE3C2-0E77-43AF-85E3-E49E4A67FACB}">
      <dgm:prSet/>
      <dgm:spPr/>
      <dgm:t>
        <a:bodyPr/>
        <a:lstStyle/>
        <a:p>
          <a:endParaRPr lang="en-US"/>
        </a:p>
      </dgm:t>
    </dgm:pt>
    <dgm:pt modelId="{5E0B5BD3-12F1-4E99-8A6C-B91B89BF03D6}" type="pres">
      <dgm:prSet presAssocID="{EC195EC0-EB3B-426F-B5C9-29E1ADF52FD0}" presName="linearFlow" presStyleCnt="0">
        <dgm:presLayoutVars>
          <dgm:dir/>
          <dgm:animLvl val="lvl"/>
          <dgm:resizeHandles val="exact"/>
        </dgm:presLayoutVars>
      </dgm:prSet>
      <dgm:spPr/>
      <dgm:t>
        <a:bodyPr/>
        <a:lstStyle/>
        <a:p>
          <a:endParaRPr lang="en-US"/>
        </a:p>
      </dgm:t>
    </dgm:pt>
    <dgm:pt modelId="{E0CDCFAD-EE19-47E1-AAF5-90E451AA899C}" type="pres">
      <dgm:prSet presAssocID="{951C4EC9-2702-471A-8AEF-CF69CEA0754C}" presName="composite" presStyleCnt="0"/>
      <dgm:spPr/>
    </dgm:pt>
    <dgm:pt modelId="{03ADE814-6B49-4029-A8EA-C39FB9C7841A}" type="pres">
      <dgm:prSet presAssocID="{951C4EC9-2702-471A-8AEF-CF69CEA0754C}" presName="parentText" presStyleLbl="alignNode1" presStyleIdx="0" presStyleCnt="4">
        <dgm:presLayoutVars>
          <dgm:chMax val="1"/>
          <dgm:bulletEnabled val="1"/>
        </dgm:presLayoutVars>
      </dgm:prSet>
      <dgm:spPr/>
      <dgm:t>
        <a:bodyPr/>
        <a:lstStyle/>
        <a:p>
          <a:endParaRPr lang="en-US"/>
        </a:p>
      </dgm:t>
    </dgm:pt>
    <dgm:pt modelId="{DB41BC4F-932A-4949-9752-0DDFB7529BBA}" type="pres">
      <dgm:prSet presAssocID="{951C4EC9-2702-471A-8AEF-CF69CEA0754C}" presName="descendantText" presStyleLbl="alignAcc1" presStyleIdx="0" presStyleCnt="4" custLinFactNeighborX="0" custLinFactNeighborY="-82">
        <dgm:presLayoutVars>
          <dgm:bulletEnabled val="1"/>
        </dgm:presLayoutVars>
      </dgm:prSet>
      <dgm:spPr/>
      <dgm:t>
        <a:bodyPr/>
        <a:lstStyle/>
        <a:p>
          <a:endParaRPr lang="en-US"/>
        </a:p>
      </dgm:t>
    </dgm:pt>
    <dgm:pt modelId="{AB7F9192-EEDB-4B32-BD70-D9EDF2175852}" type="pres">
      <dgm:prSet presAssocID="{3C006B67-D99B-4D24-94EB-081DBFBFED90}" presName="sp" presStyleCnt="0"/>
      <dgm:spPr/>
    </dgm:pt>
    <dgm:pt modelId="{396719A3-222F-4900-8643-738FF30AFEF2}" type="pres">
      <dgm:prSet presAssocID="{E5266125-4C4E-4CF2-9565-830D4AF8492E}" presName="composite" presStyleCnt="0"/>
      <dgm:spPr/>
    </dgm:pt>
    <dgm:pt modelId="{A9982801-2B9E-4D36-B435-E9B80BC01314}" type="pres">
      <dgm:prSet presAssocID="{E5266125-4C4E-4CF2-9565-830D4AF8492E}" presName="parentText" presStyleLbl="alignNode1" presStyleIdx="1" presStyleCnt="4">
        <dgm:presLayoutVars>
          <dgm:chMax val="1"/>
          <dgm:bulletEnabled val="1"/>
        </dgm:presLayoutVars>
      </dgm:prSet>
      <dgm:spPr/>
      <dgm:t>
        <a:bodyPr/>
        <a:lstStyle/>
        <a:p>
          <a:endParaRPr lang="en-US"/>
        </a:p>
      </dgm:t>
    </dgm:pt>
    <dgm:pt modelId="{4EF01C4F-BD68-4107-9B69-25C980A57978}" type="pres">
      <dgm:prSet presAssocID="{E5266125-4C4E-4CF2-9565-830D4AF8492E}" presName="descendantText" presStyleLbl="alignAcc1" presStyleIdx="1" presStyleCnt="4" custLinFactNeighborX="574" custLinFactNeighborY="1040">
        <dgm:presLayoutVars>
          <dgm:bulletEnabled val="1"/>
        </dgm:presLayoutVars>
      </dgm:prSet>
      <dgm:spPr/>
      <dgm:t>
        <a:bodyPr/>
        <a:lstStyle/>
        <a:p>
          <a:endParaRPr lang="en-US"/>
        </a:p>
      </dgm:t>
    </dgm:pt>
    <dgm:pt modelId="{D8129BAE-2328-4C15-A5EA-B5C63A51BAE9}" type="pres">
      <dgm:prSet presAssocID="{D84087B0-5E3C-45B2-B5C6-B716A8BFB9E4}" presName="sp" presStyleCnt="0"/>
      <dgm:spPr/>
    </dgm:pt>
    <dgm:pt modelId="{46684E16-F47F-4F24-9E80-8C151A437EE8}" type="pres">
      <dgm:prSet presAssocID="{CCC639FC-5BEC-4161-987A-164E94F9B990}" presName="composite" presStyleCnt="0"/>
      <dgm:spPr/>
    </dgm:pt>
    <dgm:pt modelId="{7CF5E3F8-CE93-4585-9652-CB4F9B054FCD}" type="pres">
      <dgm:prSet presAssocID="{CCC639FC-5BEC-4161-987A-164E94F9B990}" presName="parentText" presStyleLbl="alignNode1" presStyleIdx="2" presStyleCnt="4">
        <dgm:presLayoutVars>
          <dgm:chMax val="1"/>
          <dgm:bulletEnabled val="1"/>
        </dgm:presLayoutVars>
      </dgm:prSet>
      <dgm:spPr/>
      <dgm:t>
        <a:bodyPr/>
        <a:lstStyle/>
        <a:p>
          <a:endParaRPr lang="en-US"/>
        </a:p>
      </dgm:t>
    </dgm:pt>
    <dgm:pt modelId="{0A27C6A6-7435-4915-90A6-0E451E880085}" type="pres">
      <dgm:prSet presAssocID="{CCC639FC-5BEC-4161-987A-164E94F9B990}" presName="descendantText" presStyleLbl="alignAcc1" presStyleIdx="2" presStyleCnt="4">
        <dgm:presLayoutVars>
          <dgm:bulletEnabled val="1"/>
        </dgm:presLayoutVars>
      </dgm:prSet>
      <dgm:spPr/>
      <dgm:t>
        <a:bodyPr/>
        <a:lstStyle/>
        <a:p>
          <a:endParaRPr lang="en-US"/>
        </a:p>
      </dgm:t>
    </dgm:pt>
    <dgm:pt modelId="{505DC854-566A-4A63-99D1-E34923737545}" type="pres">
      <dgm:prSet presAssocID="{B7ED9608-DEBE-4246-AD91-41D9BE2A7ABE}" presName="sp" presStyleCnt="0"/>
      <dgm:spPr/>
    </dgm:pt>
    <dgm:pt modelId="{E1AFECEB-2784-4712-BBF6-D6E3D5632E99}" type="pres">
      <dgm:prSet presAssocID="{A3D6FB8C-384D-4272-8B58-94E503B275A7}" presName="composite" presStyleCnt="0"/>
      <dgm:spPr/>
    </dgm:pt>
    <dgm:pt modelId="{A3EEA0E6-5888-4AF4-93D8-E8E86B9DE2DD}" type="pres">
      <dgm:prSet presAssocID="{A3D6FB8C-384D-4272-8B58-94E503B275A7}" presName="parentText" presStyleLbl="alignNode1" presStyleIdx="3" presStyleCnt="4" custLinFactNeighborY="0">
        <dgm:presLayoutVars>
          <dgm:chMax val="1"/>
          <dgm:bulletEnabled val="1"/>
        </dgm:presLayoutVars>
      </dgm:prSet>
      <dgm:spPr/>
      <dgm:t>
        <a:bodyPr/>
        <a:lstStyle/>
        <a:p>
          <a:endParaRPr lang="en-US"/>
        </a:p>
      </dgm:t>
    </dgm:pt>
    <dgm:pt modelId="{4A8FEBC1-B0C8-4A7D-823A-0F5C413FD7BA}" type="pres">
      <dgm:prSet presAssocID="{A3D6FB8C-384D-4272-8B58-94E503B275A7}" presName="descendantText" presStyleLbl="alignAcc1" presStyleIdx="3" presStyleCnt="4" custLinFactNeighborX="-16" custLinFactNeighborY="-1188">
        <dgm:presLayoutVars>
          <dgm:bulletEnabled val="1"/>
        </dgm:presLayoutVars>
      </dgm:prSet>
      <dgm:spPr/>
      <dgm:t>
        <a:bodyPr/>
        <a:lstStyle/>
        <a:p>
          <a:endParaRPr lang="en-US"/>
        </a:p>
      </dgm:t>
    </dgm:pt>
  </dgm:ptLst>
  <dgm:cxnLst>
    <dgm:cxn modelId="{F8E37F2B-14FB-4324-8095-C7ABB836AC53}" type="presOf" srcId="{084F7AFB-3E4F-4B39-AAAF-4C73F6927A78}" destId="{4EF01C4F-BD68-4107-9B69-25C980A57978}" srcOrd="0" destOrd="0" presId="urn:microsoft.com/office/officeart/2005/8/layout/chevron2"/>
    <dgm:cxn modelId="{8E7E9EEC-291A-4049-824B-4542FFD4A90C}" srcId="{CCC639FC-5BEC-4161-987A-164E94F9B990}" destId="{31FC07CB-8395-4475-BD81-795A8BE4DF39}" srcOrd="0" destOrd="0" parTransId="{C8D7A437-A80F-424B-A28D-0E6A9EBC7E8A}" sibTransId="{DC86316B-7155-48F4-A5DE-64495D2065A4}"/>
    <dgm:cxn modelId="{34517FA3-537C-4BF5-AD68-FD438C4BFB62}" srcId="{EC195EC0-EB3B-426F-B5C9-29E1ADF52FD0}" destId="{A3D6FB8C-384D-4272-8B58-94E503B275A7}" srcOrd="3" destOrd="0" parTransId="{C72D9609-4D8E-41E8-8C2A-503B4E0A2EE0}" sibTransId="{C0080DA7-62E6-44EF-BC77-BEF7C3E31D45}"/>
    <dgm:cxn modelId="{85A94F24-0FF2-4781-82E6-49869F455927}" type="presOf" srcId="{CCC639FC-5BEC-4161-987A-164E94F9B990}" destId="{7CF5E3F8-CE93-4585-9652-CB4F9B054FCD}" srcOrd="0" destOrd="0" presId="urn:microsoft.com/office/officeart/2005/8/layout/chevron2"/>
    <dgm:cxn modelId="{DAFD257C-6180-4D1B-AAE1-2B619A58459B}" srcId="{951C4EC9-2702-471A-8AEF-CF69CEA0754C}" destId="{D0037F44-A8B7-4B91-B1EC-FABBD486552A}" srcOrd="0" destOrd="0" parTransId="{9C2ED59C-8372-4C94-B4FC-935BE23F238C}" sibTransId="{5E040D28-5EC8-4AF1-8C58-3D4974842B4A}"/>
    <dgm:cxn modelId="{7E0393FA-036A-4E42-9BEF-21DCF89CA551}" srcId="{E5266125-4C4E-4CF2-9565-830D4AF8492E}" destId="{084F7AFB-3E4F-4B39-AAAF-4C73F6927A78}" srcOrd="0" destOrd="0" parTransId="{53024FE1-74A3-44A4-BAF1-2AC0A40EE1B1}" sibTransId="{D678A5DB-EBF9-4ABE-98DB-DE61B115CFD5}"/>
    <dgm:cxn modelId="{3BBBE3C2-0E77-43AF-85E3-E49E4A67FACB}" srcId="{A3D6FB8C-384D-4272-8B58-94E503B275A7}" destId="{21AA5A6F-5251-477B-9515-C10DE612891A}" srcOrd="0" destOrd="0" parTransId="{2CB65535-2A17-4CDC-BC8D-E651967DAA72}" sibTransId="{88EBDCC6-9484-4657-A9B8-F4F700939F9A}"/>
    <dgm:cxn modelId="{E3DFFBC5-B9B2-4EBD-BEBB-C28E51EA94FE}" srcId="{EC195EC0-EB3B-426F-B5C9-29E1ADF52FD0}" destId="{951C4EC9-2702-471A-8AEF-CF69CEA0754C}" srcOrd="0" destOrd="0" parTransId="{94E88224-395C-47B7-AEFF-A3949A3B6127}" sibTransId="{3C006B67-D99B-4D24-94EB-081DBFBFED90}"/>
    <dgm:cxn modelId="{23365142-F395-4993-9675-A5B686BA534C}" type="presOf" srcId="{E5266125-4C4E-4CF2-9565-830D4AF8492E}" destId="{A9982801-2B9E-4D36-B435-E9B80BC01314}" srcOrd="0" destOrd="0" presId="urn:microsoft.com/office/officeart/2005/8/layout/chevron2"/>
    <dgm:cxn modelId="{4CAC49EF-7112-4AF9-BAF3-14AC1C4DDD84}" srcId="{EC195EC0-EB3B-426F-B5C9-29E1ADF52FD0}" destId="{CCC639FC-5BEC-4161-987A-164E94F9B990}" srcOrd="2" destOrd="0" parTransId="{E1661D37-D42C-4126-A663-3B77532281DC}" sibTransId="{B7ED9608-DEBE-4246-AD91-41D9BE2A7ABE}"/>
    <dgm:cxn modelId="{7F621293-9BD6-49BD-8211-FAFBA67687A9}" type="presOf" srcId="{A3D6FB8C-384D-4272-8B58-94E503B275A7}" destId="{A3EEA0E6-5888-4AF4-93D8-E8E86B9DE2DD}" srcOrd="0" destOrd="0" presId="urn:microsoft.com/office/officeart/2005/8/layout/chevron2"/>
    <dgm:cxn modelId="{90A7A647-3C01-4C13-99EF-F7FB89496C06}" type="presOf" srcId="{D0037F44-A8B7-4B91-B1EC-FABBD486552A}" destId="{DB41BC4F-932A-4949-9752-0DDFB7529BBA}" srcOrd="0" destOrd="0" presId="urn:microsoft.com/office/officeart/2005/8/layout/chevron2"/>
    <dgm:cxn modelId="{70D29FB4-E83C-46EF-8369-3219DC16CF0C}" type="presOf" srcId="{EC195EC0-EB3B-426F-B5C9-29E1ADF52FD0}" destId="{5E0B5BD3-12F1-4E99-8A6C-B91B89BF03D6}" srcOrd="0" destOrd="0" presId="urn:microsoft.com/office/officeart/2005/8/layout/chevron2"/>
    <dgm:cxn modelId="{DD6C1610-CE7A-41DF-8314-031F49B0E440}" type="presOf" srcId="{21AA5A6F-5251-477B-9515-C10DE612891A}" destId="{4A8FEBC1-B0C8-4A7D-823A-0F5C413FD7BA}" srcOrd="0" destOrd="0" presId="urn:microsoft.com/office/officeart/2005/8/layout/chevron2"/>
    <dgm:cxn modelId="{FF43F4E9-79D1-48F8-B724-112D6C88439E}" type="presOf" srcId="{951C4EC9-2702-471A-8AEF-CF69CEA0754C}" destId="{03ADE814-6B49-4029-A8EA-C39FB9C7841A}" srcOrd="0" destOrd="0" presId="urn:microsoft.com/office/officeart/2005/8/layout/chevron2"/>
    <dgm:cxn modelId="{5A2B7324-1F1F-4BA2-AE9D-FF82FCAB7C4A}" srcId="{EC195EC0-EB3B-426F-B5C9-29E1ADF52FD0}" destId="{E5266125-4C4E-4CF2-9565-830D4AF8492E}" srcOrd="1" destOrd="0" parTransId="{640B14B0-A39A-436F-B4FF-5B2ADED62DEE}" sibTransId="{D84087B0-5E3C-45B2-B5C6-B716A8BFB9E4}"/>
    <dgm:cxn modelId="{57CB5FEE-197E-480E-A136-1A12B682A415}" type="presOf" srcId="{31FC07CB-8395-4475-BD81-795A8BE4DF39}" destId="{0A27C6A6-7435-4915-90A6-0E451E880085}" srcOrd="0" destOrd="0" presId="urn:microsoft.com/office/officeart/2005/8/layout/chevron2"/>
    <dgm:cxn modelId="{F29F4339-5524-470A-B40D-D79C7A275769}" type="presParOf" srcId="{5E0B5BD3-12F1-4E99-8A6C-B91B89BF03D6}" destId="{E0CDCFAD-EE19-47E1-AAF5-90E451AA899C}" srcOrd="0" destOrd="0" presId="urn:microsoft.com/office/officeart/2005/8/layout/chevron2"/>
    <dgm:cxn modelId="{96703A37-CAAA-4763-B702-89BC5025D21F}" type="presParOf" srcId="{E0CDCFAD-EE19-47E1-AAF5-90E451AA899C}" destId="{03ADE814-6B49-4029-A8EA-C39FB9C7841A}" srcOrd="0" destOrd="0" presId="urn:microsoft.com/office/officeart/2005/8/layout/chevron2"/>
    <dgm:cxn modelId="{AED92041-434F-482E-BE00-9F34E1B3E54F}" type="presParOf" srcId="{E0CDCFAD-EE19-47E1-AAF5-90E451AA899C}" destId="{DB41BC4F-932A-4949-9752-0DDFB7529BBA}" srcOrd="1" destOrd="0" presId="urn:microsoft.com/office/officeart/2005/8/layout/chevron2"/>
    <dgm:cxn modelId="{95E3E649-2D85-4AF4-B041-6D972803D019}" type="presParOf" srcId="{5E0B5BD3-12F1-4E99-8A6C-B91B89BF03D6}" destId="{AB7F9192-EEDB-4B32-BD70-D9EDF2175852}" srcOrd="1" destOrd="0" presId="urn:microsoft.com/office/officeart/2005/8/layout/chevron2"/>
    <dgm:cxn modelId="{952C9AD8-C09D-43E8-8260-A5CC5E388A0F}" type="presParOf" srcId="{5E0B5BD3-12F1-4E99-8A6C-B91B89BF03D6}" destId="{396719A3-222F-4900-8643-738FF30AFEF2}" srcOrd="2" destOrd="0" presId="urn:microsoft.com/office/officeart/2005/8/layout/chevron2"/>
    <dgm:cxn modelId="{B70A2986-CBEF-42B1-BFF1-13B3A73A5F97}" type="presParOf" srcId="{396719A3-222F-4900-8643-738FF30AFEF2}" destId="{A9982801-2B9E-4D36-B435-E9B80BC01314}" srcOrd="0" destOrd="0" presId="urn:microsoft.com/office/officeart/2005/8/layout/chevron2"/>
    <dgm:cxn modelId="{ED438E46-805E-4116-B19F-62F0D9EFEE07}" type="presParOf" srcId="{396719A3-222F-4900-8643-738FF30AFEF2}" destId="{4EF01C4F-BD68-4107-9B69-25C980A57978}" srcOrd="1" destOrd="0" presId="urn:microsoft.com/office/officeart/2005/8/layout/chevron2"/>
    <dgm:cxn modelId="{E1633066-A7CD-4E80-B546-C3905B572D84}" type="presParOf" srcId="{5E0B5BD3-12F1-4E99-8A6C-B91B89BF03D6}" destId="{D8129BAE-2328-4C15-A5EA-B5C63A51BAE9}" srcOrd="3" destOrd="0" presId="urn:microsoft.com/office/officeart/2005/8/layout/chevron2"/>
    <dgm:cxn modelId="{55CFA9A8-A67B-45AE-AE27-65CFAE2174FF}" type="presParOf" srcId="{5E0B5BD3-12F1-4E99-8A6C-B91B89BF03D6}" destId="{46684E16-F47F-4F24-9E80-8C151A437EE8}" srcOrd="4" destOrd="0" presId="urn:microsoft.com/office/officeart/2005/8/layout/chevron2"/>
    <dgm:cxn modelId="{DEBD1E30-01B8-4D4B-93CB-819F201807F7}" type="presParOf" srcId="{46684E16-F47F-4F24-9E80-8C151A437EE8}" destId="{7CF5E3F8-CE93-4585-9652-CB4F9B054FCD}" srcOrd="0" destOrd="0" presId="urn:microsoft.com/office/officeart/2005/8/layout/chevron2"/>
    <dgm:cxn modelId="{F811CAAE-777A-4812-95C8-B1BD78495AEA}" type="presParOf" srcId="{46684E16-F47F-4F24-9E80-8C151A437EE8}" destId="{0A27C6A6-7435-4915-90A6-0E451E880085}" srcOrd="1" destOrd="0" presId="urn:microsoft.com/office/officeart/2005/8/layout/chevron2"/>
    <dgm:cxn modelId="{F20CDB41-DF62-4D0F-B4BB-FAF8D5824B3D}" type="presParOf" srcId="{5E0B5BD3-12F1-4E99-8A6C-B91B89BF03D6}" destId="{505DC854-566A-4A63-99D1-E34923737545}" srcOrd="5" destOrd="0" presId="urn:microsoft.com/office/officeart/2005/8/layout/chevron2"/>
    <dgm:cxn modelId="{6A4A81F1-63BB-4E8D-AAC4-645E11DC31AA}" type="presParOf" srcId="{5E0B5BD3-12F1-4E99-8A6C-B91B89BF03D6}" destId="{E1AFECEB-2784-4712-BBF6-D6E3D5632E99}" srcOrd="6" destOrd="0" presId="urn:microsoft.com/office/officeart/2005/8/layout/chevron2"/>
    <dgm:cxn modelId="{4D99597E-4473-4B11-BA91-72992F071E75}" type="presParOf" srcId="{E1AFECEB-2784-4712-BBF6-D6E3D5632E99}" destId="{A3EEA0E6-5888-4AF4-93D8-E8E86B9DE2DD}" srcOrd="0" destOrd="0" presId="urn:microsoft.com/office/officeart/2005/8/layout/chevron2"/>
    <dgm:cxn modelId="{2BD04F6D-866D-470E-8697-C41559FA21FD}" type="presParOf" srcId="{E1AFECEB-2784-4712-BBF6-D6E3D5632E99}" destId="{4A8FEBC1-B0C8-4A7D-823A-0F5C413FD7BA}"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C195EC0-EB3B-426F-B5C9-29E1ADF52FD0}" type="doc">
      <dgm:prSet loTypeId="urn:microsoft.com/office/officeart/2005/8/layout/chevron2" loCatId="list" qsTypeId="urn:microsoft.com/office/officeart/2005/8/quickstyle/3d1" qsCatId="3D" csTypeId="urn:microsoft.com/office/officeart/2005/8/colors/accent5_4" csCatId="accent5" phldr="1"/>
      <dgm:spPr/>
      <dgm:t>
        <a:bodyPr/>
        <a:lstStyle/>
        <a:p>
          <a:endParaRPr lang="en-US"/>
        </a:p>
      </dgm:t>
    </dgm:pt>
    <dgm:pt modelId="{951C4EC9-2702-471A-8AEF-CF69CEA0754C}">
      <dgm:prSet phldrT="[Text]"/>
      <dgm:spPr/>
      <dgm:t>
        <a:bodyPr/>
        <a:lstStyle/>
        <a:p>
          <a:r>
            <a:rPr lang="en-US" dirty="0" smtClean="0"/>
            <a:t>Region</a:t>
          </a:r>
          <a:endParaRPr lang="en-US" dirty="0"/>
        </a:p>
      </dgm:t>
    </dgm:pt>
    <dgm:pt modelId="{94E88224-395C-47B7-AEFF-A3949A3B6127}" type="parTrans" cxnId="{E3DFFBC5-B9B2-4EBD-BEBB-C28E51EA94FE}">
      <dgm:prSet/>
      <dgm:spPr/>
      <dgm:t>
        <a:bodyPr/>
        <a:lstStyle/>
        <a:p>
          <a:endParaRPr lang="en-US"/>
        </a:p>
      </dgm:t>
    </dgm:pt>
    <dgm:pt modelId="{3C006B67-D99B-4D24-94EB-081DBFBFED90}" type="sibTrans" cxnId="{E3DFFBC5-B9B2-4EBD-BEBB-C28E51EA94FE}">
      <dgm:prSet/>
      <dgm:spPr/>
      <dgm:t>
        <a:bodyPr/>
        <a:lstStyle/>
        <a:p>
          <a:endParaRPr lang="en-US"/>
        </a:p>
      </dgm:t>
    </dgm:pt>
    <dgm:pt modelId="{D0037F44-A8B7-4B91-B1EC-FABBD486552A}">
      <dgm:prSet phldrT="[Text]"/>
      <dgm:spPr/>
      <dgm:t>
        <a:bodyPr/>
        <a:lstStyle/>
        <a:p>
          <a:r>
            <a:rPr lang="en-US" dirty="0" smtClean="0"/>
            <a:t>University at Albany</a:t>
          </a:r>
          <a:endParaRPr lang="en-US" dirty="0"/>
        </a:p>
      </dgm:t>
    </dgm:pt>
    <dgm:pt modelId="{9C2ED59C-8372-4C94-B4FC-935BE23F238C}" type="parTrans" cxnId="{DAFD257C-6180-4D1B-AAE1-2B619A58459B}">
      <dgm:prSet/>
      <dgm:spPr/>
      <dgm:t>
        <a:bodyPr/>
        <a:lstStyle/>
        <a:p>
          <a:endParaRPr lang="en-US"/>
        </a:p>
      </dgm:t>
    </dgm:pt>
    <dgm:pt modelId="{5E040D28-5EC8-4AF1-8C58-3D4974842B4A}" type="sibTrans" cxnId="{DAFD257C-6180-4D1B-AAE1-2B619A58459B}">
      <dgm:prSet/>
      <dgm:spPr/>
      <dgm:t>
        <a:bodyPr/>
        <a:lstStyle/>
        <a:p>
          <a:endParaRPr lang="en-US"/>
        </a:p>
      </dgm:t>
    </dgm:pt>
    <dgm:pt modelId="{E5266125-4C4E-4CF2-9565-830D4AF8492E}">
      <dgm:prSet phldrT="[Text]"/>
      <dgm:spPr/>
      <dgm:t>
        <a:bodyPr/>
        <a:lstStyle/>
        <a:p>
          <a:r>
            <a:rPr lang="en-US" dirty="0" smtClean="0"/>
            <a:t>Facility</a:t>
          </a:r>
          <a:endParaRPr lang="en-US" dirty="0"/>
        </a:p>
      </dgm:t>
    </dgm:pt>
    <dgm:pt modelId="{640B14B0-A39A-436F-B4FF-5B2ADED62DEE}" type="parTrans" cxnId="{5A2B7324-1F1F-4BA2-AE9D-FF82FCAB7C4A}">
      <dgm:prSet/>
      <dgm:spPr/>
      <dgm:t>
        <a:bodyPr/>
        <a:lstStyle/>
        <a:p>
          <a:endParaRPr lang="en-US"/>
        </a:p>
      </dgm:t>
    </dgm:pt>
    <dgm:pt modelId="{D84087B0-5E3C-45B2-B5C6-B716A8BFB9E4}" type="sibTrans" cxnId="{5A2B7324-1F1F-4BA2-AE9D-FF82FCAB7C4A}">
      <dgm:prSet/>
      <dgm:spPr/>
      <dgm:t>
        <a:bodyPr/>
        <a:lstStyle/>
        <a:p>
          <a:endParaRPr lang="en-US"/>
        </a:p>
      </dgm:t>
    </dgm:pt>
    <dgm:pt modelId="{084F7AFB-3E4F-4B39-AAAF-4C73F6927A78}">
      <dgm:prSet phldrT="[Text]"/>
      <dgm:spPr/>
      <dgm:t>
        <a:bodyPr/>
        <a:lstStyle/>
        <a:p>
          <a:r>
            <a:rPr lang="en-US" dirty="0" smtClean="0"/>
            <a:t>Main Campus</a:t>
          </a:r>
          <a:endParaRPr lang="en-US" dirty="0"/>
        </a:p>
      </dgm:t>
    </dgm:pt>
    <dgm:pt modelId="{53024FE1-74A3-44A4-BAF1-2AC0A40EE1B1}" type="parTrans" cxnId="{7E0393FA-036A-4E42-9BEF-21DCF89CA551}">
      <dgm:prSet/>
      <dgm:spPr/>
      <dgm:t>
        <a:bodyPr/>
        <a:lstStyle/>
        <a:p>
          <a:endParaRPr lang="en-US"/>
        </a:p>
      </dgm:t>
    </dgm:pt>
    <dgm:pt modelId="{D678A5DB-EBF9-4ABE-98DB-DE61B115CFD5}" type="sibTrans" cxnId="{7E0393FA-036A-4E42-9BEF-21DCF89CA551}">
      <dgm:prSet/>
      <dgm:spPr/>
      <dgm:t>
        <a:bodyPr/>
        <a:lstStyle/>
        <a:p>
          <a:endParaRPr lang="en-US"/>
        </a:p>
      </dgm:t>
    </dgm:pt>
    <dgm:pt modelId="{CCC639FC-5BEC-4161-987A-164E94F9B990}">
      <dgm:prSet phldrT="[Text]"/>
      <dgm:spPr/>
      <dgm:t>
        <a:bodyPr/>
        <a:lstStyle/>
        <a:p>
          <a:r>
            <a:rPr lang="en-US" dirty="0" smtClean="0">
              <a:solidFill>
                <a:schemeClr val="accent5">
                  <a:lumMod val="50000"/>
                </a:schemeClr>
              </a:solidFill>
            </a:rPr>
            <a:t>Property</a:t>
          </a:r>
          <a:endParaRPr lang="en-US" dirty="0">
            <a:solidFill>
              <a:schemeClr val="accent5">
                <a:lumMod val="50000"/>
              </a:schemeClr>
            </a:solidFill>
          </a:endParaRPr>
        </a:p>
      </dgm:t>
    </dgm:pt>
    <dgm:pt modelId="{E1661D37-D42C-4126-A663-3B77532281DC}" type="parTrans" cxnId="{4CAC49EF-7112-4AF9-BAF3-14AC1C4DDD84}">
      <dgm:prSet/>
      <dgm:spPr/>
      <dgm:t>
        <a:bodyPr/>
        <a:lstStyle/>
        <a:p>
          <a:endParaRPr lang="en-US"/>
        </a:p>
      </dgm:t>
    </dgm:pt>
    <dgm:pt modelId="{B7ED9608-DEBE-4246-AD91-41D9BE2A7ABE}" type="sibTrans" cxnId="{4CAC49EF-7112-4AF9-BAF3-14AC1C4DDD84}">
      <dgm:prSet/>
      <dgm:spPr/>
      <dgm:t>
        <a:bodyPr/>
        <a:lstStyle/>
        <a:p>
          <a:endParaRPr lang="en-US"/>
        </a:p>
      </dgm:t>
    </dgm:pt>
    <dgm:pt modelId="{31FC07CB-8395-4475-BD81-795A8BE4DF39}">
      <dgm:prSet phldrT="[Text]"/>
      <dgm:spPr/>
      <dgm:t>
        <a:bodyPr/>
        <a:lstStyle/>
        <a:p>
          <a:r>
            <a:rPr lang="en-US" dirty="0" smtClean="0"/>
            <a:t>SFTB (Softball Field)</a:t>
          </a:r>
          <a:endParaRPr lang="en-US" dirty="0"/>
        </a:p>
      </dgm:t>
    </dgm:pt>
    <dgm:pt modelId="{C8D7A437-A80F-424B-A28D-0E6A9EBC7E8A}" type="parTrans" cxnId="{8E7E9EEC-291A-4049-824B-4542FFD4A90C}">
      <dgm:prSet/>
      <dgm:spPr/>
      <dgm:t>
        <a:bodyPr/>
        <a:lstStyle/>
        <a:p>
          <a:endParaRPr lang="en-US"/>
        </a:p>
      </dgm:t>
    </dgm:pt>
    <dgm:pt modelId="{DC86316B-7155-48F4-A5DE-64495D2065A4}" type="sibTrans" cxnId="{8E7E9EEC-291A-4049-824B-4542FFD4A90C}">
      <dgm:prSet/>
      <dgm:spPr/>
      <dgm:t>
        <a:bodyPr/>
        <a:lstStyle/>
        <a:p>
          <a:endParaRPr lang="en-US"/>
        </a:p>
      </dgm:t>
    </dgm:pt>
    <dgm:pt modelId="{A3D6FB8C-384D-4272-8B58-94E503B275A7}">
      <dgm:prSet/>
      <dgm:spPr/>
      <dgm:t>
        <a:bodyPr/>
        <a:lstStyle/>
        <a:p>
          <a:r>
            <a:rPr lang="en-US" dirty="0" smtClean="0"/>
            <a:t>Location</a:t>
          </a:r>
          <a:endParaRPr lang="en-US" dirty="0"/>
        </a:p>
      </dgm:t>
    </dgm:pt>
    <dgm:pt modelId="{C72D9609-4D8E-41E8-8C2A-503B4E0A2EE0}" type="parTrans" cxnId="{34517FA3-537C-4BF5-AD68-FD438C4BFB62}">
      <dgm:prSet/>
      <dgm:spPr/>
      <dgm:t>
        <a:bodyPr/>
        <a:lstStyle/>
        <a:p>
          <a:endParaRPr lang="en-US"/>
        </a:p>
      </dgm:t>
    </dgm:pt>
    <dgm:pt modelId="{C0080DA7-62E6-44EF-BC77-BEF7C3E31D45}" type="sibTrans" cxnId="{34517FA3-537C-4BF5-AD68-FD438C4BFB62}">
      <dgm:prSet/>
      <dgm:spPr/>
      <dgm:t>
        <a:bodyPr/>
        <a:lstStyle/>
        <a:p>
          <a:endParaRPr lang="en-US"/>
        </a:p>
      </dgm:t>
    </dgm:pt>
    <dgm:pt modelId="{21AA5A6F-5251-477B-9515-C10DE612891A}">
      <dgm:prSet/>
      <dgm:spPr/>
      <dgm:t>
        <a:bodyPr/>
        <a:lstStyle/>
        <a:p>
          <a:r>
            <a:rPr lang="en-US" dirty="0" smtClean="0"/>
            <a:t>INFD (Skinned infield)</a:t>
          </a:r>
          <a:endParaRPr lang="en-US" dirty="0"/>
        </a:p>
      </dgm:t>
    </dgm:pt>
    <dgm:pt modelId="{2CB65535-2A17-4CDC-BC8D-E651967DAA72}" type="parTrans" cxnId="{3BBBE3C2-0E77-43AF-85E3-E49E4A67FACB}">
      <dgm:prSet/>
      <dgm:spPr/>
      <dgm:t>
        <a:bodyPr/>
        <a:lstStyle/>
        <a:p>
          <a:endParaRPr lang="en-US"/>
        </a:p>
      </dgm:t>
    </dgm:pt>
    <dgm:pt modelId="{88EBDCC6-9484-4657-A9B8-F4F700939F9A}" type="sibTrans" cxnId="{3BBBE3C2-0E77-43AF-85E3-E49E4A67FACB}">
      <dgm:prSet/>
      <dgm:spPr/>
      <dgm:t>
        <a:bodyPr/>
        <a:lstStyle/>
        <a:p>
          <a:endParaRPr lang="en-US"/>
        </a:p>
      </dgm:t>
    </dgm:pt>
    <dgm:pt modelId="{5E0B5BD3-12F1-4E99-8A6C-B91B89BF03D6}" type="pres">
      <dgm:prSet presAssocID="{EC195EC0-EB3B-426F-B5C9-29E1ADF52FD0}" presName="linearFlow" presStyleCnt="0">
        <dgm:presLayoutVars>
          <dgm:dir/>
          <dgm:animLvl val="lvl"/>
          <dgm:resizeHandles val="exact"/>
        </dgm:presLayoutVars>
      </dgm:prSet>
      <dgm:spPr/>
      <dgm:t>
        <a:bodyPr/>
        <a:lstStyle/>
        <a:p>
          <a:endParaRPr lang="en-US"/>
        </a:p>
      </dgm:t>
    </dgm:pt>
    <dgm:pt modelId="{E0CDCFAD-EE19-47E1-AAF5-90E451AA899C}" type="pres">
      <dgm:prSet presAssocID="{951C4EC9-2702-471A-8AEF-CF69CEA0754C}" presName="composite" presStyleCnt="0"/>
      <dgm:spPr/>
    </dgm:pt>
    <dgm:pt modelId="{03ADE814-6B49-4029-A8EA-C39FB9C7841A}" type="pres">
      <dgm:prSet presAssocID="{951C4EC9-2702-471A-8AEF-CF69CEA0754C}" presName="parentText" presStyleLbl="alignNode1" presStyleIdx="0" presStyleCnt="4">
        <dgm:presLayoutVars>
          <dgm:chMax val="1"/>
          <dgm:bulletEnabled val="1"/>
        </dgm:presLayoutVars>
      </dgm:prSet>
      <dgm:spPr/>
      <dgm:t>
        <a:bodyPr/>
        <a:lstStyle/>
        <a:p>
          <a:endParaRPr lang="en-US"/>
        </a:p>
      </dgm:t>
    </dgm:pt>
    <dgm:pt modelId="{DB41BC4F-932A-4949-9752-0DDFB7529BBA}" type="pres">
      <dgm:prSet presAssocID="{951C4EC9-2702-471A-8AEF-CF69CEA0754C}" presName="descendantText" presStyleLbl="alignAcc1" presStyleIdx="0" presStyleCnt="4" custLinFactNeighborX="0" custLinFactNeighborY="-82">
        <dgm:presLayoutVars>
          <dgm:bulletEnabled val="1"/>
        </dgm:presLayoutVars>
      </dgm:prSet>
      <dgm:spPr/>
      <dgm:t>
        <a:bodyPr/>
        <a:lstStyle/>
        <a:p>
          <a:endParaRPr lang="en-US"/>
        </a:p>
      </dgm:t>
    </dgm:pt>
    <dgm:pt modelId="{AB7F9192-EEDB-4B32-BD70-D9EDF2175852}" type="pres">
      <dgm:prSet presAssocID="{3C006B67-D99B-4D24-94EB-081DBFBFED90}" presName="sp" presStyleCnt="0"/>
      <dgm:spPr/>
    </dgm:pt>
    <dgm:pt modelId="{396719A3-222F-4900-8643-738FF30AFEF2}" type="pres">
      <dgm:prSet presAssocID="{E5266125-4C4E-4CF2-9565-830D4AF8492E}" presName="composite" presStyleCnt="0"/>
      <dgm:spPr/>
    </dgm:pt>
    <dgm:pt modelId="{A9982801-2B9E-4D36-B435-E9B80BC01314}" type="pres">
      <dgm:prSet presAssocID="{E5266125-4C4E-4CF2-9565-830D4AF8492E}" presName="parentText" presStyleLbl="alignNode1" presStyleIdx="1" presStyleCnt="4">
        <dgm:presLayoutVars>
          <dgm:chMax val="1"/>
          <dgm:bulletEnabled val="1"/>
        </dgm:presLayoutVars>
      </dgm:prSet>
      <dgm:spPr/>
      <dgm:t>
        <a:bodyPr/>
        <a:lstStyle/>
        <a:p>
          <a:endParaRPr lang="en-US"/>
        </a:p>
      </dgm:t>
    </dgm:pt>
    <dgm:pt modelId="{4EF01C4F-BD68-4107-9B69-25C980A57978}" type="pres">
      <dgm:prSet presAssocID="{E5266125-4C4E-4CF2-9565-830D4AF8492E}" presName="descendantText" presStyleLbl="alignAcc1" presStyleIdx="1" presStyleCnt="4" custLinFactNeighborX="574" custLinFactNeighborY="1040">
        <dgm:presLayoutVars>
          <dgm:bulletEnabled val="1"/>
        </dgm:presLayoutVars>
      </dgm:prSet>
      <dgm:spPr/>
      <dgm:t>
        <a:bodyPr/>
        <a:lstStyle/>
        <a:p>
          <a:endParaRPr lang="en-US"/>
        </a:p>
      </dgm:t>
    </dgm:pt>
    <dgm:pt modelId="{D8129BAE-2328-4C15-A5EA-B5C63A51BAE9}" type="pres">
      <dgm:prSet presAssocID="{D84087B0-5E3C-45B2-B5C6-B716A8BFB9E4}" presName="sp" presStyleCnt="0"/>
      <dgm:spPr/>
    </dgm:pt>
    <dgm:pt modelId="{46684E16-F47F-4F24-9E80-8C151A437EE8}" type="pres">
      <dgm:prSet presAssocID="{CCC639FC-5BEC-4161-987A-164E94F9B990}" presName="composite" presStyleCnt="0"/>
      <dgm:spPr/>
    </dgm:pt>
    <dgm:pt modelId="{7CF5E3F8-CE93-4585-9652-CB4F9B054FCD}" type="pres">
      <dgm:prSet presAssocID="{CCC639FC-5BEC-4161-987A-164E94F9B990}" presName="parentText" presStyleLbl="alignNode1" presStyleIdx="2" presStyleCnt="4">
        <dgm:presLayoutVars>
          <dgm:chMax val="1"/>
          <dgm:bulletEnabled val="1"/>
        </dgm:presLayoutVars>
      </dgm:prSet>
      <dgm:spPr/>
      <dgm:t>
        <a:bodyPr/>
        <a:lstStyle/>
        <a:p>
          <a:endParaRPr lang="en-US"/>
        </a:p>
      </dgm:t>
    </dgm:pt>
    <dgm:pt modelId="{0A27C6A6-7435-4915-90A6-0E451E880085}" type="pres">
      <dgm:prSet presAssocID="{CCC639FC-5BEC-4161-987A-164E94F9B990}" presName="descendantText" presStyleLbl="alignAcc1" presStyleIdx="2" presStyleCnt="4">
        <dgm:presLayoutVars>
          <dgm:bulletEnabled val="1"/>
        </dgm:presLayoutVars>
      </dgm:prSet>
      <dgm:spPr/>
      <dgm:t>
        <a:bodyPr/>
        <a:lstStyle/>
        <a:p>
          <a:endParaRPr lang="en-US"/>
        </a:p>
      </dgm:t>
    </dgm:pt>
    <dgm:pt modelId="{505DC854-566A-4A63-99D1-E34923737545}" type="pres">
      <dgm:prSet presAssocID="{B7ED9608-DEBE-4246-AD91-41D9BE2A7ABE}" presName="sp" presStyleCnt="0"/>
      <dgm:spPr/>
    </dgm:pt>
    <dgm:pt modelId="{E1AFECEB-2784-4712-BBF6-D6E3D5632E99}" type="pres">
      <dgm:prSet presAssocID="{A3D6FB8C-384D-4272-8B58-94E503B275A7}" presName="composite" presStyleCnt="0"/>
      <dgm:spPr/>
    </dgm:pt>
    <dgm:pt modelId="{A3EEA0E6-5888-4AF4-93D8-E8E86B9DE2DD}" type="pres">
      <dgm:prSet presAssocID="{A3D6FB8C-384D-4272-8B58-94E503B275A7}" presName="parentText" presStyleLbl="alignNode1" presStyleIdx="3" presStyleCnt="4" custLinFactNeighborY="0">
        <dgm:presLayoutVars>
          <dgm:chMax val="1"/>
          <dgm:bulletEnabled val="1"/>
        </dgm:presLayoutVars>
      </dgm:prSet>
      <dgm:spPr/>
      <dgm:t>
        <a:bodyPr/>
        <a:lstStyle/>
        <a:p>
          <a:endParaRPr lang="en-US"/>
        </a:p>
      </dgm:t>
    </dgm:pt>
    <dgm:pt modelId="{4A8FEBC1-B0C8-4A7D-823A-0F5C413FD7BA}" type="pres">
      <dgm:prSet presAssocID="{A3D6FB8C-384D-4272-8B58-94E503B275A7}" presName="descendantText" presStyleLbl="alignAcc1" presStyleIdx="3" presStyleCnt="4" custLinFactNeighborX="-16" custLinFactNeighborY="-1188">
        <dgm:presLayoutVars>
          <dgm:bulletEnabled val="1"/>
        </dgm:presLayoutVars>
      </dgm:prSet>
      <dgm:spPr/>
      <dgm:t>
        <a:bodyPr/>
        <a:lstStyle/>
        <a:p>
          <a:endParaRPr lang="en-US"/>
        </a:p>
      </dgm:t>
    </dgm:pt>
  </dgm:ptLst>
  <dgm:cxnLst>
    <dgm:cxn modelId="{8E7E9EEC-291A-4049-824B-4542FFD4A90C}" srcId="{CCC639FC-5BEC-4161-987A-164E94F9B990}" destId="{31FC07CB-8395-4475-BD81-795A8BE4DF39}" srcOrd="0" destOrd="0" parTransId="{C8D7A437-A80F-424B-A28D-0E6A9EBC7E8A}" sibTransId="{DC86316B-7155-48F4-A5DE-64495D2065A4}"/>
    <dgm:cxn modelId="{34517FA3-537C-4BF5-AD68-FD438C4BFB62}" srcId="{EC195EC0-EB3B-426F-B5C9-29E1ADF52FD0}" destId="{A3D6FB8C-384D-4272-8B58-94E503B275A7}" srcOrd="3" destOrd="0" parTransId="{C72D9609-4D8E-41E8-8C2A-503B4E0A2EE0}" sibTransId="{C0080DA7-62E6-44EF-BC77-BEF7C3E31D45}"/>
    <dgm:cxn modelId="{FF2461D3-BF46-4AFF-8553-CCBFD244203A}" type="presOf" srcId="{31FC07CB-8395-4475-BD81-795A8BE4DF39}" destId="{0A27C6A6-7435-4915-90A6-0E451E880085}" srcOrd="0" destOrd="0" presId="urn:microsoft.com/office/officeart/2005/8/layout/chevron2"/>
    <dgm:cxn modelId="{2FA87272-88DC-4C9D-85D2-FF0E8C477F44}" type="presOf" srcId="{D0037F44-A8B7-4B91-B1EC-FABBD486552A}" destId="{DB41BC4F-932A-4949-9752-0DDFB7529BBA}" srcOrd="0" destOrd="0" presId="urn:microsoft.com/office/officeart/2005/8/layout/chevron2"/>
    <dgm:cxn modelId="{44C51A2C-CA01-4BA5-8F6F-81B3E8433AB4}" type="presOf" srcId="{084F7AFB-3E4F-4B39-AAAF-4C73F6927A78}" destId="{4EF01C4F-BD68-4107-9B69-25C980A57978}" srcOrd="0" destOrd="0" presId="urn:microsoft.com/office/officeart/2005/8/layout/chevron2"/>
    <dgm:cxn modelId="{DAFD257C-6180-4D1B-AAE1-2B619A58459B}" srcId="{951C4EC9-2702-471A-8AEF-CF69CEA0754C}" destId="{D0037F44-A8B7-4B91-B1EC-FABBD486552A}" srcOrd="0" destOrd="0" parTransId="{9C2ED59C-8372-4C94-B4FC-935BE23F238C}" sibTransId="{5E040D28-5EC8-4AF1-8C58-3D4974842B4A}"/>
    <dgm:cxn modelId="{7E0393FA-036A-4E42-9BEF-21DCF89CA551}" srcId="{E5266125-4C4E-4CF2-9565-830D4AF8492E}" destId="{084F7AFB-3E4F-4B39-AAAF-4C73F6927A78}" srcOrd="0" destOrd="0" parTransId="{53024FE1-74A3-44A4-BAF1-2AC0A40EE1B1}" sibTransId="{D678A5DB-EBF9-4ABE-98DB-DE61B115CFD5}"/>
    <dgm:cxn modelId="{3BBBE3C2-0E77-43AF-85E3-E49E4A67FACB}" srcId="{A3D6FB8C-384D-4272-8B58-94E503B275A7}" destId="{21AA5A6F-5251-477B-9515-C10DE612891A}" srcOrd="0" destOrd="0" parTransId="{2CB65535-2A17-4CDC-BC8D-E651967DAA72}" sibTransId="{88EBDCC6-9484-4657-A9B8-F4F700939F9A}"/>
    <dgm:cxn modelId="{68C73F51-6195-466E-BFBF-256B16F74D78}" type="presOf" srcId="{21AA5A6F-5251-477B-9515-C10DE612891A}" destId="{4A8FEBC1-B0C8-4A7D-823A-0F5C413FD7BA}" srcOrd="0" destOrd="0" presId="urn:microsoft.com/office/officeart/2005/8/layout/chevron2"/>
    <dgm:cxn modelId="{73BEFAEA-815B-4FE9-A880-9D89ED4A1DFD}" type="presOf" srcId="{EC195EC0-EB3B-426F-B5C9-29E1ADF52FD0}" destId="{5E0B5BD3-12F1-4E99-8A6C-B91B89BF03D6}" srcOrd="0" destOrd="0" presId="urn:microsoft.com/office/officeart/2005/8/layout/chevron2"/>
    <dgm:cxn modelId="{E3DFFBC5-B9B2-4EBD-BEBB-C28E51EA94FE}" srcId="{EC195EC0-EB3B-426F-B5C9-29E1ADF52FD0}" destId="{951C4EC9-2702-471A-8AEF-CF69CEA0754C}" srcOrd="0" destOrd="0" parTransId="{94E88224-395C-47B7-AEFF-A3949A3B6127}" sibTransId="{3C006B67-D99B-4D24-94EB-081DBFBFED90}"/>
    <dgm:cxn modelId="{C3D0F6F6-A3D7-41BD-810B-3613BEB7CAF1}" type="presOf" srcId="{951C4EC9-2702-471A-8AEF-CF69CEA0754C}" destId="{03ADE814-6B49-4029-A8EA-C39FB9C7841A}" srcOrd="0" destOrd="0" presId="urn:microsoft.com/office/officeart/2005/8/layout/chevron2"/>
    <dgm:cxn modelId="{4CAC49EF-7112-4AF9-BAF3-14AC1C4DDD84}" srcId="{EC195EC0-EB3B-426F-B5C9-29E1ADF52FD0}" destId="{CCC639FC-5BEC-4161-987A-164E94F9B990}" srcOrd="2" destOrd="0" parTransId="{E1661D37-D42C-4126-A663-3B77532281DC}" sibTransId="{B7ED9608-DEBE-4246-AD91-41D9BE2A7ABE}"/>
    <dgm:cxn modelId="{54689D6A-F4E7-45E2-880C-321426D450FC}" type="presOf" srcId="{E5266125-4C4E-4CF2-9565-830D4AF8492E}" destId="{A9982801-2B9E-4D36-B435-E9B80BC01314}" srcOrd="0" destOrd="0" presId="urn:microsoft.com/office/officeart/2005/8/layout/chevron2"/>
    <dgm:cxn modelId="{13E6B68C-490D-4CCB-9A6A-01D6E886FB16}" type="presOf" srcId="{A3D6FB8C-384D-4272-8B58-94E503B275A7}" destId="{A3EEA0E6-5888-4AF4-93D8-E8E86B9DE2DD}" srcOrd="0" destOrd="0" presId="urn:microsoft.com/office/officeart/2005/8/layout/chevron2"/>
    <dgm:cxn modelId="{30DE2E24-9F54-4AD2-958A-835FD7EAB067}" type="presOf" srcId="{CCC639FC-5BEC-4161-987A-164E94F9B990}" destId="{7CF5E3F8-CE93-4585-9652-CB4F9B054FCD}" srcOrd="0" destOrd="0" presId="urn:microsoft.com/office/officeart/2005/8/layout/chevron2"/>
    <dgm:cxn modelId="{5A2B7324-1F1F-4BA2-AE9D-FF82FCAB7C4A}" srcId="{EC195EC0-EB3B-426F-B5C9-29E1ADF52FD0}" destId="{E5266125-4C4E-4CF2-9565-830D4AF8492E}" srcOrd="1" destOrd="0" parTransId="{640B14B0-A39A-436F-B4FF-5B2ADED62DEE}" sibTransId="{D84087B0-5E3C-45B2-B5C6-B716A8BFB9E4}"/>
    <dgm:cxn modelId="{6DFB255F-74FA-4D36-8709-EEFB65A5F038}" type="presParOf" srcId="{5E0B5BD3-12F1-4E99-8A6C-B91B89BF03D6}" destId="{E0CDCFAD-EE19-47E1-AAF5-90E451AA899C}" srcOrd="0" destOrd="0" presId="urn:microsoft.com/office/officeart/2005/8/layout/chevron2"/>
    <dgm:cxn modelId="{72B73890-E0E0-4485-B6C7-05FDEA38BB3C}" type="presParOf" srcId="{E0CDCFAD-EE19-47E1-AAF5-90E451AA899C}" destId="{03ADE814-6B49-4029-A8EA-C39FB9C7841A}" srcOrd="0" destOrd="0" presId="urn:microsoft.com/office/officeart/2005/8/layout/chevron2"/>
    <dgm:cxn modelId="{CC3BB160-D053-4A6F-833B-932E63640A81}" type="presParOf" srcId="{E0CDCFAD-EE19-47E1-AAF5-90E451AA899C}" destId="{DB41BC4F-932A-4949-9752-0DDFB7529BBA}" srcOrd="1" destOrd="0" presId="urn:microsoft.com/office/officeart/2005/8/layout/chevron2"/>
    <dgm:cxn modelId="{4E518DAB-19AC-4887-B969-13A983BA96C6}" type="presParOf" srcId="{5E0B5BD3-12F1-4E99-8A6C-B91B89BF03D6}" destId="{AB7F9192-EEDB-4B32-BD70-D9EDF2175852}" srcOrd="1" destOrd="0" presId="urn:microsoft.com/office/officeart/2005/8/layout/chevron2"/>
    <dgm:cxn modelId="{DE4D2098-14DE-4DD4-A410-D30AFB933FF6}" type="presParOf" srcId="{5E0B5BD3-12F1-4E99-8A6C-B91B89BF03D6}" destId="{396719A3-222F-4900-8643-738FF30AFEF2}" srcOrd="2" destOrd="0" presId="urn:microsoft.com/office/officeart/2005/8/layout/chevron2"/>
    <dgm:cxn modelId="{A575BCD9-6428-44BC-9965-7E3EEFD2420D}" type="presParOf" srcId="{396719A3-222F-4900-8643-738FF30AFEF2}" destId="{A9982801-2B9E-4D36-B435-E9B80BC01314}" srcOrd="0" destOrd="0" presId="urn:microsoft.com/office/officeart/2005/8/layout/chevron2"/>
    <dgm:cxn modelId="{73CBE803-891B-4706-B958-6BBD965197A2}" type="presParOf" srcId="{396719A3-222F-4900-8643-738FF30AFEF2}" destId="{4EF01C4F-BD68-4107-9B69-25C980A57978}" srcOrd="1" destOrd="0" presId="urn:microsoft.com/office/officeart/2005/8/layout/chevron2"/>
    <dgm:cxn modelId="{4C3D4941-26B9-4FE6-91A3-04844D1B56EB}" type="presParOf" srcId="{5E0B5BD3-12F1-4E99-8A6C-B91B89BF03D6}" destId="{D8129BAE-2328-4C15-A5EA-B5C63A51BAE9}" srcOrd="3" destOrd="0" presId="urn:microsoft.com/office/officeart/2005/8/layout/chevron2"/>
    <dgm:cxn modelId="{F5F6C18B-7C18-4CB7-863E-74A9F986E14B}" type="presParOf" srcId="{5E0B5BD3-12F1-4E99-8A6C-B91B89BF03D6}" destId="{46684E16-F47F-4F24-9E80-8C151A437EE8}" srcOrd="4" destOrd="0" presId="urn:microsoft.com/office/officeart/2005/8/layout/chevron2"/>
    <dgm:cxn modelId="{B9FA9CD2-E01D-4320-8843-B8707A0B3A86}" type="presParOf" srcId="{46684E16-F47F-4F24-9E80-8C151A437EE8}" destId="{7CF5E3F8-CE93-4585-9652-CB4F9B054FCD}" srcOrd="0" destOrd="0" presId="urn:microsoft.com/office/officeart/2005/8/layout/chevron2"/>
    <dgm:cxn modelId="{A83C9F63-C531-43BD-8E5A-C0F6A4D1FFCB}" type="presParOf" srcId="{46684E16-F47F-4F24-9E80-8C151A437EE8}" destId="{0A27C6A6-7435-4915-90A6-0E451E880085}" srcOrd="1" destOrd="0" presId="urn:microsoft.com/office/officeart/2005/8/layout/chevron2"/>
    <dgm:cxn modelId="{333791F3-ACE4-4E01-9DB9-D11641B67BFA}" type="presParOf" srcId="{5E0B5BD3-12F1-4E99-8A6C-B91B89BF03D6}" destId="{505DC854-566A-4A63-99D1-E34923737545}" srcOrd="5" destOrd="0" presId="urn:microsoft.com/office/officeart/2005/8/layout/chevron2"/>
    <dgm:cxn modelId="{E404D3C8-470B-49C0-9D60-C2228A73F62D}" type="presParOf" srcId="{5E0B5BD3-12F1-4E99-8A6C-B91B89BF03D6}" destId="{E1AFECEB-2784-4712-BBF6-D6E3D5632E99}" srcOrd="6" destOrd="0" presId="urn:microsoft.com/office/officeart/2005/8/layout/chevron2"/>
    <dgm:cxn modelId="{CF614034-1BFB-4FC4-9208-0C2EFCCB6500}" type="presParOf" srcId="{E1AFECEB-2784-4712-BBF6-D6E3D5632E99}" destId="{A3EEA0E6-5888-4AF4-93D8-E8E86B9DE2DD}" srcOrd="0" destOrd="0" presId="urn:microsoft.com/office/officeart/2005/8/layout/chevron2"/>
    <dgm:cxn modelId="{6C421F8D-8BBC-41FF-AA22-EAB96099122B}" type="presParOf" srcId="{E1AFECEB-2784-4712-BBF6-D6E3D5632E99}" destId="{4A8FEBC1-B0C8-4A7D-823A-0F5C413FD7BA}" srcOrd="1" destOrd="0" presId="urn:microsoft.com/office/officeart/2005/8/layout/chevron2"/>
  </dgm:cxnLst>
  <dgm:bg/>
  <dgm:whole/>
  <dgm:extLst>
    <a:ext uri="http://schemas.microsoft.com/office/drawing/2008/diagram">
      <dsp:dataModelExt xmlns:dsp="http://schemas.microsoft.com/office/drawing/2008/diagram" relId="rId15"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CC2C30FC-61DD-4138-A6C7-F228ADD4D5D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71A7AD54-0805-4703-A8D4-C3F09AE82484}">
      <dgm:prSet phldrT="[Text]"/>
      <dgm:spPr/>
      <dgm:t>
        <a:bodyPr/>
        <a:lstStyle/>
        <a:p>
          <a:r>
            <a:rPr lang="en-US" dirty="0" smtClean="0"/>
            <a:t>INSTITUTION (Cortland)</a:t>
          </a:r>
          <a:endParaRPr lang="en-US" dirty="0"/>
        </a:p>
      </dgm:t>
    </dgm:pt>
    <dgm:pt modelId="{C93F4F2A-9BDA-4906-9BC5-93E8DCDDD2C0}" type="parTrans" cxnId="{E78448FE-2587-45BA-91BC-171DF695ECF3}">
      <dgm:prSet/>
      <dgm:spPr/>
      <dgm:t>
        <a:bodyPr/>
        <a:lstStyle/>
        <a:p>
          <a:endParaRPr lang="en-US"/>
        </a:p>
      </dgm:t>
    </dgm:pt>
    <dgm:pt modelId="{504ECA93-79A8-4B8A-8301-295615701699}" type="sibTrans" cxnId="{E78448FE-2587-45BA-91BC-171DF695ECF3}">
      <dgm:prSet/>
      <dgm:spPr/>
      <dgm:t>
        <a:bodyPr/>
        <a:lstStyle/>
        <a:p>
          <a:endParaRPr lang="en-US"/>
        </a:p>
      </dgm:t>
    </dgm:pt>
    <dgm:pt modelId="{1CF78F62-35A6-499D-AE72-A88DF2128F6E}">
      <dgm:prSet phldrT="[Text]"/>
      <dgm:spPr/>
      <dgm:t>
        <a:bodyPr/>
        <a:lstStyle/>
        <a:p>
          <a:r>
            <a:rPr lang="en-US" dirty="0" smtClean="0"/>
            <a:t>DEPARTMENT (Facilities)</a:t>
          </a:r>
          <a:endParaRPr lang="en-US" dirty="0"/>
        </a:p>
      </dgm:t>
    </dgm:pt>
    <dgm:pt modelId="{709AB8B6-FC7A-470C-B247-AD270B3B7E45}" type="parTrans" cxnId="{AF2176EC-31B0-4029-84F8-7ADECDA97374}">
      <dgm:prSet/>
      <dgm:spPr/>
      <dgm:t>
        <a:bodyPr/>
        <a:lstStyle/>
        <a:p>
          <a:endParaRPr lang="en-US"/>
        </a:p>
      </dgm:t>
    </dgm:pt>
    <dgm:pt modelId="{B7EE359D-AC57-43AC-9566-71CF7BE711FB}" type="sibTrans" cxnId="{AF2176EC-31B0-4029-84F8-7ADECDA97374}">
      <dgm:prSet/>
      <dgm:spPr/>
      <dgm:t>
        <a:bodyPr/>
        <a:lstStyle/>
        <a:p>
          <a:endParaRPr lang="en-US"/>
        </a:p>
      </dgm:t>
    </dgm:pt>
    <dgm:pt modelId="{60AFA1F0-C699-4FE4-8A25-5868EB7D6F5A}">
      <dgm:prSet phldrT="[Text]"/>
      <dgm:spPr/>
      <dgm:t>
        <a:bodyPr/>
        <a:lstStyle/>
        <a:p>
          <a:r>
            <a:rPr lang="en-US" dirty="0" smtClean="0"/>
            <a:t>ORGANIZATION (Custodial) </a:t>
          </a:r>
          <a:endParaRPr lang="en-US" dirty="0"/>
        </a:p>
      </dgm:t>
    </dgm:pt>
    <dgm:pt modelId="{A6A09267-38B9-4EEC-B842-F1C5F0365BCE}" type="parTrans" cxnId="{680B0156-AB65-4F10-99E3-2D52AAFBCBF1}">
      <dgm:prSet/>
      <dgm:spPr/>
      <dgm:t>
        <a:bodyPr/>
        <a:lstStyle/>
        <a:p>
          <a:endParaRPr lang="en-US"/>
        </a:p>
      </dgm:t>
    </dgm:pt>
    <dgm:pt modelId="{D5397CA3-60B0-4D5F-9D34-C9A6E4A8D030}" type="sibTrans" cxnId="{680B0156-AB65-4F10-99E3-2D52AAFBCBF1}">
      <dgm:prSet/>
      <dgm:spPr/>
      <dgm:t>
        <a:bodyPr/>
        <a:lstStyle/>
        <a:p>
          <a:endParaRPr lang="en-US"/>
        </a:p>
      </dgm:t>
    </dgm:pt>
    <dgm:pt modelId="{0D051CB4-F6D4-4FE7-ADFE-B79DE4317A3D}" type="pres">
      <dgm:prSet presAssocID="{CC2C30FC-61DD-4138-A6C7-F228ADD4D5DF}" presName="outerComposite" presStyleCnt="0">
        <dgm:presLayoutVars>
          <dgm:chMax val="5"/>
          <dgm:dir/>
          <dgm:resizeHandles val="exact"/>
        </dgm:presLayoutVars>
      </dgm:prSet>
      <dgm:spPr/>
      <dgm:t>
        <a:bodyPr/>
        <a:lstStyle/>
        <a:p>
          <a:endParaRPr lang="en-US"/>
        </a:p>
      </dgm:t>
    </dgm:pt>
    <dgm:pt modelId="{478F168A-AB5F-48FC-8DDF-BB29CDBAE44B}" type="pres">
      <dgm:prSet presAssocID="{CC2C30FC-61DD-4138-A6C7-F228ADD4D5DF}" presName="dummyMaxCanvas" presStyleCnt="0">
        <dgm:presLayoutVars/>
      </dgm:prSet>
      <dgm:spPr/>
    </dgm:pt>
    <dgm:pt modelId="{E89BB5E5-6C72-44F2-B80D-BCEF91D30B4C}" type="pres">
      <dgm:prSet presAssocID="{CC2C30FC-61DD-4138-A6C7-F228ADD4D5DF}" presName="ThreeNodes_1" presStyleLbl="node1" presStyleIdx="0" presStyleCnt="3" custLinFactNeighborY="-861">
        <dgm:presLayoutVars>
          <dgm:bulletEnabled val="1"/>
        </dgm:presLayoutVars>
      </dgm:prSet>
      <dgm:spPr/>
      <dgm:t>
        <a:bodyPr/>
        <a:lstStyle/>
        <a:p>
          <a:endParaRPr lang="en-US"/>
        </a:p>
      </dgm:t>
    </dgm:pt>
    <dgm:pt modelId="{44DC7FBC-125E-49BD-AEEF-A1CD16EDC0CE}" type="pres">
      <dgm:prSet presAssocID="{CC2C30FC-61DD-4138-A6C7-F228ADD4D5DF}" presName="ThreeNodes_2" presStyleLbl="node1" presStyleIdx="1" presStyleCnt="3" custLinFactNeighborX="0" custLinFactNeighborY="-1342">
        <dgm:presLayoutVars>
          <dgm:bulletEnabled val="1"/>
        </dgm:presLayoutVars>
      </dgm:prSet>
      <dgm:spPr/>
      <dgm:t>
        <a:bodyPr/>
        <a:lstStyle/>
        <a:p>
          <a:endParaRPr lang="en-US"/>
        </a:p>
      </dgm:t>
    </dgm:pt>
    <dgm:pt modelId="{A44C4482-DFFB-4449-BEBE-7C6EA466D914}" type="pres">
      <dgm:prSet presAssocID="{CC2C30FC-61DD-4138-A6C7-F228ADD4D5DF}" presName="ThreeNodes_3" presStyleLbl="node1" presStyleIdx="2" presStyleCnt="3" custLinFactNeighborX="-669" custLinFactNeighborY="8451">
        <dgm:presLayoutVars>
          <dgm:bulletEnabled val="1"/>
        </dgm:presLayoutVars>
      </dgm:prSet>
      <dgm:spPr/>
      <dgm:t>
        <a:bodyPr/>
        <a:lstStyle/>
        <a:p>
          <a:endParaRPr lang="en-US"/>
        </a:p>
      </dgm:t>
    </dgm:pt>
    <dgm:pt modelId="{1BB1E571-DED2-4241-AE0D-722B47BA4608}" type="pres">
      <dgm:prSet presAssocID="{CC2C30FC-61DD-4138-A6C7-F228ADD4D5DF}" presName="ThreeConn_1-2" presStyleLbl="fgAccFollowNode1" presStyleIdx="0" presStyleCnt="2">
        <dgm:presLayoutVars>
          <dgm:bulletEnabled val="1"/>
        </dgm:presLayoutVars>
      </dgm:prSet>
      <dgm:spPr/>
      <dgm:t>
        <a:bodyPr/>
        <a:lstStyle/>
        <a:p>
          <a:endParaRPr lang="en-US"/>
        </a:p>
      </dgm:t>
    </dgm:pt>
    <dgm:pt modelId="{A5839476-6A95-4789-BCEC-82770B53AC33}" type="pres">
      <dgm:prSet presAssocID="{CC2C30FC-61DD-4138-A6C7-F228ADD4D5DF}" presName="ThreeConn_2-3" presStyleLbl="fgAccFollowNode1" presStyleIdx="1" presStyleCnt="2">
        <dgm:presLayoutVars>
          <dgm:bulletEnabled val="1"/>
        </dgm:presLayoutVars>
      </dgm:prSet>
      <dgm:spPr/>
      <dgm:t>
        <a:bodyPr/>
        <a:lstStyle/>
        <a:p>
          <a:endParaRPr lang="en-US"/>
        </a:p>
      </dgm:t>
    </dgm:pt>
    <dgm:pt modelId="{48C145FC-CC57-4B0A-B453-B9B11CD8DDFF}" type="pres">
      <dgm:prSet presAssocID="{CC2C30FC-61DD-4138-A6C7-F228ADD4D5DF}" presName="ThreeNodes_1_text" presStyleLbl="node1" presStyleIdx="2" presStyleCnt="3">
        <dgm:presLayoutVars>
          <dgm:bulletEnabled val="1"/>
        </dgm:presLayoutVars>
      </dgm:prSet>
      <dgm:spPr/>
      <dgm:t>
        <a:bodyPr/>
        <a:lstStyle/>
        <a:p>
          <a:endParaRPr lang="en-US"/>
        </a:p>
      </dgm:t>
    </dgm:pt>
    <dgm:pt modelId="{E0D11664-D2CE-4579-86ED-A6CFE2B28EAD}" type="pres">
      <dgm:prSet presAssocID="{CC2C30FC-61DD-4138-A6C7-F228ADD4D5DF}" presName="ThreeNodes_2_text" presStyleLbl="node1" presStyleIdx="2" presStyleCnt="3">
        <dgm:presLayoutVars>
          <dgm:bulletEnabled val="1"/>
        </dgm:presLayoutVars>
      </dgm:prSet>
      <dgm:spPr/>
      <dgm:t>
        <a:bodyPr/>
        <a:lstStyle/>
        <a:p>
          <a:endParaRPr lang="en-US"/>
        </a:p>
      </dgm:t>
    </dgm:pt>
    <dgm:pt modelId="{37D2724C-5090-4285-BA22-3D423277A778}" type="pres">
      <dgm:prSet presAssocID="{CC2C30FC-61DD-4138-A6C7-F228ADD4D5DF}" presName="ThreeNodes_3_text" presStyleLbl="node1" presStyleIdx="2" presStyleCnt="3">
        <dgm:presLayoutVars>
          <dgm:bulletEnabled val="1"/>
        </dgm:presLayoutVars>
      </dgm:prSet>
      <dgm:spPr/>
      <dgm:t>
        <a:bodyPr/>
        <a:lstStyle/>
        <a:p>
          <a:endParaRPr lang="en-US"/>
        </a:p>
      </dgm:t>
    </dgm:pt>
  </dgm:ptLst>
  <dgm:cxnLst>
    <dgm:cxn modelId="{21F165ED-429C-4319-8913-2D53A8254CA5}" type="presOf" srcId="{71A7AD54-0805-4703-A8D4-C3F09AE82484}" destId="{48C145FC-CC57-4B0A-B453-B9B11CD8DDFF}" srcOrd="1" destOrd="0" presId="urn:microsoft.com/office/officeart/2005/8/layout/vProcess5"/>
    <dgm:cxn modelId="{076BF4A5-E22B-47C1-B6FD-74BAE1417339}" type="presOf" srcId="{CC2C30FC-61DD-4138-A6C7-F228ADD4D5DF}" destId="{0D051CB4-F6D4-4FE7-ADFE-B79DE4317A3D}" srcOrd="0" destOrd="0" presId="urn:microsoft.com/office/officeart/2005/8/layout/vProcess5"/>
    <dgm:cxn modelId="{8CE95A4F-31C8-42EA-9D64-BD970FE362B2}" type="presOf" srcId="{1CF78F62-35A6-499D-AE72-A88DF2128F6E}" destId="{E0D11664-D2CE-4579-86ED-A6CFE2B28EAD}" srcOrd="1" destOrd="0" presId="urn:microsoft.com/office/officeart/2005/8/layout/vProcess5"/>
    <dgm:cxn modelId="{68369AA9-D2D1-4A9A-94DF-AB6398637665}" type="presOf" srcId="{B7EE359D-AC57-43AC-9566-71CF7BE711FB}" destId="{A5839476-6A95-4789-BCEC-82770B53AC33}" srcOrd="0" destOrd="0" presId="urn:microsoft.com/office/officeart/2005/8/layout/vProcess5"/>
    <dgm:cxn modelId="{DDCB9A7C-0A51-4EE1-82F5-F7C8BF640A62}" type="presOf" srcId="{1CF78F62-35A6-499D-AE72-A88DF2128F6E}" destId="{44DC7FBC-125E-49BD-AEEF-A1CD16EDC0CE}" srcOrd="0" destOrd="0" presId="urn:microsoft.com/office/officeart/2005/8/layout/vProcess5"/>
    <dgm:cxn modelId="{E2F95A9A-FF83-4E74-9830-A6E99200ACEA}" type="presOf" srcId="{71A7AD54-0805-4703-A8D4-C3F09AE82484}" destId="{E89BB5E5-6C72-44F2-B80D-BCEF91D30B4C}" srcOrd="0" destOrd="0" presId="urn:microsoft.com/office/officeart/2005/8/layout/vProcess5"/>
    <dgm:cxn modelId="{AF2176EC-31B0-4029-84F8-7ADECDA97374}" srcId="{CC2C30FC-61DD-4138-A6C7-F228ADD4D5DF}" destId="{1CF78F62-35A6-499D-AE72-A88DF2128F6E}" srcOrd="1" destOrd="0" parTransId="{709AB8B6-FC7A-470C-B247-AD270B3B7E45}" sibTransId="{B7EE359D-AC57-43AC-9566-71CF7BE711FB}"/>
    <dgm:cxn modelId="{F009BA84-32BC-4734-8FE0-232025826098}" type="presOf" srcId="{60AFA1F0-C699-4FE4-8A25-5868EB7D6F5A}" destId="{A44C4482-DFFB-4449-BEBE-7C6EA466D914}" srcOrd="0" destOrd="0" presId="urn:microsoft.com/office/officeart/2005/8/layout/vProcess5"/>
    <dgm:cxn modelId="{680B0156-AB65-4F10-99E3-2D52AAFBCBF1}" srcId="{CC2C30FC-61DD-4138-A6C7-F228ADD4D5DF}" destId="{60AFA1F0-C699-4FE4-8A25-5868EB7D6F5A}" srcOrd="2" destOrd="0" parTransId="{A6A09267-38B9-4EEC-B842-F1C5F0365BCE}" sibTransId="{D5397CA3-60B0-4D5F-9D34-C9A6E4A8D030}"/>
    <dgm:cxn modelId="{FC079A04-2E84-45C6-B7E6-8B8656EA1A7D}" type="presOf" srcId="{504ECA93-79A8-4B8A-8301-295615701699}" destId="{1BB1E571-DED2-4241-AE0D-722B47BA4608}" srcOrd="0" destOrd="0" presId="urn:microsoft.com/office/officeart/2005/8/layout/vProcess5"/>
    <dgm:cxn modelId="{2E095E50-6260-47DF-87EC-2143CB873CA2}" type="presOf" srcId="{60AFA1F0-C699-4FE4-8A25-5868EB7D6F5A}" destId="{37D2724C-5090-4285-BA22-3D423277A778}" srcOrd="1" destOrd="0" presId="urn:microsoft.com/office/officeart/2005/8/layout/vProcess5"/>
    <dgm:cxn modelId="{E78448FE-2587-45BA-91BC-171DF695ECF3}" srcId="{CC2C30FC-61DD-4138-A6C7-F228ADD4D5DF}" destId="{71A7AD54-0805-4703-A8D4-C3F09AE82484}" srcOrd="0" destOrd="0" parTransId="{C93F4F2A-9BDA-4906-9BC5-93E8DCDDD2C0}" sibTransId="{504ECA93-79A8-4B8A-8301-295615701699}"/>
    <dgm:cxn modelId="{45370AED-69F9-44F1-9AA3-129B8BEE8ABE}" type="presParOf" srcId="{0D051CB4-F6D4-4FE7-ADFE-B79DE4317A3D}" destId="{478F168A-AB5F-48FC-8DDF-BB29CDBAE44B}" srcOrd="0" destOrd="0" presId="urn:microsoft.com/office/officeart/2005/8/layout/vProcess5"/>
    <dgm:cxn modelId="{B1469BF1-C679-49EE-8288-28197C270156}" type="presParOf" srcId="{0D051CB4-F6D4-4FE7-ADFE-B79DE4317A3D}" destId="{E89BB5E5-6C72-44F2-B80D-BCEF91D30B4C}" srcOrd="1" destOrd="0" presId="urn:microsoft.com/office/officeart/2005/8/layout/vProcess5"/>
    <dgm:cxn modelId="{5ACC9B9C-C35A-4E12-9290-4DCCB7F1166F}" type="presParOf" srcId="{0D051CB4-F6D4-4FE7-ADFE-B79DE4317A3D}" destId="{44DC7FBC-125E-49BD-AEEF-A1CD16EDC0CE}" srcOrd="2" destOrd="0" presId="urn:microsoft.com/office/officeart/2005/8/layout/vProcess5"/>
    <dgm:cxn modelId="{C15EC035-0015-481F-AAF1-F14234CF66D8}" type="presParOf" srcId="{0D051CB4-F6D4-4FE7-ADFE-B79DE4317A3D}" destId="{A44C4482-DFFB-4449-BEBE-7C6EA466D914}" srcOrd="3" destOrd="0" presId="urn:microsoft.com/office/officeart/2005/8/layout/vProcess5"/>
    <dgm:cxn modelId="{FE661D42-E713-4890-A215-C6778F42F989}" type="presParOf" srcId="{0D051CB4-F6D4-4FE7-ADFE-B79DE4317A3D}" destId="{1BB1E571-DED2-4241-AE0D-722B47BA4608}" srcOrd="4" destOrd="0" presId="urn:microsoft.com/office/officeart/2005/8/layout/vProcess5"/>
    <dgm:cxn modelId="{963BBF79-E7B2-4FB4-9E11-D0798348EACA}" type="presParOf" srcId="{0D051CB4-F6D4-4FE7-ADFE-B79DE4317A3D}" destId="{A5839476-6A95-4789-BCEC-82770B53AC33}" srcOrd="5" destOrd="0" presId="urn:microsoft.com/office/officeart/2005/8/layout/vProcess5"/>
    <dgm:cxn modelId="{B92BA253-170E-48C5-B6E9-65D4AECF3250}" type="presParOf" srcId="{0D051CB4-F6D4-4FE7-ADFE-B79DE4317A3D}" destId="{48C145FC-CC57-4B0A-B453-B9B11CD8DDFF}" srcOrd="6" destOrd="0" presId="urn:microsoft.com/office/officeart/2005/8/layout/vProcess5"/>
    <dgm:cxn modelId="{072B7373-BBC9-4254-A53B-83438C41251B}" type="presParOf" srcId="{0D051CB4-F6D4-4FE7-ADFE-B79DE4317A3D}" destId="{E0D11664-D2CE-4579-86ED-A6CFE2B28EAD}" srcOrd="7" destOrd="0" presId="urn:microsoft.com/office/officeart/2005/8/layout/vProcess5"/>
    <dgm:cxn modelId="{A933F6CC-9D59-4662-B884-A65D8E48D8A8}" type="presParOf" srcId="{0D051CB4-F6D4-4FE7-ADFE-B79DE4317A3D}" destId="{37D2724C-5090-4285-BA22-3D423277A778}" srcOrd="8" destOrd="0" presId="urn:microsoft.com/office/officeart/2005/8/layout/vProcess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ADE814-6B49-4029-A8EA-C39FB9C7841A}">
      <dsp:nvSpPr>
        <dsp:cNvPr id="0" name=""/>
        <dsp:cNvSpPr/>
      </dsp:nvSpPr>
      <dsp:spPr>
        <a:xfrm rot="5400000">
          <a:off x="-132980" y="133018"/>
          <a:ext cx="886539" cy="620577"/>
        </a:xfrm>
        <a:prstGeom prst="chevron">
          <a:avLst/>
        </a:prstGeom>
        <a:gradFill rotWithShape="0">
          <a:gsLst>
            <a:gs pos="0">
              <a:schemeClr val="accent5">
                <a:shade val="50000"/>
                <a:hueOff val="0"/>
                <a:satOff val="0"/>
                <a:lumOff val="0"/>
                <a:alphaOff val="0"/>
                <a:shade val="51000"/>
                <a:satMod val="130000"/>
              </a:schemeClr>
            </a:gs>
            <a:gs pos="80000">
              <a:schemeClr val="accent5">
                <a:shade val="50000"/>
                <a:hueOff val="0"/>
                <a:satOff val="0"/>
                <a:lumOff val="0"/>
                <a:alphaOff val="0"/>
                <a:shade val="93000"/>
                <a:satMod val="130000"/>
              </a:schemeClr>
            </a:gs>
            <a:gs pos="100000">
              <a:schemeClr val="accent5">
                <a:shade val="50000"/>
                <a:hueOff val="0"/>
                <a:satOff val="0"/>
                <a:lumOff val="0"/>
                <a:alphaOff val="0"/>
                <a:shade val="94000"/>
                <a:satMod val="135000"/>
              </a:schemeClr>
            </a:gs>
          </a:gsLst>
          <a:lin ang="16200000" scaled="0"/>
        </a:gradFill>
        <a:ln w="9525" cap="flat" cmpd="sng" algn="ctr">
          <a:solidFill>
            <a:schemeClr val="accent5">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Region</a:t>
          </a:r>
          <a:endParaRPr lang="en-US" sz="1300" kern="1200" dirty="0"/>
        </a:p>
      </dsp:txBody>
      <dsp:txXfrm rot="-5400000">
        <a:off x="2" y="310326"/>
        <a:ext cx="620577" cy="265962"/>
      </dsp:txXfrm>
    </dsp:sp>
    <dsp:sp modelId="{DB41BC4F-932A-4949-9752-0DDFB7529BBA}">
      <dsp:nvSpPr>
        <dsp:cNvPr id="0" name=""/>
        <dsp:cNvSpPr/>
      </dsp:nvSpPr>
      <dsp:spPr>
        <a:xfrm rot="5400000">
          <a:off x="2151953" y="-1531375"/>
          <a:ext cx="576250" cy="3639002"/>
        </a:xfrm>
        <a:prstGeom prst="round2SameRect">
          <a:avLst/>
        </a:prstGeom>
        <a:solidFill>
          <a:schemeClr val="lt1">
            <a:alpha val="90000"/>
            <a:hueOff val="0"/>
            <a:satOff val="0"/>
            <a:lumOff val="0"/>
            <a:alphaOff val="0"/>
          </a:schemeClr>
        </a:solidFill>
        <a:ln w="9525" cap="flat" cmpd="sng" algn="ctr">
          <a:solidFill>
            <a:schemeClr val="accent5">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t>University at Albany</a:t>
          </a:r>
          <a:endParaRPr lang="en-US" sz="2900" kern="1200" dirty="0"/>
        </a:p>
      </dsp:txBody>
      <dsp:txXfrm rot="-5400000">
        <a:off x="620577" y="28131"/>
        <a:ext cx="3610872" cy="519990"/>
      </dsp:txXfrm>
    </dsp:sp>
    <dsp:sp modelId="{A9982801-2B9E-4D36-B435-E9B80BC01314}">
      <dsp:nvSpPr>
        <dsp:cNvPr id="0" name=""/>
        <dsp:cNvSpPr/>
      </dsp:nvSpPr>
      <dsp:spPr>
        <a:xfrm rot="5400000">
          <a:off x="-132980" y="873800"/>
          <a:ext cx="886539" cy="620577"/>
        </a:xfrm>
        <a:prstGeom prst="chevron">
          <a:avLst/>
        </a:prstGeom>
        <a:gradFill rotWithShape="0">
          <a:gsLst>
            <a:gs pos="0">
              <a:schemeClr val="accent5">
                <a:shade val="50000"/>
                <a:hueOff val="126486"/>
                <a:satOff val="-2798"/>
                <a:lumOff val="20993"/>
                <a:alphaOff val="0"/>
                <a:shade val="51000"/>
                <a:satMod val="130000"/>
              </a:schemeClr>
            </a:gs>
            <a:gs pos="80000">
              <a:schemeClr val="accent5">
                <a:shade val="50000"/>
                <a:hueOff val="126486"/>
                <a:satOff val="-2798"/>
                <a:lumOff val="20993"/>
                <a:alphaOff val="0"/>
                <a:shade val="93000"/>
                <a:satMod val="130000"/>
              </a:schemeClr>
            </a:gs>
            <a:gs pos="100000">
              <a:schemeClr val="accent5">
                <a:shade val="50000"/>
                <a:hueOff val="126486"/>
                <a:satOff val="-2798"/>
                <a:lumOff val="20993"/>
                <a:alphaOff val="0"/>
                <a:shade val="94000"/>
                <a:satMod val="135000"/>
              </a:schemeClr>
            </a:gs>
          </a:gsLst>
          <a:lin ang="16200000" scaled="0"/>
        </a:gradFill>
        <a:ln w="9525" cap="flat" cmpd="sng" algn="ctr">
          <a:solidFill>
            <a:schemeClr val="accent5">
              <a:shade val="50000"/>
              <a:hueOff val="126486"/>
              <a:satOff val="-2798"/>
              <a:lumOff val="2099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Facility</a:t>
          </a:r>
          <a:endParaRPr lang="en-US" sz="1300" kern="1200" dirty="0"/>
        </a:p>
      </dsp:txBody>
      <dsp:txXfrm rot="-5400000">
        <a:off x="2" y="1051108"/>
        <a:ext cx="620577" cy="265962"/>
      </dsp:txXfrm>
    </dsp:sp>
    <dsp:sp modelId="{4EF01C4F-BD68-4107-9B69-25C980A57978}">
      <dsp:nvSpPr>
        <dsp:cNvPr id="0" name=""/>
        <dsp:cNvSpPr/>
      </dsp:nvSpPr>
      <dsp:spPr>
        <a:xfrm rot="5400000">
          <a:off x="2151953" y="-784563"/>
          <a:ext cx="576250" cy="3639002"/>
        </a:xfrm>
        <a:prstGeom prst="round2SameRect">
          <a:avLst/>
        </a:prstGeom>
        <a:solidFill>
          <a:schemeClr val="lt1">
            <a:alpha val="90000"/>
            <a:hueOff val="0"/>
            <a:satOff val="0"/>
            <a:lumOff val="0"/>
            <a:alphaOff val="0"/>
          </a:schemeClr>
        </a:solidFill>
        <a:ln w="9525" cap="flat" cmpd="sng" algn="ctr">
          <a:solidFill>
            <a:schemeClr val="accent5">
              <a:shade val="50000"/>
              <a:hueOff val="126486"/>
              <a:satOff val="-2798"/>
              <a:lumOff val="20993"/>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t>Downtown</a:t>
          </a:r>
          <a:endParaRPr lang="en-US" sz="2900" kern="1200" dirty="0"/>
        </a:p>
      </dsp:txBody>
      <dsp:txXfrm rot="-5400000">
        <a:off x="620577" y="774943"/>
        <a:ext cx="3610872" cy="519990"/>
      </dsp:txXfrm>
    </dsp:sp>
    <dsp:sp modelId="{7CF5E3F8-CE93-4585-9652-CB4F9B054FCD}">
      <dsp:nvSpPr>
        <dsp:cNvPr id="0" name=""/>
        <dsp:cNvSpPr/>
      </dsp:nvSpPr>
      <dsp:spPr>
        <a:xfrm rot="5400000">
          <a:off x="-132980" y="1614582"/>
          <a:ext cx="886539" cy="620577"/>
        </a:xfrm>
        <a:prstGeom prst="chevron">
          <a:avLst/>
        </a:prstGeom>
        <a:gradFill rotWithShape="0">
          <a:gsLst>
            <a:gs pos="0">
              <a:schemeClr val="accent5">
                <a:shade val="50000"/>
                <a:hueOff val="252972"/>
                <a:satOff val="-5595"/>
                <a:lumOff val="41987"/>
                <a:alphaOff val="0"/>
                <a:shade val="51000"/>
                <a:satMod val="130000"/>
              </a:schemeClr>
            </a:gs>
            <a:gs pos="80000">
              <a:schemeClr val="accent5">
                <a:shade val="50000"/>
                <a:hueOff val="252972"/>
                <a:satOff val="-5595"/>
                <a:lumOff val="41987"/>
                <a:alphaOff val="0"/>
                <a:shade val="93000"/>
                <a:satMod val="130000"/>
              </a:schemeClr>
            </a:gs>
            <a:gs pos="100000">
              <a:schemeClr val="accent5">
                <a:shade val="50000"/>
                <a:hueOff val="252972"/>
                <a:satOff val="-5595"/>
                <a:lumOff val="41987"/>
                <a:alphaOff val="0"/>
                <a:shade val="94000"/>
                <a:satMod val="135000"/>
              </a:schemeClr>
            </a:gs>
          </a:gsLst>
          <a:lin ang="16200000" scaled="0"/>
        </a:gradFill>
        <a:ln w="9525" cap="flat" cmpd="sng" algn="ctr">
          <a:solidFill>
            <a:schemeClr val="accent5">
              <a:shade val="50000"/>
              <a:hueOff val="252972"/>
              <a:satOff val="-5595"/>
              <a:lumOff val="41987"/>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solidFill>
                <a:schemeClr val="accent5">
                  <a:lumMod val="50000"/>
                </a:schemeClr>
              </a:solidFill>
            </a:rPr>
            <a:t>Property</a:t>
          </a:r>
          <a:endParaRPr lang="en-US" sz="1300" kern="1200" dirty="0">
            <a:solidFill>
              <a:schemeClr val="accent5">
                <a:lumMod val="50000"/>
              </a:schemeClr>
            </a:solidFill>
          </a:endParaRPr>
        </a:p>
      </dsp:txBody>
      <dsp:txXfrm rot="-5400000">
        <a:off x="2" y="1791890"/>
        <a:ext cx="620577" cy="265962"/>
      </dsp:txXfrm>
    </dsp:sp>
    <dsp:sp modelId="{0A27C6A6-7435-4915-90A6-0E451E880085}">
      <dsp:nvSpPr>
        <dsp:cNvPr id="0" name=""/>
        <dsp:cNvSpPr/>
      </dsp:nvSpPr>
      <dsp:spPr>
        <a:xfrm rot="5400000">
          <a:off x="2151953" y="-49773"/>
          <a:ext cx="576250" cy="3639002"/>
        </a:xfrm>
        <a:prstGeom prst="round2SameRect">
          <a:avLst/>
        </a:prstGeom>
        <a:solidFill>
          <a:schemeClr val="lt1">
            <a:alpha val="90000"/>
            <a:hueOff val="0"/>
            <a:satOff val="0"/>
            <a:lumOff val="0"/>
            <a:alphaOff val="0"/>
          </a:schemeClr>
        </a:solidFill>
        <a:ln w="9525" cap="flat" cmpd="sng" algn="ctr">
          <a:solidFill>
            <a:schemeClr val="accent5">
              <a:shade val="50000"/>
              <a:hueOff val="252972"/>
              <a:satOff val="-5595"/>
              <a:lumOff val="41987"/>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t>0001 (Draper Hall)</a:t>
          </a:r>
          <a:endParaRPr lang="en-US" sz="2900" kern="1200" dirty="0"/>
        </a:p>
      </dsp:txBody>
      <dsp:txXfrm rot="-5400000">
        <a:off x="620577" y="1509733"/>
        <a:ext cx="3610872" cy="519990"/>
      </dsp:txXfrm>
    </dsp:sp>
    <dsp:sp modelId="{A3EEA0E6-5888-4AF4-93D8-E8E86B9DE2DD}">
      <dsp:nvSpPr>
        <dsp:cNvPr id="0" name=""/>
        <dsp:cNvSpPr/>
      </dsp:nvSpPr>
      <dsp:spPr>
        <a:xfrm rot="5400000">
          <a:off x="-132980" y="2355364"/>
          <a:ext cx="886539" cy="620577"/>
        </a:xfrm>
        <a:prstGeom prst="chevron">
          <a:avLst/>
        </a:prstGeom>
        <a:gradFill rotWithShape="0">
          <a:gsLst>
            <a:gs pos="0">
              <a:schemeClr val="accent5">
                <a:shade val="50000"/>
                <a:hueOff val="126486"/>
                <a:satOff val="-2798"/>
                <a:lumOff val="20993"/>
                <a:alphaOff val="0"/>
                <a:shade val="51000"/>
                <a:satMod val="130000"/>
              </a:schemeClr>
            </a:gs>
            <a:gs pos="80000">
              <a:schemeClr val="accent5">
                <a:shade val="50000"/>
                <a:hueOff val="126486"/>
                <a:satOff val="-2798"/>
                <a:lumOff val="20993"/>
                <a:alphaOff val="0"/>
                <a:shade val="93000"/>
                <a:satMod val="130000"/>
              </a:schemeClr>
            </a:gs>
            <a:gs pos="100000">
              <a:schemeClr val="accent5">
                <a:shade val="50000"/>
                <a:hueOff val="126486"/>
                <a:satOff val="-2798"/>
                <a:lumOff val="20993"/>
                <a:alphaOff val="0"/>
                <a:shade val="94000"/>
                <a:satMod val="135000"/>
              </a:schemeClr>
            </a:gs>
          </a:gsLst>
          <a:lin ang="16200000" scaled="0"/>
        </a:gradFill>
        <a:ln w="9525" cap="flat" cmpd="sng" algn="ctr">
          <a:solidFill>
            <a:schemeClr val="accent5">
              <a:shade val="50000"/>
              <a:hueOff val="126486"/>
              <a:satOff val="-2798"/>
              <a:lumOff val="2099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Location</a:t>
          </a:r>
          <a:endParaRPr lang="en-US" sz="1300" kern="1200" dirty="0"/>
        </a:p>
      </dsp:txBody>
      <dsp:txXfrm rot="-5400000">
        <a:off x="2" y="2532672"/>
        <a:ext cx="620577" cy="265962"/>
      </dsp:txXfrm>
    </dsp:sp>
    <dsp:sp modelId="{4A8FEBC1-B0C8-4A7D-823A-0F5C413FD7BA}">
      <dsp:nvSpPr>
        <dsp:cNvPr id="0" name=""/>
        <dsp:cNvSpPr/>
      </dsp:nvSpPr>
      <dsp:spPr>
        <a:xfrm rot="5400000">
          <a:off x="2151371" y="684162"/>
          <a:ext cx="576250" cy="3639002"/>
        </a:xfrm>
        <a:prstGeom prst="round2SameRect">
          <a:avLst/>
        </a:prstGeom>
        <a:solidFill>
          <a:schemeClr val="lt1">
            <a:alpha val="90000"/>
            <a:hueOff val="0"/>
            <a:satOff val="0"/>
            <a:lumOff val="0"/>
            <a:alphaOff val="0"/>
          </a:schemeClr>
        </a:solidFill>
        <a:ln w="9525" cap="flat" cmpd="sng" algn="ctr">
          <a:solidFill>
            <a:schemeClr val="accent5">
              <a:shade val="50000"/>
              <a:hueOff val="126486"/>
              <a:satOff val="-2798"/>
              <a:lumOff val="20993"/>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t>102 (Faculty Office)</a:t>
          </a:r>
          <a:endParaRPr lang="en-US" sz="2900" kern="1200" dirty="0"/>
        </a:p>
      </dsp:txBody>
      <dsp:txXfrm rot="-5400000">
        <a:off x="619995" y="2243668"/>
        <a:ext cx="3610872" cy="5199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ADE814-6B49-4029-A8EA-C39FB9C7841A}">
      <dsp:nvSpPr>
        <dsp:cNvPr id="0" name=""/>
        <dsp:cNvSpPr/>
      </dsp:nvSpPr>
      <dsp:spPr>
        <a:xfrm rot="5400000">
          <a:off x="-132980" y="133018"/>
          <a:ext cx="886539" cy="620577"/>
        </a:xfrm>
        <a:prstGeom prst="chevron">
          <a:avLst/>
        </a:prstGeom>
        <a:gradFill rotWithShape="0">
          <a:gsLst>
            <a:gs pos="0">
              <a:schemeClr val="accent5">
                <a:shade val="50000"/>
                <a:hueOff val="0"/>
                <a:satOff val="0"/>
                <a:lumOff val="0"/>
                <a:alphaOff val="0"/>
                <a:shade val="51000"/>
                <a:satMod val="130000"/>
              </a:schemeClr>
            </a:gs>
            <a:gs pos="80000">
              <a:schemeClr val="accent5">
                <a:shade val="50000"/>
                <a:hueOff val="0"/>
                <a:satOff val="0"/>
                <a:lumOff val="0"/>
                <a:alphaOff val="0"/>
                <a:shade val="93000"/>
                <a:satMod val="130000"/>
              </a:schemeClr>
            </a:gs>
            <a:gs pos="100000">
              <a:schemeClr val="accent5">
                <a:shade val="50000"/>
                <a:hueOff val="0"/>
                <a:satOff val="0"/>
                <a:lumOff val="0"/>
                <a:alphaOff val="0"/>
                <a:shade val="94000"/>
                <a:satMod val="135000"/>
              </a:schemeClr>
            </a:gs>
          </a:gsLst>
          <a:lin ang="16200000" scaled="0"/>
        </a:gradFill>
        <a:ln w="9525" cap="flat" cmpd="sng" algn="ctr">
          <a:solidFill>
            <a:schemeClr val="accent5">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Region</a:t>
          </a:r>
          <a:endParaRPr lang="en-US" sz="1300" kern="1200" dirty="0"/>
        </a:p>
      </dsp:txBody>
      <dsp:txXfrm rot="-5400000">
        <a:off x="2" y="310326"/>
        <a:ext cx="620577" cy="265962"/>
      </dsp:txXfrm>
    </dsp:sp>
    <dsp:sp modelId="{DB41BC4F-932A-4949-9752-0DDFB7529BBA}">
      <dsp:nvSpPr>
        <dsp:cNvPr id="0" name=""/>
        <dsp:cNvSpPr/>
      </dsp:nvSpPr>
      <dsp:spPr>
        <a:xfrm rot="5400000">
          <a:off x="2151953" y="-1531375"/>
          <a:ext cx="576250" cy="3639002"/>
        </a:xfrm>
        <a:prstGeom prst="round2SameRect">
          <a:avLst/>
        </a:prstGeom>
        <a:solidFill>
          <a:schemeClr val="lt1">
            <a:alpha val="90000"/>
            <a:hueOff val="0"/>
            <a:satOff val="0"/>
            <a:lumOff val="0"/>
            <a:alphaOff val="0"/>
          </a:schemeClr>
        </a:solidFill>
        <a:ln w="9525" cap="flat" cmpd="sng" algn="ctr">
          <a:solidFill>
            <a:schemeClr val="accent5">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t>University at Albany</a:t>
          </a:r>
          <a:endParaRPr lang="en-US" sz="2700" kern="1200" dirty="0"/>
        </a:p>
      </dsp:txBody>
      <dsp:txXfrm rot="-5400000">
        <a:off x="620577" y="28131"/>
        <a:ext cx="3610872" cy="519990"/>
      </dsp:txXfrm>
    </dsp:sp>
    <dsp:sp modelId="{A9982801-2B9E-4D36-B435-E9B80BC01314}">
      <dsp:nvSpPr>
        <dsp:cNvPr id="0" name=""/>
        <dsp:cNvSpPr/>
      </dsp:nvSpPr>
      <dsp:spPr>
        <a:xfrm rot="5400000">
          <a:off x="-132980" y="873800"/>
          <a:ext cx="886539" cy="620577"/>
        </a:xfrm>
        <a:prstGeom prst="chevron">
          <a:avLst/>
        </a:prstGeom>
        <a:gradFill rotWithShape="0">
          <a:gsLst>
            <a:gs pos="0">
              <a:schemeClr val="accent5">
                <a:shade val="50000"/>
                <a:hueOff val="126486"/>
                <a:satOff val="-2798"/>
                <a:lumOff val="20993"/>
                <a:alphaOff val="0"/>
                <a:shade val="51000"/>
                <a:satMod val="130000"/>
              </a:schemeClr>
            </a:gs>
            <a:gs pos="80000">
              <a:schemeClr val="accent5">
                <a:shade val="50000"/>
                <a:hueOff val="126486"/>
                <a:satOff val="-2798"/>
                <a:lumOff val="20993"/>
                <a:alphaOff val="0"/>
                <a:shade val="93000"/>
                <a:satMod val="130000"/>
              </a:schemeClr>
            </a:gs>
            <a:gs pos="100000">
              <a:schemeClr val="accent5">
                <a:shade val="50000"/>
                <a:hueOff val="126486"/>
                <a:satOff val="-2798"/>
                <a:lumOff val="20993"/>
                <a:alphaOff val="0"/>
                <a:shade val="94000"/>
                <a:satMod val="135000"/>
              </a:schemeClr>
            </a:gs>
          </a:gsLst>
          <a:lin ang="16200000" scaled="0"/>
        </a:gradFill>
        <a:ln w="9525" cap="flat" cmpd="sng" algn="ctr">
          <a:solidFill>
            <a:schemeClr val="accent5">
              <a:shade val="50000"/>
              <a:hueOff val="126486"/>
              <a:satOff val="-2798"/>
              <a:lumOff val="2099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Facility</a:t>
          </a:r>
          <a:endParaRPr lang="en-US" sz="1300" kern="1200" dirty="0"/>
        </a:p>
      </dsp:txBody>
      <dsp:txXfrm rot="-5400000">
        <a:off x="2" y="1051108"/>
        <a:ext cx="620577" cy="265962"/>
      </dsp:txXfrm>
    </dsp:sp>
    <dsp:sp modelId="{4EF01C4F-BD68-4107-9B69-25C980A57978}">
      <dsp:nvSpPr>
        <dsp:cNvPr id="0" name=""/>
        <dsp:cNvSpPr/>
      </dsp:nvSpPr>
      <dsp:spPr>
        <a:xfrm rot="5400000">
          <a:off x="2151953" y="-784563"/>
          <a:ext cx="576250" cy="3639002"/>
        </a:xfrm>
        <a:prstGeom prst="round2SameRect">
          <a:avLst/>
        </a:prstGeom>
        <a:solidFill>
          <a:schemeClr val="lt1">
            <a:alpha val="90000"/>
            <a:hueOff val="0"/>
            <a:satOff val="0"/>
            <a:lumOff val="0"/>
            <a:alphaOff val="0"/>
          </a:schemeClr>
        </a:solidFill>
        <a:ln w="9525" cap="flat" cmpd="sng" algn="ctr">
          <a:solidFill>
            <a:schemeClr val="accent5">
              <a:shade val="50000"/>
              <a:hueOff val="126486"/>
              <a:satOff val="-2798"/>
              <a:lumOff val="20993"/>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t>Main Campus</a:t>
          </a:r>
          <a:endParaRPr lang="en-US" sz="2700" kern="1200" dirty="0"/>
        </a:p>
      </dsp:txBody>
      <dsp:txXfrm rot="-5400000">
        <a:off x="620577" y="774943"/>
        <a:ext cx="3610872" cy="519990"/>
      </dsp:txXfrm>
    </dsp:sp>
    <dsp:sp modelId="{7CF5E3F8-CE93-4585-9652-CB4F9B054FCD}">
      <dsp:nvSpPr>
        <dsp:cNvPr id="0" name=""/>
        <dsp:cNvSpPr/>
      </dsp:nvSpPr>
      <dsp:spPr>
        <a:xfrm rot="5400000">
          <a:off x="-132980" y="1614582"/>
          <a:ext cx="886539" cy="620577"/>
        </a:xfrm>
        <a:prstGeom prst="chevron">
          <a:avLst/>
        </a:prstGeom>
        <a:gradFill rotWithShape="0">
          <a:gsLst>
            <a:gs pos="0">
              <a:schemeClr val="accent5">
                <a:shade val="50000"/>
                <a:hueOff val="252972"/>
                <a:satOff val="-5595"/>
                <a:lumOff val="41987"/>
                <a:alphaOff val="0"/>
                <a:shade val="51000"/>
                <a:satMod val="130000"/>
              </a:schemeClr>
            </a:gs>
            <a:gs pos="80000">
              <a:schemeClr val="accent5">
                <a:shade val="50000"/>
                <a:hueOff val="252972"/>
                <a:satOff val="-5595"/>
                <a:lumOff val="41987"/>
                <a:alphaOff val="0"/>
                <a:shade val="93000"/>
                <a:satMod val="130000"/>
              </a:schemeClr>
            </a:gs>
            <a:gs pos="100000">
              <a:schemeClr val="accent5">
                <a:shade val="50000"/>
                <a:hueOff val="252972"/>
                <a:satOff val="-5595"/>
                <a:lumOff val="41987"/>
                <a:alphaOff val="0"/>
                <a:shade val="94000"/>
                <a:satMod val="135000"/>
              </a:schemeClr>
            </a:gs>
          </a:gsLst>
          <a:lin ang="16200000" scaled="0"/>
        </a:gradFill>
        <a:ln w="9525" cap="flat" cmpd="sng" algn="ctr">
          <a:solidFill>
            <a:schemeClr val="accent5">
              <a:shade val="50000"/>
              <a:hueOff val="252972"/>
              <a:satOff val="-5595"/>
              <a:lumOff val="41987"/>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solidFill>
                <a:schemeClr val="accent5">
                  <a:lumMod val="50000"/>
                </a:schemeClr>
              </a:solidFill>
            </a:rPr>
            <a:t>Property</a:t>
          </a:r>
          <a:endParaRPr lang="en-US" sz="1300" kern="1200" dirty="0">
            <a:solidFill>
              <a:schemeClr val="accent5">
                <a:lumMod val="50000"/>
              </a:schemeClr>
            </a:solidFill>
          </a:endParaRPr>
        </a:p>
      </dsp:txBody>
      <dsp:txXfrm rot="-5400000">
        <a:off x="2" y="1791890"/>
        <a:ext cx="620577" cy="265962"/>
      </dsp:txXfrm>
    </dsp:sp>
    <dsp:sp modelId="{0A27C6A6-7435-4915-90A6-0E451E880085}">
      <dsp:nvSpPr>
        <dsp:cNvPr id="0" name=""/>
        <dsp:cNvSpPr/>
      </dsp:nvSpPr>
      <dsp:spPr>
        <a:xfrm rot="5400000">
          <a:off x="2151953" y="-49773"/>
          <a:ext cx="576250" cy="3639002"/>
        </a:xfrm>
        <a:prstGeom prst="round2SameRect">
          <a:avLst/>
        </a:prstGeom>
        <a:solidFill>
          <a:schemeClr val="lt1">
            <a:alpha val="90000"/>
            <a:hueOff val="0"/>
            <a:satOff val="0"/>
            <a:lumOff val="0"/>
            <a:alphaOff val="0"/>
          </a:schemeClr>
        </a:solidFill>
        <a:ln w="9525" cap="flat" cmpd="sng" algn="ctr">
          <a:solidFill>
            <a:schemeClr val="accent5">
              <a:shade val="50000"/>
              <a:hueOff val="252972"/>
              <a:satOff val="-5595"/>
              <a:lumOff val="41987"/>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t>SFTB (Softball Field)</a:t>
          </a:r>
          <a:endParaRPr lang="en-US" sz="2700" kern="1200" dirty="0"/>
        </a:p>
      </dsp:txBody>
      <dsp:txXfrm rot="-5400000">
        <a:off x="620577" y="1509733"/>
        <a:ext cx="3610872" cy="519990"/>
      </dsp:txXfrm>
    </dsp:sp>
    <dsp:sp modelId="{A3EEA0E6-5888-4AF4-93D8-E8E86B9DE2DD}">
      <dsp:nvSpPr>
        <dsp:cNvPr id="0" name=""/>
        <dsp:cNvSpPr/>
      </dsp:nvSpPr>
      <dsp:spPr>
        <a:xfrm rot="5400000">
          <a:off x="-132980" y="2355364"/>
          <a:ext cx="886539" cy="620577"/>
        </a:xfrm>
        <a:prstGeom prst="chevron">
          <a:avLst/>
        </a:prstGeom>
        <a:gradFill rotWithShape="0">
          <a:gsLst>
            <a:gs pos="0">
              <a:schemeClr val="accent5">
                <a:shade val="50000"/>
                <a:hueOff val="126486"/>
                <a:satOff val="-2798"/>
                <a:lumOff val="20993"/>
                <a:alphaOff val="0"/>
                <a:shade val="51000"/>
                <a:satMod val="130000"/>
              </a:schemeClr>
            </a:gs>
            <a:gs pos="80000">
              <a:schemeClr val="accent5">
                <a:shade val="50000"/>
                <a:hueOff val="126486"/>
                <a:satOff val="-2798"/>
                <a:lumOff val="20993"/>
                <a:alphaOff val="0"/>
                <a:shade val="93000"/>
                <a:satMod val="130000"/>
              </a:schemeClr>
            </a:gs>
            <a:gs pos="100000">
              <a:schemeClr val="accent5">
                <a:shade val="50000"/>
                <a:hueOff val="126486"/>
                <a:satOff val="-2798"/>
                <a:lumOff val="20993"/>
                <a:alphaOff val="0"/>
                <a:shade val="94000"/>
                <a:satMod val="135000"/>
              </a:schemeClr>
            </a:gs>
          </a:gsLst>
          <a:lin ang="16200000" scaled="0"/>
        </a:gradFill>
        <a:ln w="9525" cap="flat" cmpd="sng" algn="ctr">
          <a:solidFill>
            <a:schemeClr val="accent5">
              <a:shade val="50000"/>
              <a:hueOff val="126486"/>
              <a:satOff val="-2798"/>
              <a:lumOff val="2099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Location</a:t>
          </a:r>
          <a:endParaRPr lang="en-US" sz="1300" kern="1200" dirty="0"/>
        </a:p>
      </dsp:txBody>
      <dsp:txXfrm rot="-5400000">
        <a:off x="2" y="2532672"/>
        <a:ext cx="620577" cy="265962"/>
      </dsp:txXfrm>
    </dsp:sp>
    <dsp:sp modelId="{4A8FEBC1-B0C8-4A7D-823A-0F5C413FD7BA}">
      <dsp:nvSpPr>
        <dsp:cNvPr id="0" name=""/>
        <dsp:cNvSpPr/>
      </dsp:nvSpPr>
      <dsp:spPr>
        <a:xfrm rot="5400000">
          <a:off x="2151371" y="684162"/>
          <a:ext cx="576250" cy="3639002"/>
        </a:xfrm>
        <a:prstGeom prst="round2SameRect">
          <a:avLst/>
        </a:prstGeom>
        <a:solidFill>
          <a:schemeClr val="lt1">
            <a:alpha val="90000"/>
            <a:hueOff val="0"/>
            <a:satOff val="0"/>
            <a:lumOff val="0"/>
            <a:alphaOff val="0"/>
          </a:schemeClr>
        </a:solidFill>
        <a:ln w="9525" cap="flat" cmpd="sng" algn="ctr">
          <a:solidFill>
            <a:schemeClr val="accent5">
              <a:shade val="50000"/>
              <a:hueOff val="126486"/>
              <a:satOff val="-2798"/>
              <a:lumOff val="20993"/>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t>INFD (Skinned infield)</a:t>
          </a:r>
          <a:endParaRPr lang="en-US" sz="2700" kern="1200" dirty="0"/>
        </a:p>
      </dsp:txBody>
      <dsp:txXfrm rot="-5400000">
        <a:off x="619995" y="2243668"/>
        <a:ext cx="3610872" cy="5199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9BB5E5-6C72-44F2-B80D-BCEF91D30B4C}">
      <dsp:nvSpPr>
        <dsp:cNvPr id="0" name=""/>
        <dsp:cNvSpPr/>
      </dsp:nvSpPr>
      <dsp:spPr>
        <a:xfrm>
          <a:off x="0" y="0"/>
          <a:ext cx="4705120" cy="88530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INSTITUTION (Cortland)</a:t>
          </a:r>
          <a:endParaRPr lang="en-US" sz="2500" kern="1200" dirty="0"/>
        </a:p>
      </dsp:txBody>
      <dsp:txXfrm>
        <a:off x="25930" y="25930"/>
        <a:ext cx="3749806" cy="833445"/>
      </dsp:txXfrm>
    </dsp:sp>
    <dsp:sp modelId="{44DC7FBC-125E-49BD-AEEF-A1CD16EDC0CE}">
      <dsp:nvSpPr>
        <dsp:cNvPr id="0" name=""/>
        <dsp:cNvSpPr/>
      </dsp:nvSpPr>
      <dsp:spPr>
        <a:xfrm>
          <a:off x="415157" y="1020975"/>
          <a:ext cx="4705120" cy="88530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DEPARTMENT (Facilities)</a:t>
          </a:r>
          <a:endParaRPr lang="en-US" sz="2500" kern="1200" dirty="0"/>
        </a:p>
      </dsp:txBody>
      <dsp:txXfrm>
        <a:off x="441087" y="1046905"/>
        <a:ext cx="3662654" cy="833445"/>
      </dsp:txXfrm>
    </dsp:sp>
    <dsp:sp modelId="{A44C4482-DFFB-4449-BEBE-7C6EA466D914}">
      <dsp:nvSpPr>
        <dsp:cNvPr id="0" name=""/>
        <dsp:cNvSpPr/>
      </dsp:nvSpPr>
      <dsp:spPr>
        <a:xfrm>
          <a:off x="798838" y="2065712"/>
          <a:ext cx="4705120" cy="885305"/>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ORGANIZATION (Custodial) </a:t>
          </a:r>
          <a:endParaRPr lang="en-US" sz="2500" kern="1200" dirty="0"/>
        </a:p>
      </dsp:txBody>
      <dsp:txXfrm>
        <a:off x="824768" y="2091642"/>
        <a:ext cx="3662654" cy="833445"/>
      </dsp:txXfrm>
    </dsp:sp>
    <dsp:sp modelId="{1BB1E571-DED2-4241-AE0D-722B47BA4608}">
      <dsp:nvSpPr>
        <dsp:cNvPr id="0" name=""/>
        <dsp:cNvSpPr/>
      </dsp:nvSpPr>
      <dsp:spPr>
        <a:xfrm>
          <a:off x="4129672" y="671356"/>
          <a:ext cx="575448" cy="575448"/>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4259148" y="671356"/>
        <a:ext cx="316496" cy="433025"/>
      </dsp:txXfrm>
    </dsp:sp>
    <dsp:sp modelId="{A5839476-6A95-4789-BCEC-82770B53AC33}">
      <dsp:nvSpPr>
        <dsp:cNvPr id="0" name=""/>
        <dsp:cNvSpPr/>
      </dsp:nvSpPr>
      <dsp:spPr>
        <a:xfrm>
          <a:off x="4544829" y="1698310"/>
          <a:ext cx="575448" cy="575448"/>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4674305" y="1698310"/>
        <a:ext cx="316496" cy="43302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1" tIns="47111" rIns="94221" bIns="47111" rtlCol="0"/>
          <a:lstStyle>
            <a:lvl1pPr algn="l">
              <a:defRPr sz="1200"/>
            </a:lvl1pPr>
          </a:lstStyle>
          <a:p>
            <a:endParaRPr lang="en-US"/>
          </a:p>
        </p:txBody>
      </p:sp>
      <p:sp>
        <p:nvSpPr>
          <p:cNvPr id="3" name="Date Placeholder 2"/>
          <p:cNvSpPr>
            <a:spLocks noGrp="1"/>
          </p:cNvSpPr>
          <p:nvPr>
            <p:ph type="dt" sz="quarter" idx="1"/>
          </p:nvPr>
        </p:nvSpPr>
        <p:spPr>
          <a:xfrm>
            <a:off x="4023093" y="0"/>
            <a:ext cx="3077739" cy="469424"/>
          </a:xfrm>
          <a:prstGeom prst="rect">
            <a:avLst/>
          </a:prstGeom>
        </p:spPr>
        <p:txBody>
          <a:bodyPr vert="horz" lIns="94221" tIns="47111" rIns="94221" bIns="47111" rtlCol="0"/>
          <a:lstStyle>
            <a:lvl1pPr algn="r">
              <a:defRPr sz="1200"/>
            </a:lvl1pPr>
          </a:lstStyle>
          <a:p>
            <a:fld id="{A21FFFF7-9A75-48C4-9FCF-B5F9F75806F5}" type="datetimeFigureOut">
              <a:rPr lang="en-US" smtClean="0"/>
              <a:pPr/>
              <a:t>8/15/2016</a:t>
            </a:fld>
            <a:endParaRPr lang="en-US"/>
          </a:p>
        </p:txBody>
      </p:sp>
      <p:sp>
        <p:nvSpPr>
          <p:cNvPr id="4" name="Footer Placeholder 3"/>
          <p:cNvSpPr>
            <a:spLocks noGrp="1"/>
          </p:cNvSpPr>
          <p:nvPr>
            <p:ph type="ftr" sz="quarter" idx="2"/>
          </p:nvPr>
        </p:nvSpPr>
        <p:spPr>
          <a:xfrm>
            <a:off x="0" y="8917422"/>
            <a:ext cx="3077739" cy="469424"/>
          </a:xfrm>
          <a:prstGeom prst="rect">
            <a:avLst/>
          </a:prstGeom>
        </p:spPr>
        <p:txBody>
          <a:bodyPr vert="horz" lIns="94221" tIns="47111" rIns="94221" bIns="47111" rtlCol="0" anchor="b"/>
          <a:lstStyle>
            <a:lvl1pPr algn="l">
              <a:defRPr sz="1200"/>
            </a:lvl1pPr>
          </a:lstStyle>
          <a:p>
            <a:endParaRPr lang="en-US"/>
          </a:p>
        </p:txBody>
      </p:sp>
      <p:sp>
        <p:nvSpPr>
          <p:cNvPr id="5" name="Slide Number Placeholder 4"/>
          <p:cNvSpPr>
            <a:spLocks noGrp="1"/>
          </p:cNvSpPr>
          <p:nvPr>
            <p:ph type="sldNum" sz="quarter" idx="3"/>
          </p:nvPr>
        </p:nvSpPr>
        <p:spPr>
          <a:xfrm>
            <a:off x="4023093" y="8917422"/>
            <a:ext cx="3077739" cy="469424"/>
          </a:xfrm>
          <a:prstGeom prst="rect">
            <a:avLst/>
          </a:prstGeom>
        </p:spPr>
        <p:txBody>
          <a:bodyPr vert="horz" lIns="94221" tIns="47111" rIns="94221" bIns="47111" rtlCol="0" anchor="b"/>
          <a:lstStyle>
            <a:lvl1pPr algn="r">
              <a:defRPr sz="1200"/>
            </a:lvl1pPr>
          </a:lstStyle>
          <a:p>
            <a:fld id="{1D62C596-F55E-4E3D-9319-9CC9AB728D18}" type="slidenum">
              <a:rPr lang="en-US" smtClean="0"/>
              <a:pPr/>
              <a:t>‹#›</a:t>
            </a:fld>
            <a:endParaRPr lang="en-US"/>
          </a:p>
        </p:txBody>
      </p:sp>
    </p:spTree>
    <p:extLst>
      <p:ext uri="{BB962C8B-B14F-4D97-AF65-F5344CB8AC3E}">
        <p14:creationId xmlns:p14="http://schemas.microsoft.com/office/powerpoint/2010/main" val="32844342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1" tIns="47111" rIns="94221" bIns="47111" rtlCol="0"/>
          <a:lstStyle>
            <a:lvl1pPr algn="l">
              <a:defRPr sz="1200"/>
            </a:lvl1pPr>
          </a:lstStyle>
          <a:p>
            <a:endParaRPr lang="en-US"/>
          </a:p>
        </p:txBody>
      </p:sp>
      <p:sp>
        <p:nvSpPr>
          <p:cNvPr id="3" name="Date Placeholder 2"/>
          <p:cNvSpPr>
            <a:spLocks noGrp="1"/>
          </p:cNvSpPr>
          <p:nvPr>
            <p:ph type="dt" idx="1"/>
          </p:nvPr>
        </p:nvSpPr>
        <p:spPr>
          <a:xfrm>
            <a:off x="4023093" y="0"/>
            <a:ext cx="3077739" cy="469424"/>
          </a:xfrm>
          <a:prstGeom prst="rect">
            <a:avLst/>
          </a:prstGeom>
        </p:spPr>
        <p:txBody>
          <a:bodyPr vert="horz" lIns="94221" tIns="47111" rIns="94221" bIns="47111" rtlCol="0"/>
          <a:lstStyle>
            <a:lvl1pPr algn="r">
              <a:defRPr sz="1200"/>
            </a:lvl1pPr>
          </a:lstStyle>
          <a:p>
            <a:fld id="{CC0E5E36-BA11-409B-967C-5602C7C0D848}" type="datetimeFigureOut">
              <a:rPr lang="en-US" smtClean="0"/>
              <a:pPr/>
              <a:t>8/15/2016</a:t>
            </a:fld>
            <a:endParaRPr lang="en-US"/>
          </a:p>
        </p:txBody>
      </p:sp>
      <p:sp>
        <p:nvSpPr>
          <p:cNvPr id="4" name="Slide Image Placeholder 3"/>
          <p:cNvSpPr>
            <a:spLocks noGrp="1" noRot="1" noChangeAspect="1"/>
          </p:cNvSpPr>
          <p:nvPr>
            <p:ph type="sldImg" idx="2"/>
          </p:nvPr>
        </p:nvSpPr>
        <p:spPr>
          <a:xfrm>
            <a:off x="420688" y="703263"/>
            <a:ext cx="6261100" cy="3521075"/>
          </a:xfrm>
          <a:prstGeom prst="rect">
            <a:avLst/>
          </a:prstGeom>
          <a:noFill/>
          <a:ln w="12700">
            <a:solidFill>
              <a:prstClr val="black"/>
            </a:solidFill>
          </a:ln>
        </p:spPr>
        <p:txBody>
          <a:bodyPr vert="horz" lIns="94221" tIns="47111" rIns="94221" bIns="47111"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1" tIns="47111" rIns="94221" bIns="4711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2"/>
            <a:ext cx="3077739" cy="469424"/>
          </a:xfrm>
          <a:prstGeom prst="rect">
            <a:avLst/>
          </a:prstGeom>
        </p:spPr>
        <p:txBody>
          <a:bodyPr vert="horz" lIns="94221" tIns="47111" rIns="94221" bIns="47111"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2"/>
            <a:ext cx="3077739" cy="469424"/>
          </a:xfrm>
          <a:prstGeom prst="rect">
            <a:avLst/>
          </a:prstGeom>
        </p:spPr>
        <p:txBody>
          <a:bodyPr vert="horz" lIns="94221" tIns="47111" rIns="94221" bIns="47111" rtlCol="0" anchor="b"/>
          <a:lstStyle>
            <a:lvl1pPr algn="r">
              <a:defRPr sz="1200"/>
            </a:lvl1pPr>
          </a:lstStyle>
          <a:p>
            <a:fld id="{0C2A6502-EEF5-4ABE-8183-4E5906979868}" type="slidenum">
              <a:rPr lang="en-US" smtClean="0"/>
              <a:pPr/>
              <a:t>‹#›</a:t>
            </a:fld>
            <a:endParaRPr lang="en-US"/>
          </a:p>
        </p:txBody>
      </p:sp>
    </p:spTree>
    <p:extLst>
      <p:ext uri="{BB962C8B-B14F-4D97-AF65-F5344CB8AC3E}">
        <p14:creationId xmlns:p14="http://schemas.microsoft.com/office/powerpoint/2010/main" val="327164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a:t>
            </a:fld>
            <a:endParaRPr lang="en-US"/>
          </a:p>
        </p:txBody>
      </p:sp>
    </p:spTree>
    <p:extLst>
      <p:ext uri="{BB962C8B-B14F-4D97-AF65-F5344CB8AC3E}">
        <p14:creationId xmlns:p14="http://schemas.microsoft.com/office/powerpoint/2010/main" val="206729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2210">
              <a:defRPr/>
            </a:pPr>
            <a:r>
              <a:rPr lang="en-US" dirty="0">
                <a:latin typeface="Times New Roman"/>
                <a:cs typeface="Times New Roman"/>
              </a:rPr>
              <a:t>► </a:t>
            </a:r>
            <a:r>
              <a:rPr lang="en-US" dirty="0" smtClean="0"/>
              <a:t>Working </a:t>
            </a:r>
            <a:r>
              <a:rPr lang="en-US" dirty="0"/>
              <a:t>with Office of General Services to develop a contract for implementing solar installations. </a:t>
            </a:r>
          </a:p>
          <a:p>
            <a:pPr defTabSz="942210">
              <a:defRPr/>
            </a:pPr>
            <a:r>
              <a:rPr lang="en-US" dirty="0">
                <a:latin typeface="Times New Roman"/>
                <a:cs typeface="Times New Roman"/>
              </a:rPr>
              <a:t>► </a:t>
            </a:r>
            <a:r>
              <a:rPr lang="en-US" dirty="0" smtClean="0">
                <a:latin typeface="Times New Roman"/>
                <a:cs typeface="Times New Roman"/>
              </a:rPr>
              <a:t>S</a:t>
            </a:r>
            <a:r>
              <a:rPr lang="en-US" dirty="0" smtClean="0"/>
              <a:t>mall </a:t>
            </a:r>
            <a:r>
              <a:rPr lang="en-US" dirty="0"/>
              <a:t>team </a:t>
            </a:r>
            <a:r>
              <a:rPr lang="en-US" dirty="0" smtClean="0"/>
              <a:t> from OCF, SUNY counsel and a campus rep. </a:t>
            </a:r>
          </a:p>
          <a:p>
            <a:pPr defTabSz="942210">
              <a:defRPr/>
            </a:pPr>
            <a:r>
              <a:rPr lang="en-US" dirty="0" smtClean="0">
                <a:latin typeface="Times New Roman"/>
                <a:cs typeface="Times New Roman"/>
              </a:rPr>
              <a:t>► I</a:t>
            </a:r>
            <a:r>
              <a:rPr lang="en-US" dirty="0" smtClean="0"/>
              <a:t>n </a:t>
            </a:r>
            <a:r>
              <a:rPr lang="en-US" dirty="0"/>
              <a:t>communication with the Controller’s office to determine whether or not solar power purchase agreements are required to go to OSC for review. The current thinking is that these contracts qualify as a commodity purchase which does not require AG/OSC pre audit. </a:t>
            </a:r>
          </a:p>
          <a:p>
            <a:pPr defTabSz="942210">
              <a:defRPr/>
            </a:pPr>
            <a:r>
              <a:rPr lang="en-US" dirty="0">
                <a:latin typeface="Times New Roman"/>
                <a:cs typeface="Times New Roman"/>
              </a:rPr>
              <a:t>► </a:t>
            </a:r>
            <a:r>
              <a:rPr lang="en-US" dirty="0"/>
              <a:t>If you are planning to implement solar on your campus we strongly recommend you contact </a:t>
            </a:r>
            <a:r>
              <a:rPr lang="en-US" dirty="0" smtClean="0"/>
              <a:t>OCF</a:t>
            </a:r>
            <a:r>
              <a:rPr lang="en-US" baseline="0" dirty="0" smtClean="0"/>
              <a:t> for assistance </a:t>
            </a:r>
            <a:r>
              <a:rPr lang="en-US" dirty="0" smtClean="0"/>
              <a:t>with </a:t>
            </a:r>
            <a:r>
              <a:rPr lang="en-US" dirty="0"/>
              <a:t>the financial </a:t>
            </a:r>
            <a:r>
              <a:rPr lang="en-US" dirty="0" smtClean="0"/>
              <a:t>feasibility, and electricity markets. Whether </a:t>
            </a:r>
            <a:r>
              <a:rPr lang="en-US" dirty="0"/>
              <a:t>or not the campus currently participates in the Energy buying group can affect the affordability of solar projects. </a:t>
            </a:r>
          </a:p>
          <a:p>
            <a:pPr defTabSz="942210">
              <a:defRPr/>
            </a:pPr>
            <a:r>
              <a:rPr lang="en-US" dirty="0">
                <a:latin typeface="Times New Roman"/>
                <a:cs typeface="Times New Roman"/>
              </a:rPr>
              <a:t>► </a:t>
            </a:r>
            <a:r>
              <a:rPr lang="en-US" dirty="0"/>
              <a:t>Additionally, if an Energy buying group campus does choose to move forward with </a:t>
            </a:r>
            <a:r>
              <a:rPr lang="en-US" dirty="0" smtClean="0"/>
              <a:t>solar, </a:t>
            </a:r>
            <a:r>
              <a:rPr lang="en-US" dirty="0"/>
              <a:t>it is important to communicate with </a:t>
            </a:r>
            <a:r>
              <a:rPr lang="en-US" dirty="0" smtClean="0"/>
              <a:t>OCF </a:t>
            </a:r>
            <a:r>
              <a:rPr lang="en-US" dirty="0"/>
              <a:t>related to the </a:t>
            </a:r>
            <a:r>
              <a:rPr lang="en-US" dirty="0" smtClean="0"/>
              <a:t>electricity</a:t>
            </a:r>
            <a:r>
              <a:rPr lang="en-US" baseline="0" dirty="0" smtClean="0"/>
              <a:t> the Energy Buying Group </a:t>
            </a:r>
            <a:r>
              <a:rPr lang="en-US" dirty="0" smtClean="0"/>
              <a:t>is </a:t>
            </a:r>
            <a:r>
              <a:rPr lang="en-US" dirty="0"/>
              <a:t>procuring for </a:t>
            </a:r>
            <a:r>
              <a:rPr lang="en-US" dirty="0" smtClean="0"/>
              <a:t>the </a:t>
            </a:r>
            <a:r>
              <a:rPr lang="en-US" dirty="0"/>
              <a:t>campus.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10</a:t>
            </a:fld>
            <a:endParaRPr lang="en-US"/>
          </a:p>
        </p:txBody>
      </p:sp>
    </p:spTree>
    <p:extLst>
      <p:ext uri="{BB962C8B-B14F-4D97-AF65-F5344CB8AC3E}">
        <p14:creationId xmlns:p14="http://schemas.microsoft.com/office/powerpoint/2010/main" val="370801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dirty="0" smtClean="0">
                <a:latin typeface="Times New Roman"/>
                <a:cs typeface="Times New Roman"/>
              </a:rPr>
              <a:t>►T</a:t>
            </a:r>
            <a:r>
              <a:rPr lang="en-US" dirty="0" smtClean="0"/>
              <a:t>wo </a:t>
            </a:r>
            <a:r>
              <a:rPr lang="en-US" dirty="0"/>
              <a:t>contracting options, one new and one old that may have gone unnoticed that can help </a:t>
            </a:r>
            <a:r>
              <a:rPr lang="en-US" dirty="0" smtClean="0"/>
              <a:t>with energy </a:t>
            </a:r>
            <a:r>
              <a:rPr lang="en-US" dirty="0"/>
              <a:t>and other projects.</a:t>
            </a:r>
          </a:p>
          <a:p>
            <a:pPr lvl="1" defTabSz="942210"/>
            <a:r>
              <a:rPr lang="en-US" dirty="0" smtClean="0">
                <a:latin typeface="Times New Roman"/>
                <a:cs typeface="Times New Roman"/>
              </a:rPr>
              <a:t>►</a:t>
            </a:r>
            <a:r>
              <a:rPr lang="en-US" dirty="0"/>
              <a:t>NYPA Contract </a:t>
            </a:r>
          </a:p>
          <a:p>
            <a:pPr lvl="1"/>
            <a:r>
              <a:rPr lang="en-US" dirty="0">
                <a:latin typeface="Times New Roman"/>
                <a:cs typeface="Times New Roman"/>
              </a:rPr>
              <a:t>►</a:t>
            </a:r>
            <a:r>
              <a:rPr lang="en-US" dirty="0"/>
              <a:t>OGS Contract </a:t>
            </a:r>
          </a:p>
        </p:txBody>
      </p:sp>
      <p:sp>
        <p:nvSpPr>
          <p:cNvPr id="4" name="Slide Number Placeholder 3"/>
          <p:cNvSpPr>
            <a:spLocks noGrp="1"/>
          </p:cNvSpPr>
          <p:nvPr>
            <p:ph type="sldNum" sz="quarter" idx="10"/>
          </p:nvPr>
        </p:nvSpPr>
        <p:spPr/>
        <p:txBody>
          <a:bodyPr/>
          <a:lstStyle/>
          <a:p>
            <a:fld id="{0C2A6502-EEF5-4ABE-8183-4E5906979868}" type="slidenum">
              <a:rPr lang="en-US" smtClean="0"/>
              <a:pPr/>
              <a:t>11</a:t>
            </a:fld>
            <a:endParaRPr lang="en-US"/>
          </a:p>
        </p:txBody>
      </p:sp>
    </p:spTree>
    <p:extLst>
      <p:ext uri="{BB962C8B-B14F-4D97-AF65-F5344CB8AC3E}">
        <p14:creationId xmlns:p14="http://schemas.microsoft.com/office/powerpoint/2010/main" val="4224086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dirty="0" smtClean="0">
                <a:latin typeface="Times New Roman"/>
                <a:cs typeface="Times New Roman"/>
              </a:rPr>
              <a:t>►</a:t>
            </a:r>
            <a:r>
              <a:rPr lang="en-US" dirty="0">
                <a:latin typeface="Times New Roman"/>
                <a:cs typeface="Times New Roman"/>
              </a:rPr>
              <a:t>A team from t</a:t>
            </a:r>
            <a:r>
              <a:rPr lang="en-US" dirty="0"/>
              <a:t>he Office for Capital Facilities </a:t>
            </a:r>
            <a:r>
              <a:rPr lang="en-US" dirty="0" smtClean="0"/>
              <a:t>together </a:t>
            </a:r>
            <a:r>
              <a:rPr lang="en-US" dirty="0"/>
              <a:t>with the Office of University Counsel, has executed a master agreement with the New York State Power Authority, for Construction and Construction-related Energy Efficiency Services.</a:t>
            </a:r>
          </a:p>
          <a:p>
            <a:pPr lvl="0"/>
            <a:r>
              <a:rPr lang="en-US" dirty="0">
                <a:latin typeface="Times New Roman"/>
                <a:cs typeface="Times New Roman"/>
              </a:rPr>
              <a:t>►</a:t>
            </a:r>
            <a:r>
              <a:rPr lang="en-US" dirty="0"/>
              <a:t>The Agreement is written so as to provide construction related design services and construction of actual energy projects, which removes the need for these NYPA projects to be reviewed by OSC. Previously campuses accessed NYPA through and OGS contract which required OSC approval for each contract assignment made through that agreement. This new agreement should streamline </a:t>
            </a:r>
            <a:r>
              <a:rPr lang="en-US" dirty="0" smtClean="0"/>
              <a:t>ability </a:t>
            </a:r>
            <a:r>
              <a:rPr lang="en-US" dirty="0"/>
              <a:t>to engage with NYPA for energy efficiency projects.</a:t>
            </a:r>
          </a:p>
          <a:p>
            <a:pPr lvl="0"/>
            <a:r>
              <a:rPr lang="en-US" dirty="0">
                <a:latin typeface="Times New Roman"/>
                <a:cs typeface="Times New Roman"/>
              </a:rPr>
              <a:t>►</a:t>
            </a:r>
            <a:r>
              <a:rPr lang="en-US" dirty="0"/>
              <a:t>The Agreement can be used for assessment and turnkey projects such as;</a:t>
            </a:r>
          </a:p>
          <a:p>
            <a:pPr lvl="1"/>
            <a:r>
              <a:rPr lang="en-US" dirty="0">
                <a:latin typeface="Times New Roman"/>
                <a:cs typeface="Times New Roman"/>
              </a:rPr>
              <a:t>►</a:t>
            </a:r>
            <a:r>
              <a:rPr lang="en-US" dirty="0"/>
              <a:t>Audits and Energy Master Planning</a:t>
            </a:r>
          </a:p>
          <a:p>
            <a:pPr lvl="1"/>
            <a:r>
              <a:rPr lang="en-US" dirty="0">
                <a:latin typeface="Times New Roman"/>
                <a:cs typeface="Times New Roman"/>
              </a:rPr>
              <a:t>►</a:t>
            </a:r>
            <a:r>
              <a:rPr lang="en-US" dirty="0"/>
              <a:t>Lighting efficiency upgrades</a:t>
            </a:r>
          </a:p>
          <a:p>
            <a:pPr lvl="1"/>
            <a:r>
              <a:rPr lang="en-US" dirty="0">
                <a:latin typeface="Times New Roman"/>
                <a:cs typeface="Times New Roman"/>
              </a:rPr>
              <a:t>►</a:t>
            </a:r>
            <a:r>
              <a:rPr lang="en-US" dirty="0"/>
              <a:t>Controls</a:t>
            </a:r>
          </a:p>
          <a:p>
            <a:pPr lvl="1"/>
            <a:r>
              <a:rPr lang="en-US" dirty="0">
                <a:latin typeface="Times New Roman"/>
                <a:cs typeface="Times New Roman"/>
              </a:rPr>
              <a:t>►</a:t>
            </a:r>
            <a:r>
              <a:rPr lang="en-US" dirty="0"/>
              <a:t>HVAC improvements</a:t>
            </a:r>
          </a:p>
          <a:p>
            <a:pPr lvl="1"/>
            <a:r>
              <a:rPr lang="en-US" dirty="0">
                <a:latin typeface="Times New Roman"/>
                <a:cs typeface="Times New Roman"/>
              </a:rPr>
              <a:t>►</a:t>
            </a:r>
            <a:r>
              <a:rPr lang="en-US" dirty="0"/>
              <a:t>Distributed generation</a:t>
            </a:r>
          </a:p>
          <a:p>
            <a:pPr lvl="1"/>
            <a:r>
              <a:rPr lang="en-US" dirty="0">
                <a:latin typeface="Times New Roman"/>
                <a:cs typeface="Times New Roman"/>
              </a:rPr>
              <a:t>►</a:t>
            </a:r>
            <a:r>
              <a:rPr lang="en-US" dirty="0" err="1"/>
              <a:t>Microgrid</a:t>
            </a:r>
            <a:r>
              <a:rPr lang="en-US" dirty="0"/>
              <a:t> evaluation and design</a:t>
            </a:r>
          </a:p>
          <a:p>
            <a:pPr lvl="0"/>
            <a:r>
              <a:rPr lang="en-US" dirty="0">
                <a:latin typeface="Times New Roman"/>
                <a:cs typeface="Times New Roman"/>
              </a:rPr>
              <a:t>►</a:t>
            </a:r>
            <a:r>
              <a:rPr lang="en-US" dirty="0"/>
              <a:t>A guidance document is being drafted and will be on the Office for Capital Facilities website for reference in the near future. </a:t>
            </a:r>
            <a:r>
              <a:rPr lang="en-US" dirty="0" smtClean="0">
                <a:latin typeface="Times New Roman"/>
                <a:cs typeface="Times New Roman"/>
              </a:rPr>
              <a:t> </a:t>
            </a:r>
            <a:endParaRPr lang="en-US" dirty="0"/>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12</a:t>
            </a:fld>
            <a:endParaRPr lang="en-US"/>
          </a:p>
        </p:txBody>
      </p:sp>
    </p:spTree>
    <p:extLst>
      <p:ext uri="{BB962C8B-B14F-4D97-AF65-F5344CB8AC3E}">
        <p14:creationId xmlns:p14="http://schemas.microsoft.com/office/powerpoint/2010/main" val="2457189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dirty="0">
                <a:latin typeface="Times New Roman"/>
                <a:cs typeface="Times New Roman"/>
              </a:rPr>
              <a:t>► </a:t>
            </a:r>
            <a:r>
              <a:rPr lang="en-US" dirty="0" smtClean="0"/>
              <a:t>OGS Security </a:t>
            </a:r>
            <a:r>
              <a:rPr lang="en-US" dirty="0"/>
              <a:t>Systems and Solutions Contract. </a:t>
            </a:r>
          </a:p>
          <a:p>
            <a:pPr lvl="0"/>
            <a:r>
              <a:rPr lang="en-US" dirty="0">
                <a:latin typeface="Times New Roman"/>
                <a:cs typeface="Times New Roman"/>
              </a:rPr>
              <a:t>► </a:t>
            </a:r>
            <a:r>
              <a:rPr lang="en-US" dirty="0"/>
              <a:t>The name of this contract does not tell the whole picture when one considers the services that are covered under this contract. </a:t>
            </a:r>
          </a:p>
          <a:p>
            <a:pPr lvl="0"/>
            <a:r>
              <a:rPr lang="en-US" dirty="0">
                <a:latin typeface="Times New Roman"/>
                <a:cs typeface="Times New Roman"/>
              </a:rPr>
              <a:t>► </a:t>
            </a:r>
            <a:r>
              <a:rPr lang="en-US" dirty="0"/>
              <a:t>The contract includes project scopes related to building security such as the installation of:</a:t>
            </a:r>
          </a:p>
          <a:p>
            <a:pPr lvl="1"/>
            <a:r>
              <a:rPr lang="en-US" dirty="0">
                <a:latin typeface="Times New Roman"/>
                <a:cs typeface="Times New Roman"/>
              </a:rPr>
              <a:t>► </a:t>
            </a:r>
            <a:r>
              <a:rPr lang="en-US" dirty="0"/>
              <a:t>Building Security Alarm Systems</a:t>
            </a:r>
          </a:p>
          <a:p>
            <a:pPr lvl="1"/>
            <a:r>
              <a:rPr lang="en-US" dirty="0">
                <a:latin typeface="Times New Roman"/>
                <a:cs typeface="Times New Roman"/>
              </a:rPr>
              <a:t>► </a:t>
            </a:r>
            <a:r>
              <a:rPr lang="en-US" dirty="0"/>
              <a:t>Building door hardware</a:t>
            </a:r>
          </a:p>
          <a:p>
            <a:pPr lvl="1"/>
            <a:r>
              <a:rPr lang="en-US" dirty="0">
                <a:latin typeface="Times New Roman"/>
                <a:cs typeface="Times New Roman"/>
              </a:rPr>
              <a:t>► </a:t>
            </a:r>
            <a:r>
              <a:rPr lang="en-US" dirty="0"/>
              <a:t>Security lighting</a:t>
            </a:r>
          </a:p>
          <a:p>
            <a:pPr lvl="1"/>
            <a:r>
              <a:rPr lang="en-US" dirty="0">
                <a:latin typeface="Times New Roman"/>
                <a:cs typeface="Times New Roman"/>
              </a:rPr>
              <a:t>► </a:t>
            </a:r>
            <a:r>
              <a:rPr lang="en-US" dirty="0"/>
              <a:t>Security fencing</a:t>
            </a:r>
          </a:p>
        </p:txBody>
      </p:sp>
      <p:sp>
        <p:nvSpPr>
          <p:cNvPr id="4" name="Slide Number Placeholder 3"/>
          <p:cNvSpPr>
            <a:spLocks noGrp="1"/>
          </p:cNvSpPr>
          <p:nvPr>
            <p:ph type="sldNum" sz="quarter" idx="10"/>
          </p:nvPr>
        </p:nvSpPr>
        <p:spPr/>
        <p:txBody>
          <a:bodyPr/>
          <a:lstStyle/>
          <a:p>
            <a:fld id="{0C2A6502-EEF5-4ABE-8183-4E5906979868}" type="slidenum">
              <a:rPr lang="en-US" smtClean="0"/>
              <a:pPr/>
              <a:t>13</a:t>
            </a:fld>
            <a:endParaRPr lang="en-US"/>
          </a:p>
        </p:txBody>
      </p:sp>
    </p:spTree>
    <p:extLst>
      <p:ext uri="{BB962C8B-B14F-4D97-AF65-F5344CB8AC3E}">
        <p14:creationId xmlns:p14="http://schemas.microsoft.com/office/powerpoint/2010/main" val="1144154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dirty="0">
                <a:latin typeface="Times New Roman"/>
                <a:cs typeface="Times New Roman"/>
              </a:rPr>
              <a:t>►</a:t>
            </a:r>
            <a:r>
              <a:rPr lang="en-US" dirty="0"/>
              <a:t>But it goes beyond security to include </a:t>
            </a:r>
          </a:p>
          <a:p>
            <a:pPr lvl="1"/>
            <a:r>
              <a:rPr lang="en-US" dirty="0">
                <a:latin typeface="Times New Roman"/>
                <a:cs typeface="Times New Roman"/>
              </a:rPr>
              <a:t>►</a:t>
            </a:r>
            <a:r>
              <a:rPr lang="en-US" dirty="0"/>
              <a:t>Fire Protection/detection and controls</a:t>
            </a:r>
          </a:p>
          <a:p>
            <a:pPr lvl="1"/>
            <a:r>
              <a:rPr lang="en-US" dirty="0">
                <a:latin typeface="Times New Roman"/>
                <a:cs typeface="Times New Roman"/>
              </a:rPr>
              <a:t>►</a:t>
            </a:r>
            <a:r>
              <a:rPr lang="en-US" dirty="0"/>
              <a:t>Energy Management Systems</a:t>
            </a:r>
          </a:p>
          <a:p>
            <a:pPr lvl="1"/>
            <a:r>
              <a:rPr lang="en-US" dirty="0">
                <a:latin typeface="Times New Roman"/>
                <a:cs typeface="Times New Roman"/>
              </a:rPr>
              <a:t>►</a:t>
            </a:r>
            <a:r>
              <a:rPr lang="en-US" dirty="0"/>
              <a:t>Building automation control systems; and even </a:t>
            </a:r>
          </a:p>
          <a:p>
            <a:pPr lvl="1"/>
            <a:r>
              <a:rPr lang="en-US" dirty="0">
                <a:latin typeface="Times New Roman"/>
                <a:cs typeface="Times New Roman"/>
              </a:rPr>
              <a:t>►</a:t>
            </a:r>
            <a:r>
              <a:rPr lang="en-US" dirty="0"/>
              <a:t>HVAC systems (chillers, boilers, ductwork, etc.)</a:t>
            </a:r>
          </a:p>
          <a:p>
            <a:pPr lvl="0"/>
            <a:r>
              <a:rPr lang="en-US" dirty="0">
                <a:latin typeface="Times New Roman"/>
                <a:cs typeface="Times New Roman"/>
              </a:rPr>
              <a:t>►</a:t>
            </a:r>
            <a:r>
              <a:rPr lang="en-US" dirty="0"/>
              <a:t>They clearly state it is also not the intent of this contract to perform the erection, construction, or reconstruction of buildings, however the contract has built-into it, the ability of the contractor doing installation of the covered services, to hire subcontractors for related services that can include electric installation, Elevator Controls, general construction, cabling, HVAC modifications, etc. </a:t>
            </a:r>
          </a:p>
          <a:p>
            <a:pPr lvl="0"/>
            <a:r>
              <a:rPr lang="en-US" dirty="0">
                <a:latin typeface="Times New Roman"/>
                <a:cs typeface="Times New Roman"/>
              </a:rPr>
              <a:t>►</a:t>
            </a:r>
            <a:r>
              <a:rPr lang="en-US" dirty="0"/>
              <a:t>Each approved contractor has a specific summary of the potential subcontracting that may be done through this contract. Campuses should note however that the markup for this added work generally runs at 25%.</a:t>
            </a:r>
          </a:p>
          <a:p>
            <a:pPr lvl="0"/>
            <a:r>
              <a:rPr lang="en-US" dirty="0" smtClean="0">
                <a:latin typeface="Times New Roman"/>
                <a:cs typeface="Times New Roman"/>
              </a:rPr>
              <a:t>►M</a:t>
            </a:r>
            <a:r>
              <a:rPr lang="en-US" dirty="0" smtClean="0"/>
              <a:t>ajor building controls contractors </a:t>
            </a:r>
            <a:r>
              <a:rPr lang="en-US" dirty="0"/>
              <a:t>such as Honeywell, Johnson Controls, and Siemens are there along with a myriad of other </a:t>
            </a:r>
            <a:r>
              <a:rPr lang="en-US" dirty="0" smtClean="0"/>
              <a:t>vendors,</a:t>
            </a:r>
            <a:r>
              <a:rPr lang="en-US" baseline="0" dirty="0" smtClean="0"/>
              <a:t> including chiller equipment through Trane</a:t>
            </a:r>
            <a:endParaRPr lang="en-US" dirty="0"/>
          </a:p>
          <a:p>
            <a:pPr lvl="0"/>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14</a:t>
            </a:fld>
            <a:endParaRPr lang="en-US"/>
          </a:p>
        </p:txBody>
      </p:sp>
    </p:spTree>
    <p:extLst>
      <p:ext uri="{BB962C8B-B14F-4D97-AF65-F5344CB8AC3E}">
        <p14:creationId xmlns:p14="http://schemas.microsoft.com/office/powerpoint/2010/main" val="2053065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dirty="0" smtClean="0">
                <a:latin typeface="Times New Roman"/>
                <a:cs typeface="Times New Roman"/>
              </a:rPr>
              <a:t>►C</a:t>
            </a:r>
            <a:r>
              <a:rPr lang="en-US" dirty="0" smtClean="0"/>
              <a:t>ontract </a:t>
            </a:r>
            <a:r>
              <a:rPr lang="en-US" dirty="0"/>
              <a:t>is intended to be a “not to exceed” contract. Campuses are encouraged to seek quotes from multiple contractors, and to negotiate for better pricing specific to your project from one or more of the nearly 100 businesses on this contract. </a:t>
            </a:r>
          </a:p>
          <a:p>
            <a:pPr lvl="0"/>
            <a:r>
              <a:rPr lang="en-US" dirty="0">
                <a:latin typeface="Times New Roman"/>
                <a:cs typeface="Times New Roman"/>
              </a:rPr>
              <a:t>►</a:t>
            </a:r>
            <a:r>
              <a:rPr lang="en-US" dirty="0"/>
              <a:t>The various vendor contracts (i.e. Johnson Controls, Trane US, inc, Siemens Industry, Inc., Honeywell Business Solutions, Control Technologies, Inc. etc.) are distinguished by lots and regions throughout the state. Be sure to check whether the contractor is authorized for your region</a:t>
            </a:r>
          </a:p>
          <a:p>
            <a:pPr lvl="0"/>
            <a:r>
              <a:rPr lang="en-US" dirty="0">
                <a:latin typeface="Times New Roman"/>
                <a:cs typeface="Times New Roman"/>
              </a:rPr>
              <a:t>►</a:t>
            </a:r>
            <a:r>
              <a:rPr lang="en-US" dirty="0"/>
              <a:t>Contract for some vendors the contract expires in 2017 while others have been extended to 2020. </a:t>
            </a:r>
          </a:p>
          <a:p>
            <a:pPr lvl="0"/>
            <a:r>
              <a:rPr lang="en-US" dirty="0">
                <a:latin typeface="Times New Roman"/>
                <a:cs typeface="Times New Roman"/>
              </a:rPr>
              <a:t>►</a:t>
            </a:r>
            <a:r>
              <a:rPr lang="en-US" dirty="0"/>
              <a:t>Authorized Users should always follow their Internal Procurement Guidelines and Best Practices and maintain a detailed Procurement Record.</a:t>
            </a:r>
          </a:p>
          <a:p>
            <a:pPr lvl="0"/>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15</a:t>
            </a:fld>
            <a:endParaRPr lang="en-US"/>
          </a:p>
        </p:txBody>
      </p:sp>
    </p:spTree>
    <p:extLst>
      <p:ext uri="{BB962C8B-B14F-4D97-AF65-F5344CB8AC3E}">
        <p14:creationId xmlns:p14="http://schemas.microsoft.com/office/powerpoint/2010/main" val="456914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10">
              <a:defRPr/>
            </a:pPr>
            <a:r>
              <a:rPr lang="en-US" dirty="0" smtClean="0">
                <a:latin typeface="Times New Roman"/>
                <a:cs typeface="Times New Roman"/>
              </a:rPr>
              <a:t>► Campus </a:t>
            </a:r>
            <a:r>
              <a:rPr lang="en-US" dirty="0">
                <a:latin typeface="Times New Roman"/>
                <a:cs typeface="Times New Roman"/>
              </a:rPr>
              <a:t>training </a:t>
            </a:r>
            <a:r>
              <a:rPr lang="en-US" dirty="0" smtClean="0">
                <a:latin typeface="Times New Roman"/>
                <a:cs typeface="Times New Roman"/>
              </a:rPr>
              <a:t>for over </a:t>
            </a:r>
            <a:r>
              <a:rPr lang="en-US" dirty="0">
                <a:latin typeface="Times New Roman"/>
                <a:cs typeface="Times New Roman"/>
              </a:rPr>
              <a:t>200 staff from 30 campuses.</a:t>
            </a:r>
          </a:p>
          <a:p>
            <a:pPr defTabSz="942210">
              <a:defRPr/>
            </a:pPr>
            <a:r>
              <a:rPr lang="en-US" dirty="0">
                <a:latin typeface="Times New Roman"/>
                <a:cs typeface="Times New Roman"/>
              </a:rPr>
              <a:t>► </a:t>
            </a:r>
            <a:r>
              <a:rPr lang="en-US" dirty="0"/>
              <a:t>The training focused on procurement requirements, the fiscal responsibilities associated with capital procurements and the administration of the Minority and Women-owned Business Enterprises program. (A similar round of trainings were conducted in 2013 reaching a total of 235 staff members from 30 campuses.) </a:t>
            </a:r>
          </a:p>
          <a:p>
            <a:pPr defTabSz="942210">
              <a:defRPr/>
            </a:pPr>
            <a:r>
              <a:rPr lang="en-US" dirty="0">
                <a:latin typeface="Times New Roman"/>
                <a:cs typeface="Times New Roman"/>
              </a:rPr>
              <a:t>► </a:t>
            </a:r>
            <a:r>
              <a:rPr lang="en-US" dirty="0"/>
              <a:t>The Campus Let Contracts Program intends to continue to offer one or two regional sessions each year, rotating locations throughout state. </a:t>
            </a:r>
          </a:p>
          <a:p>
            <a:pPr defTabSz="942210">
              <a:defRPr/>
            </a:pPr>
            <a:r>
              <a:rPr lang="en-US" dirty="0" smtClean="0">
                <a:latin typeface="Times New Roman"/>
                <a:cs typeface="Times New Roman"/>
              </a:rPr>
              <a:t>►</a:t>
            </a:r>
            <a:r>
              <a:rPr lang="en-US" dirty="0" smtClean="0"/>
              <a:t>Ideas for training </a:t>
            </a:r>
            <a:r>
              <a:rPr lang="en-US" dirty="0"/>
              <a:t>related to Campus Lets, or </a:t>
            </a:r>
            <a:r>
              <a:rPr lang="en-US" dirty="0" smtClean="0"/>
              <a:t>suggestion </a:t>
            </a:r>
            <a:r>
              <a:rPr lang="en-US" dirty="0"/>
              <a:t>for future training topics, please reach out </a:t>
            </a:r>
            <a:r>
              <a:rPr lang="en-US" dirty="0" smtClean="0"/>
              <a:t>OFC </a:t>
            </a:r>
            <a:endParaRPr lang="en-US" dirty="0"/>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16</a:t>
            </a:fld>
            <a:endParaRPr lang="en-US"/>
          </a:p>
        </p:txBody>
      </p:sp>
    </p:spTree>
    <p:extLst>
      <p:ext uri="{BB962C8B-B14F-4D97-AF65-F5344CB8AC3E}">
        <p14:creationId xmlns:p14="http://schemas.microsoft.com/office/powerpoint/2010/main" val="3648286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a:cs typeface="Times New Roman"/>
              </a:rPr>
              <a:t>► </a:t>
            </a:r>
            <a:r>
              <a:rPr lang="en-US" dirty="0" smtClean="0">
                <a:latin typeface="Times New Roman"/>
                <a:cs typeface="Times New Roman"/>
              </a:rPr>
              <a:t>T</a:t>
            </a:r>
            <a:r>
              <a:rPr lang="en-US" baseline="0" dirty="0" smtClean="0"/>
              <a:t>wo </a:t>
            </a:r>
            <a:r>
              <a:rPr lang="en-US" baseline="0" dirty="0" smtClean="0"/>
              <a:t>webinar recordings available, one for </a:t>
            </a:r>
            <a:r>
              <a:rPr lang="en-US" u="sng" baseline="0" dirty="0" smtClean="0"/>
              <a:t>Insurance </a:t>
            </a:r>
            <a:r>
              <a:rPr lang="en-US" baseline="0" dirty="0" smtClean="0"/>
              <a:t>requirements and another on </a:t>
            </a:r>
            <a:r>
              <a:rPr lang="en-US" u="sng" baseline="0" dirty="0" smtClean="0"/>
              <a:t>consultant selection</a:t>
            </a:r>
            <a:r>
              <a:rPr lang="en-US" baseline="0" dirty="0" smtClean="0"/>
              <a:t>. </a:t>
            </a:r>
          </a:p>
          <a:p>
            <a:r>
              <a:rPr lang="en-US" dirty="0" smtClean="0">
                <a:latin typeface="Times New Roman"/>
                <a:cs typeface="Times New Roman"/>
              </a:rPr>
              <a:t>► New </a:t>
            </a:r>
            <a:r>
              <a:rPr lang="en-US" dirty="0">
                <a:latin typeface="Times New Roman"/>
                <a:cs typeface="Times New Roman"/>
              </a:rPr>
              <a:t>guidance document for </a:t>
            </a:r>
            <a:r>
              <a:rPr lang="en-US" u="sng" dirty="0">
                <a:latin typeface="Times New Roman"/>
                <a:cs typeface="Times New Roman"/>
              </a:rPr>
              <a:t>Real property </a:t>
            </a:r>
            <a:r>
              <a:rPr lang="en-US" dirty="0">
                <a:latin typeface="Times New Roman"/>
                <a:cs typeface="Times New Roman"/>
              </a:rPr>
              <a:t>transactions.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17</a:t>
            </a:fld>
            <a:endParaRPr lang="en-US"/>
          </a:p>
        </p:txBody>
      </p:sp>
    </p:spTree>
    <p:extLst>
      <p:ext uri="{BB962C8B-B14F-4D97-AF65-F5344CB8AC3E}">
        <p14:creationId xmlns:p14="http://schemas.microsoft.com/office/powerpoint/2010/main" val="41241370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None/>
            </a:pPr>
            <a:r>
              <a:rPr lang="en-US" dirty="0">
                <a:latin typeface="Times New Roman"/>
                <a:cs typeface="Times New Roman"/>
              </a:rPr>
              <a:t>►</a:t>
            </a:r>
            <a:r>
              <a:rPr lang="en-US" baseline="0" dirty="0" smtClean="0"/>
              <a:t>There are currently two separate efforts underway to improve the Campus Let bid documents. </a:t>
            </a:r>
          </a:p>
          <a:p>
            <a:pPr>
              <a:buFont typeface="Arial" pitchFamily="34" charset="0"/>
              <a:buNone/>
            </a:pPr>
            <a:r>
              <a:rPr lang="en-US" dirty="0">
                <a:latin typeface="Times New Roman"/>
                <a:cs typeface="Times New Roman"/>
              </a:rPr>
              <a:t>►</a:t>
            </a:r>
            <a:r>
              <a:rPr lang="en-US" baseline="0" dirty="0" smtClean="0"/>
              <a:t>The first is to update the SUNY </a:t>
            </a:r>
            <a:r>
              <a:rPr lang="en-US" u="none" baseline="0" dirty="0" smtClean="0"/>
              <a:t>information for bidders </a:t>
            </a:r>
            <a:r>
              <a:rPr lang="en-US" baseline="0" dirty="0" smtClean="0"/>
              <a:t>to include the improvements incorporated by the Fund including enhanced requirements related to bidders experience, including the requirement that a bidder has completed three contracts of similar size, scope and complexity within the last five years. </a:t>
            </a:r>
          </a:p>
          <a:p>
            <a:pPr>
              <a:buFont typeface="Arial" pitchFamily="34" charset="0"/>
              <a:buNone/>
            </a:pPr>
            <a:r>
              <a:rPr lang="en-US" dirty="0">
                <a:latin typeface="Times New Roman"/>
                <a:cs typeface="Times New Roman"/>
              </a:rPr>
              <a:t>►</a:t>
            </a:r>
            <a:r>
              <a:rPr lang="en-US" baseline="0" dirty="0" smtClean="0"/>
              <a:t>The second effort will include an evaluation of SUNY’s Division 1 General Requirements Document, and likely result in the development of two separate general requirements documents, one for simpler small dollar projects and one for larger dollar more complex projects. </a:t>
            </a:r>
          </a:p>
          <a:p>
            <a:pPr>
              <a:buFont typeface="Arial" pitchFamily="34" charset="0"/>
              <a:buNone/>
            </a:pPr>
            <a:r>
              <a:rPr lang="en-US" dirty="0">
                <a:latin typeface="Times New Roman"/>
                <a:cs typeface="Times New Roman"/>
              </a:rPr>
              <a:t>►</a:t>
            </a:r>
            <a:r>
              <a:rPr lang="en-US" baseline="0" dirty="0" smtClean="0"/>
              <a:t>And finally the Campus Let program is working to finalize a guidance document on record retention.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18</a:t>
            </a:fld>
            <a:endParaRPr lang="en-US"/>
          </a:p>
        </p:txBody>
      </p:sp>
    </p:spTree>
    <p:extLst>
      <p:ext uri="{BB962C8B-B14F-4D97-AF65-F5344CB8AC3E}">
        <p14:creationId xmlns:p14="http://schemas.microsoft.com/office/powerpoint/2010/main" val="24409884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latin typeface="Times New Roman"/>
                <a:cs typeface="Times New Roman"/>
              </a:rPr>
              <a:t>►</a:t>
            </a:r>
            <a:r>
              <a:rPr lang="en-US" dirty="0"/>
              <a:t>The initial contract we created last year is expiring. </a:t>
            </a:r>
            <a:r>
              <a:rPr lang="en-US" dirty="0" smtClean="0"/>
              <a:t>Working </a:t>
            </a:r>
            <a:r>
              <a:rPr lang="en-US" dirty="0"/>
              <a:t>with Autodesk on pricing for those campuses that want to continue and any that might want to join </a:t>
            </a:r>
            <a:r>
              <a:rPr lang="en-US" dirty="0" smtClean="0"/>
              <a:t>this </a:t>
            </a:r>
            <a:r>
              <a:rPr lang="en-US" dirty="0"/>
              <a:t>systemwide procurement of a license manager system that allows participating campuses to access the most up to date AutoCAD software at a lower cost than buying individual licenses at the campus. </a:t>
            </a:r>
          </a:p>
          <a:p>
            <a:pPr lvl="0"/>
            <a:r>
              <a:rPr lang="en-US" dirty="0">
                <a:latin typeface="Times New Roman"/>
                <a:cs typeface="Times New Roman"/>
              </a:rPr>
              <a:t>►</a:t>
            </a:r>
            <a:r>
              <a:rPr lang="en-US" dirty="0"/>
              <a:t>We are working with Autodesk on pricing to continue the contract. There will be a short turnaround on this process to keep the contract functioning. </a:t>
            </a:r>
          </a:p>
          <a:p>
            <a:endParaRPr lang="en-US" dirty="0">
              <a:latin typeface="Times New Roman"/>
              <a:cs typeface="Times New Roman"/>
            </a:endParaRPr>
          </a:p>
        </p:txBody>
      </p:sp>
      <p:sp>
        <p:nvSpPr>
          <p:cNvPr id="4" name="Slide Number Placeholder 3"/>
          <p:cNvSpPr>
            <a:spLocks noGrp="1"/>
          </p:cNvSpPr>
          <p:nvPr>
            <p:ph type="sldNum" sz="quarter" idx="10"/>
          </p:nvPr>
        </p:nvSpPr>
        <p:spPr/>
        <p:txBody>
          <a:bodyPr/>
          <a:lstStyle/>
          <a:p>
            <a:fld id="{0C2A6502-EEF5-4ABE-8183-4E5906979868}" type="slidenum">
              <a:rPr lang="en-US" smtClean="0"/>
              <a:pPr/>
              <a:t>19</a:t>
            </a:fld>
            <a:endParaRPr lang="en-US"/>
          </a:p>
        </p:txBody>
      </p:sp>
    </p:spTree>
    <p:extLst>
      <p:ext uri="{BB962C8B-B14F-4D97-AF65-F5344CB8AC3E}">
        <p14:creationId xmlns:p14="http://schemas.microsoft.com/office/powerpoint/2010/main" val="232640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dirty="0" smtClean="0">
                <a:latin typeface="Times New Roman"/>
                <a:cs typeface="Times New Roman"/>
              </a:rPr>
              <a:t>► </a:t>
            </a:r>
            <a:r>
              <a:rPr lang="en-US" dirty="0"/>
              <a:t>Several Energy topics including </a:t>
            </a:r>
          </a:p>
          <a:p>
            <a:pPr lvl="1"/>
            <a:r>
              <a:rPr lang="en-US" dirty="0">
                <a:latin typeface="Times New Roman"/>
                <a:cs typeface="Times New Roman"/>
              </a:rPr>
              <a:t>► </a:t>
            </a:r>
            <a:r>
              <a:rPr lang="en-US" dirty="0"/>
              <a:t>Update on NYEM</a:t>
            </a:r>
          </a:p>
          <a:p>
            <a:pPr lvl="1"/>
            <a:r>
              <a:rPr lang="en-US" dirty="0">
                <a:latin typeface="Times New Roman"/>
                <a:cs typeface="Times New Roman"/>
              </a:rPr>
              <a:t>► </a:t>
            </a:r>
            <a:r>
              <a:rPr lang="en-US" dirty="0"/>
              <a:t>Highlight an agreement we have developed with NYPA that may expedite some contracts</a:t>
            </a:r>
          </a:p>
          <a:p>
            <a:pPr lvl="1"/>
            <a:r>
              <a:rPr lang="en-US" dirty="0">
                <a:latin typeface="Times New Roman"/>
                <a:cs typeface="Times New Roman"/>
              </a:rPr>
              <a:t>► </a:t>
            </a:r>
            <a:r>
              <a:rPr lang="en-US" dirty="0"/>
              <a:t>Discuss potential for a Statewide solar contract through OGS</a:t>
            </a:r>
          </a:p>
          <a:p>
            <a:pPr lvl="1"/>
            <a:r>
              <a:rPr lang="en-US" dirty="0">
                <a:latin typeface="Times New Roman"/>
                <a:cs typeface="Times New Roman"/>
              </a:rPr>
              <a:t>► </a:t>
            </a:r>
            <a:r>
              <a:rPr lang="en-US" dirty="0"/>
              <a:t>Additionally overview an existing OGS contract that may help advance energy projects and other construction items.</a:t>
            </a:r>
          </a:p>
          <a:p>
            <a:pPr defTabSz="942210"/>
            <a:r>
              <a:rPr lang="en-US" dirty="0">
                <a:latin typeface="Times New Roman"/>
                <a:cs typeface="Times New Roman"/>
              </a:rPr>
              <a:t>► </a:t>
            </a:r>
            <a:r>
              <a:rPr lang="en-US" dirty="0"/>
              <a:t>Update on Campus Let Contract</a:t>
            </a:r>
          </a:p>
          <a:p>
            <a:pPr lvl="0"/>
            <a:r>
              <a:rPr lang="en-US" dirty="0">
                <a:latin typeface="Times New Roman"/>
                <a:cs typeface="Times New Roman"/>
              </a:rPr>
              <a:t>► </a:t>
            </a:r>
            <a:r>
              <a:rPr lang="en-US" dirty="0" smtClean="0">
                <a:latin typeface="Times New Roman"/>
                <a:cs typeface="Times New Roman"/>
              </a:rPr>
              <a:t>U</a:t>
            </a:r>
            <a:r>
              <a:rPr lang="en-US" dirty="0" smtClean="0"/>
              <a:t>pdate </a:t>
            </a:r>
            <a:r>
              <a:rPr lang="en-US" dirty="0"/>
              <a:t>on AutoCAD</a:t>
            </a:r>
          </a:p>
          <a:p>
            <a:pPr lvl="0"/>
            <a:r>
              <a:rPr lang="en-US" dirty="0">
                <a:latin typeface="Times New Roman"/>
                <a:cs typeface="Times New Roman"/>
              </a:rPr>
              <a:t>► </a:t>
            </a:r>
            <a:r>
              <a:rPr lang="en-US" dirty="0" smtClean="0"/>
              <a:t>Discuss </a:t>
            </a:r>
            <a:r>
              <a:rPr lang="en-US" dirty="0"/>
              <a:t>AssetWorks </a:t>
            </a:r>
            <a:r>
              <a:rPr lang="en-US" dirty="0" smtClean="0"/>
              <a:t>the new </a:t>
            </a:r>
            <a:r>
              <a:rPr lang="en-US" dirty="0"/>
              <a:t>asset management program</a:t>
            </a:r>
          </a:p>
          <a:p>
            <a:pPr defTabSz="942210">
              <a:defRPr/>
            </a:pPr>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a:t>
            </a:fld>
            <a:endParaRPr lang="en-US" dirty="0"/>
          </a:p>
        </p:txBody>
      </p:sp>
    </p:spTree>
    <p:extLst>
      <p:ext uri="{BB962C8B-B14F-4D97-AF65-F5344CB8AC3E}">
        <p14:creationId xmlns:p14="http://schemas.microsoft.com/office/powerpoint/2010/main" val="27630964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latin typeface="Times New Roman"/>
                <a:cs typeface="Times New Roman"/>
              </a:rPr>
              <a:t>► </a:t>
            </a:r>
            <a:r>
              <a:rPr lang="en-US" dirty="0" smtClean="0"/>
              <a:t>As </a:t>
            </a:r>
            <a:r>
              <a:rPr lang="en-US" dirty="0" smtClean="0"/>
              <a:t>with all new software program implementations,</a:t>
            </a:r>
            <a:r>
              <a:rPr lang="en-US" baseline="0" dirty="0" smtClean="0"/>
              <a:t> AssetWorks brings challenges, and we need campuses to be prepared. </a:t>
            </a:r>
          </a:p>
          <a:p>
            <a:r>
              <a:rPr lang="en-US" dirty="0" smtClean="0">
                <a:latin typeface="Times New Roman"/>
                <a:cs typeface="Times New Roman"/>
              </a:rPr>
              <a:t>► </a:t>
            </a:r>
            <a:r>
              <a:rPr lang="en-US" baseline="0" dirty="0" smtClean="0">
                <a:latin typeface="+mn-lt"/>
                <a:cs typeface="+mn-cs"/>
              </a:rPr>
              <a:t>The</a:t>
            </a:r>
            <a:r>
              <a:rPr lang="en-US" baseline="0" dirty="0" smtClean="0"/>
              <a:t> </a:t>
            </a:r>
            <a:r>
              <a:rPr lang="en-US" baseline="0" dirty="0" smtClean="0"/>
              <a:t>goal is to have the building and space data in place later this year, along with major building systems and subsystem data. With that in place the focus will be on condition assessments toward the end of the year, so that reports of capital deficiencies can be ready in early spring for use to develop the 2017-18 capital budget request. </a:t>
            </a:r>
          </a:p>
          <a:p>
            <a:r>
              <a:rPr lang="en-US" dirty="0" smtClean="0">
                <a:latin typeface="Times New Roman"/>
                <a:cs typeface="Times New Roman"/>
              </a:rPr>
              <a:t>►</a:t>
            </a:r>
            <a:r>
              <a:rPr lang="en-US" baseline="0" dirty="0" smtClean="0"/>
              <a:t>There will be a lot of </a:t>
            </a:r>
            <a:r>
              <a:rPr lang="en-US" u="sng" baseline="0" dirty="0" smtClean="0"/>
              <a:t>data</a:t>
            </a:r>
            <a:r>
              <a:rPr lang="en-US" baseline="0" dirty="0" smtClean="0"/>
              <a:t> to review, and </a:t>
            </a:r>
            <a:r>
              <a:rPr lang="en-US" u="sng" baseline="0" dirty="0" smtClean="0"/>
              <a:t>critical deadlines </a:t>
            </a:r>
            <a:r>
              <a:rPr lang="en-US" baseline="0" dirty="0" smtClean="0"/>
              <a:t>to keep on track.</a:t>
            </a:r>
          </a:p>
          <a:p>
            <a:r>
              <a:rPr lang="en-US" dirty="0" smtClean="0">
                <a:latin typeface="Times New Roman"/>
                <a:cs typeface="Times New Roman"/>
              </a:rPr>
              <a:t>►In</a:t>
            </a:r>
            <a:r>
              <a:rPr lang="en-US" baseline="0" dirty="0" smtClean="0">
                <a:latin typeface="Times New Roman"/>
                <a:cs typeface="Times New Roman"/>
              </a:rPr>
              <a:t> addition to the initial request for asset information there will be additional </a:t>
            </a:r>
            <a:r>
              <a:rPr lang="en-US" dirty="0" smtClean="0">
                <a:latin typeface="Times New Roman"/>
                <a:cs typeface="Times New Roman"/>
              </a:rPr>
              <a:t>areas needing campus input, for which we will create short surveys. It will</a:t>
            </a:r>
            <a:r>
              <a:rPr lang="en-US" baseline="0" dirty="0" smtClean="0">
                <a:latin typeface="Times New Roman"/>
                <a:cs typeface="Times New Roman"/>
              </a:rPr>
              <a:t> be important to participate in these, in order to have your voice heard.</a:t>
            </a:r>
          </a:p>
          <a:p>
            <a:r>
              <a:rPr lang="en-US" dirty="0" smtClean="0">
                <a:latin typeface="Times New Roman"/>
                <a:cs typeface="Times New Roman"/>
              </a:rPr>
              <a:t>►</a:t>
            </a:r>
            <a:r>
              <a:rPr lang="en-US" baseline="0" dirty="0" smtClean="0">
                <a:latin typeface="Times New Roman"/>
                <a:cs typeface="Times New Roman"/>
              </a:rPr>
              <a:t>There will be procedure </a:t>
            </a:r>
            <a:r>
              <a:rPr lang="en-US" baseline="0" dirty="0" smtClean="0">
                <a:latin typeface="Times New Roman"/>
                <a:cs typeface="Times New Roman"/>
              </a:rPr>
              <a:t>changes. Patience </a:t>
            </a:r>
            <a:r>
              <a:rPr lang="en-US" baseline="0" dirty="0" smtClean="0">
                <a:latin typeface="Times New Roman"/>
                <a:cs typeface="Times New Roman"/>
              </a:rPr>
              <a:t>will be needed to learn the system and to understand the necessary changes</a:t>
            </a:r>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20</a:t>
            </a:fld>
            <a:endParaRPr lang="en-US"/>
          </a:p>
        </p:txBody>
      </p:sp>
    </p:spTree>
    <p:extLst>
      <p:ext uri="{BB962C8B-B14F-4D97-AF65-F5344CB8AC3E}">
        <p14:creationId xmlns:p14="http://schemas.microsoft.com/office/powerpoint/2010/main" val="24104729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2210">
              <a:defRPr/>
            </a:pPr>
            <a:r>
              <a:rPr lang="en-US" dirty="0" smtClean="0">
                <a:latin typeface="Times New Roman"/>
                <a:cs typeface="Times New Roman"/>
              </a:rPr>
              <a:t>►</a:t>
            </a:r>
            <a:r>
              <a:rPr lang="en-US" dirty="0" smtClean="0">
                <a:latin typeface="Times New Roman"/>
                <a:cs typeface="Times New Roman"/>
              </a:rPr>
              <a:t>An </a:t>
            </a:r>
            <a:r>
              <a:rPr lang="en-US" dirty="0" smtClean="0">
                <a:latin typeface="Times New Roman"/>
                <a:cs typeface="Times New Roman"/>
              </a:rPr>
              <a:t>illustration of one of the changes, </a:t>
            </a:r>
            <a:r>
              <a:rPr lang="en-US" dirty="0" smtClean="0">
                <a:latin typeface="Times New Roman"/>
                <a:cs typeface="Times New Roman"/>
              </a:rPr>
              <a:t>different </a:t>
            </a:r>
            <a:r>
              <a:rPr lang="en-US" dirty="0" smtClean="0">
                <a:latin typeface="Times New Roman"/>
                <a:cs typeface="Times New Roman"/>
              </a:rPr>
              <a:t>labels to discuss things </a:t>
            </a:r>
            <a:r>
              <a:rPr lang="en-US" dirty="0" smtClean="0">
                <a:latin typeface="Times New Roman"/>
                <a:cs typeface="Times New Roman"/>
              </a:rPr>
              <a:t>that are very familiar. The new </a:t>
            </a:r>
            <a:r>
              <a:rPr lang="en-US" dirty="0" smtClean="0">
                <a:latin typeface="Times New Roman"/>
                <a:cs typeface="Times New Roman"/>
              </a:rPr>
              <a:t>system </a:t>
            </a:r>
            <a:r>
              <a:rPr lang="en-US" dirty="0" smtClean="0">
                <a:latin typeface="Times New Roman"/>
                <a:cs typeface="Times New Roman"/>
              </a:rPr>
              <a:t>will </a:t>
            </a:r>
            <a:r>
              <a:rPr lang="en-US" dirty="0" smtClean="0">
                <a:latin typeface="Times New Roman"/>
                <a:cs typeface="Times New Roman"/>
              </a:rPr>
              <a:t>have terms like Region, Facility, Property</a:t>
            </a:r>
            <a:r>
              <a:rPr lang="en-US" baseline="0" dirty="0" smtClean="0">
                <a:latin typeface="Times New Roman"/>
                <a:cs typeface="Times New Roman"/>
              </a:rPr>
              <a:t> and Location. </a:t>
            </a:r>
          </a:p>
          <a:p>
            <a:pPr defTabSz="942210">
              <a:defRPr/>
            </a:pPr>
            <a:r>
              <a:rPr lang="en-US" dirty="0" smtClean="0">
                <a:latin typeface="Times New Roman"/>
                <a:cs typeface="Times New Roman"/>
              </a:rPr>
              <a:t>►</a:t>
            </a:r>
            <a:r>
              <a:rPr lang="en-US" baseline="0" dirty="0" smtClean="0">
                <a:latin typeface="Times New Roman"/>
                <a:cs typeface="Times New Roman"/>
              </a:rPr>
              <a:t>These </a:t>
            </a:r>
            <a:r>
              <a:rPr lang="en-US" baseline="0" dirty="0" smtClean="0">
                <a:latin typeface="Times New Roman"/>
                <a:cs typeface="Times New Roman"/>
              </a:rPr>
              <a:t>represent </a:t>
            </a:r>
            <a:r>
              <a:rPr lang="en-US" baseline="0" dirty="0" smtClean="0">
                <a:latin typeface="Times New Roman"/>
                <a:cs typeface="Times New Roman"/>
              </a:rPr>
              <a:t>Institution</a:t>
            </a:r>
            <a:r>
              <a:rPr lang="en-US" baseline="0" dirty="0" smtClean="0">
                <a:latin typeface="Times New Roman"/>
                <a:cs typeface="Times New Roman"/>
              </a:rPr>
              <a:t>, Campus, Building and Room</a:t>
            </a:r>
            <a:r>
              <a:rPr lang="en-US" baseline="0" dirty="0" smtClean="0">
                <a:latin typeface="Times New Roman"/>
                <a:cs typeface="Times New Roman"/>
              </a:rPr>
              <a:t>.</a:t>
            </a:r>
            <a:endParaRPr lang="en-US" baseline="0" dirty="0" smtClean="0">
              <a:latin typeface="Times New Roman"/>
              <a:cs typeface="Times New Roman"/>
            </a:endParaRPr>
          </a:p>
        </p:txBody>
      </p:sp>
      <p:sp>
        <p:nvSpPr>
          <p:cNvPr id="4" name="Slide Number Placeholder 3"/>
          <p:cNvSpPr>
            <a:spLocks noGrp="1"/>
          </p:cNvSpPr>
          <p:nvPr>
            <p:ph type="sldNum" sz="quarter" idx="10"/>
          </p:nvPr>
        </p:nvSpPr>
        <p:spPr/>
        <p:txBody>
          <a:bodyPr/>
          <a:lstStyle/>
          <a:p>
            <a:fld id="{0C2A6502-EEF5-4ABE-8183-4E5906979868}" type="slidenum">
              <a:rPr lang="en-US" smtClean="0"/>
              <a:pPr/>
              <a:t>21</a:t>
            </a:fld>
            <a:endParaRPr lang="en-US"/>
          </a:p>
        </p:txBody>
      </p:sp>
    </p:spTree>
    <p:extLst>
      <p:ext uri="{BB962C8B-B14F-4D97-AF65-F5344CB8AC3E}">
        <p14:creationId xmlns:p14="http://schemas.microsoft.com/office/powerpoint/2010/main" val="3828760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2210">
              <a:defRPr/>
            </a:pPr>
            <a:r>
              <a:rPr lang="en-US" dirty="0" smtClean="0">
                <a:latin typeface="Times New Roman"/>
                <a:cs typeface="Times New Roman"/>
              </a:rPr>
              <a:t>►For Example Albany</a:t>
            </a:r>
            <a:r>
              <a:rPr lang="en-US" baseline="0" dirty="0" smtClean="0">
                <a:latin typeface="Times New Roman"/>
                <a:cs typeface="Times New Roman"/>
              </a:rPr>
              <a:t> has four different facilities, the main campus, an East campus, a Downtown campus and a facility at Whiteface mountain. </a:t>
            </a:r>
          </a:p>
          <a:p>
            <a:pPr defTabSz="942210">
              <a:defRPr/>
            </a:pPr>
            <a:r>
              <a:rPr lang="en-US" dirty="0" smtClean="0">
                <a:latin typeface="Times New Roman"/>
                <a:cs typeface="Times New Roman"/>
              </a:rPr>
              <a:t>►In the hierarchy </a:t>
            </a:r>
            <a:r>
              <a:rPr lang="en-US" baseline="0" dirty="0" smtClean="0">
                <a:latin typeface="Times New Roman"/>
                <a:cs typeface="Times New Roman"/>
              </a:rPr>
              <a:t>Facility will be used to identify each.</a:t>
            </a:r>
          </a:p>
          <a:p>
            <a:pPr defTabSz="942210">
              <a:defRPr/>
            </a:pPr>
            <a:r>
              <a:rPr lang="en-US" dirty="0" smtClean="0">
                <a:latin typeface="Times New Roman"/>
                <a:cs typeface="Times New Roman"/>
              </a:rPr>
              <a:t>►</a:t>
            </a:r>
            <a:r>
              <a:rPr lang="en-US" baseline="0" dirty="0" smtClean="0">
                <a:latin typeface="Times New Roman"/>
                <a:cs typeface="Times New Roman"/>
              </a:rPr>
              <a:t>At the downtown campus is a Building called Draper Hall, and in the building is Room #102 which is a faculty office.</a:t>
            </a:r>
            <a:endParaRPr lang="en-US" dirty="0"/>
          </a:p>
          <a:p>
            <a:r>
              <a:rPr lang="en-US" dirty="0" smtClean="0">
                <a:latin typeface="Times New Roman"/>
                <a:cs typeface="Times New Roman"/>
              </a:rPr>
              <a:t>►This </a:t>
            </a:r>
            <a:r>
              <a:rPr lang="en-US" dirty="0" smtClean="0">
                <a:latin typeface="Times New Roman"/>
                <a:cs typeface="Times New Roman"/>
              </a:rPr>
              <a:t>system will not only track</a:t>
            </a:r>
            <a:r>
              <a:rPr lang="en-US" baseline="0" dirty="0" smtClean="0">
                <a:latin typeface="Times New Roman"/>
                <a:cs typeface="Times New Roman"/>
              </a:rPr>
              <a:t> buildings, but also other properties such as athletic fields.</a:t>
            </a:r>
          </a:p>
          <a:p>
            <a:r>
              <a:rPr lang="en-US" dirty="0" smtClean="0">
                <a:latin typeface="Times New Roman"/>
                <a:cs typeface="Times New Roman"/>
              </a:rPr>
              <a:t>►In this example</a:t>
            </a:r>
            <a:r>
              <a:rPr lang="en-US" baseline="0" dirty="0" smtClean="0">
                <a:latin typeface="Times New Roman"/>
                <a:cs typeface="Times New Roman"/>
              </a:rPr>
              <a:t> there is a softball field which is the “Property</a:t>
            </a:r>
            <a:r>
              <a:rPr lang="en-US" baseline="0" dirty="0" smtClean="0">
                <a:latin typeface="Times New Roman"/>
                <a:cs typeface="Times New Roman"/>
              </a:rPr>
              <a:t>”. Using </a:t>
            </a:r>
            <a:r>
              <a:rPr lang="en-US" baseline="0" dirty="0" smtClean="0">
                <a:latin typeface="Times New Roman"/>
                <a:cs typeface="Times New Roman"/>
              </a:rPr>
              <a:t>the term “Building” would be limiting. </a:t>
            </a:r>
            <a:r>
              <a:rPr lang="en-US" baseline="0" dirty="0" smtClean="0">
                <a:latin typeface="Times New Roman"/>
                <a:cs typeface="Times New Roman"/>
              </a:rPr>
              <a:t>Transition the </a:t>
            </a:r>
            <a:r>
              <a:rPr lang="en-US" baseline="0" dirty="0" smtClean="0">
                <a:latin typeface="Times New Roman"/>
                <a:cs typeface="Times New Roman"/>
              </a:rPr>
              <a:t>vocabulary. </a:t>
            </a:r>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22</a:t>
            </a:fld>
            <a:endParaRPr lang="en-US"/>
          </a:p>
        </p:txBody>
      </p:sp>
    </p:spTree>
    <p:extLst>
      <p:ext uri="{BB962C8B-B14F-4D97-AF65-F5344CB8AC3E}">
        <p14:creationId xmlns:p14="http://schemas.microsoft.com/office/powerpoint/2010/main" val="2084901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2210">
              <a:defRPr/>
            </a:pPr>
            <a:r>
              <a:rPr lang="en-US" dirty="0" smtClean="0">
                <a:latin typeface="Times New Roman"/>
                <a:cs typeface="Times New Roman"/>
              </a:rPr>
              <a:t>►There are other hierarchies</a:t>
            </a:r>
            <a:r>
              <a:rPr lang="en-US" baseline="0" dirty="0" smtClean="0">
                <a:latin typeface="Times New Roman"/>
                <a:cs typeface="Times New Roman"/>
              </a:rPr>
              <a:t> in the system including how your campus is organized. This is used for assigning entities to locations. These new ways of organizing our data will take time to learn but will give us many more ways to manage all of our capital assets.  </a:t>
            </a:r>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23</a:t>
            </a:fld>
            <a:endParaRPr lang="en-US"/>
          </a:p>
        </p:txBody>
      </p:sp>
    </p:spTree>
    <p:extLst>
      <p:ext uri="{BB962C8B-B14F-4D97-AF65-F5344CB8AC3E}">
        <p14:creationId xmlns:p14="http://schemas.microsoft.com/office/powerpoint/2010/main" val="17907052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Times New Roman"/>
                <a:cs typeface="Times New Roman"/>
              </a:rPr>
              <a:t>► </a:t>
            </a:r>
            <a:r>
              <a:rPr lang="en-US" dirty="0" err="1" smtClean="0">
                <a:latin typeface="Times New Roman"/>
                <a:cs typeface="Times New Roman"/>
              </a:rPr>
              <a:t>AssetWORKS</a:t>
            </a:r>
            <a:r>
              <a:rPr lang="en-US" baseline="0" dirty="0" smtClean="0">
                <a:latin typeface="Times New Roman"/>
                <a:cs typeface="Times New Roman"/>
              </a:rPr>
              <a:t> is a full asset management system. Start thinking about </a:t>
            </a:r>
            <a:r>
              <a:rPr lang="en-US" baseline="0" dirty="0" smtClean="0">
                <a:latin typeface="Times New Roman"/>
                <a:cs typeface="Times New Roman"/>
              </a:rPr>
              <a:t>capital </a:t>
            </a:r>
            <a:r>
              <a:rPr lang="en-US" baseline="0" dirty="0" smtClean="0">
                <a:latin typeface="Times New Roman"/>
                <a:cs typeface="Times New Roman"/>
              </a:rPr>
              <a:t>assets as more than just the buildings. </a:t>
            </a:r>
          </a:p>
          <a:p>
            <a:r>
              <a:rPr lang="en-US" dirty="0" smtClean="0">
                <a:latin typeface="Times New Roman"/>
                <a:cs typeface="Times New Roman"/>
              </a:rPr>
              <a:t>► Additional Modules include such things as work order management, key management and Cad integration.</a:t>
            </a:r>
            <a:r>
              <a:rPr lang="en-US" baseline="0" dirty="0" smtClean="0">
                <a:latin typeface="Times New Roman"/>
                <a:cs typeface="Times New Roman"/>
              </a:rPr>
              <a:t>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24</a:t>
            </a:fld>
            <a:endParaRPr lang="en-US"/>
          </a:p>
        </p:txBody>
      </p:sp>
    </p:spTree>
    <p:extLst>
      <p:ext uri="{BB962C8B-B14F-4D97-AF65-F5344CB8AC3E}">
        <p14:creationId xmlns:p14="http://schemas.microsoft.com/office/powerpoint/2010/main" val="40072023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2210">
              <a:defRPr/>
            </a:pPr>
            <a:r>
              <a:rPr lang="en-US" dirty="0" smtClean="0">
                <a:latin typeface="Times New Roman"/>
                <a:cs typeface="Times New Roman"/>
              </a:rPr>
              <a:t>► Training will </a:t>
            </a:r>
            <a:r>
              <a:rPr lang="en-US" dirty="0" smtClean="0">
                <a:latin typeface="Times New Roman"/>
                <a:cs typeface="Times New Roman"/>
              </a:rPr>
              <a:t>be </a:t>
            </a:r>
            <a:r>
              <a:rPr lang="en-US" dirty="0" smtClean="0">
                <a:latin typeface="Times New Roman"/>
                <a:cs typeface="Times New Roman"/>
              </a:rPr>
              <a:t>provided</a:t>
            </a:r>
            <a:r>
              <a:rPr lang="en-US" baseline="0" dirty="0" smtClean="0">
                <a:latin typeface="Times New Roman"/>
                <a:cs typeface="Times New Roman"/>
              </a:rPr>
              <a:t> including a train </a:t>
            </a:r>
            <a:r>
              <a:rPr lang="en-US" baseline="0" dirty="0" smtClean="0">
                <a:latin typeface="Times New Roman"/>
                <a:cs typeface="Times New Roman"/>
              </a:rPr>
              <a:t>the trainer </a:t>
            </a:r>
            <a:r>
              <a:rPr lang="en-US" baseline="0" dirty="0" smtClean="0">
                <a:latin typeface="Times New Roman"/>
                <a:cs typeface="Times New Roman"/>
              </a:rPr>
              <a:t>process in </a:t>
            </a:r>
            <a:r>
              <a:rPr lang="en-US" baseline="0" dirty="0" smtClean="0">
                <a:latin typeface="Times New Roman"/>
                <a:cs typeface="Times New Roman"/>
              </a:rPr>
              <a:t>order to spread the knowledge most effectively to all of the campuses.</a:t>
            </a:r>
          </a:p>
          <a:p>
            <a:pPr defTabSz="942210">
              <a:defRPr/>
            </a:pPr>
            <a:r>
              <a:rPr lang="en-US" dirty="0" smtClean="0">
                <a:latin typeface="Times New Roman"/>
                <a:cs typeface="Times New Roman"/>
              </a:rPr>
              <a:t>► Pushing </a:t>
            </a:r>
            <a:r>
              <a:rPr lang="en-US" dirty="0" smtClean="0">
                <a:latin typeface="Times New Roman"/>
                <a:cs typeface="Times New Roman"/>
              </a:rPr>
              <a:t>for </a:t>
            </a:r>
            <a:r>
              <a:rPr lang="en-US" dirty="0" smtClean="0">
                <a:latin typeface="Times New Roman"/>
                <a:cs typeface="Times New Roman"/>
              </a:rPr>
              <a:t>support person </a:t>
            </a:r>
            <a:r>
              <a:rPr lang="en-US" baseline="0" dirty="0" smtClean="0">
                <a:latin typeface="Times New Roman"/>
                <a:cs typeface="Times New Roman"/>
              </a:rPr>
              <a:t>to </a:t>
            </a:r>
            <a:r>
              <a:rPr lang="en-US" baseline="0" dirty="0" smtClean="0">
                <a:latin typeface="Times New Roman"/>
                <a:cs typeface="Times New Roman"/>
              </a:rPr>
              <a:t>manage the system and be a direct resource to the campuses.</a:t>
            </a:r>
          </a:p>
          <a:p>
            <a:pPr defTabSz="942210">
              <a:defRPr/>
            </a:pPr>
            <a:r>
              <a:rPr lang="en-US" dirty="0" smtClean="0">
                <a:latin typeface="Times New Roman"/>
                <a:cs typeface="Times New Roman"/>
              </a:rPr>
              <a:t>► P</a:t>
            </a:r>
            <a:r>
              <a:rPr lang="en-US" baseline="0" dirty="0" smtClean="0">
                <a:latin typeface="Times New Roman"/>
                <a:cs typeface="Times New Roman"/>
              </a:rPr>
              <a:t>atience timely </a:t>
            </a:r>
            <a:r>
              <a:rPr lang="en-US" baseline="0" dirty="0" smtClean="0">
                <a:latin typeface="Times New Roman"/>
                <a:cs typeface="Times New Roman"/>
              </a:rPr>
              <a:t>responses to </a:t>
            </a:r>
            <a:r>
              <a:rPr lang="en-US" baseline="0" dirty="0" smtClean="0">
                <a:latin typeface="Times New Roman"/>
                <a:cs typeface="Times New Roman"/>
              </a:rPr>
              <a:t>data </a:t>
            </a:r>
            <a:r>
              <a:rPr lang="en-US" baseline="0" dirty="0" smtClean="0">
                <a:latin typeface="Times New Roman"/>
                <a:cs typeface="Times New Roman"/>
              </a:rPr>
              <a:t>requests. </a:t>
            </a:r>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25</a:t>
            </a:fld>
            <a:endParaRPr lang="en-US"/>
          </a:p>
        </p:txBody>
      </p:sp>
    </p:spTree>
    <p:extLst>
      <p:ext uri="{BB962C8B-B14F-4D97-AF65-F5344CB8AC3E}">
        <p14:creationId xmlns:p14="http://schemas.microsoft.com/office/powerpoint/2010/main" val="19687404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0C2A6502-EEF5-4ABE-8183-4E5906979868}" type="slidenum">
              <a:rPr lang="en-US" smtClean="0"/>
              <a:pPr/>
              <a:t>26</a:t>
            </a:fld>
            <a:endParaRPr lang="en-US"/>
          </a:p>
        </p:txBody>
      </p:sp>
    </p:spTree>
    <p:extLst>
      <p:ext uri="{BB962C8B-B14F-4D97-AF65-F5344CB8AC3E}">
        <p14:creationId xmlns:p14="http://schemas.microsoft.com/office/powerpoint/2010/main" val="2202974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a:cs typeface="Times New Roman"/>
              </a:rPr>
              <a:t>► </a:t>
            </a:r>
            <a:r>
              <a:rPr lang="en-US" dirty="0" smtClean="0">
                <a:latin typeface="Times New Roman"/>
                <a:cs typeface="Times New Roman"/>
              </a:rPr>
              <a:t>O</a:t>
            </a:r>
            <a:r>
              <a:rPr lang="en-US" dirty="0" smtClean="0"/>
              <a:t>fficial </a:t>
            </a:r>
            <a:r>
              <a:rPr lang="en-US" dirty="0"/>
              <a:t>data for the 2015-2016 State FY for the EO88 report. </a:t>
            </a:r>
            <a:r>
              <a:rPr lang="en-US" dirty="0" smtClean="0"/>
              <a:t>Reported </a:t>
            </a:r>
            <a:r>
              <a:rPr lang="en-US" dirty="0"/>
              <a:t>based on the State fiscal year that ended March 31, and comes from EnergyCap. </a:t>
            </a:r>
          </a:p>
          <a:p>
            <a:r>
              <a:rPr lang="en-US" dirty="0">
                <a:latin typeface="Times New Roman"/>
                <a:cs typeface="Times New Roman"/>
              </a:rPr>
              <a:t>► </a:t>
            </a:r>
            <a:r>
              <a:rPr lang="en-US" dirty="0"/>
              <a:t>The other critical piece of data is the building square footage that is included in the formula to arrive at the Energy use intensity. The Campuses will have an opportunity to review the data for which buildings are included in that SF to calculate the Energy Use Intensity. </a:t>
            </a:r>
          </a:p>
          <a:p>
            <a:r>
              <a:rPr lang="en-US" dirty="0">
                <a:latin typeface="Times New Roman"/>
                <a:cs typeface="Times New Roman"/>
              </a:rPr>
              <a:t>► </a:t>
            </a:r>
            <a:r>
              <a:rPr lang="en-US" dirty="0"/>
              <a:t>The goal is to make sure that we match building usage and building AF as accurately as possible.</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3</a:t>
            </a:fld>
            <a:endParaRPr lang="en-US"/>
          </a:p>
        </p:txBody>
      </p:sp>
    </p:spTree>
    <p:extLst>
      <p:ext uri="{BB962C8B-B14F-4D97-AF65-F5344CB8AC3E}">
        <p14:creationId xmlns:p14="http://schemas.microsoft.com/office/powerpoint/2010/main" val="1430128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a:cs typeface="Times New Roman"/>
              </a:rPr>
              <a:t>► </a:t>
            </a:r>
            <a:r>
              <a:rPr lang="en-US" dirty="0" smtClean="0"/>
              <a:t>Extensive communication over</a:t>
            </a:r>
            <a:r>
              <a:rPr lang="en-US" baseline="0" dirty="0" smtClean="0"/>
              <a:t> the past year </a:t>
            </a:r>
            <a:r>
              <a:rPr lang="en-US" dirty="0" smtClean="0"/>
              <a:t>about NYEM.</a:t>
            </a:r>
          </a:p>
          <a:p>
            <a:r>
              <a:rPr lang="en-US" dirty="0" smtClean="0">
                <a:latin typeface="Times New Roman"/>
                <a:cs typeface="Times New Roman"/>
              </a:rPr>
              <a:t>► </a:t>
            </a:r>
            <a:r>
              <a:rPr lang="en-US" dirty="0" smtClean="0"/>
              <a:t>NYEM </a:t>
            </a:r>
            <a:r>
              <a:rPr lang="en-US" dirty="0"/>
              <a:t>has two parts</a:t>
            </a:r>
            <a:r>
              <a:rPr lang="en-US" dirty="0" smtClean="0"/>
              <a:t>:</a:t>
            </a:r>
          </a:p>
          <a:p>
            <a:pPr marL="706657" lvl="1" indent="-235552">
              <a:buFont typeface="+mj-lt"/>
              <a:buAutoNum type="arabicPeriod"/>
            </a:pPr>
            <a:r>
              <a:rPr lang="en-US" dirty="0" smtClean="0"/>
              <a:t>Data </a:t>
            </a:r>
            <a:r>
              <a:rPr lang="en-US" dirty="0"/>
              <a:t>of record for EO88</a:t>
            </a:r>
          </a:p>
          <a:p>
            <a:pPr marL="706657" lvl="1" indent="-235552">
              <a:buFont typeface="+mj-lt"/>
              <a:buAutoNum type="arabicPeriod"/>
            </a:pPr>
            <a:r>
              <a:rPr lang="en-US" dirty="0"/>
              <a:t>Data Analytics to help operators maintain greater efficiency of the buildings.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4</a:t>
            </a:fld>
            <a:endParaRPr lang="en-US"/>
          </a:p>
        </p:txBody>
      </p:sp>
    </p:spTree>
    <p:extLst>
      <p:ext uri="{BB962C8B-B14F-4D97-AF65-F5344CB8AC3E}">
        <p14:creationId xmlns:p14="http://schemas.microsoft.com/office/powerpoint/2010/main" val="3071891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a:cs typeface="Times New Roman"/>
              </a:rPr>
              <a:t>► </a:t>
            </a:r>
            <a:r>
              <a:rPr lang="en-US" dirty="0" smtClean="0"/>
              <a:t>SUNY </a:t>
            </a:r>
            <a:r>
              <a:rPr lang="en-US" dirty="0"/>
              <a:t>State Operated campuses spend on average around $500,000 per day</a:t>
            </a:r>
          </a:p>
          <a:p>
            <a:r>
              <a:rPr lang="en-US" dirty="0">
                <a:latin typeface="Times New Roman"/>
                <a:cs typeface="Times New Roman"/>
              </a:rPr>
              <a:t>► </a:t>
            </a:r>
            <a:r>
              <a:rPr lang="en-US" dirty="0"/>
              <a:t>The trend from 2010 through 2015 was an increase of nearly $10,000 per day</a:t>
            </a:r>
          </a:p>
        </p:txBody>
      </p:sp>
      <p:sp>
        <p:nvSpPr>
          <p:cNvPr id="4" name="Slide Number Placeholder 3"/>
          <p:cNvSpPr>
            <a:spLocks noGrp="1"/>
          </p:cNvSpPr>
          <p:nvPr>
            <p:ph type="sldNum" sz="quarter" idx="10"/>
          </p:nvPr>
        </p:nvSpPr>
        <p:spPr/>
        <p:txBody>
          <a:bodyPr/>
          <a:lstStyle/>
          <a:p>
            <a:fld id="{0C2A6502-EEF5-4ABE-8183-4E5906979868}" type="slidenum">
              <a:rPr lang="en-US" smtClean="0"/>
              <a:pPr/>
              <a:t>5</a:t>
            </a:fld>
            <a:endParaRPr lang="en-US"/>
          </a:p>
        </p:txBody>
      </p:sp>
    </p:spTree>
    <p:extLst>
      <p:ext uri="{BB962C8B-B14F-4D97-AF65-F5344CB8AC3E}">
        <p14:creationId xmlns:p14="http://schemas.microsoft.com/office/powerpoint/2010/main" val="4039939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a:cs typeface="Times New Roman"/>
              </a:rPr>
              <a:t>► </a:t>
            </a:r>
            <a:r>
              <a:rPr lang="en-US" dirty="0" smtClean="0"/>
              <a:t>This </a:t>
            </a:r>
            <a:r>
              <a:rPr lang="en-US" dirty="0"/>
              <a:t>chart shown the consumption per month for the same period. </a:t>
            </a:r>
            <a:r>
              <a:rPr lang="en-US" dirty="0" smtClean="0"/>
              <a:t>Overall </a:t>
            </a:r>
            <a:r>
              <a:rPr lang="en-US" dirty="0"/>
              <a:t>trend is </a:t>
            </a:r>
            <a:r>
              <a:rPr lang="en-US" dirty="0" smtClean="0"/>
              <a:t>upward. However</a:t>
            </a:r>
            <a:r>
              <a:rPr lang="en-US" baseline="0" dirty="0" smtClean="0"/>
              <a:t> this data is only through March 2015.</a:t>
            </a:r>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6</a:t>
            </a:fld>
            <a:endParaRPr lang="en-US"/>
          </a:p>
        </p:txBody>
      </p:sp>
    </p:spTree>
    <p:extLst>
      <p:ext uri="{BB962C8B-B14F-4D97-AF65-F5344CB8AC3E}">
        <p14:creationId xmlns:p14="http://schemas.microsoft.com/office/powerpoint/2010/main" val="1387310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Times New Roman"/>
                <a:cs typeface="Times New Roman"/>
              </a:rPr>
              <a:t>► Initial </a:t>
            </a:r>
            <a:r>
              <a:rPr lang="en-US" dirty="0">
                <a:latin typeface="Times New Roman"/>
                <a:cs typeface="Times New Roman"/>
              </a:rPr>
              <a:t>look at this </a:t>
            </a:r>
            <a:r>
              <a:rPr lang="en-US" dirty="0" smtClean="0">
                <a:latin typeface="Times New Roman"/>
                <a:cs typeface="Times New Roman"/>
              </a:rPr>
              <a:t>year’s </a:t>
            </a:r>
            <a:r>
              <a:rPr lang="en-US" dirty="0">
                <a:latin typeface="Times New Roman"/>
                <a:cs typeface="Times New Roman"/>
              </a:rPr>
              <a:t>data appears to show a reduction from last year, and while slightly higher than the base </a:t>
            </a:r>
            <a:r>
              <a:rPr lang="en-US" dirty="0" smtClean="0">
                <a:latin typeface="Times New Roman"/>
                <a:cs typeface="Times New Roman"/>
              </a:rPr>
              <a:t>year. SUNY has </a:t>
            </a:r>
            <a:r>
              <a:rPr lang="en-US" dirty="0">
                <a:latin typeface="Times New Roman"/>
                <a:cs typeface="Times New Roman"/>
              </a:rPr>
              <a:t>added a significant amount of </a:t>
            </a:r>
            <a:r>
              <a:rPr lang="en-US" dirty="0" smtClean="0">
                <a:latin typeface="Times New Roman"/>
                <a:cs typeface="Times New Roman"/>
              </a:rPr>
              <a:t>SF.</a:t>
            </a:r>
            <a:r>
              <a:rPr lang="en-US" baseline="0" dirty="0" smtClean="0">
                <a:latin typeface="Times New Roman"/>
                <a:cs typeface="Times New Roman"/>
              </a:rPr>
              <a:t> O</a:t>
            </a:r>
            <a:r>
              <a:rPr lang="en-US" dirty="0" smtClean="0">
                <a:latin typeface="Times New Roman"/>
                <a:cs typeface="Times New Roman"/>
              </a:rPr>
              <a:t>verall </a:t>
            </a:r>
            <a:r>
              <a:rPr lang="en-US" dirty="0">
                <a:latin typeface="Times New Roman"/>
                <a:cs typeface="Times New Roman"/>
              </a:rPr>
              <a:t>EUI </a:t>
            </a:r>
            <a:r>
              <a:rPr lang="en-US" dirty="0" smtClean="0">
                <a:latin typeface="Times New Roman"/>
                <a:cs typeface="Times New Roman"/>
              </a:rPr>
              <a:t>should drop </a:t>
            </a:r>
            <a:r>
              <a:rPr lang="en-US" dirty="0">
                <a:latin typeface="Times New Roman"/>
                <a:cs typeface="Times New Roman"/>
              </a:rPr>
              <a:t>when the 15-16 data is finalized. </a:t>
            </a:r>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7</a:t>
            </a:fld>
            <a:endParaRPr lang="en-US"/>
          </a:p>
        </p:txBody>
      </p:sp>
    </p:spTree>
    <p:extLst>
      <p:ext uri="{BB962C8B-B14F-4D97-AF65-F5344CB8AC3E}">
        <p14:creationId xmlns:p14="http://schemas.microsoft.com/office/powerpoint/2010/main" val="4152707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a:cs typeface="Times New Roman"/>
              </a:rPr>
              <a:t>► </a:t>
            </a:r>
            <a:r>
              <a:rPr lang="en-US" dirty="0"/>
              <a:t>Related to the second purpose for </a:t>
            </a:r>
            <a:r>
              <a:rPr lang="en-US" dirty="0" smtClean="0"/>
              <a:t>NYEM, currently 12 </a:t>
            </a:r>
            <a:r>
              <a:rPr lang="en-US" dirty="0"/>
              <a:t>campuses </a:t>
            </a:r>
            <a:r>
              <a:rPr lang="en-US" dirty="0" smtClean="0"/>
              <a:t>are feeding </a:t>
            </a:r>
            <a:r>
              <a:rPr lang="en-US" dirty="0"/>
              <a:t>submetering data into the NYEM platform. </a:t>
            </a:r>
          </a:p>
          <a:p>
            <a:pPr lvl="0"/>
            <a:r>
              <a:rPr lang="en-US" dirty="0">
                <a:latin typeface="Times New Roman"/>
                <a:cs typeface="Times New Roman"/>
              </a:rPr>
              <a:t>► </a:t>
            </a:r>
            <a:r>
              <a:rPr lang="en-US" dirty="0" smtClean="0">
                <a:latin typeface="Times New Roman"/>
                <a:cs typeface="Times New Roman"/>
              </a:rPr>
              <a:t>N</a:t>
            </a:r>
            <a:r>
              <a:rPr lang="en-US" dirty="0" smtClean="0"/>
              <a:t>ot </a:t>
            </a:r>
            <a:r>
              <a:rPr lang="en-US" dirty="0"/>
              <a:t>yet seeing the type of progress from the system </a:t>
            </a:r>
            <a:r>
              <a:rPr lang="en-US" dirty="0" smtClean="0"/>
              <a:t>expected and </a:t>
            </a:r>
            <a:r>
              <a:rPr lang="en-US" u="sng" dirty="0" smtClean="0"/>
              <a:t>needed</a:t>
            </a:r>
            <a:r>
              <a:rPr lang="en-US" dirty="0" smtClean="0"/>
              <a:t>, </a:t>
            </a:r>
            <a:r>
              <a:rPr lang="en-US" dirty="0"/>
              <a:t>in order to achieve the savings needed to meet the goals of NYEM. </a:t>
            </a:r>
          </a:p>
          <a:p>
            <a:pPr lvl="0"/>
            <a:r>
              <a:rPr lang="en-US" dirty="0">
                <a:latin typeface="Times New Roman"/>
                <a:cs typeface="Times New Roman"/>
              </a:rPr>
              <a:t>► </a:t>
            </a:r>
            <a:r>
              <a:rPr lang="en-US" dirty="0" smtClean="0">
                <a:latin typeface="Times New Roman"/>
                <a:cs typeface="Times New Roman"/>
              </a:rPr>
              <a:t>P</a:t>
            </a:r>
            <a:r>
              <a:rPr lang="en-US" dirty="0" smtClean="0"/>
              <a:t>ressuring </a:t>
            </a:r>
            <a:r>
              <a:rPr lang="en-US" dirty="0"/>
              <a:t>NYPA to put more attention into the proof of concept activities on NYEM. The data is being fed into the system, but </a:t>
            </a:r>
            <a:r>
              <a:rPr lang="en-US" dirty="0" smtClean="0"/>
              <a:t>there are  </a:t>
            </a:r>
            <a:r>
              <a:rPr lang="en-US" dirty="0"/>
              <a:t>not </a:t>
            </a:r>
            <a:r>
              <a:rPr lang="en-US" dirty="0" smtClean="0"/>
              <a:t>sufficient </a:t>
            </a:r>
            <a:r>
              <a:rPr lang="en-US" dirty="0"/>
              <a:t>analytics occurring. </a:t>
            </a:r>
          </a:p>
          <a:p>
            <a:pPr lvl="0"/>
            <a:r>
              <a:rPr lang="en-US" dirty="0">
                <a:latin typeface="Times New Roman"/>
                <a:cs typeface="Times New Roman"/>
              </a:rPr>
              <a:t>► </a:t>
            </a:r>
            <a:r>
              <a:rPr lang="en-US" dirty="0"/>
              <a:t>Nor is there sufficient training of the campus staff for them to take advantage of the system in order to add true value to the campus energy conservation efforts. </a:t>
            </a:r>
          </a:p>
          <a:p>
            <a:pPr lvl="0"/>
            <a:r>
              <a:rPr lang="en-US" dirty="0">
                <a:latin typeface="Times New Roman"/>
                <a:cs typeface="Times New Roman"/>
              </a:rPr>
              <a:t>► </a:t>
            </a:r>
            <a:r>
              <a:rPr lang="en-US" dirty="0" smtClean="0">
                <a:latin typeface="Times New Roman"/>
                <a:cs typeface="Times New Roman"/>
              </a:rPr>
              <a:t>R</a:t>
            </a:r>
            <a:r>
              <a:rPr lang="en-US" dirty="0" smtClean="0"/>
              <a:t>emaining </a:t>
            </a:r>
            <a:r>
              <a:rPr lang="en-US" dirty="0"/>
              <a:t>optimistic that data analytics to achieve constant commissioning remains one of the most promising technologies to help us achieve and sustain energy </a:t>
            </a:r>
            <a:r>
              <a:rPr lang="en-US" dirty="0" smtClean="0"/>
              <a:t>efficiency. Continuing to push </a:t>
            </a:r>
            <a:r>
              <a:rPr lang="en-US" dirty="0"/>
              <a:t>NYPA to move this process </a:t>
            </a:r>
            <a:r>
              <a:rPr lang="en-US" dirty="0" smtClean="0"/>
              <a:t>forward. Running </a:t>
            </a:r>
            <a:r>
              <a:rPr lang="en-US" dirty="0"/>
              <a:t>out of time to make the significant reductions that are being requested.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8</a:t>
            </a:fld>
            <a:endParaRPr lang="en-US"/>
          </a:p>
        </p:txBody>
      </p:sp>
    </p:spTree>
    <p:extLst>
      <p:ext uri="{BB962C8B-B14F-4D97-AF65-F5344CB8AC3E}">
        <p14:creationId xmlns:p14="http://schemas.microsoft.com/office/powerpoint/2010/main" val="1331595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a:cs typeface="Times New Roman"/>
              </a:rPr>
              <a:t>► </a:t>
            </a:r>
            <a:r>
              <a:rPr lang="en-US" dirty="0" smtClean="0">
                <a:latin typeface="Times New Roman"/>
                <a:cs typeface="Times New Roman"/>
              </a:rPr>
              <a:t>Many </a:t>
            </a:r>
            <a:r>
              <a:rPr lang="en-US" dirty="0" smtClean="0"/>
              <a:t>building operations managers comment insufficient </a:t>
            </a:r>
            <a:r>
              <a:rPr lang="en-US" dirty="0"/>
              <a:t>access to staff with the skillsets needed to run the more complex facilities that are being built </a:t>
            </a:r>
            <a:r>
              <a:rPr lang="en-US" dirty="0" smtClean="0"/>
              <a:t>today. </a:t>
            </a:r>
            <a:r>
              <a:rPr lang="en-US" dirty="0" smtClean="0"/>
              <a:t>Staff </a:t>
            </a:r>
            <a:r>
              <a:rPr lang="en-US" dirty="0"/>
              <a:t>feel overwhelmed with the new </a:t>
            </a:r>
            <a:r>
              <a:rPr lang="en-US" dirty="0" smtClean="0"/>
              <a:t>systems.</a:t>
            </a:r>
            <a:endParaRPr lang="en-US" dirty="0"/>
          </a:p>
          <a:p>
            <a:r>
              <a:rPr lang="en-US" dirty="0">
                <a:latin typeface="Times New Roman"/>
                <a:cs typeface="Times New Roman"/>
              </a:rPr>
              <a:t>► </a:t>
            </a:r>
            <a:r>
              <a:rPr lang="en-US" dirty="0" smtClean="0">
                <a:latin typeface="Times New Roman"/>
                <a:cs typeface="Times New Roman"/>
              </a:rPr>
              <a:t>W</a:t>
            </a:r>
            <a:r>
              <a:rPr lang="en-US" dirty="0" smtClean="0"/>
              <a:t>orking </a:t>
            </a:r>
            <a:r>
              <a:rPr lang="en-US" dirty="0"/>
              <a:t>with the SUNY Provost office to develop academic certificate and/or degree programs in building management geared toward educating the next generation of building operators. </a:t>
            </a:r>
          </a:p>
          <a:p>
            <a:r>
              <a:rPr lang="en-US" dirty="0">
                <a:latin typeface="Times New Roman"/>
                <a:cs typeface="Times New Roman"/>
              </a:rPr>
              <a:t>► </a:t>
            </a:r>
            <a:r>
              <a:rPr lang="en-US" dirty="0"/>
              <a:t>That process will be very </a:t>
            </a:r>
            <a:r>
              <a:rPr lang="en-US" dirty="0" smtClean="0"/>
              <a:t>slow. </a:t>
            </a:r>
          </a:p>
          <a:p>
            <a:r>
              <a:rPr lang="en-US" dirty="0" smtClean="0">
                <a:latin typeface="Times New Roman"/>
                <a:cs typeface="Times New Roman"/>
              </a:rPr>
              <a:t>► </a:t>
            </a:r>
            <a:r>
              <a:rPr lang="en-US" dirty="0"/>
              <a:t>To help address the immediate need, </a:t>
            </a:r>
            <a:r>
              <a:rPr lang="en-US" dirty="0" smtClean="0"/>
              <a:t>working </a:t>
            </a:r>
            <a:r>
              <a:rPr lang="en-US" dirty="0"/>
              <a:t>with NYSERDA and </a:t>
            </a:r>
            <a:r>
              <a:rPr lang="en-US" dirty="0" smtClean="0"/>
              <a:t>PPAA’s </a:t>
            </a:r>
            <a:r>
              <a:rPr lang="en-US" dirty="0"/>
              <a:t>education committee chair, to identify grant opportunities for training that can help you now. </a:t>
            </a:r>
          </a:p>
          <a:p>
            <a:r>
              <a:rPr lang="en-US" dirty="0">
                <a:latin typeface="Times New Roman"/>
                <a:cs typeface="Times New Roman"/>
              </a:rPr>
              <a:t>► </a:t>
            </a:r>
            <a:r>
              <a:rPr lang="en-US" dirty="0"/>
              <a:t>If you have ideas about specific needs for your current employees please discuss with </a:t>
            </a:r>
            <a:r>
              <a:rPr lang="en-US" dirty="0" smtClean="0"/>
              <a:t>OCF.</a:t>
            </a:r>
            <a:endParaRPr lang="en-US" dirty="0"/>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9</a:t>
            </a:fld>
            <a:endParaRPr lang="en-US"/>
          </a:p>
        </p:txBody>
      </p:sp>
    </p:spTree>
    <p:extLst>
      <p:ext uri="{BB962C8B-B14F-4D97-AF65-F5344CB8AC3E}">
        <p14:creationId xmlns:p14="http://schemas.microsoft.com/office/powerpoint/2010/main" val="3731275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pPr/>
              <a:t>8/15/2016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pPr/>
              <a:t>8/15/2016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pPr/>
              <a:t>8/15/2016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pPr/>
              <a:t>8/15/2016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8253E4-FCBC-6B46-91D9-D89156D6F57C}" type="datetimeFigureOut">
              <a:rPr lang="en-US" smtClean="0"/>
              <a:pPr/>
              <a:t>8/15/2016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8253E4-FCBC-6B46-91D9-D89156D6F57C}" type="datetimeFigureOut">
              <a:rPr lang="en-US" smtClean="0"/>
              <a:pPr/>
              <a:t>8/15/2016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8253E4-FCBC-6B46-91D9-D89156D6F57C}" type="datetimeFigureOut">
              <a:rPr lang="en-US" smtClean="0"/>
              <a:pPr/>
              <a:t>8/15/2016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8253E4-FCBC-6B46-91D9-D89156D6F57C}" type="datetimeFigureOut">
              <a:rPr lang="en-US" smtClean="0"/>
              <a:pPr/>
              <a:t>8/15/2016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8253E4-FCBC-6B46-91D9-D89156D6F57C}" type="datetimeFigureOut">
              <a:rPr lang="en-US" smtClean="0"/>
              <a:pPr/>
              <a:t>8/15/2016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32C2C6-8DCD-1142-B89F-4C5A1BF6A314}" type="slidenum">
              <a:rPr lang="en-US" smtClean="0"/>
              <a:pPr/>
              <a:t>‹#›</a:t>
            </a:fld>
            <a:endParaRPr lang="en-US"/>
          </a:p>
        </p:txBody>
      </p:sp>
      <p:sp>
        <p:nvSpPr>
          <p:cNvPr id="5" name="Oval 17"/>
          <p:cNvSpPr>
            <a:spLocks noChangeAspect="1" noChangeArrowheads="1"/>
          </p:cNvSpPr>
          <p:nvPr userDrawn="1"/>
        </p:nvSpPr>
        <p:spPr bwMode="auto">
          <a:xfrm>
            <a:off x="-1649874" y="-274320"/>
            <a:ext cx="2713817" cy="5608320"/>
          </a:xfrm>
          <a:prstGeom prst="ellipse">
            <a:avLst/>
          </a:prstGeom>
          <a:solidFill>
            <a:srgbClr val="FF6309"/>
          </a:solidFill>
          <a:ln w="6350" algn="ctr">
            <a:solidFill>
              <a:srgbClr val="807F83"/>
            </a:solidFill>
            <a:round/>
            <a:headEnd/>
            <a:tailEnd/>
          </a:ln>
          <a:effectLst/>
        </p:spPr>
        <p:txBody>
          <a:bodyPr wrap="none" anchor="ctr"/>
          <a:lstStyle/>
          <a:p>
            <a:pPr defTabSz="914400">
              <a:defRPr/>
            </a:pPr>
            <a:endParaRPr lang="en-US" dirty="0">
              <a:solidFill>
                <a:srgbClr val="000000"/>
              </a:solidFill>
              <a:latin typeface="Arial"/>
            </a:endParaRPr>
          </a:p>
        </p:txBody>
      </p:sp>
      <p:pic>
        <p:nvPicPr>
          <p:cNvPr id="7" name="Picture 21" descr="Circle Tagline Logo org"/>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7620" y="2034540"/>
            <a:ext cx="990600" cy="99060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8253E4-FCBC-6B46-91D9-D89156D6F57C}" type="datetimeFigureOut">
              <a:rPr lang="en-US" smtClean="0"/>
              <a:pPr/>
              <a:t>8/15/2016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8253E4-FCBC-6B46-91D9-D89156D6F57C}" type="datetimeFigureOut">
              <a:rPr lang="en-US" smtClean="0"/>
              <a:pPr/>
              <a:t>8/15/2016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D8253E4-FCBC-6B46-91D9-D89156D6F57C}" type="datetimeFigureOut">
              <a:rPr lang="en-US" smtClean="0"/>
              <a:pPr/>
              <a:t>8/15/2016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532C2C6-8DCD-1142-B89F-4C5A1BF6A31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5.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3" Type="http://schemas.openxmlformats.org/officeDocument/2006/relationships/image" Target="../media/image28.png"/><Relationship Id="rId7" Type="http://schemas.openxmlformats.org/officeDocument/2006/relationships/diagramLayout" Target="../diagrams/layout1.xml"/><Relationship Id="rId12" Type="http://schemas.openxmlformats.org/officeDocument/2006/relationships/diagramLayout" Target="../diagrams/layout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Data" Target="../diagrams/data1.xml"/><Relationship Id="rId11" Type="http://schemas.openxmlformats.org/officeDocument/2006/relationships/diagramData" Target="../diagrams/data2.xml"/><Relationship Id="rId5" Type="http://schemas.openxmlformats.org/officeDocument/2006/relationships/image" Target="../media/image5.png"/><Relationship Id="rId15" Type="http://schemas.microsoft.com/office/2007/relationships/diagramDrawing" Target="../diagrams/drawing2.xml"/><Relationship Id="rId10" Type="http://schemas.microsoft.com/office/2007/relationships/diagramDrawing" Target="../diagrams/drawing1.xml"/><Relationship Id="rId4" Type="http://schemas.openxmlformats.org/officeDocument/2006/relationships/image" Target="../media/image7.png"/><Relationship Id="rId9" Type="http://schemas.openxmlformats.org/officeDocument/2006/relationships/diagramColors" Target="../diagrams/colors1.xml"/><Relationship Id="rId14" Type="http://schemas.openxmlformats.org/officeDocument/2006/relationships/diagramColors" Target="../diagrams/colors2.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30.jpeg"/><Relationship Id="rId7" Type="http://schemas.openxmlformats.org/officeDocument/2006/relationships/diagramLayout" Target="../diagrams/layout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5.png"/><Relationship Id="rId10" Type="http://schemas.microsoft.com/office/2007/relationships/diagramDrawing" Target="../diagrams/drawing3.xml"/><Relationship Id="rId4" Type="http://schemas.openxmlformats.org/officeDocument/2006/relationships/image" Target="../media/image31.png"/><Relationship Id="rId9" Type="http://schemas.openxmlformats.org/officeDocument/2006/relationships/diagramColors" Target="../diagrams/colors3.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2" y="0"/>
            <a:ext cx="9143998" cy="3441359"/>
          </a:xfrm>
          <a:prstGeom prst="rect">
            <a:avLst/>
          </a:prstGeom>
        </p:spPr>
      </p:pic>
      <p:sp>
        <p:nvSpPr>
          <p:cNvPr id="8" name="Rectangle 7"/>
          <p:cNvSpPr/>
          <p:nvPr/>
        </p:nvSpPr>
        <p:spPr>
          <a:xfrm>
            <a:off x="-1" y="3056473"/>
            <a:ext cx="9144001" cy="2087028"/>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endParaRPr lang="en-US" sz="3600" b="1" spc="-150" dirty="0">
              <a:solidFill>
                <a:schemeClr val="bg1"/>
              </a:solidFill>
              <a:latin typeface="Arial" pitchFamily="34" charset="0"/>
              <a:cs typeface="Arial" pitchFamily="34" charset="0"/>
            </a:endParaRPr>
          </a:p>
        </p:txBody>
      </p:sp>
      <p:sp>
        <p:nvSpPr>
          <p:cNvPr id="6" name="Rectangle 5"/>
          <p:cNvSpPr/>
          <p:nvPr/>
        </p:nvSpPr>
        <p:spPr bwMode="white">
          <a:xfrm>
            <a:off x="2" y="4131629"/>
            <a:ext cx="5833531" cy="923330"/>
          </a:xfrm>
          <a:prstGeom prst="rect">
            <a:avLst/>
          </a:prstGeom>
        </p:spPr>
        <p:txBody>
          <a:bodyPr wrap="square" anchor="ctr" anchorCtr="0">
            <a:spAutoFit/>
          </a:bodyPr>
          <a:lstStyle/>
          <a:p>
            <a:r>
              <a:rPr lang="en-US" b="1" dirty="0" smtClean="0">
                <a:solidFill>
                  <a:schemeClr val="bg1"/>
                </a:solidFill>
                <a:latin typeface="Arial" pitchFamily="34" charset="0"/>
                <a:cs typeface="Arial" pitchFamily="34" charset="0"/>
              </a:rPr>
              <a:t>Summer Conference</a:t>
            </a:r>
          </a:p>
          <a:p>
            <a:r>
              <a:rPr lang="en-US" b="1" dirty="0" smtClean="0">
                <a:solidFill>
                  <a:schemeClr val="bg1"/>
                </a:solidFill>
                <a:latin typeface="Arial" pitchFamily="34" charset="0"/>
                <a:cs typeface="Arial" pitchFamily="34" charset="0"/>
              </a:rPr>
              <a:t>Office for Capital Facilities</a:t>
            </a:r>
          </a:p>
          <a:p>
            <a:r>
              <a:rPr lang="en-US" dirty="0" smtClean="0">
                <a:solidFill>
                  <a:schemeClr val="bg1"/>
                </a:solidFill>
                <a:latin typeface="Arial" pitchFamily="34" charset="0"/>
                <a:cs typeface="Arial" pitchFamily="34" charset="0"/>
              </a:rPr>
              <a:t>August 2016</a:t>
            </a:r>
          </a:p>
        </p:txBody>
      </p:sp>
      <p:pic>
        <p:nvPicPr>
          <p:cNvPr id="5" name="Picture 4" descr="SUNY-logo-full-white-trans.png"/>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5994401" y="3037193"/>
            <a:ext cx="2946399" cy="2106308"/>
          </a:xfrm>
          <a:prstGeom prst="rect">
            <a:avLst/>
          </a:prstGeom>
        </p:spPr>
      </p:pic>
      <p:sp>
        <p:nvSpPr>
          <p:cNvPr id="9" name="Rectangle 8"/>
          <p:cNvSpPr/>
          <p:nvPr/>
        </p:nvSpPr>
        <p:spPr bwMode="white">
          <a:xfrm>
            <a:off x="2" y="3056473"/>
            <a:ext cx="6413498" cy="923330"/>
          </a:xfrm>
          <a:prstGeom prst="rect">
            <a:avLst/>
          </a:prstGeom>
        </p:spPr>
        <p:txBody>
          <a:bodyPr wrap="square">
            <a:spAutoFit/>
          </a:bodyPr>
          <a:lstStyle/>
          <a:p>
            <a:r>
              <a:rPr lang="en-US" sz="5400" b="1" spc="-150" dirty="0" smtClean="0">
                <a:solidFill>
                  <a:schemeClr val="bg1"/>
                </a:solidFill>
                <a:latin typeface="Arial" pitchFamily="34" charset="0"/>
                <a:cs typeface="Arial" pitchFamily="34" charset="0"/>
              </a:rPr>
              <a:t>SUNY/PPAA</a:t>
            </a:r>
            <a:endParaRPr lang="en-US" sz="2800" b="1"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153549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irst-solar.jpg"/>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1" y="-2"/>
            <a:ext cx="9144001" cy="5143502"/>
          </a:xfrm>
          <a:prstGeom prst="rect">
            <a:avLst/>
          </a:prstGeom>
        </p:spPr>
      </p:pic>
      <p:sp>
        <p:nvSpPr>
          <p:cNvPr id="4" name="Title 1"/>
          <p:cNvSpPr txBox="1">
            <a:spLocks/>
          </p:cNvSpPr>
          <p:nvPr/>
        </p:nvSpPr>
        <p:spPr>
          <a:xfrm>
            <a:off x="2817" y="282955"/>
            <a:ext cx="5604353" cy="697211"/>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FF6600"/>
                </a:solidFill>
                <a:effectLst/>
                <a:uLnTx/>
                <a:uFillTx/>
                <a:latin typeface="Arial" panose="020B0604020202020204" pitchFamily="34" charset="0"/>
                <a:ea typeface="+mj-ea"/>
                <a:cs typeface="Arial" panose="020B0604020202020204" pitchFamily="34" charset="0"/>
              </a:rPr>
              <a:t>OGS Solar Contract</a:t>
            </a:r>
            <a:endParaRPr kumimoji="0" lang="en-US" sz="4400" b="1" i="0" u="none" strike="noStrike" kern="1200" cap="none" spc="0" normalizeH="0" baseline="0" noProof="0" dirty="0">
              <a:ln>
                <a:noFill/>
              </a:ln>
              <a:solidFill>
                <a:srgbClr val="FF6600"/>
              </a:solidFill>
              <a:effectLst/>
              <a:uLnTx/>
              <a:uFillTx/>
              <a:latin typeface="+mj-lt"/>
              <a:ea typeface="+mj-ea"/>
              <a:cs typeface="+mj-cs"/>
            </a:endParaRPr>
          </a:p>
        </p:txBody>
      </p:sp>
      <p:sp>
        <p:nvSpPr>
          <p:cNvPr id="6" name="Rectangle 5"/>
          <p:cNvSpPr/>
          <p:nvPr/>
        </p:nvSpPr>
        <p:spPr>
          <a:xfrm>
            <a:off x="0" y="1322139"/>
            <a:ext cx="4692770" cy="54864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600" spc="-150" dirty="0" smtClean="0">
                <a:solidFill>
                  <a:schemeClr val="bg1"/>
                </a:solidFill>
                <a:latin typeface="Arial" pitchFamily="34" charset="0"/>
                <a:cs typeface="Arial" pitchFamily="34" charset="0"/>
              </a:rPr>
              <a:t>Collaborative Team </a:t>
            </a:r>
            <a:endParaRPr lang="en-US" sz="3600" spc="-150" dirty="0">
              <a:solidFill>
                <a:schemeClr val="bg1"/>
              </a:solidFill>
              <a:latin typeface="Arial" pitchFamily="34" charset="0"/>
              <a:cs typeface="Arial" pitchFamily="34" charset="0"/>
            </a:endParaRPr>
          </a:p>
        </p:txBody>
      </p:sp>
      <p:sp>
        <p:nvSpPr>
          <p:cNvPr id="7" name="Rectangle 6"/>
          <p:cNvSpPr/>
          <p:nvPr/>
        </p:nvSpPr>
        <p:spPr>
          <a:xfrm>
            <a:off x="0" y="2164821"/>
            <a:ext cx="6485021" cy="54864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600" spc="-150" dirty="0" smtClean="0">
                <a:solidFill>
                  <a:schemeClr val="bg1"/>
                </a:solidFill>
                <a:latin typeface="Arial" pitchFamily="34" charset="0"/>
                <a:cs typeface="Arial" pitchFamily="34" charset="0"/>
              </a:rPr>
              <a:t>Power Purchase Agreements</a:t>
            </a:r>
            <a:endParaRPr lang="en-US" sz="3600" spc="-150" dirty="0">
              <a:solidFill>
                <a:schemeClr val="bg1"/>
              </a:solidFill>
              <a:latin typeface="Arial" pitchFamily="34" charset="0"/>
              <a:cs typeface="Arial" pitchFamily="34" charset="0"/>
            </a:endParaRPr>
          </a:p>
        </p:txBody>
      </p:sp>
      <p:pic>
        <p:nvPicPr>
          <p:cNvPr id="8" name="Picture 7"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jeffbullas.com/wp-content/uploads/2013/09/10-Top-Google-Plus-Tools-for-Digital-Marketing-Experts.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 y="-2"/>
            <a:ext cx="9144001" cy="5143501"/>
          </a:xfrm>
          <a:prstGeom prst="rect">
            <a:avLst/>
          </a:prstGeom>
          <a:noFill/>
        </p:spPr>
      </p:pic>
      <p:pic>
        <p:nvPicPr>
          <p:cNvPr id="10" name="Picture 9" descr="translucent background.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079" y="0"/>
            <a:ext cx="9137921" cy="5143500"/>
          </a:xfrm>
          <a:prstGeom prst="rect">
            <a:avLst/>
          </a:prstGeom>
        </p:spPr>
      </p:pic>
      <p:sp>
        <p:nvSpPr>
          <p:cNvPr id="4" name="Title 1"/>
          <p:cNvSpPr txBox="1">
            <a:spLocks/>
          </p:cNvSpPr>
          <p:nvPr/>
        </p:nvSpPr>
        <p:spPr>
          <a:xfrm>
            <a:off x="2816" y="286868"/>
            <a:ext cx="8455384" cy="1299886"/>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FF6309"/>
                </a:solidFill>
                <a:effectLst/>
                <a:uLnTx/>
                <a:uFillTx/>
                <a:latin typeface="Arial" panose="020B0604020202020204" pitchFamily="34" charset="0"/>
                <a:ea typeface="+mj-ea"/>
                <a:cs typeface="Arial" panose="020B0604020202020204" pitchFamily="34" charset="0"/>
              </a:rPr>
              <a:t>Contract Tools for Advancing Energy Efficiencies</a:t>
            </a:r>
            <a:endParaRPr kumimoji="0" lang="en-US" sz="4400" b="1" i="0" u="none" strike="noStrike" kern="1200" cap="none" spc="0" normalizeH="0" baseline="0" noProof="0" dirty="0">
              <a:ln>
                <a:noFill/>
              </a:ln>
              <a:solidFill>
                <a:srgbClr val="FF6309"/>
              </a:solidFill>
              <a:effectLst/>
              <a:uLnTx/>
              <a:uFillTx/>
              <a:latin typeface="+mj-lt"/>
              <a:ea typeface="+mj-ea"/>
              <a:cs typeface="+mj-cs"/>
            </a:endParaRPr>
          </a:p>
        </p:txBody>
      </p:sp>
      <p:sp>
        <p:nvSpPr>
          <p:cNvPr id="8" name="Rectangle 7"/>
          <p:cNvSpPr/>
          <p:nvPr/>
        </p:nvSpPr>
        <p:spPr>
          <a:xfrm>
            <a:off x="0" y="1958640"/>
            <a:ext cx="3554083" cy="54864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600" spc="-150" dirty="0" smtClean="0">
                <a:solidFill>
                  <a:schemeClr val="bg1"/>
                </a:solidFill>
                <a:latin typeface="Arial" pitchFamily="34" charset="0"/>
                <a:cs typeface="Arial" pitchFamily="34" charset="0"/>
              </a:rPr>
              <a:t>NYPA Contract</a:t>
            </a:r>
            <a:endParaRPr lang="en-US" sz="3600" spc="-150" dirty="0">
              <a:solidFill>
                <a:schemeClr val="bg1"/>
              </a:solidFill>
              <a:latin typeface="Arial" pitchFamily="34" charset="0"/>
              <a:cs typeface="Arial" pitchFamily="34" charset="0"/>
            </a:endParaRPr>
          </a:p>
        </p:txBody>
      </p:sp>
      <p:sp>
        <p:nvSpPr>
          <p:cNvPr id="9" name="Rectangle 8"/>
          <p:cNvSpPr/>
          <p:nvPr/>
        </p:nvSpPr>
        <p:spPr>
          <a:xfrm>
            <a:off x="0" y="2756499"/>
            <a:ext cx="3554083" cy="54864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600" spc="-150" dirty="0" smtClean="0">
                <a:solidFill>
                  <a:schemeClr val="bg1"/>
                </a:solidFill>
                <a:latin typeface="Arial" pitchFamily="34" charset="0"/>
                <a:cs typeface="Arial" pitchFamily="34" charset="0"/>
              </a:rPr>
              <a:t>OGS Contract</a:t>
            </a:r>
            <a:endParaRPr lang="en-US" sz="3600" spc="-150" dirty="0">
              <a:solidFill>
                <a:schemeClr val="bg1"/>
              </a:solidFill>
              <a:latin typeface="Arial" pitchFamily="34" charset="0"/>
              <a:cs typeface="Arial" pitchFamily="34" charset="0"/>
            </a:endParaRPr>
          </a:p>
        </p:txBody>
      </p:sp>
      <p:pic>
        <p:nvPicPr>
          <p:cNvPr id="11" name="Picture 10"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livingstone-tech.com/livingstone/wp-content/uploads/business-agreement.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0" y="539749"/>
            <a:ext cx="9144000" cy="4153587"/>
          </a:xfrm>
          <a:prstGeom prst="rect">
            <a:avLst/>
          </a:prstGeom>
          <a:noFill/>
        </p:spPr>
      </p:pic>
      <p:sp>
        <p:nvSpPr>
          <p:cNvPr id="4" name="Title 1"/>
          <p:cNvSpPr txBox="1">
            <a:spLocks/>
          </p:cNvSpPr>
          <p:nvPr/>
        </p:nvSpPr>
        <p:spPr>
          <a:xfrm>
            <a:off x="2815" y="286868"/>
            <a:ext cx="8630197" cy="1174380"/>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3800" b="1" i="0" u="none" strike="noStrike" kern="1200" cap="none" spc="0" normalizeH="0" baseline="0" noProof="0" dirty="0" smtClean="0">
                <a:ln>
                  <a:noFill/>
                </a:ln>
                <a:solidFill>
                  <a:srgbClr val="FF6309"/>
                </a:solidFill>
                <a:effectLst/>
                <a:uLnTx/>
                <a:uFillTx/>
                <a:latin typeface="Arial" panose="020B0604020202020204" pitchFamily="34" charset="0"/>
                <a:ea typeface="+mj-ea"/>
                <a:cs typeface="Arial" panose="020B0604020202020204" pitchFamily="34" charset="0"/>
              </a:rPr>
              <a:t>NYPA Energy Efficiencies Services Program Master Services Agreement</a:t>
            </a:r>
            <a:endParaRPr kumimoji="0" lang="en-US" sz="3800" b="1" i="0" u="none" strike="noStrike" kern="1200" cap="none" spc="0" normalizeH="0" baseline="0" noProof="0" dirty="0">
              <a:ln>
                <a:noFill/>
              </a:ln>
              <a:solidFill>
                <a:srgbClr val="FF6309"/>
              </a:solidFill>
              <a:effectLst/>
              <a:uLnTx/>
              <a:uFillTx/>
              <a:latin typeface="+mj-lt"/>
              <a:ea typeface="+mj-ea"/>
              <a:cs typeface="+mj-cs"/>
            </a:endParaRPr>
          </a:p>
        </p:txBody>
      </p:sp>
      <p:pic>
        <p:nvPicPr>
          <p:cNvPr id="13" name="Picture 1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moneysafehome.com/wp-content/uploads/2014/02/safe-home-security-new-technology-for-safer-46749.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p:spPr>
      </p:pic>
      <p:pic>
        <p:nvPicPr>
          <p:cNvPr id="6" name="Picture 5" descr="translucent background.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079" y="0"/>
            <a:ext cx="9137921" cy="5143500"/>
          </a:xfrm>
          <a:prstGeom prst="rect">
            <a:avLst/>
          </a:prstGeom>
        </p:spPr>
      </p:pic>
      <p:sp>
        <p:nvSpPr>
          <p:cNvPr id="4" name="Title 1"/>
          <p:cNvSpPr txBox="1">
            <a:spLocks/>
          </p:cNvSpPr>
          <p:nvPr/>
        </p:nvSpPr>
        <p:spPr>
          <a:xfrm>
            <a:off x="2815" y="232913"/>
            <a:ext cx="8630197" cy="1298882"/>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200" b="1" i="0" u="none" strike="noStrike" kern="1200" cap="none" spc="0" normalizeH="0" baseline="0" noProof="0" dirty="0" smtClean="0">
                <a:ln>
                  <a:noFill/>
                </a:ln>
                <a:solidFill>
                  <a:srgbClr val="FF6309"/>
                </a:solidFill>
                <a:effectLst/>
                <a:uLnTx/>
                <a:uFillTx/>
                <a:latin typeface="Arial" panose="020B0604020202020204" pitchFamily="34" charset="0"/>
                <a:ea typeface="+mj-ea"/>
                <a:cs typeface="Arial" panose="020B0604020202020204" pitchFamily="34" charset="0"/>
              </a:rPr>
              <a:t>OGS Group 77201 Security Systems and Solutions Contract</a:t>
            </a:r>
            <a:endParaRPr kumimoji="0" lang="en-US" sz="4200" b="1" i="0" u="none" strike="noStrike" kern="1200" cap="none" spc="0" normalizeH="0" baseline="0" noProof="0" dirty="0">
              <a:ln>
                <a:noFill/>
              </a:ln>
              <a:solidFill>
                <a:srgbClr val="FF6309"/>
              </a:solidFill>
              <a:effectLst/>
              <a:uLnTx/>
              <a:uFillTx/>
              <a:latin typeface="+mj-lt"/>
              <a:ea typeface="+mj-ea"/>
              <a:cs typeface="+mj-cs"/>
            </a:endParaRPr>
          </a:p>
        </p:txBody>
      </p:sp>
      <p:sp>
        <p:nvSpPr>
          <p:cNvPr id="7" name="Rectangle 6"/>
          <p:cNvSpPr/>
          <p:nvPr/>
        </p:nvSpPr>
        <p:spPr>
          <a:xfrm>
            <a:off x="-1" y="1662794"/>
            <a:ext cx="3648975" cy="614579"/>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600" spc="-150" dirty="0" smtClean="0">
                <a:solidFill>
                  <a:schemeClr val="bg1"/>
                </a:solidFill>
                <a:latin typeface="Arial" pitchFamily="34" charset="0"/>
                <a:cs typeface="Arial" pitchFamily="34" charset="0"/>
              </a:rPr>
              <a:t>Building Security</a:t>
            </a:r>
            <a:endParaRPr lang="en-US" sz="3600" spc="-150" dirty="0">
              <a:solidFill>
                <a:schemeClr val="bg1"/>
              </a:solidFill>
              <a:latin typeface="Arial" pitchFamily="34" charset="0"/>
              <a:cs typeface="Arial" pitchFamily="34" charset="0"/>
            </a:endParaRPr>
          </a:p>
        </p:txBody>
      </p:sp>
      <p:sp>
        <p:nvSpPr>
          <p:cNvPr id="8" name="Rectangle 7"/>
          <p:cNvSpPr/>
          <p:nvPr/>
        </p:nvSpPr>
        <p:spPr>
          <a:xfrm>
            <a:off x="0" y="2391888"/>
            <a:ext cx="6515100" cy="54864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buFont typeface="Wingdings" panose="05000000000000000000" pitchFamily="2" charset="2"/>
              <a:buChar char="Ø"/>
            </a:pPr>
            <a:r>
              <a:rPr lang="en-US" sz="3300" spc="-150" dirty="0" smtClean="0">
                <a:solidFill>
                  <a:schemeClr val="bg1"/>
                </a:solidFill>
                <a:latin typeface="Arial" pitchFamily="34" charset="0"/>
                <a:cs typeface="Arial" pitchFamily="34" charset="0"/>
              </a:rPr>
              <a:t>Building Security Alarm Systems</a:t>
            </a:r>
            <a:endParaRPr lang="en-US" sz="3300" spc="-150" dirty="0">
              <a:solidFill>
                <a:schemeClr val="bg1"/>
              </a:solidFill>
              <a:latin typeface="Arial" pitchFamily="34" charset="0"/>
              <a:cs typeface="Arial" pitchFamily="34" charset="0"/>
            </a:endParaRPr>
          </a:p>
        </p:txBody>
      </p:sp>
      <p:sp>
        <p:nvSpPr>
          <p:cNvPr id="9" name="Rectangle 8"/>
          <p:cNvSpPr/>
          <p:nvPr/>
        </p:nvSpPr>
        <p:spPr>
          <a:xfrm>
            <a:off x="0" y="3055043"/>
            <a:ext cx="4903694" cy="54864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buFont typeface="Wingdings" panose="05000000000000000000" pitchFamily="2" charset="2"/>
              <a:buChar char="Ø"/>
            </a:pPr>
            <a:r>
              <a:rPr lang="en-US" sz="3300" spc="-150" dirty="0" smtClean="0">
                <a:solidFill>
                  <a:schemeClr val="bg1"/>
                </a:solidFill>
                <a:latin typeface="Arial" pitchFamily="34" charset="0"/>
                <a:cs typeface="Arial" pitchFamily="34" charset="0"/>
              </a:rPr>
              <a:t>Building door hardware</a:t>
            </a:r>
            <a:endParaRPr lang="en-US" sz="3300" spc="-150" dirty="0">
              <a:solidFill>
                <a:schemeClr val="bg1"/>
              </a:solidFill>
              <a:latin typeface="Arial" pitchFamily="34" charset="0"/>
              <a:cs typeface="Arial" pitchFamily="34" charset="0"/>
            </a:endParaRPr>
          </a:p>
        </p:txBody>
      </p:sp>
      <p:sp>
        <p:nvSpPr>
          <p:cNvPr id="11" name="Rectangle 10"/>
          <p:cNvSpPr/>
          <p:nvPr/>
        </p:nvSpPr>
        <p:spPr>
          <a:xfrm>
            <a:off x="1" y="3718198"/>
            <a:ext cx="3854824" cy="54864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buFont typeface="Wingdings" panose="05000000000000000000" pitchFamily="2" charset="2"/>
              <a:buChar char="Ø"/>
            </a:pPr>
            <a:r>
              <a:rPr lang="en-US" sz="3300" spc="-150" dirty="0" smtClean="0">
                <a:solidFill>
                  <a:schemeClr val="bg1"/>
                </a:solidFill>
                <a:latin typeface="Arial" pitchFamily="34" charset="0"/>
                <a:cs typeface="Arial" pitchFamily="34" charset="0"/>
              </a:rPr>
              <a:t>Security Lighting</a:t>
            </a:r>
            <a:endParaRPr lang="en-US" sz="3300" spc="-150" dirty="0">
              <a:solidFill>
                <a:schemeClr val="bg1"/>
              </a:solidFill>
              <a:latin typeface="Arial" pitchFamily="34" charset="0"/>
              <a:cs typeface="Arial" pitchFamily="34" charset="0"/>
            </a:endParaRPr>
          </a:p>
        </p:txBody>
      </p:sp>
      <p:sp>
        <p:nvSpPr>
          <p:cNvPr id="12" name="Rectangle 11"/>
          <p:cNvSpPr/>
          <p:nvPr/>
        </p:nvSpPr>
        <p:spPr>
          <a:xfrm>
            <a:off x="0" y="4381352"/>
            <a:ext cx="3854824" cy="54864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buFont typeface="Wingdings" panose="05000000000000000000" pitchFamily="2" charset="2"/>
              <a:buChar char="Ø"/>
            </a:pPr>
            <a:r>
              <a:rPr lang="en-US" sz="3300" spc="-150" dirty="0" smtClean="0">
                <a:solidFill>
                  <a:schemeClr val="bg1"/>
                </a:solidFill>
                <a:latin typeface="Arial" pitchFamily="34" charset="0"/>
                <a:cs typeface="Arial" pitchFamily="34" charset="0"/>
              </a:rPr>
              <a:t>Security Fencing</a:t>
            </a:r>
            <a:endParaRPr lang="en-US" sz="3300" spc="-150" dirty="0">
              <a:solidFill>
                <a:schemeClr val="bg1"/>
              </a:solidFill>
              <a:latin typeface="Arial" pitchFamily="34" charset="0"/>
              <a:cs typeface="Arial" pitchFamily="34" charset="0"/>
            </a:endParaRPr>
          </a:p>
        </p:txBody>
      </p:sp>
      <p:pic>
        <p:nvPicPr>
          <p:cNvPr id="13" name="Picture 12"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http://www.energydigital.com/public/uploads/large/large_article_im2184_HVACsystems.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p:spPr>
      </p:pic>
      <p:pic>
        <p:nvPicPr>
          <p:cNvPr id="13" name="Picture 12" descr="translucent background.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079" y="0"/>
            <a:ext cx="9137921" cy="5143500"/>
          </a:xfrm>
          <a:prstGeom prst="rect">
            <a:avLst/>
          </a:prstGeom>
        </p:spPr>
      </p:pic>
      <p:sp>
        <p:nvSpPr>
          <p:cNvPr id="4" name="Title 1"/>
          <p:cNvSpPr txBox="1">
            <a:spLocks/>
          </p:cNvSpPr>
          <p:nvPr/>
        </p:nvSpPr>
        <p:spPr>
          <a:xfrm>
            <a:off x="2815" y="286868"/>
            <a:ext cx="6397985" cy="753035"/>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FF6309"/>
                </a:solidFill>
                <a:effectLst/>
                <a:uLnTx/>
                <a:uFillTx/>
                <a:latin typeface="Arial" panose="020B0604020202020204" pitchFamily="34" charset="0"/>
                <a:ea typeface="+mj-ea"/>
                <a:cs typeface="Arial" panose="020B0604020202020204" pitchFamily="34" charset="0"/>
              </a:rPr>
              <a:t>Going</a:t>
            </a:r>
            <a:r>
              <a:rPr kumimoji="0" lang="en-US" sz="4400" b="1" i="0" u="none" strike="noStrike" kern="1200" cap="none" spc="0" normalizeH="0" baseline="0" noProof="0" dirty="0" smtClean="0">
                <a:ln>
                  <a:noFill/>
                </a:ln>
                <a:solidFill>
                  <a:srgbClr val="54B948"/>
                </a:solidFill>
                <a:effectLst/>
                <a:uLnTx/>
                <a:uFillTx/>
                <a:latin typeface="Arial" panose="020B0604020202020204" pitchFamily="34" charset="0"/>
                <a:ea typeface="+mj-ea"/>
                <a:cs typeface="Arial" panose="020B0604020202020204" pitchFamily="34" charset="0"/>
              </a:rPr>
              <a:t> </a:t>
            </a:r>
            <a:r>
              <a:rPr kumimoji="0" lang="en-US" sz="4400" b="1" i="0" u="none" strike="noStrike" kern="1200" cap="none" spc="0" normalizeH="0" baseline="0" noProof="0" dirty="0" smtClean="0">
                <a:ln>
                  <a:noFill/>
                </a:ln>
                <a:solidFill>
                  <a:srgbClr val="FF6309"/>
                </a:solidFill>
                <a:effectLst/>
                <a:uLnTx/>
                <a:uFillTx/>
                <a:latin typeface="Arial" panose="020B0604020202020204" pitchFamily="34" charset="0"/>
                <a:ea typeface="+mj-ea"/>
                <a:cs typeface="Arial" panose="020B0604020202020204" pitchFamily="34" charset="0"/>
              </a:rPr>
              <a:t>Beyond</a:t>
            </a:r>
            <a:r>
              <a:rPr kumimoji="0" lang="en-US" sz="4400" b="1" i="0" u="none" strike="noStrike" kern="1200" cap="none" spc="0" normalizeH="0" baseline="0" noProof="0" dirty="0" smtClean="0">
                <a:ln>
                  <a:noFill/>
                </a:ln>
                <a:solidFill>
                  <a:srgbClr val="54B948"/>
                </a:solidFill>
                <a:effectLst/>
                <a:uLnTx/>
                <a:uFillTx/>
                <a:latin typeface="Arial" panose="020B0604020202020204" pitchFamily="34" charset="0"/>
                <a:ea typeface="+mj-ea"/>
                <a:cs typeface="Arial" panose="020B0604020202020204" pitchFamily="34" charset="0"/>
              </a:rPr>
              <a:t> </a:t>
            </a:r>
            <a:r>
              <a:rPr kumimoji="0" lang="en-US" sz="4400" b="1" i="0" u="none" strike="noStrike" kern="1200" cap="none" spc="0" normalizeH="0" baseline="0" noProof="0" dirty="0" smtClean="0">
                <a:ln>
                  <a:noFill/>
                </a:ln>
                <a:solidFill>
                  <a:srgbClr val="FF6309"/>
                </a:solidFill>
                <a:effectLst/>
                <a:uLnTx/>
                <a:uFillTx/>
                <a:latin typeface="Arial" panose="020B0604020202020204" pitchFamily="34" charset="0"/>
                <a:ea typeface="+mj-ea"/>
                <a:cs typeface="Arial" panose="020B0604020202020204" pitchFamily="34" charset="0"/>
              </a:rPr>
              <a:t>Security</a:t>
            </a:r>
            <a:endParaRPr kumimoji="0" lang="en-US" sz="4400" b="1" i="0" u="none" strike="noStrike" kern="1200" cap="none" spc="0" normalizeH="0" baseline="0" noProof="0" dirty="0">
              <a:ln>
                <a:noFill/>
              </a:ln>
              <a:solidFill>
                <a:srgbClr val="FF6309"/>
              </a:solidFill>
              <a:effectLst/>
              <a:uLnTx/>
              <a:uFillTx/>
              <a:latin typeface="+mj-lt"/>
              <a:ea typeface="+mj-ea"/>
              <a:cs typeface="+mj-cs"/>
            </a:endParaRPr>
          </a:p>
        </p:txBody>
      </p:sp>
      <p:sp>
        <p:nvSpPr>
          <p:cNvPr id="7" name="Rectangle 6"/>
          <p:cNvSpPr/>
          <p:nvPr/>
        </p:nvSpPr>
        <p:spPr>
          <a:xfrm>
            <a:off x="-1" y="1277300"/>
            <a:ext cx="4822167" cy="54864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600" spc="-150" dirty="0" smtClean="0">
                <a:solidFill>
                  <a:schemeClr val="bg1"/>
                </a:solidFill>
                <a:latin typeface="Arial" pitchFamily="34" charset="0"/>
                <a:cs typeface="Arial" pitchFamily="34" charset="0"/>
              </a:rPr>
              <a:t>Contract also includes:</a:t>
            </a:r>
            <a:endParaRPr lang="en-US" sz="3600" spc="-150" dirty="0">
              <a:solidFill>
                <a:schemeClr val="bg1"/>
              </a:solidFill>
              <a:latin typeface="Arial" pitchFamily="34" charset="0"/>
              <a:cs typeface="Arial" pitchFamily="34" charset="0"/>
            </a:endParaRPr>
          </a:p>
        </p:txBody>
      </p:sp>
      <p:sp>
        <p:nvSpPr>
          <p:cNvPr id="8" name="Rectangle 7"/>
          <p:cNvSpPr/>
          <p:nvPr/>
        </p:nvSpPr>
        <p:spPr>
          <a:xfrm>
            <a:off x="0" y="1956939"/>
            <a:ext cx="7279341" cy="54864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buFont typeface="Wingdings" panose="05000000000000000000" pitchFamily="2" charset="2"/>
              <a:buChar char="Ø"/>
            </a:pPr>
            <a:r>
              <a:rPr lang="en-US" sz="3300" spc="-150" dirty="0" smtClean="0">
                <a:solidFill>
                  <a:schemeClr val="bg1"/>
                </a:solidFill>
                <a:latin typeface="Arial" pitchFamily="34" charset="0"/>
                <a:cs typeface="Arial" pitchFamily="34" charset="0"/>
              </a:rPr>
              <a:t>Fire Protection/Detection Controls</a:t>
            </a:r>
            <a:endParaRPr lang="en-US" sz="3300" spc="-150" dirty="0">
              <a:solidFill>
                <a:schemeClr val="bg1"/>
              </a:solidFill>
              <a:latin typeface="Arial" pitchFamily="34" charset="0"/>
              <a:cs typeface="Arial" pitchFamily="34" charset="0"/>
            </a:endParaRPr>
          </a:p>
        </p:txBody>
      </p:sp>
      <p:sp>
        <p:nvSpPr>
          <p:cNvPr id="9" name="Rectangle 8"/>
          <p:cNvSpPr/>
          <p:nvPr/>
        </p:nvSpPr>
        <p:spPr>
          <a:xfrm>
            <a:off x="-1" y="2636578"/>
            <a:ext cx="7297272" cy="54864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buFont typeface="Wingdings" panose="05000000000000000000" pitchFamily="2" charset="2"/>
              <a:buChar char="Ø"/>
            </a:pPr>
            <a:r>
              <a:rPr lang="en-US" sz="3300" spc="-150" dirty="0" smtClean="0">
                <a:solidFill>
                  <a:schemeClr val="bg1"/>
                </a:solidFill>
                <a:latin typeface="Arial" pitchFamily="34" charset="0"/>
                <a:cs typeface="Arial" pitchFamily="34" charset="0"/>
              </a:rPr>
              <a:t>Energy Management Systems</a:t>
            </a:r>
            <a:endParaRPr lang="en-US" sz="3300" spc="-150" dirty="0">
              <a:solidFill>
                <a:schemeClr val="bg1"/>
              </a:solidFill>
              <a:latin typeface="Arial" pitchFamily="34" charset="0"/>
              <a:cs typeface="Arial" pitchFamily="34" charset="0"/>
            </a:endParaRPr>
          </a:p>
        </p:txBody>
      </p:sp>
      <p:sp>
        <p:nvSpPr>
          <p:cNvPr id="11" name="Rectangle 10"/>
          <p:cNvSpPr/>
          <p:nvPr/>
        </p:nvSpPr>
        <p:spPr>
          <a:xfrm>
            <a:off x="1" y="3316217"/>
            <a:ext cx="7333128" cy="54864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buFont typeface="Wingdings" panose="05000000000000000000" pitchFamily="2" charset="2"/>
              <a:buChar char="Ø"/>
            </a:pPr>
            <a:r>
              <a:rPr lang="en-US" sz="3300" spc="-150" dirty="0" smtClean="0">
                <a:solidFill>
                  <a:schemeClr val="bg1"/>
                </a:solidFill>
                <a:latin typeface="Arial" pitchFamily="34" charset="0"/>
                <a:cs typeface="Arial" pitchFamily="34" charset="0"/>
              </a:rPr>
              <a:t>Building Automation Control Systems </a:t>
            </a:r>
            <a:endParaRPr lang="en-US" sz="3300" spc="-150" dirty="0">
              <a:solidFill>
                <a:schemeClr val="bg1"/>
              </a:solidFill>
              <a:latin typeface="Arial" pitchFamily="34" charset="0"/>
              <a:cs typeface="Arial" pitchFamily="34" charset="0"/>
            </a:endParaRPr>
          </a:p>
        </p:txBody>
      </p:sp>
      <p:sp>
        <p:nvSpPr>
          <p:cNvPr id="12" name="Rectangle 11"/>
          <p:cNvSpPr/>
          <p:nvPr/>
        </p:nvSpPr>
        <p:spPr>
          <a:xfrm>
            <a:off x="0" y="3995857"/>
            <a:ext cx="4822166" cy="54864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buFont typeface="Wingdings" panose="05000000000000000000" pitchFamily="2" charset="2"/>
              <a:buChar char="Ø"/>
            </a:pPr>
            <a:r>
              <a:rPr lang="en-US" sz="3300" spc="-150" dirty="0" smtClean="0">
                <a:solidFill>
                  <a:schemeClr val="bg1"/>
                </a:solidFill>
                <a:latin typeface="Arial" pitchFamily="34" charset="0"/>
                <a:cs typeface="Arial" pitchFamily="34" charset="0"/>
              </a:rPr>
              <a:t>HVAC Systems </a:t>
            </a:r>
            <a:endParaRPr lang="en-US" sz="3300" spc="-150" dirty="0">
              <a:solidFill>
                <a:schemeClr val="bg1"/>
              </a:solidFill>
              <a:latin typeface="Arial" pitchFamily="34" charset="0"/>
              <a:cs typeface="Arial" pitchFamily="34" charset="0"/>
            </a:endParaRPr>
          </a:p>
        </p:txBody>
      </p:sp>
      <p:pic>
        <p:nvPicPr>
          <p:cNvPr id="14" name="Picture 13"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descr="https://spin.atomicobject.com/wp-content/uploads/Checklist-Feature-Requirements.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0" y="0"/>
            <a:ext cx="9144000" cy="5143501"/>
          </a:xfrm>
          <a:prstGeom prst="rect">
            <a:avLst/>
          </a:prstGeom>
          <a:noFill/>
        </p:spPr>
      </p:pic>
      <p:sp>
        <p:nvSpPr>
          <p:cNvPr id="4" name="Title 1"/>
          <p:cNvSpPr txBox="1">
            <a:spLocks/>
          </p:cNvSpPr>
          <p:nvPr/>
        </p:nvSpPr>
        <p:spPr>
          <a:xfrm>
            <a:off x="2815" y="286868"/>
            <a:ext cx="6397985" cy="753035"/>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FF6309"/>
                </a:solidFill>
                <a:effectLst/>
                <a:uLnTx/>
                <a:uFillTx/>
                <a:latin typeface="Arial" panose="020B0604020202020204" pitchFamily="34" charset="0"/>
                <a:ea typeface="+mj-ea"/>
                <a:cs typeface="Arial" panose="020B0604020202020204" pitchFamily="34" charset="0"/>
              </a:rPr>
              <a:t>Things to Remember</a:t>
            </a:r>
            <a:endParaRPr kumimoji="0" lang="en-US" sz="4400" b="1" i="0" u="none" strike="noStrike" kern="1200" cap="none" spc="0" normalizeH="0" baseline="0" noProof="0" dirty="0">
              <a:ln>
                <a:noFill/>
              </a:ln>
              <a:solidFill>
                <a:srgbClr val="FF6309"/>
              </a:solidFill>
              <a:effectLst/>
              <a:uLnTx/>
              <a:uFillTx/>
              <a:latin typeface="+mj-lt"/>
              <a:ea typeface="+mj-ea"/>
              <a:cs typeface="+mj-cs"/>
            </a:endParaRPr>
          </a:p>
        </p:txBody>
      </p:sp>
      <p:pic>
        <p:nvPicPr>
          <p:cNvPr id="14" name="Picture 13"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E1551"/>
        </a:solidFill>
        <a:effectLst/>
      </p:bgPr>
    </p:bg>
    <p:spTree>
      <p:nvGrpSpPr>
        <p:cNvPr id="1" name=""/>
        <p:cNvGrpSpPr/>
        <p:nvPr/>
      </p:nvGrpSpPr>
      <p:grpSpPr>
        <a:xfrm>
          <a:off x="0" y="0"/>
          <a:ext cx="0" cy="0"/>
          <a:chOff x="0" y="0"/>
          <a:chExt cx="0" cy="0"/>
        </a:xfrm>
      </p:grpSpPr>
      <p:grpSp>
        <p:nvGrpSpPr>
          <p:cNvPr id="7" name="Group 6"/>
          <p:cNvGrpSpPr/>
          <p:nvPr/>
        </p:nvGrpSpPr>
        <p:grpSpPr>
          <a:xfrm>
            <a:off x="0" y="-171450"/>
            <a:ext cx="9144000" cy="5314950"/>
            <a:chOff x="-228601" y="-59488"/>
            <a:chExt cx="9794649" cy="5488736"/>
          </a:xfrm>
        </p:grpSpPr>
        <p:pic>
          <p:nvPicPr>
            <p:cNvPr id="1026" name="Picture 2"/>
            <p:cNvPicPr>
              <a:picLocks noChangeAspect="1" noChangeArrowheads="1"/>
            </p:cNvPicPr>
            <p:nvPr/>
          </p:nvPicPr>
          <p:blipFill rotWithShape="1">
            <a:blip r:embed="rId3"/>
            <a:srcRect t="2522" r="56090" b="447"/>
            <a:stretch/>
          </p:blipFill>
          <p:spPr bwMode="auto">
            <a:xfrm flipH="1">
              <a:off x="-228601" y="-57152"/>
              <a:ext cx="1497387" cy="5486400"/>
            </a:xfrm>
            <a:prstGeom prst="rect">
              <a:avLst/>
            </a:prstGeom>
            <a:noFill/>
            <a:ln w="9525">
              <a:noFill/>
              <a:miter lim="800000"/>
              <a:headEnd/>
              <a:tailEnd/>
            </a:ln>
          </p:spPr>
        </p:pic>
        <p:pic>
          <p:nvPicPr>
            <p:cNvPr id="13" name="Picture 14" descr="http://cdn.business2community.com/wp-content/uploads/2012/07/training-sign.jpg"/>
            <p:cNvPicPr>
              <a:picLocks noChangeAspect="1" noChangeArrowheads="1"/>
            </p:cNvPicPr>
            <p:nvPr/>
          </p:nvPicPr>
          <p:blipFill rotWithShape="1">
            <a:blip r:embed="rId4"/>
            <a:srcRect l="-50" r="4693" b="837"/>
            <a:stretch/>
          </p:blipFill>
          <p:spPr bwMode="auto">
            <a:xfrm>
              <a:off x="1184607" y="-59488"/>
              <a:ext cx="8381441" cy="5486400"/>
            </a:xfrm>
            <a:prstGeom prst="rect">
              <a:avLst/>
            </a:prstGeom>
            <a:noFill/>
          </p:spPr>
        </p:pic>
      </p:grpSp>
      <p:sp>
        <p:nvSpPr>
          <p:cNvPr id="4" name="Title 1"/>
          <p:cNvSpPr txBox="1">
            <a:spLocks/>
          </p:cNvSpPr>
          <p:nvPr/>
        </p:nvSpPr>
        <p:spPr>
          <a:xfrm>
            <a:off x="5795" y="287205"/>
            <a:ext cx="6421131" cy="697211"/>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004C93"/>
                </a:solidFill>
                <a:effectLst/>
                <a:uLnTx/>
                <a:uFillTx/>
                <a:latin typeface="Arial" panose="020B0604020202020204" pitchFamily="34" charset="0"/>
                <a:ea typeface="+mj-ea"/>
                <a:cs typeface="Arial" panose="020B0604020202020204" pitchFamily="34" charset="0"/>
              </a:rPr>
              <a:t>Campus Let Contracts</a:t>
            </a:r>
            <a:r>
              <a:rPr kumimoji="0" lang="en-US" sz="4800" b="1" i="0" u="none" strike="noStrike" kern="1200" cap="none" spc="0" normalizeH="0" baseline="0" noProof="0" dirty="0" smtClean="0">
                <a:ln>
                  <a:noFill/>
                </a:ln>
                <a:solidFill>
                  <a:srgbClr val="0074DE"/>
                </a:solidFill>
                <a:effectLst/>
                <a:uLnTx/>
                <a:uFillTx/>
                <a:latin typeface="+mj-lt"/>
                <a:ea typeface="+mj-ea"/>
                <a:cs typeface="+mj-cs"/>
              </a:rPr>
              <a:t> </a:t>
            </a:r>
            <a:endParaRPr kumimoji="0" lang="en-US" sz="4800" b="1" i="0" u="none" strike="noStrike" kern="1200" cap="none" spc="0" normalizeH="0" baseline="0" noProof="0" dirty="0">
              <a:ln>
                <a:noFill/>
              </a:ln>
              <a:solidFill>
                <a:srgbClr val="0074DE"/>
              </a:solidFill>
              <a:effectLst/>
              <a:uLnTx/>
              <a:uFillTx/>
              <a:latin typeface="+mj-lt"/>
              <a:ea typeface="+mj-ea"/>
              <a:cs typeface="+mj-cs"/>
            </a:endParaRPr>
          </a:p>
        </p:txBody>
      </p:sp>
      <p:sp>
        <p:nvSpPr>
          <p:cNvPr id="5" name="Rectangle 4"/>
          <p:cNvSpPr/>
          <p:nvPr/>
        </p:nvSpPr>
        <p:spPr>
          <a:xfrm>
            <a:off x="0" y="1470344"/>
            <a:ext cx="3390182" cy="599088"/>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300" spc="-150" dirty="0" smtClean="0">
                <a:solidFill>
                  <a:schemeClr val="bg1"/>
                </a:solidFill>
                <a:latin typeface="Arial" pitchFamily="34" charset="0"/>
                <a:cs typeface="Arial" pitchFamily="34" charset="0"/>
              </a:rPr>
              <a:t>Training</a:t>
            </a:r>
            <a:endParaRPr lang="en-US" sz="3300" spc="-150" dirty="0">
              <a:solidFill>
                <a:schemeClr val="bg1"/>
              </a:solidFill>
              <a:latin typeface="Arial" pitchFamily="34" charset="0"/>
              <a:cs typeface="Arial" pitchFamily="34" charset="0"/>
            </a:endParaRPr>
          </a:p>
        </p:txBody>
      </p:sp>
      <p:sp>
        <p:nvSpPr>
          <p:cNvPr id="6" name="Rectangle 5"/>
          <p:cNvSpPr/>
          <p:nvPr/>
        </p:nvSpPr>
        <p:spPr>
          <a:xfrm>
            <a:off x="0" y="2370346"/>
            <a:ext cx="4343400" cy="1536282"/>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690563" indent="-457200">
              <a:buFont typeface="Wingdings" panose="05000000000000000000" pitchFamily="2" charset="2"/>
              <a:buChar char="Ø"/>
            </a:pPr>
            <a:r>
              <a:rPr lang="en-US" sz="2800" spc="-150" dirty="0" smtClean="0">
                <a:solidFill>
                  <a:schemeClr val="bg1"/>
                </a:solidFill>
                <a:latin typeface="Arial" pitchFamily="34" charset="0"/>
                <a:cs typeface="Arial" pitchFamily="34" charset="0"/>
              </a:rPr>
              <a:t>3 Campus Let sessions: </a:t>
            </a:r>
          </a:p>
          <a:p>
            <a:pPr marL="690563" lvl="1"/>
            <a:r>
              <a:rPr lang="en-US" sz="2800" spc="-150" dirty="0">
                <a:solidFill>
                  <a:schemeClr val="bg1"/>
                </a:solidFill>
                <a:latin typeface="Arial" pitchFamily="34" charset="0"/>
                <a:cs typeface="Arial" pitchFamily="34" charset="0"/>
              </a:rPr>
              <a:t>R</a:t>
            </a:r>
            <a:r>
              <a:rPr lang="en-US" sz="2800" spc="-150" dirty="0" smtClean="0">
                <a:solidFill>
                  <a:schemeClr val="bg1"/>
                </a:solidFill>
                <a:latin typeface="Arial" pitchFamily="34" charset="0"/>
                <a:cs typeface="Arial" pitchFamily="34" charset="0"/>
              </a:rPr>
              <a:t>eached </a:t>
            </a:r>
            <a:r>
              <a:rPr lang="en-US" sz="2800" spc="-150" dirty="0" smtClean="0">
                <a:solidFill>
                  <a:srgbClr val="FFFF00"/>
                </a:solidFill>
                <a:latin typeface="Arial" pitchFamily="34" charset="0"/>
                <a:cs typeface="Arial" pitchFamily="34" charset="0"/>
              </a:rPr>
              <a:t>205 staff </a:t>
            </a:r>
            <a:r>
              <a:rPr lang="en-US" sz="2800" spc="-150" dirty="0" smtClean="0">
                <a:solidFill>
                  <a:schemeClr val="bg1"/>
                </a:solidFill>
                <a:latin typeface="Arial" pitchFamily="34" charset="0"/>
                <a:cs typeface="Arial" pitchFamily="34" charset="0"/>
              </a:rPr>
              <a:t>from</a:t>
            </a:r>
            <a:br>
              <a:rPr lang="en-US" sz="2800" spc="-150" dirty="0" smtClean="0">
                <a:solidFill>
                  <a:schemeClr val="bg1"/>
                </a:solidFill>
                <a:latin typeface="Arial" pitchFamily="34" charset="0"/>
                <a:cs typeface="Arial" pitchFamily="34" charset="0"/>
              </a:rPr>
            </a:br>
            <a:r>
              <a:rPr lang="en-US" sz="2800" spc="-150" dirty="0" smtClean="0">
                <a:solidFill>
                  <a:srgbClr val="FFFF00"/>
                </a:solidFill>
                <a:latin typeface="Arial" pitchFamily="34" charset="0"/>
                <a:cs typeface="Arial" pitchFamily="34" charset="0"/>
              </a:rPr>
              <a:t>30 campuses</a:t>
            </a:r>
            <a:endParaRPr lang="en-US" sz="2800" spc="-150"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12408898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51000">
              <a:schemeClr val="accent1">
                <a:lumMod val="0"/>
                <a:lumOff val="100000"/>
                <a:alpha val="1000"/>
              </a:schemeClr>
            </a:gs>
            <a:gs pos="79000">
              <a:schemeClr val="accent1">
                <a:lumMod val="45000"/>
                <a:lumOff val="55000"/>
              </a:schemeClr>
            </a:gs>
            <a:gs pos="100000">
              <a:schemeClr val="accent1">
                <a:lumMod val="45000"/>
                <a:lumOff val="55000"/>
              </a:schemeClr>
            </a:gs>
            <a:gs pos="48000">
              <a:srgbClr val="EFF4F9"/>
            </a:gs>
            <a:gs pos="17000">
              <a:schemeClr val="accent1">
                <a:lumMod val="30000"/>
                <a:lumOff val="70000"/>
              </a:schemeClr>
            </a:gs>
          </a:gsLst>
          <a:lin ang="10800000" scaled="0"/>
          <a:tileRect/>
        </a:gradFill>
        <a:effectLst/>
      </p:bgPr>
    </p:bg>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rotWithShape="1">
          <a:blip r:embed="rId3"/>
          <a:srcRect l="11803" r="4630"/>
          <a:stretch/>
        </p:blipFill>
        <p:spPr>
          <a:xfrm>
            <a:off x="4569484" y="0"/>
            <a:ext cx="4574516" cy="5143500"/>
          </a:xfrm>
          <a:prstGeom prst="rect">
            <a:avLst/>
          </a:prstGeom>
        </p:spPr>
      </p:pic>
      <p:sp>
        <p:nvSpPr>
          <p:cNvPr id="4" name="Rectangle 3"/>
          <p:cNvSpPr/>
          <p:nvPr/>
        </p:nvSpPr>
        <p:spPr>
          <a:xfrm>
            <a:off x="-1" y="1718361"/>
            <a:ext cx="4102769" cy="481294"/>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300" spc="-150" dirty="0" smtClean="0">
                <a:solidFill>
                  <a:schemeClr val="bg1"/>
                </a:solidFill>
                <a:latin typeface="Arial" pitchFamily="34" charset="0"/>
                <a:cs typeface="Arial" pitchFamily="34" charset="0"/>
              </a:rPr>
              <a:t>Webinar Recordings</a:t>
            </a:r>
            <a:endParaRPr lang="en-US" sz="3300" spc="-150" dirty="0">
              <a:solidFill>
                <a:schemeClr val="bg1"/>
              </a:solidFill>
              <a:latin typeface="Arial" pitchFamily="34" charset="0"/>
              <a:cs typeface="Arial" pitchFamily="34" charset="0"/>
            </a:endParaRPr>
          </a:p>
        </p:txBody>
      </p:sp>
      <p:sp>
        <p:nvSpPr>
          <p:cNvPr id="5" name="Rectangle 4"/>
          <p:cNvSpPr/>
          <p:nvPr/>
        </p:nvSpPr>
        <p:spPr>
          <a:xfrm>
            <a:off x="-1" y="2337386"/>
            <a:ext cx="4355432" cy="943196"/>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690563" indent="-457200">
              <a:buFont typeface="Wingdings" panose="05000000000000000000" pitchFamily="2" charset="2"/>
              <a:buChar char="Ø"/>
            </a:pPr>
            <a:r>
              <a:rPr lang="en-US" sz="2800" spc="-150" dirty="0" smtClean="0">
                <a:solidFill>
                  <a:srgbClr val="FFFF00"/>
                </a:solidFill>
                <a:latin typeface="Arial" pitchFamily="34" charset="0"/>
                <a:cs typeface="Arial" pitchFamily="34" charset="0"/>
              </a:rPr>
              <a:t>Insurance</a:t>
            </a:r>
            <a:r>
              <a:rPr lang="en-US" sz="2800" spc="-150" dirty="0" smtClean="0">
                <a:solidFill>
                  <a:schemeClr val="bg1"/>
                </a:solidFill>
                <a:latin typeface="Arial" pitchFamily="34" charset="0"/>
                <a:cs typeface="Arial" pitchFamily="34" charset="0"/>
              </a:rPr>
              <a:t> Requirements</a:t>
            </a:r>
          </a:p>
          <a:p>
            <a:pPr marL="690563" indent="-457200">
              <a:buFont typeface="Wingdings" panose="05000000000000000000" pitchFamily="2" charset="2"/>
              <a:buChar char="Ø"/>
            </a:pPr>
            <a:r>
              <a:rPr lang="en-US" sz="2800" spc="-150" dirty="0" smtClean="0">
                <a:solidFill>
                  <a:srgbClr val="FFFF00"/>
                </a:solidFill>
                <a:latin typeface="Arial" pitchFamily="34" charset="0"/>
                <a:cs typeface="Arial" pitchFamily="34" charset="0"/>
              </a:rPr>
              <a:t>Consultant </a:t>
            </a:r>
            <a:r>
              <a:rPr lang="en-US" sz="2800" spc="-150" dirty="0" smtClean="0">
                <a:solidFill>
                  <a:schemeClr val="bg1"/>
                </a:solidFill>
                <a:latin typeface="Arial" pitchFamily="34" charset="0"/>
                <a:cs typeface="Arial" pitchFamily="34" charset="0"/>
              </a:rPr>
              <a:t>Selection</a:t>
            </a:r>
            <a:endParaRPr lang="en-US" sz="2800" spc="-150" dirty="0">
              <a:solidFill>
                <a:schemeClr val="bg1"/>
              </a:solidFill>
              <a:latin typeface="Arial" pitchFamily="34" charset="0"/>
              <a:cs typeface="Arial" pitchFamily="34" charset="0"/>
            </a:endParaRPr>
          </a:p>
        </p:txBody>
      </p:sp>
      <p:sp>
        <p:nvSpPr>
          <p:cNvPr id="6" name="Rectangle 5"/>
          <p:cNvSpPr/>
          <p:nvPr/>
        </p:nvSpPr>
        <p:spPr>
          <a:xfrm>
            <a:off x="-1" y="297077"/>
            <a:ext cx="3946359" cy="701544"/>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4000" spc="-150" dirty="0" smtClean="0">
                <a:solidFill>
                  <a:schemeClr val="bg1"/>
                </a:solidFill>
                <a:latin typeface="Arial" pitchFamily="34" charset="0"/>
                <a:cs typeface="Arial" pitchFamily="34" charset="0"/>
              </a:rPr>
              <a:t>Communications</a:t>
            </a:r>
            <a:endParaRPr lang="en-US" sz="4000" spc="-150" dirty="0">
              <a:solidFill>
                <a:schemeClr val="bg1"/>
              </a:solidFill>
              <a:latin typeface="Arial" pitchFamily="34" charset="0"/>
              <a:cs typeface="Arial" pitchFamily="34" charset="0"/>
            </a:endParaRPr>
          </a:p>
        </p:txBody>
      </p:sp>
      <p:sp>
        <p:nvSpPr>
          <p:cNvPr id="7" name="Rectangle 6"/>
          <p:cNvSpPr/>
          <p:nvPr/>
        </p:nvSpPr>
        <p:spPr>
          <a:xfrm>
            <a:off x="0" y="4619338"/>
            <a:ext cx="8272732" cy="471598"/>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690563" indent="-457200">
              <a:buFont typeface="Wingdings" panose="05000000000000000000" pitchFamily="2" charset="2"/>
              <a:buChar char="Ø"/>
            </a:pPr>
            <a:r>
              <a:rPr lang="en-US" sz="2800" spc="-150" dirty="0" smtClean="0">
                <a:solidFill>
                  <a:schemeClr val="bg1"/>
                </a:solidFill>
                <a:latin typeface="Arial" pitchFamily="34" charset="0"/>
                <a:cs typeface="Arial" pitchFamily="34" charset="0"/>
              </a:rPr>
              <a:t>CLC – 11 Approval for </a:t>
            </a:r>
            <a:r>
              <a:rPr lang="en-US" sz="2800" spc="-150" dirty="0" smtClean="0">
                <a:solidFill>
                  <a:srgbClr val="FFFF00"/>
                </a:solidFill>
                <a:latin typeface="Arial" pitchFamily="34" charset="0"/>
                <a:cs typeface="Arial" pitchFamily="34" charset="0"/>
              </a:rPr>
              <a:t>Real Property </a:t>
            </a:r>
            <a:r>
              <a:rPr lang="en-US" sz="2800" spc="-150" dirty="0" smtClean="0">
                <a:solidFill>
                  <a:schemeClr val="bg1"/>
                </a:solidFill>
                <a:latin typeface="Arial" pitchFamily="34" charset="0"/>
                <a:cs typeface="Arial" pitchFamily="34" charset="0"/>
              </a:rPr>
              <a:t>Transactions</a:t>
            </a:r>
          </a:p>
        </p:txBody>
      </p:sp>
      <p:sp>
        <p:nvSpPr>
          <p:cNvPr id="8" name="Rectangle 7"/>
          <p:cNvSpPr/>
          <p:nvPr/>
        </p:nvSpPr>
        <p:spPr>
          <a:xfrm>
            <a:off x="-1" y="3899607"/>
            <a:ext cx="4355433" cy="481294"/>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300" spc="-150" dirty="0" smtClean="0">
                <a:solidFill>
                  <a:schemeClr val="bg1"/>
                </a:solidFill>
                <a:latin typeface="Arial" pitchFamily="34" charset="0"/>
                <a:cs typeface="Arial" pitchFamily="34" charset="0"/>
              </a:rPr>
              <a:t>Guidance Documents</a:t>
            </a:r>
            <a:endParaRPr lang="en-US" sz="3300"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6136446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733945" y="0"/>
            <a:ext cx="3410055" cy="5143500"/>
          </a:xfrm>
          <a:prstGeom prst="rect">
            <a:avLst/>
          </a:prstGeom>
        </p:spPr>
      </p:pic>
      <p:sp>
        <p:nvSpPr>
          <p:cNvPr id="4" name="Title 1"/>
          <p:cNvSpPr txBox="1">
            <a:spLocks/>
          </p:cNvSpPr>
          <p:nvPr/>
        </p:nvSpPr>
        <p:spPr>
          <a:xfrm>
            <a:off x="5795" y="287204"/>
            <a:ext cx="8913918" cy="696207"/>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004C93"/>
                </a:solidFill>
                <a:effectLst/>
                <a:uLnTx/>
                <a:uFillTx/>
                <a:latin typeface="Arial" panose="020B0604020202020204" pitchFamily="34" charset="0"/>
                <a:ea typeface="+mj-ea"/>
                <a:cs typeface="Arial" panose="020B0604020202020204" pitchFamily="34" charset="0"/>
              </a:rPr>
              <a:t>Campus Let Contracts – Up Next</a:t>
            </a:r>
            <a:r>
              <a:rPr kumimoji="0" lang="en-US" sz="4800" b="1" i="0" u="none" strike="noStrike" kern="1200" cap="none" spc="0" normalizeH="0" baseline="0" noProof="0" dirty="0" smtClean="0">
                <a:ln>
                  <a:noFill/>
                </a:ln>
                <a:solidFill>
                  <a:srgbClr val="0074DE"/>
                </a:solidFill>
                <a:effectLst/>
                <a:uLnTx/>
                <a:uFillTx/>
                <a:latin typeface="+mj-lt"/>
                <a:ea typeface="+mj-ea"/>
                <a:cs typeface="+mj-cs"/>
              </a:rPr>
              <a:t> </a:t>
            </a:r>
            <a:endParaRPr kumimoji="0" lang="en-US" sz="4800" b="1" i="0" u="none" strike="noStrike" kern="1200" cap="none" spc="0" normalizeH="0" baseline="0" noProof="0" dirty="0">
              <a:ln>
                <a:noFill/>
              </a:ln>
              <a:solidFill>
                <a:srgbClr val="0074DE"/>
              </a:solidFill>
              <a:effectLst/>
              <a:uLnTx/>
              <a:uFillTx/>
              <a:latin typeface="+mj-lt"/>
              <a:ea typeface="+mj-ea"/>
              <a:cs typeface="+mj-cs"/>
            </a:endParaRPr>
          </a:p>
        </p:txBody>
      </p:sp>
      <p:sp>
        <p:nvSpPr>
          <p:cNvPr id="5" name="Rectangle 4"/>
          <p:cNvSpPr/>
          <p:nvPr/>
        </p:nvSpPr>
        <p:spPr>
          <a:xfrm>
            <a:off x="0" y="1210635"/>
            <a:ext cx="3657600" cy="481294"/>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300" spc="-150" dirty="0" smtClean="0">
                <a:solidFill>
                  <a:schemeClr val="bg1"/>
                </a:solidFill>
                <a:latin typeface="Arial" pitchFamily="34" charset="0"/>
                <a:cs typeface="Arial" pitchFamily="34" charset="0"/>
              </a:rPr>
              <a:t>Tools</a:t>
            </a:r>
            <a:endParaRPr lang="en-US" sz="3300" spc="-150" dirty="0">
              <a:solidFill>
                <a:schemeClr val="bg1"/>
              </a:solidFill>
              <a:latin typeface="Arial" pitchFamily="34" charset="0"/>
              <a:cs typeface="Arial" pitchFamily="34" charset="0"/>
            </a:endParaRPr>
          </a:p>
        </p:txBody>
      </p:sp>
      <p:sp>
        <p:nvSpPr>
          <p:cNvPr id="6" name="Rectangle 5"/>
          <p:cNvSpPr/>
          <p:nvPr/>
        </p:nvSpPr>
        <p:spPr>
          <a:xfrm>
            <a:off x="1" y="1866863"/>
            <a:ext cx="6650966" cy="1823435"/>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690563" indent="-457200">
              <a:buFont typeface="Wingdings" panose="05000000000000000000" pitchFamily="2" charset="2"/>
              <a:buChar char="Ø"/>
            </a:pPr>
            <a:r>
              <a:rPr lang="en-US" sz="2800" spc="-150" dirty="0" smtClean="0">
                <a:solidFill>
                  <a:schemeClr val="bg1"/>
                </a:solidFill>
                <a:latin typeface="Arial" pitchFamily="34" charset="0"/>
                <a:cs typeface="Arial" pitchFamily="34" charset="0"/>
              </a:rPr>
              <a:t>Updates to </a:t>
            </a:r>
            <a:r>
              <a:rPr lang="en-US" sz="2800" spc="-150" dirty="0" smtClean="0">
                <a:solidFill>
                  <a:srgbClr val="FFFF00"/>
                </a:solidFill>
                <a:latin typeface="Arial" pitchFamily="34" charset="0"/>
                <a:cs typeface="Arial" pitchFamily="34" charset="0"/>
              </a:rPr>
              <a:t>Construction Bid </a:t>
            </a:r>
            <a:r>
              <a:rPr lang="en-US" sz="2800" spc="-150" dirty="0" smtClean="0">
                <a:solidFill>
                  <a:schemeClr val="bg1"/>
                </a:solidFill>
                <a:latin typeface="Arial" pitchFamily="34" charset="0"/>
                <a:cs typeface="Arial" pitchFamily="34" charset="0"/>
              </a:rPr>
              <a:t>Documents</a:t>
            </a:r>
          </a:p>
          <a:p>
            <a:pPr marL="1147763" lvl="1" indent="-346075">
              <a:buFont typeface="Arial" panose="020B0604020202020204" pitchFamily="34" charset="0"/>
              <a:buChar char="•"/>
            </a:pPr>
            <a:r>
              <a:rPr lang="en-US" sz="2800" spc="-150" dirty="0" smtClean="0">
                <a:solidFill>
                  <a:schemeClr val="bg1"/>
                </a:solidFill>
                <a:latin typeface="Arial" pitchFamily="34" charset="0"/>
                <a:cs typeface="Arial" pitchFamily="34" charset="0"/>
              </a:rPr>
              <a:t>Information for bidders</a:t>
            </a:r>
          </a:p>
          <a:p>
            <a:pPr marL="1147763" lvl="1" indent="-346075">
              <a:buFont typeface="Arial" panose="020B0604020202020204" pitchFamily="34" charset="0"/>
              <a:buChar char="•"/>
            </a:pPr>
            <a:r>
              <a:rPr lang="en-US" sz="2800" spc="-150" dirty="0" smtClean="0">
                <a:solidFill>
                  <a:srgbClr val="FFFF00"/>
                </a:solidFill>
                <a:latin typeface="Arial" pitchFamily="34" charset="0"/>
                <a:cs typeface="Arial" pitchFamily="34" charset="0"/>
              </a:rPr>
              <a:t>Division 1</a:t>
            </a:r>
            <a:r>
              <a:rPr lang="en-US" sz="2800" spc="-150" dirty="0" smtClean="0">
                <a:solidFill>
                  <a:schemeClr val="bg1"/>
                </a:solidFill>
                <a:latin typeface="Arial" pitchFamily="34" charset="0"/>
                <a:cs typeface="Arial" pitchFamily="34" charset="0"/>
              </a:rPr>
              <a:t> General Requirements</a:t>
            </a:r>
          </a:p>
        </p:txBody>
      </p:sp>
      <p:sp>
        <p:nvSpPr>
          <p:cNvPr id="8" name="Rectangle 7"/>
          <p:cNvSpPr/>
          <p:nvPr/>
        </p:nvSpPr>
        <p:spPr>
          <a:xfrm>
            <a:off x="0" y="3865232"/>
            <a:ext cx="3657600" cy="481294"/>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300" spc="-150" dirty="0" smtClean="0">
                <a:solidFill>
                  <a:schemeClr val="bg1"/>
                </a:solidFill>
                <a:latin typeface="Arial" pitchFamily="34" charset="0"/>
                <a:cs typeface="Arial" pitchFamily="34" charset="0"/>
              </a:rPr>
              <a:t>Communications</a:t>
            </a:r>
            <a:endParaRPr lang="en-US" sz="3300" spc="-150" dirty="0">
              <a:solidFill>
                <a:schemeClr val="bg1"/>
              </a:solidFill>
              <a:latin typeface="Arial" pitchFamily="34" charset="0"/>
              <a:cs typeface="Arial" pitchFamily="34" charset="0"/>
            </a:endParaRPr>
          </a:p>
        </p:txBody>
      </p:sp>
      <p:sp>
        <p:nvSpPr>
          <p:cNvPr id="9" name="Rectangle 8"/>
          <p:cNvSpPr/>
          <p:nvPr/>
        </p:nvSpPr>
        <p:spPr>
          <a:xfrm>
            <a:off x="1" y="4521460"/>
            <a:ext cx="6650966" cy="445697"/>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690563" indent="-457200">
              <a:buFont typeface="Wingdings" panose="05000000000000000000" pitchFamily="2" charset="2"/>
              <a:buChar char="Ø"/>
            </a:pPr>
            <a:r>
              <a:rPr lang="en-US" sz="2800" spc="-150" dirty="0" smtClean="0">
                <a:solidFill>
                  <a:srgbClr val="FFFF00"/>
                </a:solidFill>
                <a:latin typeface="Arial" pitchFamily="34" charset="0"/>
                <a:cs typeface="Arial" pitchFamily="34" charset="0"/>
              </a:rPr>
              <a:t>Records Retention </a:t>
            </a:r>
            <a:r>
              <a:rPr lang="en-US" sz="2800" spc="-150" dirty="0" smtClean="0">
                <a:solidFill>
                  <a:schemeClr val="bg1"/>
                </a:solidFill>
                <a:latin typeface="Arial" pitchFamily="34" charset="0"/>
                <a:cs typeface="Arial" pitchFamily="34" charset="0"/>
              </a:rPr>
              <a:t>Guidance Document </a:t>
            </a:r>
          </a:p>
        </p:txBody>
      </p:sp>
    </p:spTree>
    <p:extLst>
      <p:ext uri="{BB962C8B-B14F-4D97-AF65-F5344CB8AC3E}">
        <p14:creationId xmlns:p14="http://schemas.microsoft.com/office/powerpoint/2010/main" val="1450695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creenshots.en.sftcdn.net/en/scrn/69688000/69688749/autocad-360-for-windows-8-02-700x393.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0" y="2770"/>
            <a:ext cx="9144000" cy="514073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translucent background.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239" y="0"/>
            <a:ext cx="9145239" cy="5143500"/>
          </a:xfrm>
          <a:prstGeom prst="rect">
            <a:avLst/>
          </a:prstGeom>
        </p:spPr>
      </p:pic>
      <p:sp>
        <p:nvSpPr>
          <p:cNvPr id="8" name="Title 1"/>
          <p:cNvSpPr txBox="1">
            <a:spLocks/>
          </p:cNvSpPr>
          <p:nvPr/>
        </p:nvSpPr>
        <p:spPr>
          <a:xfrm>
            <a:off x="-1" y="262473"/>
            <a:ext cx="2682815" cy="697211"/>
          </a:xfrm>
          <a:prstGeom prst="rect">
            <a:avLst/>
          </a:prstGeom>
          <a:solidFill>
            <a:sysClr val="window" lastClr="FFFFFF">
              <a:alpha val="71000"/>
            </a:sysClr>
          </a:solidFill>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009EE0"/>
                </a:solidFill>
                <a:effectLst/>
                <a:uLnTx/>
                <a:uFillTx/>
                <a:latin typeface="Arial" panose="020B0604020202020204" pitchFamily="34" charset="0"/>
                <a:ea typeface="+mj-ea"/>
                <a:cs typeface="Arial" panose="020B0604020202020204" pitchFamily="34" charset="0"/>
              </a:rPr>
              <a:t>AutoCAD</a:t>
            </a:r>
            <a:endParaRPr kumimoji="0" lang="en-US" sz="4400" b="1" i="0" u="none" strike="noStrike" kern="1200" cap="none" spc="0" normalizeH="0" baseline="0" noProof="0" dirty="0">
              <a:ln>
                <a:noFill/>
              </a:ln>
              <a:solidFill>
                <a:srgbClr val="009EE0"/>
              </a:solidFill>
              <a:effectLst/>
              <a:uLnTx/>
              <a:uFillTx/>
              <a:latin typeface="+mj-lt"/>
              <a:ea typeface="+mj-ea"/>
              <a:cs typeface="+mj-cs"/>
            </a:endParaRPr>
          </a:p>
        </p:txBody>
      </p:sp>
      <p:sp>
        <p:nvSpPr>
          <p:cNvPr id="9" name="Rectangle 8"/>
          <p:cNvSpPr/>
          <p:nvPr/>
        </p:nvSpPr>
        <p:spPr>
          <a:xfrm>
            <a:off x="-1240" y="1465559"/>
            <a:ext cx="7108621"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600" spc="-150" dirty="0" smtClean="0">
                <a:solidFill>
                  <a:schemeClr val="bg1"/>
                </a:solidFill>
                <a:latin typeface="Arial" pitchFamily="34" charset="0"/>
                <a:cs typeface="Arial" pitchFamily="34" charset="0"/>
              </a:rPr>
              <a:t>Current Contract expires in October</a:t>
            </a:r>
            <a:endParaRPr lang="en-US" sz="3600" spc="-150" dirty="0">
              <a:solidFill>
                <a:schemeClr val="bg1"/>
              </a:solidFill>
              <a:latin typeface="Arial" pitchFamily="34" charset="0"/>
              <a:cs typeface="Arial" pitchFamily="34" charset="0"/>
            </a:endParaRPr>
          </a:p>
        </p:txBody>
      </p:sp>
      <p:pic>
        <p:nvPicPr>
          <p:cNvPr id="15" name="Picture 14"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
        <p:nvSpPr>
          <p:cNvPr id="16" name="Rectangle 15"/>
          <p:cNvSpPr/>
          <p:nvPr/>
        </p:nvSpPr>
        <p:spPr>
          <a:xfrm>
            <a:off x="-1239" y="2205147"/>
            <a:ext cx="5357005"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600" spc="-150" dirty="0" smtClean="0">
                <a:solidFill>
                  <a:schemeClr val="bg1"/>
                </a:solidFill>
                <a:latin typeface="Arial" pitchFamily="34" charset="0"/>
                <a:cs typeface="Arial" pitchFamily="34" charset="0"/>
              </a:rPr>
              <a:t>License Manager System</a:t>
            </a:r>
            <a:endParaRPr lang="en-US" sz="3600" spc="-150" dirty="0">
              <a:solidFill>
                <a:schemeClr val="bg1"/>
              </a:solidFill>
              <a:latin typeface="Arial" pitchFamily="34" charset="0"/>
              <a:cs typeface="Arial" pitchFamily="34" charset="0"/>
            </a:endParaRPr>
          </a:p>
        </p:txBody>
      </p:sp>
      <p:sp>
        <p:nvSpPr>
          <p:cNvPr id="17" name="Rectangle 16"/>
          <p:cNvSpPr/>
          <p:nvPr/>
        </p:nvSpPr>
        <p:spPr>
          <a:xfrm>
            <a:off x="-1239" y="2944735"/>
            <a:ext cx="1828800"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600" spc="-150" dirty="0" smtClean="0">
                <a:solidFill>
                  <a:schemeClr val="bg1"/>
                </a:solidFill>
                <a:latin typeface="Arial" pitchFamily="34" charset="0"/>
                <a:cs typeface="Arial" pitchFamily="34" charset="0"/>
              </a:rPr>
              <a:t>Pricing</a:t>
            </a:r>
            <a:endParaRPr lang="en-US" sz="3600"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8372509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9134" y="0"/>
            <a:ext cx="9144000" cy="5143500"/>
          </a:xfrm>
          <a:prstGeom prst="rect">
            <a:avLst/>
          </a:prstGeom>
        </p:spPr>
      </p:pic>
      <p:sp>
        <p:nvSpPr>
          <p:cNvPr id="3" name="Rectangle 2"/>
          <p:cNvSpPr/>
          <p:nvPr/>
        </p:nvSpPr>
        <p:spPr>
          <a:xfrm>
            <a:off x="0" y="610053"/>
            <a:ext cx="6023856" cy="2643737"/>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300" spc="-150" dirty="0" smtClean="0">
                <a:solidFill>
                  <a:schemeClr val="bg1"/>
                </a:solidFill>
                <a:latin typeface="Arial" pitchFamily="34" charset="0"/>
                <a:cs typeface="Arial" pitchFamily="34" charset="0"/>
              </a:rPr>
              <a:t>Energy </a:t>
            </a:r>
          </a:p>
          <a:p>
            <a:pPr marL="457200" indent="-457200">
              <a:buFont typeface="Arial" panose="020B0604020202020204" pitchFamily="34" charset="0"/>
              <a:buChar char="•"/>
            </a:pPr>
            <a:r>
              <a:rPr lang="en-US" sz="3300" spc="-150" dirty="0" smtClean="0">
                <a:solidFill>
                  <a:schemeClr val="bg1"/>
                </a:solidFill>
                <a:latin typeface="Arial" pitchFamily="34" charset="0"/>
                <a:cs typeface="Arial" pitchFamily="34" charset="0"/>
              </a:rPr>
              <a:t>NY Energy Manager</a:t>
            </a:r>
          </a:p>
          <a:p>
            <a:pPr marL="457200" indent="-457200">
              <a:buFont typeface="Arial" panose="020B0604020202020204" pitchFamily="34" charset="0"/>
              <a:buChar char="•"/>
            </a:pPr>
            <a:r>
              <a:rPr lang="en-US" sz="3300" spc="-150" dirty="0" smtClean="0">
                <a:solidFill>
                  <a:schemeClr val="bg1"/>
                </a:solidFill>
                <a:latin typeface="Arial" pitchFamily="34" charset="0"/>
                <a:cs typeface="Arial" pitchFamily="34" charset="0"/>
              </a:rPr>
              <a:t>NYPA  Agreement</a:t>
            </a:r>
          </a:p>
          <a:p>
            <a:pPr marL="457200" indent="-457200">
              <a:buFont typeface="Arial" panose="020B0604020202020204" pitchFamily="34" charset="0"/>
              <a:buChar char="•"/>
            </a:pPr>
            <a:r>
              <a:rPr lang="en-US" sz="3300" spc="-150" dirty="0">
                <a:solidFill>
                  <a:schemeClr val="bg1"/>
                </a:solidFill>
                <a:latin typeface="Arial" pitchFamily="34" charset="0"/>
                <a:cs typeface="Arial" pitchFamily="34" charset="0"/>
              </a:rPr>
              <a:t>OGS State-wide Solar </a:t>
            </a:r>
            <a:r>
              <a:rPr lang="en-US" sz="3300" spc="-150" dirty="0" smtClean="0">
                <a:solidFill>
                  <a:schemeClr val="bg1"/>
                </a:solidFill>
                <a:latin typeface="Arial" pitchFamily="34" charset="0"/>
                <a:cs typeface="Arial" pitchFamily="34" charset="0"/>
              </a:rPr>
              <a:t>Contract</a:t>
            </a:r>
          </a:p>
          <a:p>
            <a:pPr marL="457200" indent="-457200">
              <a:buFont typeface="Arial" panose="020B0604020202020204" pitchFamily="34" charset="0"/>
              <a:buChar char="•"/>
            </a:pPr>
            <a:r>
              <a:rPr lang="en-US" sz="3300" spc="-150" dirty="0">
                <a:solidFill>
                  <a:schemeClr val="bg1"/>
                </a:solidFill>
                <a:latin typeface="Arial" pitchFamily="34" charset="0"/>
                <a:cs typeface="Arial" pitchFamily="34" charset="0"/>
              </a:rPr>
              <a:t>Existing OGS </a:t>
            </a:r>
            <a:r>
              <a:rPr lang="en-US" sz="3300" spc="-150" dirty="0" smtClean="0">
                <a:solidFill>
                  <a:schemeClr val="bg1"/>
                </a:solidFill>
                <a:latin typeface="Arial" pitchFamily="34" charset="0"/>
                <a:cs typeface="Arial" pitchFamily="34" charset="0"/>
              </a:rPr>
              <a:t>Contract</a:t>
            </a:r>
            <a:endParaRPr lang="en-US" sz="3300" spc="-150" dirty="0">
              <a:solidFill>
                <a:schemeClr val="bg1"/>
              </a:solidFill>
              <a:latin typeface="Arial" pitchFamily="34" charset="0"/>
              <a:cs typeface="Arial" pitchFamily="34" charset="0"/>
            </a:endParaRPr>
          </a:p>
        </p:txBody>
      </p:sp>
      <p:sp>
        <p:nvSpPr>
          <p:cNvPr id="7" name="Title 1"/>
          <p:cNvSpPr txBox="1">
            <a:spLocks/>
          </p:cNvSpPr>
          <p:nvPr/>
        </p:nvSpPr>
        <p:spPr>
          <a:xfrm>
            <a:off x="6729962" y="261447"/>
            <a:ext cx="2414038" cy="697211"/>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004C93"/>
                </a:solidFill>
                <a:effectLst/>
                <a:uLnTx/>
                <a:uFillTx/>
                <a:latin typeface="Arial" panose="020B0604020202020204" pitchFamily="34" charset="0"/>
                <a:ea typeface="+mj-ea"/>
                <a:cs typeface="Arial" panose="020B0604020202020204" pitchFamily="34" charset="0"/>
              </a:rPr>
              <a:t>Agenda</a:t>
            </a:r>
            <a:r>
              <a:rPr kumimoji="0" lang="en-US" sz="4800" b="1" i="0" u="none" strike="noStrike" kern="1200" cap="none" spc="0" normalizeH="0" baseline="0" noProof="0" dirty="0" smtClean="0">
                <a:ln>
                  <a:noFill/>
                </a:ln>
                <a:solidFill>
                  <a:srgbClr val="0074DE"/>
                </a:solidFill>
                <a:effectLst/>
                <a:uLnTx/>
                <a:uFillTx/>
                <a:latin typeface="+mj-lt"/>
                <a:ea typeface="+mj-ea"/>
                <a:cs typeface="+mj-cs"/>
              </a:rPr>
              <a:t> </a:t>
            </a:r>
            <a:endParaRPr kumimoji="0" lang="en-US" sz="4800" b="1" i="0" u="none" strike="noStrike" kern="1200" cap="none" spc="0" normalizeH="0" baseline="0" noProof="0" dirty="0">
              <a:ln>
                <a:noFill/>
              </a:ln>
              <a:solidFill>
                <a:srgbClr val="0074DE"/>
              </a:solidFill>
              <a:effectLst/>
              <a:uLnTx/>
              <a:uFillTx/>
              <a:latin typeface="+mj-lt"/>
              <a:ea typeface="+mj-ea"/>
              <a:cs typeface="+mj-cs"/>
            </a:endParaRPr>
          </a:p>
        </p:txBody>
      </p:sp>
      <p:sp>
        <p:nvSpPr>
          <p:cNvPr id="8" name="Rectangle 7"/>
          <p:cNvSpPr/>
          <p:nvPr/>
        </p:nvSpPr>
        <p:spPr>
          <a:xfrm>
            <a:off x="0" y="3965714"/>
            <a:ext cx="1913021" cy="548640"/>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300" spc="-150" dirty="0" smtClean="0">
                <a:solidFill>
                  <a:schemeClr val="bg1"/>
                </a:solidFill>
                <a:latin typeface="Arial" pitchFamily="34" charset="0"/>
                <a:cs typeface="Arial" pitchFamily="34" charset="0"/>
              </a:rPr>
              <a:t>AutoCAD</a:t>
            </a:r>
            <a:endParaRPr lang="en-US" sz="3300" spc="-150" dirty="0">
              <a:solidFill>
                <a:schemeClr val="bg1"/>
              </a:solidFill>
              <a:latin typeface="Arial" pitchFamily="34" charset="0"/>
              <a:cs typeface="Arial" pitchFamily="34" charset="0"/>
            </a:endParaRPr>
          </a:p>
        </p:txBody>
      </p:sp>
      <p:sp>
        <p:nvSpPr>
          <p:cNvPr id="10" name="Rectangle 9"/>
          <p:cNvSpPr/>
          <p:nvPr/>
        </p:nvSpPr>
        <p:spPr>
          <a:xfrm>
            <a:off x="1" y="4593421"/>
            <a:ext cx="2731168" cy="548640"/>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300" spc="-150" dirty="0" smtClean="0">
                <a:solidFill>
                  <a:schemeClr val="bg1"/>
                </a:solidFill>
                <a:latin typeface="Arial" pitchFamily="34" charset="0"/>
                <a:cs typeface="Arial" pitchFamily="34" charset="0"/>
              </a:rPr>
              <a:t>AssetWORKS</a:t>
            </a:r>
            <a:endParaRPr lang="en-US" sz="3300" spc="-150" dirty="0">
              <a:solidFill>
                <a:schemeClr val="bg1"/>
              </a:solidFill>
              <a:latin typeface="Arial" pitchFamily="34" charset="0"/>
              <a:cs typeface="Arial" pitchFamily="34" charset="0"/>
            </a:endParaRPr>
          </a:p>
        </p:txBody>
      </p:sp>
      <p:pic>
        <p:nvPicPr>
          <p:cNvPr id="12" name="Picture 11"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
        <p:nvSpPr>
          <p:cNvPr id="13" name="Rectangle 12"/>
          <p:cNvSpPr/>
          <p:nvPr/>
        </p:nvSpPr>
        <p:spPr>
          <a:xfrm>
            <a:off x="-9134" y="3338949"/>
            <a:ext cx="6032990" cy="548640"/>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300" spc="-150" dirty="0" smtClean="0">
                <a:solidFill>
                  <a:schemeClr val="bg1"/>
                </a:solidFill>
                <a:latin typeface="Arial" pitchFamily="34" charset="0"/>
                <a:cs typeface="Arial" pitchFamily="34" charset="0"/>
              </a:rPr>
              <a:t>Campus Let Contract Update</a:t>
            </a:r>
            <a:endParaRPr lang="en-US" sz="3300"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561934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a:blip r:embed="rId3" cstate="screen">
            <a:extLst>
              <a:ext uri="{28A0092B-C50C-407E-A947-70E740481C1C}">
                <a14:useLocalDpi xmlns:a14="http://schemas.microsoft.com/office/drawing/2010/main" val="0"/>
              </a:ext>
            </a:extLst>
          </a:blip>
          <a:srcRect r="1506"/>
          <a:stretch>
            <a:fillRect/>
          </a:stretch>
        </p:blipFill>
        <p:spPr bwMode="auto">
          <a:xfrm>
            <a:off x="0" y="1"/>
            <a:ext cx="9144000" cy="5143499"/>
          </a:xfrm>
          <a:prstGeom prst="rect">
            <a:avLst/>
          </a:prstGeom>
          <a:noFill/>
          <a:ln w="9525">
            <a:noFill/>
            <a:miter lim="800000"/>
            <a:headEnd/>
            <a:tailEnd/>
          </a:ln>
        </p:spPr>
      </p:pic>
      <p:pic>
        <p:nvPicPr>
          <p:cNvPr id="12" name="Picture 11" descr="translucent background.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2760" y="1"/>
            <a:ext cx="9218190" cy="5143500"/>
          </a:xfrm>
          <a:prstGeom prst="rect">
            <a:avLst/>
          </a:prstGeom>
        </p:spPr>
      </p:pic>
      <p:pic>
        <p:nvPicPr>
          <p:cNvPr id="10" name="Picture 9"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
        <p:nvSpPr>
          <p:cNvPr id="11" name="Title 1"/>
          <p:cNvSpPr txBox="1">
            <a:spLocks/>
          </p:cNvSpPr>
          <p:nvPr/>
        </p:nvSpPr>
        <p:spPr>
          <a:xfrm>
            <a:off x="1" y="148909"/>
            <a:ext cx="3873260" cy="697211"/>
          </a:xfrm>
          <a:prstGeom prst="rect">
            <a:avLst/>
          </a:prstGeom>
          <a:solidFill>
            <a:sysClr val="window" lastClr="FFFFFF"/>
          </a:solidFill>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009EE0"/>
                </a:solidFill>
                <a:effectLst/>
                <a:uLnTx/>
                <a:uFillTx/>
                <a:latin typeface="Arial" panose="020B0604020202020204" pitchFamily="34" charset="0"/>
                <a:ea typeface="+mj-ea"/>
                <a:cs typeface="Arial" panose="020B0604020202020204" pitchFamily="34" charset="0"/>
              </a:rPr>
              <a:t>AssetWORKS</a:t>
            </a:r>
            <a:endParaRPr kumimoji="0" lang="en-US" sz="4400" b="1" i="0" u="none" strike="noStrike" kern="1200" cap="none" spc="0" normalizeH="0" baseline="0" noProof="0" dirty="0">
              <a:ln>
                <a:noFill/>
              </a:ln>
              <a:solidFill>
                <a:srgbClr val="009EE0"/>
              </a:solidFill>
              <a:effectLst/>
              <a:uLnTx/>
              <a:uFillTx/>
              <a:latin typeface="+mj-lt"/>
              <a:ea typeface="+mj-ea"/>
              <a:cs typeface="+mj-cs"/>
            </a:endParaRPr>
          </a:p>
        </p:txBody>
      </p:sp>
      <p:sp>
        <p:nvSpPr>
          <p:cNvPr id="14" name="Rectangle 13"/>
          <p:cNvSpPr/>
          <p:nvPr/>
        </p:nvSpPr>
        <p:spPr>
          <a:xfrm>
            <a:off x="4194629" y="2290312"/>
            <a:ext cx="4949371"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lgn="r">
              <a:buFont typeface="Wingdings" panose="05000000000000000000" pitchFamily="2" charset="2"/>
              <a:buChar char="§"/>
            </a:pPr>
            <a:r>
              <a:rPr lang="en-US" sz="3600" spc="-150" dirty="0" smtClean="0">
                <a:solidFill>
                  <a:schemeClr val="bg1"/>
                </a:solidFill>
                <a:latin typeface="Arial" pitchFamily="34" charset="0"/>
                <a:cs typeface="Arial" pitchFamily="34" charset="0"/>
              </a:rPr>
              <a:t>Campus </a:t>
            </a:r>
            <a:r>
              <a:rPr lang="en-US" sz="3600" spc="-150" dirty="0" smtClean="0">
                <a:solidFill>
                  <a:srgbClr val="FFFF00"/>
                </a:solidFill>
                <a:latin typeface="Arial" pitchFamily="34" charset="0"/>
                <a:cs typeface="Arial" pitchFamily="34" charset="0"/>
              </a:rPr>
              <a:t>Data</a:t>
            </a:r>
            <a:r>
              <a:rPr lang="en-US" sz="3600" spc="-150" dirty="0" smtClean="0">
                <a:solidFill>
                  <a:schemeClr val="bg1"/>
                </a:solidFill>
                <a:latin typeface="Arial" pitchFamily="34" charset="0"/>
                <a:cs typeface="Arial" pitchFamily="34" charset="0"/>
              </a:rPr>
              <a:t> Reviews </a:t>
            </a:r>
            <a:endParaRPr lang="en-US" sz="3600" spc="-150" dirty="0">
              <a:solidFill>
                <a:schemeClr val="bg1"/>
              </a:solidFill>
              <a:latin typeface="Arial" pitchFamily="34" charset="0"/>
              <a:cs typeface="Arial" pitchFamily="34" charset="0"/>
            </a:endParaRPr>
          </a:p>
        </p:txBody>
      </p:sp>
      <p:sp>
        <p:nvSpPr>
          <p:cNvPr id="8" name="Rectangle 7"/>
          <p:cNvSpPr/>
          <p:nvPr/>
        </p:nvSpPr>
        <p:spPr>
          <a:xfrm>
            <a:off x="5295730" y="2929531"/>
            <a:ext cx="3873260"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lgn="r">
              <a:buFont typeface="Wingdings" panose="05000000000000000000" pitchFamily="2" charset="2"/>
              <a:buChar char="§"/>
            </a:pPr>
            <a:r>
              <a:rPr lang="en-US" sz="3600" spc="-150" dirty="0" smtClean="0">
                <a:solidFill>
                  <a:schemeClr val="bg1"/>
                </a:solidFill>
                <a:latin typeface="Arial" pitchFamily="34" charset="0"/>
                <a:cs typeface="Arial" pitchFamily="34" charset="0"/>
              </a:rPr>
              <a:t>Critical </a:t>
            </a:r>
            <a:r>
              <a:rPr lang="en-US" sz="3600" spc="-150" dirty="0" smtClean="0">
                <a:solidFill>
                  <a:srgbClr val="FFFF00"/>
                </a:solidFill>
                <a:latin typeface="Arial" pitchFamily="34" charset="0"/>
                <a:cs typeface="Arial" pitchFamily="34" charset="0"/>
              </a:rPr>
              <a:t>Deadlines</a:t>
            </a:r>
            <a:endParaRPr lang="en-US" sz="3600" spc="-150" dirty="0">
              <a:solidFill>
                <a:srgbClr val="FFFF00"/>
              </a:solidFill>
              <a:latin typeface="Arial" pitchFamily="34" charset="0"/>
              <a:cs typeface="Arial" pitchFamily="34" charset="0"/>
            </a:endParaRPr>
          </a:p>
        </p:txBody>
      </p:sp>
      <p:sp>
        <p:nvSpPr>
          <p:cNvPr id="15" name="Rectangle 14"/>
          <p:cNvSpPr/>
          <p:nvPr/>
        </p:nvSpPr>
        <p:spPr>
          <a:xfrm>
            <a:off x="4734874" y="4237674"/>
            <a:ext cx="4434116"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lgn="r">
              <a:buFont typeface="Wingdings" panose="05000000000000000000" pitchFamily="2" charset="2"/>
              <a:buChar char="§"/>
            </a:pPr>
            <a:r>
              <a:rPr lang="en-US" sz="3600" spc="-150" dirty="0" smtClean="0">
                <a:solidFill>
                  <a:schemeClr val="bg1"/>
                </a:solidFill>
                <a:latin typeface="Arial" pitchFamily="34" charset="0"/>
                <a:cs typeface="Arial" pitchFamily="34" charset="0"/>
              </a:rPr>
              <a:t>Procedure Changes</a:t>
            </a:r>
            <a:endParaRPr lang="en-US" sz="3600" spc="-150" dirty="0">
              <a:solidFill>
                <a:schemeClr val="bg1"/>
              </a:solidFill>
              <a:latin typeface="Arial" pitchFamily="34" charset="0"/>
              <a:cs typeface="Arial" pitchFamily="34" charset="0"/>
            </a:endParaRPr>
          </a:p>
        </p:txBody>
      </p:sp>
      <p:sp>
        <p:nvSpPr>
          <p:cNvPr id="16" name="Rectangle 15"/>
          <p:cNvSpPr/>
          <p:nvPr/>
        </p:nvSpPr>
        <p:spPr>
          <a:xfrm>
            <a:off x="5849255" y="3580469"/>
            <a:ext cx="3294743"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lgn="r">
              <a:buFont typeface="Wingdings" panose="05000000000000000000" pitchFamily="2" charset="2"/>
              <a:buChar char="§"/>
            </a:pPr>
            <a:r>
              <a:rPr lang="en-US" sz="3600" spc="-150" dirty="0" smtClean="0">
                <a:solidFill>
                  <a:schemeClr val="bg1"/>
                </a:solidFill>
                <a:latin typeface="Arial" pitchFamily="34" charset="0"/>
                <a:cs typeface="Arial" pitchFamily="34" charset="0"/>
              </a:rPr>
              <a:t>Short Surveys</a:t>
            </a:r>
            <a:endParaRPr lang="en-US" sz="3600" spc="-150" dirty="0">
              <a:solidFill>
                <a:schemeClr val="bg1"/>
              </a:solidFill>
              <a:latin typeface="Arial" pitchFamily="34" charset="0"/>
              <a:cs typeface="Arial" pitchFamily="34" charset="0"/>
            </a:endParaRPr>
          </a:p>
        </p:txBody>
      </p:sp>
      <p:sp>
        <p:nvSpPr>
          <p:cNvPr id="17" name="Rectangle 16"/>
          <p:cNvSpPr/>
          <p:nvPr/>
        </p:nvSpPr>
        <p:spPr>
          <a:xfrm>
            <a:off x="1" y="1107271"/>
            <a:ext cx="6415314" cy="1046169"/>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spc="-150" dirty="0" smtClean="0">
                <a:solidFill>
                  <a:schemeClr val="bg1"/>
                </a:solidFill>
                <a:latin typeface="Arial" pitchFamily="34" charset="0"/>
                <a:cs typeface="Arial" pitchFamily="34" charset="0"/>
              </a:rPr>
              <a:t>Goal – Condition assessment for </a:t>
            </a:r>
            <a:r>
              <a:rPr lang="en-US" sz="3600" spc="-150" dirty="0" smtClean="0">
                <a:solidFill>
                  <a:srgbClr val="FFFF00"/>
                </a:solidFill>
                <a:latin typeface="Arial" pitchFamily="34" charset="0"/>
                <a:cs typeface="Arial" pitchFamily="34" charset="0"/>
              </a:rPr>
              <a:t>17-18 budget request</a:t>
            </a:r>
            <a:endParaRPr lang="en-US" sz="3600" spc="-150"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6127986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srcRect/>
          <a:stretch/>
        </p:blipFill>
        <p:spPr>
          <a:xfrm>
            <a:off x="0" y="3788"/>
            <a:ext cx="9144000" cy="5139711"/>
          </a:xfrm>
          <a:prstGeom prst="rect">
            <a:avLst/>
          </a:prstGeom>
        </p:spPr>
      </p:pic>
      <p:pic>
        <p:nvPicPr>
          <p:cNvPr id="7" name="Picture 6" descr="translucent background.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1562" y="-11430"/>
            <a:ext cx="9165562" cy="5154930"/>
          </a:xfrm>
          <a:prstGeom prst="rect">
            <a:avLst/>
          </a:prstGeom>
        </p:spPr>
      </p:pic>
      <p:pic>
        <p:nvPicPr>
          <p:cNvPr id="10" name="Picture 9"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
        <p:nvSpPr>
          <p:cNvPr id="11" name="Title 1"/>
          <p:cNvSpPr txBox="1">
            <a:spLocks/>
          </p:cNvSpPr>
          <p:nvPr/>
        </p:nvSpPr>
        <p:spPr>
          <a:xfrm>
            <a:off x="5270740" y="320360"/>
            <a:ext cx="3873260" cy="697211"/>
          </a:xfrm>
          <a:prstGeom prst="rect">
            <a:avLst/>
          </a:prstGeom>
          <a:solidFill>
            <a:sysClr val="window" lastClr="FFFFFF">
              <a:alpha val="71000"/>
            </a:sysClr>
          </a:solidFill>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009EE0"/>
                </a:solidFill>
                <a:effectLst/>
                <a:uLnTx/>
                <a:uFillTx/>
                <a:latin typeface="Arial" panose="020B0604020202020204" pitchFamily="34" charset="0"/>
                <a:ea typeface="+mj-ea"/>
                <a:cs typeface="Arial" panose="020B0604020202020204" pitchFamily="34" charset="0"/>
              </a:rPr>
              <a:t>AssetWORKS</a:t>
            </a:r>
            <a:endParaRPr kumimoji="0" lang="en-US" sz="4400" b="1" i="0" u="none" strike="noStrike" kern="1200" cap="none" spc="0" normalizeH="0" baseline="0" noProof="0" dirty="0">
              <a:ln>
                <a:noFill/>
              </a:ln>
              <a:solidFill>
                <a:srgbClr val="009EE0"/>
              </a:solidFill>
              <a:effectLst/>
              <a:uLnTx/>
              <a:uFillTx/>
              <a:latin typeface="+mj-lt"/>
              <a:ea typeface="+mj-ea"/>
              <a:cs typeface="+mj-cs"/>
            </a:endParaRPr>
          </a:p>
        </p:txBody>
      </p:sp>
      <p:pic>
        <p:nvPicPr>
          <p:cNvPr id="3" name="Picture 2"/>
          <p:cNvPicPr>
            <a:picLocks noChangeAspect="1"/>
          </p:cNvPicPr>
          <p:nvPr/>
        </p:nvPicPr>
        <p:blipFill>
          <a:blip r:embed="rId6"/>
          <a:stretch>
            <a:fillRect/>
          </a:stretch>
        </p:blipFill>
        <p:spPr>
          <a:xfrm>
            <a:off x="1416638" y="1266753"/>
            <a:ext cx="5388022" cy="3469554"/>
          </a:xfrm>
          <a:prstGeom prst="rect">
            <a:avLst/>
          </a:prstGeom>
        </p:spPr>
      </p:pic>
      <p:sp>
        <p:nvSpPr>
          <p:cNvPr id="9" name="Rectangle 8"/>
          <p:cNvSpPr/>
          <p:nvPr/>
        </p:nvSpPr>
        <p:spPr>
          <a:xfrm>
            <a:off x="26447" y="320360"/>
            <a:ext cx="3416060"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a:t>Property Hierarchy</a:t>
            </a:r>
            <a:endParaRPr lang="en-US" sz="3200" dirty="0"/>
          </a:p>
        </p:txBody>
      </p:sp>
      <p:grpSp>
        <p:nvGrpSpPr>
          <p:cNvPr id="5" name="Group 4"/>
          <p:cNvGrpSpPr/>
          <p:nvPr/>
        </p:nvGrpSpPr>
        <p:grpSpPr>
          <a:xfrm>
            <a:off x="4742276" y="1381243"/>
            <a:ext cx="2120709" cy="3058061"/>
            <a:chOff x="4871816" y="1381243"/>
            <a:chExt cx="2120709" cy="3058061"/>
          </a:xfrm>
        </p:grpSpPr>
        <p:sp>
          <p:nvSpPr>
            <p:cNvPr id="4" name="TextBox 3"/>
            <p:cNvSpPr txBox="1"/>
            <p:nvPr/>
          </p:nvSpPr>
          <p:spPr>
            <a:xfrm>
              <a:off x="4871816" y="1381243"/>
              <a:ext cx="2120709" cy="646331"/>
            </a:xfrm>
            <a:prstGeom prst="rect">
              <a:avLst/>
            </a:prstGeom>
            <a:noFill/>
          </p:spPr>
          <p:txBody>
            <a:bodyPr wrap="none" rtlCol="0">
              <a:spAutoFit/>
            </a:bodyPr>
            <a:lstStyle/>
            <a:p>
              <a:r>
                <a:rPr lang="en-US" sz="3600" dirty="0" smtClean="0">
                  <a:solidFill>
                    <a:srgbClr val="CC0000"/>
                  </a:solidFill>
                </a:rPr>
                <a:t>Institution</a:t>
              </a:r>
              <a:endParaRPr lang="en-US" sz="3600" dirty="0">
                <a:solidFill>
                  <a:srgbClr val="CC0000"/>
                </a:solidFill>
              </a:endParaRPr>
            </a:p>
          </p:txBody>
        </p:sp>
        <p:sp>
          <p:nvSpPr>
            <p:cNvPr id="12" name="TextBox 11"/>
            <p:cNvSpPr txBox="1"/>
            <p:nvPr/>
          </p:nvSpPr>
          <p:spPr>
            <a:xfrm>
              <a:off x="4871816" y="2179974"/>
              <a:ext cx="1686680" cy="646331"/>
            </a:xfrm>
            <a:prstGeom prst="rect">
              <a:avLst/>
            </a:prstGeom>
            <a:noFill/>
          </p:spPr>
          <p:txBody>
            <a:bodyPr wrap="none" rtlCol="0">
              <a:spAutoFit/>
            </a:bodyPr>
            <a:lstStyle/>
            <a:p>
              <a:r>
                <a:rPr lang="en-US" sz="3600" dirty="0" smtClean="0">
                  <a:solidFill>
                    <a:srgbClr val="CC0000"/>
                  </a:solidFill>
                </a:rPr>
                <a:t>Campus</a:t>
              </a:r>
              <a:endParaRPr lang="en-US" sz="3600" dirty="0">
                <a:solidFill>
                  <a:srgbClr val="CC0000"/>
                </a:solidFill>
              </a:endParaRPr>
            </a:p>
          </p:txBody>
        </p:sp>
        <p:sp>
          <p:nvSpPr>
            <p:cNvPr id="13" name="TextBox 12"/>
            <p:cNvSpPr txBox="1"/>
            <p:nvPr/>
          </p:nvSpPr>
          <p:spPr>
            <a:xfrm>
              <a:off x="4871816" y="2967240"/>
              <a:ext cx="1697901" cy="646331"/>
            </a:xfrm>
            <a:prstGeom prst="rect">
              <a:avLst/>
            </a:prstGeom>
            <a:noFill/>
          </p:spPr>
          <p:txBody>
            <a:bodyPr wrap="none" rtlCol="0">
              <a:spAutoFit/>
            </a:bodyPr>
            <a:lstStyle/>
            <a:p>
              <a:r>
                <a:rPr lang="en-US" sz="3600" dirty="0" smtClean="0">
                  <a:solidFill>
                    <a:srgbClr val="CC0000"/>
                  </a:solidFill>
                </a:rPr>
                <a:t>Building</a:t>
              </a:r>
              <a:endParaRPr lang="en-US" sz="3600" dirty="0">
                <a:solidFill>
                  <a:srgbClr val="CC0000"/>
                </a:solidFill>
              </a:endParaRPr>
            </a:p>
          </p:txBody>
        </p:sp>
        <p:sp>
          <p:nvSpPr>
            <p:cNvPr id="14" name="TextBox 13"/>
            <p:cNvSpPr txBox="1"/>
            <p:nvPr/>
          </p:nvSpPr>
          <p:spPr>
            <a:xfrm>
              <a:off x="4871816" y="3792973"/>
              <a:ext cx="1281248" cy="646331"/>
            </a:xfrm>
            <a:prstGeom prst="rect">
              <a:avLst/>
            </a:prstGeom>
            <a:noFill/>
          </p:spPr>
          <p:txBody>
            <a:bodyPr wrap="none" rtlCol="0">
              <a:spAutoFit/>
            </a:bodyPr>
            <a:lstStyle/>
            <a:p>
              <a:r>
                <a:rPr lang="en-US" sz="3600" dirty="0" smtClean="0">
                  <a:solidFill>
                    <a:srgbClr val="CC0000"/>
                  </a:solidFill>
                </a:rPr>
                <a:t>Room</a:t>
              </a:r>
              <a:endParaRPr lang="en-US" sz="3600" dirty="0">
                <a:solidFill>
                  <a:srgbClr val="CC0000"/>
                </a:solidFill>
              </a:endParaRPr>
            </a:p>
          </p:txBody>
        </p:sp>
      </p:grpSp>
    </p:spTree>
    <p:extLst>
      <p:ext uri="{BB962C8B-B14F-4D97-AF65-F5344CB8AC3E}">
        <p14:creationId xmlns:p14="http://schemas.microsoft.com/office/powerpoint/2010/main" val="319299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srcRect/>
          <a:stretch/>
        </p:blipFill>
        <p:spPr>
          <a:xfrm>
            <a:off x="0" y="3788"/>
            <a:ext cx="9144000" cy="5139711"/>
          </a:xfrm>
          <a:prstGeom prst="rect">
            <a:avLst/>
          </a:prstGeom>
        </p:spPr>
      </p:pic>
      <p:pic>
        <p:nvPicPr>
          <p:cNvPr id="7" name="Picture 6" descr="translucent background.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240" y="-9538"/>
            <a:ext cx="9145239" cy="5143500"/>
          </a:xfrm>
          <a:prstGeom prst="rect">
            <a:avLst/>
          </a:prstGeom>
        </p:spPr>
      </p:pic>
      <p:pic>
        <p:nvPicPr>
          <p:cNvPr id="10" name="Picture 9"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
        <p:nvSpPr>
          <p:cNvPr id="11" name="Title 1"/>
          <p:cNvSpPr txBox="1">
            <a:spLocks/>
          </p:cNvSpPr>
          <p:nvPr/>
        </p:nvSpPr>
        <p:spPr>
          <a:xfrm>
            <a:off x="5270740" y="320360"/>
            <a:ext cx="3873260" cy="697211"/>
          </a:xfrm>
          <a:prstGeom prst="rect">
            <a:avLst/>
          </a:prstGeom>
          <a:solidFill>
            <a:sysClr val="window" lastClr="FFFFFF">
              <a:alpha val="71000"/>
            </a:sysClr>
          </a:solidFill>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009EE0"/>
                </a:solidFill>
                <a:effectLst/>
                <a:uLnTx/>
                <a:uFillTx/>
                <a:latin typeface="Arial" panose="020B0604020202020204" pitchFamily="34" charset="0"/>
                <a:ea typeface="+mj-ea"/>
                <a:cs typeface="Arial" panose="020B0604020202020204" pitchFamily="34" charset="0"/>
              </a:rPr>
              <a:t>AssetWORKS</a:t>
            </a:r>
            <a:endParaRPr kumimoji="0" lang="en-US" sz="4400" b="1" i="0" u="none" strike="noStrike" kern="1200" cap="none" spc="0" normalizeH="0" baseline="0" noProof="0" dirty="0">
              <a:ln>
                <a:noFill/>
              </a:ln>
              <a:solidFill>
                <a:srgbClr val="009EE0"/>
              </a:solidFill>
              <a:effectLst/>
              <a:uLnTx/>
              <a:uFillTx/>
              <a:latin typeface="+mj-lt"/>
              <a:ea typeface="+mj-ea"/>
              <a:cs typeface="+mj-cs"/>
            </a:endParaRPr>
          </a:p>
        </p:txBody>
      </p:sp>
      <p:sp>
        <p:nvSpPr>
          <p:cNvPr id="9" name="Rectangle 8"/>
          <p:cNvSpPr/>
          <p:nvPr/>
        </p:nvSpPr>
        <p:spPr>
          <a:xfrm>
            <a:off x="2636520" y="1216010"/>
            <a:ext cx="3416060"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t>Property Hierarchy</a:t>
            </a:r>
          </a:p>
        </p:txBody>
      </p:sp>
      <p:graphicFrame>
        <p:nvGraphicFramePr>
          <p:cNvPr id="3" name="Diagram 2"/>
          <p:cNvGraphicFramePr/>
          <p:nvPr>
            <p:extLst>
              <p:ext uri="{D42A27DB-BD31-4B8C-83A1-F6EECF244321}">
                <p14:modId xmlns:p14="http://schemas.microsoft.com/office/powerpoint/2010/main" val="4125937221"/>
              </p:ext>
            </p:extLst>
          </p:nvPr>
        </p:nvGraphicFramePr>
        <p:xfrm>
          <a:off x="181641" y="1927859"/>
          <a:ext cx="4259580" cy="31089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3" name="Diagram 12"/>
          <p:cNvGraphicFramePr/>
          <p:nvPr>
            <p:extLst>
              <p:ext uri="{D42A27DB-BD31-4B8C-83A1-F6EECF244321}">
                <p14:modId xmlns:p14="http://schemas.microsoft.com/office/powerpoint/2010/main" val="3220944281"/>
              </p:ext>
            </p:extLst>
          </p:nvPr>
        </p:nvGraphicFramePr>
        <p:xfrm>
          <a:off x="4808220" y="1927859"/>
          <a:ext cx="4259580" cy="310896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98365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oxedeainteriors.com/images/spacemanagement.jpg"/>
          <p:cNvPicPr>
            <a:picLocks noChangeAspect="1" noChangeArrowheads="1"/>
          </p:cNvPicPr>
          <p:nvPr/>
        </p:nvPicPr>
        <p:blipFill>
          <a:blip r:embed="rId3" cstate="screen"/>
          <a:srcRect/>
          <a:stretch>
            <a:fillRect/>
          </a:stretch>
        </p:blipFill>
        <p:spPr bwMode="auto">
          <a:xfrm>
            <a:off x="0" y="0"/>
            <a:ext cx="9144000" cy="5143500"/>
          </a:xfrm>
          <a:prstGeom prst="rect">
            <a:avLst/>
          </a:prstGeom>
          <a:noFill/>
        </p:spPr>
      </p:pic>
      <p:pic>
        <p:nvPicPr>
          <p:cNvPr id="8" name="Picture 7" descr="transparent black.png"/>
          <p:cNvPicPr>
            <a:picLocks noChangeAspect="1"/>
          </p:cNvPicPr>
          <p:nvPr/>
        </p:nvPicPr>
        <p:blipFill>
          <a:blip r:embed="rId4" cstate="screen"/>
          <a:stretch>
            <a:fillRect/>
          </a:stretch>
        </p:blipFill>
        <p:spPr>
          <a:xfrm>
            <a:off x="0" y="0"/>
            <a:ext cx="9144000" cy="5147641"/>
          </a:xfrm>
          <a:prstGeom prst="rect">
            <a:avLst/>
          </a:prstGeom>
        </p:spPr>
      </p:pic>
      <p:pic>
        <p:nvPicPr>
          <p:cNvPr id="10" name="Picture 9"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
        <p:nvSpPr>
          <p:cNvPr id="11" name="Title 1"/>
          <p:cNvSpPr txBox="1">
            <a:spLocks/>
          </p:cNvSpPr>
          <p:nvPr/>
        </p:nvSpPr>
        <p:spPr>
          <a:xfrm>
            <a:off x="5270740" y="107000"/>
            <a:ext cx="3873260" cy="697211"/>
          </a:xfrm>
          <a:prstGeom prst="rect">
            <a:avLst/>
          </a:prstGeom>
          <a:solidFill>
            <a:sysClr val="window" lastClr="FFFFFF">
              <a:alpha val="71000"/>
            </a:sysClr>
          </a:solidFill>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009EE0"/>
                </a:solidFill>
                <a:effectLst/>
                <a:uLnTx/>
                <a:uFillTx/>
                <a:latin typeface="Arial" panose="020B0604020202020204" pitchFamily="34" charset="0"/>
                <a:ea typeface="+mj-ea"/>
                <a:cs typeface="Arial" panose="020B0604020202020204" pitchFamily="34" charset="0"/>
              </a:rPr>
              <a:t>AssetWORKS</a:t>
            </a:r>
            <a:endParaRPr kumimoji="0" lang="en-US" sz="4400" b="1" i="0" u="none" strike="noStrike" kern="1200" cap="none" spc="0" normalizeH="0" baseline="0" noProof="0" dirty="0">
              <a:ln>
                <a:noFill/>
              </a:ln>
              <a:solidFill>
                <a:srgbClr val="009EE0"/>
              </a:solidFill>
              <a:effectLst/>
              <a:uLnTx/>
              <a:uFillTx/>
              <a:latin typeface="+mj-lt"/>
              <a:ea typeface="+mj-ea"/>
              <a:cs typeface="+mj-cs"/>
            </a:endParaRPr>
          </a:p>
        </p:txBody>
      </p:sp>
      <p:sp>
        <p:nvSpPr>
          <p:cNvPr id="13" name="Rectangle 12"/>
          <p:cNvSpPr/>
          <p:nvPr/>
        </p:nvSpPr>
        <p:spPr>
          <a:xfrm>
            <a:off x="-3810" y="1093299"/>
            <a:ext cx="4411980"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spc="-150" dirty="0" smtClean="0">
                <a:solidFill>
                  <a:schemeClr val="bg1"/>
                </a:solidFill>
                <a:latin typeface="Arial" pitchFamily="34" charset="0"/>
                <a:cs typeface="Arial" pitchFamily="34" charset="0"/>
              </a:rPr>
              <a:t>Organizational Hierarchy</a:t>
            </a:r>
            <a:endParaRPr lang="en-US" sz="3200" spc="-150" dirty="0">
              <a:solidFill>
                <a:schemeClr val="bg1"/>
              </a:solidFill>
              <a:latin typeface="Arial" pitchFamily="34" charset="0"/>
              <a:cs typeface="Arial" pitchFamily="34" charset="0"/>
            </a:endParaRPr>
          </a:p>
        </p:txBody>
      </p:sp>
      <p:graphicFrame>
        <p:nvGraphicFramePr>
          <p:cNvPr id="9" name="Diagram 8"/>
          <p:cNvGraphicFramePr/>
          <p:nvPr>
            <p:extLst>
              <p:ext uri="{D42A27DB-BD31-4B8C-83A1-F6EECF244321}">
                <p14:modId xmlns:p14="http://schemas.microsoft.com/office/powerpoint/2010/main" val="940832434"/>
              </p:ext>
            </p:extLst>
          </p:nvPr>
        </p:nvGraphicFramePr>
        <p:xfrm>
          <a:off x="1804282" y="2015595"/>
          <a:ext cx="5535436" cy="295101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9968904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03"/>
            <a:ext cx="9143998" cy="5494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descr="translucent background.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0" y="-44915"/>
            <a:ext cx="9143998" cy="5246370"/>
          </a:xfrm>
          <a:prstGeom prst="rect">
            <a:avLst/>
          </a:prstGeom>
        </p:spPr>
      </p:pic>
      <p:sp>
        <p:nvSpPr>
          <p:cNvPr id="6" name="Rectangle 5"/>
          <p:cNvSpPr/>
          <p:nvPr/>
        </p:nvSpPr>
        <p:spPr>
          <a:xfrm>
            <a:off x="3749041" y="2655211"/>
            <a:ext cx="5394958"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lgn="r">
              <a:buFont typeface="Wingdings" panose="05000000000000000000" pitchFamily="2" charset="2"/>
              <a:buChar char="§"/>
            </a:pPr>
            <a:r>
              <a:rPr lang="en-US" sz="3600" spc="-150" dirty="0" smtClean="0">
                <a:solidFill>
                  <a:srgbClr val="FFFF00"/>
                </a:solidFill>
                <a:latin typeface="Arial" pitchFamily="34" charset="0"/>
                <a:cs typeface="Arial" pitchFamily="34" charset="0"/>
              </a:rPr>
              <a:t>Work Order </a:t>
            </a:r>
            <a:r>
              <a:rPr lang="en-US" sz="3600" spc="-150" dirty="0" smtClean="0">
                <a:solidFill>
                  <a:schemeClr val="bg1"/>
                </a:solidFill>
                <a:latin typeface="Arial" pitchFamily="34" charset="0"/>
                <a:cs typeface="Arial" pitchFamily="34" charset="0"/>
              </a:rPr>
              <a:t>Management</a:t>
            </a:r>
            <a:endParaRPr lang="en-US" sz="3600" spc="-150" dirty="0">
              <a:solidFill>
                <a:schemeClr val="bg1"/>
              </a:solidFill>
              <a:latin typeface="Arial" pitchFamily="34" charset="0"/>
              <a:cs typeface="Arial" pitchFamily="34" charset="0"/>
            </a:endParaRPr>
          </a:p>
        </p:txBody>
      </p:sp>
      <p:sp>
        <p:nvSpPr>
          <p:cNvPr id="7" name="Rectangle 6"/>
          <p:cNvSpPr/>
          <p:nvPr/>
        </p:nvSpPr>
        <p:spPr>
          <a:xfrm>
            <a:off x="4734874" y="3963354"/>
            <a:ext cx="4434116"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lgn="r">
              <a:buFont typeface="Wingdings" panose="05000000000000000000" pitchFamily="2" charset="2"/>
              <a:buChar char="§"/>
            </a:pPr>
            <a:r>
              <a:rPr lang="en-US" sz="3600" spc="-150" dirty="0" smtClean="0">
                <a:solidFill>
                  <a:srgbClr val="FFFF00"/>
                </a:solidFill>
                <a:latin typeface="Arial" pitchFamily="34" charset="0"/>
                <a:cs typeface="Arial" pitchFamily="34" charset="0"/>
              </a:rPr>
              <a:t>AutoCAD</a:t>
            </a:r>
            <a:r>
              <a:rPr lang="en-US" sz="3600" spc="-150" dirty="0" smtClean="0">
                <a:solidFill>
                  <a:schemeClr val="bg1"/>
                </a:solidFill>
                <a:latin typeface="Arial" pitchFamily="34" charset="0"/>
                <a:cs typeface="Arial" pitchFamily="34" charset="0"/>
              </a:rPr>
              <a:t> integration</a:t>
            </a:r>
            <a:endParaRPr lang="en-US" sz="3600" spc="-150" dirty="0">
              <a:solidFill>
                <a:schemeClr val="bg1"/>
              </a:solidFill>
              <a:latin typeface="Arial" pitchFamily="34" charset="0"/>
              <a:cs typeface="Arial" pitchFamily="34" charset="0"/>
            </a:endParaRPr>
          </a:p>
        </p:txBody>
      </p:sp>
      <p:sp>
        <p:nvSpPr>
          <p:cNvPr id="8" name="Rectangle 7"/>
          <p:cNvSpPr/>
          <p:nvPr/>
        </p:nvSpPr>
        <p:spPr>
          <a:xfrm>
            <a:off x="5288281" y="3306149"/>
            <a:ext cx="3855720"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lgn="r">
              <a:buFont typeface="Wingdings" panose="05000000000000000000" pitchFamily="2" charset="2"/>
              <a:buChar char="§"/>
            </a:pPr>
            <a:r>
              <a:rPr lang="en-US" sz="3600" spc="-150" dirty="0" smtClean="0">
                <a:solidFill>
                  <a:srgbClr val="FFFF00"/>
                </a:solidFill>
                <a:latin typeface="Arial" pitchFamily="34" charset="0"/>
                <a:cs typeface="Arial" pitchFamily="34" charset="0"/>
              </a:rPr>
              <a:t>Key</a:t>
            </a:r>
            <a:r>
              <a:rPr lang="en-US" sz="3600" spc="-150" dirty="0" smtClean="0">
                <a:solidFill>
                  <a:schemeClr val="bg1"/>
                </a:solidFill>
                <a:latin typeface="Arial" pitchFamily="34" charset="0"/>
                <a:cs typeface="Arial" pitchFamily="34" charset="0"/>
              </a:rPr>
              <a:t> Management</a:t>
            </a:r>
            <a:endParaRPr lang="en-US" sz="3600" spc="-150" dirty="0">
              <a:solidFill>
                <a:schemeClr val="bg1"/>
              </a:solidFill>
              <a:latin typeface="Arial" pitchFamily="34" charset="0"/>
              <a:cs typeface="Arial" pitchFamily="34" charset="0"/>
            </a:endParaRPr>
          </a:p>
        </p:txBody>
      </p:sp>
      <p:sp>
        <p:nvSpPr>
          <p:cNvPr id="9" name="Rectangle 8"/>
          <p:cNvSpPr/>
          <p:nvPr/>
        </p:nvSpPr>
        <p:spPr>
          <a:xfrm>
            <a:off x="0" y="1142477"/>
            <a:ext cx="4769487" cy="595165"/>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spc="-150" dirty="0" smtClean="0">
                <a:solidFill>
                  <a:schemeClr val="bg1"/>
                </a:solidFill>
                <a:latin typeface="Arial" pitchFamily="34" charset="0"/>
                <a:cs typeface="Arial" pitchFamily="34" charset="0"/>
              </a:rPr>
              <a:t>Full Asset Management</a:t>
            </a:r>
            <a:endParaRPr lang="en-US" sz="3600" spc="-150" dirty="0">
              <a:solidFill>
                <a:srgbClr val="FFFF00"/>
              </a:solidFill>
              <a:latin typeface="Arial" pitchFamily="34" charset="0"/>
              <a:cs typeface="Arial" pitchFamily="34" charset="0"/>
            </a:endParaRPr>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63405" y="202021"/>
            <a:ext cx="4337910" cy="1130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08496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93365" y="1"/>
            <a:ext cx="6858000" cy="5143500"/>
          </a:xfrm>
          <a:prstGeom prst="rect">
            <a:avLst/>
          </a:prstGeom>
        </p:spPr>
      </p:pic>
      <p:pic>
        <p:nvPicPr>
          <p:cNvPr id="10" name="Picture 9"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
        <p:nvSpPr>
          <p:cNvPr id="11" name="Title 1"/>
          <p:cNvSpPr txBox="1">
            <a:spLocks/>
          </p:cNvSpPr>
          <p:nvPr/>
        </p:nvSpPr>
        <p:spPr>
          <a:xfrm>
            <a:off x="5270740" y="320360"/>
            <a:ext cx="3873260" cy="697211"/>
          </a:xfrm>
          <a:prstGeom prst="rect">
            <a:avLst/>
          </a:prstGeom>
          <a:solidFill>
            <a:sysClr val="window" lastClr="FFFFFF">
              <a:alpha val="71000"/>
            </a:sysClr>
          </a:solidFill>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009EE0"/>
                </a:solidFill>
                <a:effectLst/>
                <a:uLnTx/>
                <a:uFillTx/>
                <a:latin typeface="Arial" panose="020B0604020202020204" pitchFamily="34" charset="0"/>
                <a:ea typeface="+mj-ea"/>
                <a:cs typeface="Arial" panose="020B0604020202020204" pitchFamily="34" charset="0"/>
              </a:rPr>
              <a:t>AssetWORKS</a:t>
            </a:r>
            <a:endParaRPr kumimoji="0" lang="en-US" sz="4400" b="1" i="0" u="none" strike="noStrike" kern="1200" cap="none" spc="0" normalizeH="0" baseline="0" noProof="0" dirty="0">
              <a:ln>
                <a:noFill/>
              </a:ln>
              <a:solidFill>
                <a:srgbClr val="009EE0"/>
              </a:solidFill>
              <a:effectLst/>
              <a:uLnTx/>
              <a:uFillTx/>
              <a:latin typeface="+mj-lt"/>
              <a:ea typeface="+mj-ea"/>
              <a:cs typeface="+mj-cs"/>
            </a:endParaRPr>
          </a:p>
        </p:txBody>
      </p:sp>
      <p:sp>
        <p:nvSpPr>
          <p:cNvPr id="13" name="Rectangle 12"/>
          <p:cNvSpPr/>
          <p:nvPr/>
        </p:nvSpPr>
        <p:spPr>
          <a:xfrm>
            <a:off x="3703320" y="1465559"/>
            <a:ext cx="5440680"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lgn="r">
              <a:buFont typeface="Wingdings" panose="05000000000000000000" pitchFamily="2" charset="2"/>
              <a:buChar char="§"/>
            </a:pPr>
            <a:r>
              <a:rPr lang="en-US" sz="3600" spc="-150" dirty="0" smtClean="0">
                <a:solidFill>
                  <a:schemeClr val="bg1"/>
                </a:solidFill>
                <a:latin typeface="Arial" pitchFamily="34" charset="0"/>
                <a:cs typeface="Arial" pitchFamily="34" charset="0"/>
              </a:rPr>
              <a:t>Training, training, training</a:t>
            </a:r>
            <a:endParaRPr lang="en-US" sz="3600" spc="-150" dirty="0">
              <a:solidFill>
                <a:schemeClr val="bg1"/>
              </a:solidFill>
              <a:latin typeface="Arial" pitchFamily="34" charset="0"/>
              <a:cs typeface="Arial" pitchFamily="34" charset="0"/>
            </a:endParaRPr>
          </a:p>
        </p:txBody>
      </p:sp>
      <p:sp>
        <p:nvSpPr>
          <p:cNvPr id="14" name="Rectangle 13"/>
          <p:cNvSpPr/>
          <p:nvPr/>
        </p:nvSpPr>
        <p:spPr>
          <a:xfrm>
            <a:off x="4222364" y="2191252"/>
            <a:ext cx="4921635" cy="54864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lgn="r">
              <a:buFont typeface="Wingdings" panose="05000000000000000000" pitchFamily="2" charset="2"/>
              <a:buChar char="§"/>
            </a:pPr>
            <a:r>
              <a:rPr lang="en-US" sz="3600" spc="-150" dirty="0" smtClean="0">
                <a:solidFill>
                  <a:schemeClr val="bg1"/>
                </a:solidFill>
                <a:latin typeface="Arial" pitchFamily="34" charset="0"/>
                <a:cs typeface="Arial" pitchFamily="34" charset="0"/>
              </a:rPr>
              <a:t>Support Person in OCF</a:t>
            </a:r>
            <a:endParaRPr lang="en-US" sz="3600"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8294981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 y="0"/>
            <a:ext cx="9143998" cy="5143500"/>
          </a:xfrm>
          <a:prstGeom prst="rect">
            <a:avLst/>
          </a:prstGeom>
        </p:spPr>
      </p:pic>
      <p:pic>
        <p:nvPicPr>
          <p:cNvPr id="7" name="Picture 6"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
        <p:nvSpPr>
          <p:cNvPr id="6" name="Title 1"/>
          <p:cNvSpPr txBox="1">
            <a:spLocks/>
          </p:cNvSpPr>
          <p:nvPr/>
        </p:nvSpPr>
        <p:spPr>
          <a:xfrm>
            <a:off x="-7268" y="287205"/>
            <a:ext cx="3354317" cy="697211"/>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004C93"/>
                </a:solidFill>
                <a:effectLst/>
                <a:uLnTx/>
                <a:uFillTx/>
                <a:latin typeface="Arial" panose="020B0604020202020204" pitchFamily="34" charset="0"/>
                <a:ea typeface="+mj-ea"/>
                <a:cs typeface="Arial" panose="020B0604020202020204" pitchFamily="34" charset="0"/>
              </a:rPr>
              <a:t>Questions?</a:t>
            </a:r>
            <a:r>
              <a:rPr kumimoji="0" lang="en-US" sz="4800" b="1" i="0" u="none" strike="noStrike" kern="1200" cap="none" spc="0" normalizeH="0" baseline="0" noProof="0" dirty="0" smtClean="0">
                <a:ln>
                  <a:noFill/>
                </a:ln>
                <a:solidFill>
                  <a:srgbClr val="0074DE"/>
                </a:solidFill>
                <a:effectLst/>
                <a:uLnTx/>
                <a:uFillTx/>
                <a:latin typeface="+mj-lt"/>
                <a:ea typeface="+mj-ea"/>
                <a:cs typeface="+mj-cs"/>
              </a:rPr>
              <a:t> </a:t>
            </a:r>
            <a:endParaRPr kumimoji="0" lang="en-US" sz="4800" b="1" i="0" u="none" strike="noStrike" kern="1200" cap="none" spc="0" normalizeH="0" baseline="0" noProof="0" dirty="0">
              <a:ln>
                <a:noFill/>
              </a:ln>
              <a:solidFill>
                <a:srgbClr val="0074DE"/>
              </a:solidFill>
              <a:effectLst/>
              <a:uLnTx/>
              <a:uFillTx/>
              <a:latin typeface="+mj-lt"/>
              <a:ea typeface="+mj-ea"/>
              <a:cs typeface="+mj-cs"/>
            </a:endParaRPr>
          </a:p>
        </p:txBody>
      </p:sp>
    </p:spTree>
    <p:extLst>
      <p:ext uri="{BB962C8B-B14F-4D97-AF65-F5344CB8AC3E}">
        <p14:creationId xmlns:p14="http://schemas.microsoft.com/office/powerpoint/2010/main" val="433219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val="0"/>
              </a:ext>
            </a:extLst>
          </a:blip>
          <a:srcRect l="13795"/>
          <a:stretch/>
        </p:blipFill>
        <p:spPr>
          <a:xfrm>
            <a:off x="11782" y="0"/>
            <a:ext cx="9133945" cy="5143500"/>
          </a:xfrm>
          <a:prstGeom prst="rect">
            <a:avLst/>
          </a:prstGeom>
        </p:spPr>
      </p:pic>
      <p:pic>
        <p:nvPicPr>
          <p:cNvPr id="2" name="Picture 1"/>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 y="-971"/>
            <a:ext cx="9145728" cy="5144471"/>
          </a:xfrm>
          <a:prstGeom prst="rect">
            <a:avLst/>
          </a:prstGeom>
        </p:spPr>
      </p:pic>
      <p:sp>
        <p:nvSpPr>
          <p:cNvPr id="5" name="Title 1"/>
          <p:cNvSpPr txBox="1">
            <a:spLocks/>
          </p:cNvSpPr>
          <p:nvPr/>
        </p:nvSpPr>
        <p:spPr>
          <a:xfrm>
            <a:off x="0" y="282945"/>
            <a:ext cx="8686800" cy="697211"/>
          </a:xfrm>
          <a:prstGeom prst="rect">
            <a:avLst/>
          </a:prstGeom>
          <a:solidFill>
            <a:sysClr val="window" lastClr="FFFFFF">
              <a:alpha val="96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54B948"/>
                </a:solidFill>
                <a:effectLst/>
                <a:uLnTx/>
                <a:uFillTx/>
                <a:latin typeface="Arial" panose="020B0604020202020204" pitchFamily="34" charset="0"/>
                <a:ea typeface="+mj-ea"/>
                <a:cs typeface="Arial" panose="020B0604020202020204" pitchFamily="34" charset="0"/>
              </a:rPr>
              <a:t>Energy – EO88 Annual Report</a:t>
            </a:r>
            <a:r>
              <a:rPr kumimoji="0" lang="en-US" sz="4400" b="1" i="0" u="none" strike="noStrike" kern="1200" cap="none" spc="0" normalizeH="0" baseline="0" noProof="0" dirty="0" smtClean="0">
                <a:ln>
                  <a:noFill/>
                </a:ln>
                <a:solidFill>
                  <a:srgbClr val="0074DE"/>
                </a:solidFill>
                <a:effectLst/>
                <a:uLnTx/>
                <a:uFillTx/>
                <a:latin typeface="+mj-lt"/>
                <a:ea typeface="+mj-ea"/>
                <a:cs typeface="+mj-cs"/>
              </a:rPr>
              <a:t> </a:t>
            </a:r>
            <a:endParaRPr kumimoji="0" lang="en-US" sz="4400" b="1" i="0" u="none" strike="noStrike" kern="1200" cap="none" spc="0" normalizeH="0" baseline="0" noProof="0" dirty="0">
              <a:ln>
                <a:noFill/>
              </a:ln>
              <a:solidFill>
                <a:srgbClr val="0074DE"/>
              </a:solidFill>
              <a:effectLst/>
              <a:uLnTx/>
              <a:uFillTx/>
              <a:latin typeface="+mj-lt"/>
              <a:ea typeface="+mj-ea"/>
              <a:cs typeface="+mj-cs"/>
            </a:endParaRPr>
          </a:p>
        </p:txBody>
      </p:sp>
      <p:sp>
        <p:nvSpPr>
          <p:cNvPr id="8" name="Rectangle 7"/>
          <p:cNvSpPr/>
          <p:nvPr/>
        </p:nvSpPr>
        <p:spPr>
          <a:xfrm>
            <a:off x="-1" y="2096703"/>
            <a:ext cx="5329989" cy="54864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buFont typeface="Wingdings" panose="05000000000000000000" pitchFamily="2" charset="2"/>
              <a:buChar char="Ø"/>
            </a:pPr>
            <a:r>
              <a:rPr lang="en-US" sz="3300" spc="-150" dirty="0" smtClean="0">
                <a:solidFill>
                  <a:schemeClr val="bg1"/>
                </a:solidFill>
                <a:latin typeface="Arial" pitchFamily="34" charset="0"/>
                <a:cs typeface="Arial" pitchFamily="34" charset="0"/>
              </a:rPr>
              <a:t>Usage from </a:t>
            </a:r>
            <a:r>
              <a:rPr lang="en-US" sz="3300" spc="-150" dirty="0" smtClean="0">
                <a:solidFill>
                  <a:srgbClr val="FFFF00"/>
                </a:solidFill>
                <a:latin typeface="Arial" pitchFamily="34" charset="0"/>
                <a:cs typeface="Arial" pitchFamily="34" charset="0"/>
              </a:rPr>
              <a:t>Energy CAP</a:t>
            </a:r>
            <a:endParaRPr lang="en-US" sz="3300" spc="-150" dirty="0">
              <a:solidFill>
                <a:srgbClr val="FFFF00"/>
              </a:solidFill>
              <a:latin typeface="Arial" pitchFamily="34" charset="0"/>
              <a:cs typeface="Arial" pitchFamily="34" charset="0"/>
            </a:endParaRPr>
          </a:p>
        </p:txBody>
      </p:sp>
      <p:sp>
        <p:nvSpPr>
          <p:cNvPr id="9" name="Rectangle 8"/>
          <p:cNvSpPr/>
          <p:nvPr/>
        </p:nvSpPr>
        <p:spPr>
          <a:xfrm>
            <a:off x="-2" y="2932764"/>
            <a:ext cx="8686801" cy="1061719"/>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buFont typeface="Wingdings" panose="05000000000000000000" pitchFamily="2" charset="2"/>
              <a:buChar char="Ø"/>
            </a:pPr>
            <a:r>
              <a:rPr lang="en-US" sz="3300" spc="-150" dirty="0" smtClean="0">
                <a:solidFill>
                  <a:srgbClr val="FFFF00"/>
                </a:solidFill>
                <a:latin typeface="Arial" pitchFamily="34" charset="0"/>
                <a:cs typeface="Arial" pitchFamily="34" charset="0"/>
              </a:rPr>
              <a:t>Building SF from BCI </a:t>
            </a:r>
            <a:r>
              <a:rPr lang="en-US" sz="3300" spc="-150" dirty="0" smtClean="0">
                <a:solidFill>
                  <a:schemeClr val="bg1"/>
                </a:solidFill>
                <a:latin typeface="Arial" pitchFamily="34" charset="0"/>
                <a:cs typeface="Arial" pitchFamily="34" charset="0"/>
              </a:rPr>
              <a:t>with Indicators for Excluded buildings  </a:t>
            </a:r>
            <a:endParaRPr lang="en-US" sz="3300" spc="-150" dirty="0">
              <a:solidFill>
                <a:schemeClr val="bg1"/>
              </a:solidFill>
              <a:latin typeface="Arial" pitchFamily="34" charset="0"/>
              <a:cs typeface="Arial" pitchFamily="34" charset="0"/>
            </a:endParaRPr>
          </a:p>
        </p:txBody>
      </p:sp>
      <p:pic>
        <p:nvPicPr>
          <p:cNvPr id="7" name="Picture 6"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Tree>
    <p:extLst>
      <p:ext uri="{BB962C8B-B14F-4D97-AF65-F5344CB8AC3E}">
        <p14:creationId xmlns:p14="http://schemas.microsoft.com/office/powerpoint/2010/main" val="11618711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grpSp>
        <p:nvGrpSpPr>
          <p:cNvPr id="6" name="Group 6"/>
          <p:cNvGrpSpPr/>
          <p:nvPr/>
        </p:nvGrpSpPr>
        <p:grpSpPr>
          <a:xfrm>
            <a:off x="1756594" y="2171631"/>
            <a:ext cx="3685054" cy="2467463"/>
            <a:chOff x="-2590831" y="0"/>
            <a:chExt cx="4913405" cy="3289950"/>
          </a:xfrm>
        </p:grpSpPr>
        <p:sp>
          <p:nvSpPr>
            <p:cNvPr id="7" name="Rectangle 6"/>
            <p:cNvSpPr/>
            <p:nvPr/>
          </p:nvSpPr>
          <p:spPr>
            <a:xfrm>
              <a:off x="-2590831" y="2923954"/>
              <a:ext cx="1510404" cy="36599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8" name="Rectangle 7"/>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6022" tIns="176022" rIns="176022" bIns="176022" numCol="1" spcCol="1270" anchor="b" anchorCtr="0">
              <a:noAutofit/>
            </a:bodyPr>
            <a:lstStyle/>
            <a:p>
              <a:pPr algn="ctr" defTabSz="1100138">
                <a:lnSpc>
                  <a:spcPct val="90000"/>
                </a:lnSpc>
                <a:spcBef>
                  <a:spcPct val="0"/>
                </a:spcBef>
                <a:spcAft>
                  <a:spcPct val="35000"/>
                </a:spcAft>
              </a:pPr>
              <a:endParaRPr lang="en-US" sz="2475" dirty="0"/>
            </a:p>
          </p:txBody>
        </p:sp>
      </p:grpSp>
      <p:grpSp>
        <p:nvGrpSpPr>
          <p:cNvPr id="9" name="Group 10"/>
          <p:cNvGrpSpPr/>
          <p:nvPr/>
        </p:nvGrpSpPr>
        <p:grpSpPr>
          <a:xfrm>
            <a:off x="3816652" y="2285931"/>
            <a:ext cx="1739296" cy="684560"/>
            <a:chOff x="3513" y="0"/>
            <a:chExt cx="2319061" cy="912746"/>
          </a:xfrm>
        </p:grpSpPr>
        <p:sp>
          <p:nvSpPr>
            <p:cNvPr id="10" name="Rectangle 9"/>
            <p:cNvSpPr/>
            <p:nvPr/>
          </p:nvSpPr>
          <p:spPr>
            <a:xfrm>
              <a:off x="3513" y="0"/>
              <a:ext cx="2319061" cy="9127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Rectangle 10"/>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6022" tIns="176022" rIns="176022" bIns="176022" numCol="1" spcCol="1270" anchor="b" anchorCtr="0">
              <a:noAutofit/>
            </a:bodyPr>
            <a:lstStyle/>
            <a:p>
              <a:pPr algn="ctr" defTabSz="1100138">
                <a:lnSpc>
                  <a:spcPct val="90000"/>
                </a:lnSpc>
                <a:spcBef>
                  <a:spcPct val="0"/>
                </a:spcBef>
                <a:spcAft>
                  <a:spcPct val="35000"/>
                </a:spcAft>
              </a:pPr>
              <a:endParaRPr lang="en-US" sz="2475" dirty="0"/>
            </a:p>
          </p:txBody>
        </p:sp>
      </p:grpSp>
      <p:pic>
        <p:nvPicPr>
          <p:cNvPr id="23" name="Picture 2"/>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925864" y="221463"/>
            <a:ext cx="5553527" cy="1016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741007" y="1509143"/>
            <a:ext cx="3961621" cy="2511314"/>
            <a:chOff x="1617034" y="3059516"/>
            <a:chExt cx="3002264" cy="1824148"/>
          </a:xfrm>
        </p:grpSpPr>
        <p:sp>
          <p:nvSpPr>
            <p:cNvPr id="17" name="Rectangle 16"/>
            <p:cNvSpPr/>
            <p:nvPr/>
          </p:nvSpPr>
          <p:spPr>
            <a:xfrm>
              <a:off x="1617034" y="3059516"/>
              <a:ext cx="3002264" cy="1824148"/>
            </a:xfrm>
            <a:prstGeom prst="rec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extBox 17"/>
            <p:cNvSpPr txBox="1"/>
            <p:nvPr/>
          </p:nvSpPr>
          <p:spPr>
            <a:xfrm>
              <a:off x="2697131" y="3318366"/>
              <a:ext cx="1690851" cy="1006021"/>
            </a:xfrm>
            <a:prstGeom prst="rect">
              <a:avLst/>
            </a:prstGeom>
            <a:noFill/>
          </p:spPr>
          <p:txBody>
            <a:bodyPr wrap="square" rtlCol="0">
              <a:spAutoFit/>
            </a:bodyPr>
            <a:lstStyle/>
            <a:p>
              <a:pPr algn="ctr"/>
              <a:r>
                <a:rPr lang="en-US" sz="2800" dirty="0">
                  <a:solidFill>
                    <a:schemeClr val="bg1"/>
                  </a:solidFill>
                </a:rPr>
                <a:t> </a:t>
              </a:r>
              <a:r>
                <a:rPr lang="en-US" sz="2800" dirty="0">
                  <a:latin typeface="Arial" panose="020B0604020202020204" pitchFamily="34" charset="0"/>
                  <a:cs typeface="Arial" panose="020B0604020202020204" pitchFamily="34" charset="0"/>
                </a:rPr>
                <a:t>EO 88 Performance Portal</a:t>
              </a:r>
              <a:endParaRPr lang="en-US" sz="2000" dirty="0">
                <a:latin typeface="Arial" panose="020B0604020202020204" pitchFamily="34" charset="0"/>
                <a:cs typeface="Arial" panose="020B0604020202020204" pitchFamily="34" charset="0"/>
              </a:endParaRPr>
            </a:p>
          </p:txBody>
        </p:sp>
        <p:pic>
          <p:nvPicPr>
            <p:cNvPr id="19" name="Picture 13" descr="C:\Users\wkassl\AppData\Local\Microsoft\Windows\Temporary Internet Files\Content.IE5\4GI0KJK6\MC900441458[1].png"/>
            <p:cNvPicPr>
              <a:picLocks noChangeAspect="1" noChangeArrowheads="1"/>
            </p:cNvPicPr>
            <p:nvPr/>
          </p:nvPicPr>
          <p:blipFill>
            <a:blip r:embed="rId4" cstate="screen">
              <a:biLevel thresh="75000"/>
              <a:extLst>
                <a:ext uri="{28A0092B-C50C-407E-A947-70E740481C1C}">
                  <a14:useLocalDpi xmlns:a14="http://schemas.microsoft.com/office/drawing/2010/main" val="0"/>
                </a:ext>
              </a:extLst>
            </a:blip>
            <a:srcRect/>
            <a:stretch>
              <a:fillRect/>
            </a:stretch>
          </p:blipFill>
          <p:spPr bwMode="auto">
            <a:xfrm>
              <a:off x="1729067" y="3368934"/>
              <a:ext cx="1160330" cy="1160330"/>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a:xfrm rot="20652039">
              <a:off x="1771749" y="4058243"/>
              <a:ext cx="1078437" cy="692497"/>
            </a:xfrm>
            <a:prstGeom prst="rect">
              <a:avLst/>
            </a:prstGeom>
            <a:noFill/>
          </p:spPr>
          <p:txBody>
            <a:bodyPr wrap="none" lIns="68580" tIns="34290" rIns="68580" bIns="3429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050" b="1" dirty="0">
                  <a:ln w="11430"/>
                  <a:gradFill>
                    <a:gsLst>
                      <a:gs pos="0">
                        <a:srgbClr val="000000"/>
                      </a:gs>
                      <a:gs pos="39999">
                        <a:srgbClr val="0A128C"/>
                      </a:gs>
                      <a:gs pos="70000">
                        <a:srgbClr val="181CC7"/>
                      </a:gs>
                      <a:gs pos="88000">
                        <a:srgbClr val="7005D4"/>
                      </a:gs>
                      <a:gs pos="100000">
                        <a:srgbClr val="8C3D91"/>
                      </a:gs>
                    </a:gsLst>
                    <a:lin ang="5400000" scaled="0"/>
                  </a:gradFill>
                  <a:effectLst>
                    <a:outerShdw blurRad="50800" dist="39000" dir="5460000" algn="tl">
                      <a:srgbClr val="000000">
                        <a:alpha val="38000"/>
                      </a:srgbClr>
                    </a:outerShdw>
                  </a:effectLst>
                </a:rPr>
                <a:t>Free</a:t>
              </a:r>
            </a:p>
          </p:txBody>
        </p:sp>
      </p:grpSp>
      <p:grpSp>
        <p:nvGrpSpPr>
          <p:cNvPr id="3" name="Group 2"/>
          <p:cNvGrpSpPr/>
          <p:nvPr/>
        </p:nvGrpSpPr>
        <p:grpSpPr>
          <a:xfrm>
            <a:off x="4727367" y="1509144"/>
            <a:ext cx="3838464" cy="2480609"/>
            <a:chOff x="4625020" y="3058284"/>
            <a:chExt cx="3059047" cy="1824148"/>
          </a:xfrm>
        </p:grpSpPr>
        <p:sp>
          <p:nvSpPr>
            <p:cNvPr id="16" name="Rectangle 15"/>
            <p:cNvSpPr/>
            <p:nvPr/>
          </p:nvSpPr>
          <p:spPr>
            <a:xfrm>
              <a:off x="4625020" y="3058284"/>
              <a:ext cx="3002264" cy="1824148"/>
            </a:xfrm>
            <a:prstGeom prst="rect">
              <a:avLst/>
            </a:prstGeom>
            <a:solidFill>
              <a:schemeClr val="accent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0" name="TextBox 19"/>
            <p:cNvSpPr txBox="1"/>
            <p:nvPr/>
          </p:nvSpPr>
          <p:spPr>
            <a:xfrm>
              <a:off x="4723119" y="3320336"/>
              <a:ext cx="1632157" cy="1018474"/>
            </a:xfrm>
            <a:prstGeom prst="rect">
              <a:avLst/>
            </a:prstGeom>
            <a:noFill/>
          </p:spPr>
          <p:txBody>
            <a:bodyPr wrap="square" rtlCol="0">
              <a:spAutoFit/>
            </a:bodyPr>
            <a:lstStyle/>
            <a:p>
              <a:pPr algn="ctr"/>
              <a:r>
                <a:rPr lang="en-US" sz="2800" dirty="0">
                  <a:solidFill>
                    <a:schemeClr val="bg1"/>
                  </a:solidFill>
                  <a:latin typeface="Arial" panose="020B0604020202020204" pitchFamily="34" charset="0"/>
                  <a:cs typeface="Arial" panose="020B0604020202020204" pitchFamily="34" charset="0"/>
                </a:rPr>
                <a:t>Continuous Monitoring Portal</a:t>
              </a:r>
              <a:endParaRPr lang="en-US" sz="2000" dirty="0">
                <a:solidFill>
                  <a:schemeClr val="bg1"/>
                </a:solidFill>
                <a:latin typeface="Arial" panose="020B0604020202020204" pitchFamily="34" charset="0"/>
                <a:cs typeface="Arial" panose="020B0604020202020204" pitchFamily="34" charset="0"/>
              </a:endParaRPr>
            </a:p>
          </p:txBody>
        </p:sp>
        <p:pic>
          <p:nvPicPr>
            <p:cNvPr id="21" name="Picture 20"/>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6190517" y="3387282"/>
              <a:ext cx="1218226" cy="1218226"/>
            </a:xfrm>
            <a:prstGeom prst="rect">
              <a:avLst/>
            </a:prstGeom>
            <a:ln>
              <a:noFill/>
            </a:ln>
            <a:effectLst>
              <a:softEdge rad="112500"/>
            </a:effectLst>
          </p:spPr>
        </p:pic>
        <p:sp>
          <p:nvSpPr>
            <p:cNvPr id="25" name="Rectangle 24"/>
            <p:cNvSpPr/>
            <p:nvPr/>
          </p:nvSpPr>
          <p:spPr>
            <a:xfrm rot="20652039">
              <a:off x="6407435" y="4101598"/>
              <a:ext cx="1276632" cy="692497"/>
            </a:xfrm>
            <a:prstGeom prst="rect">
              <a:avLst/>
            </a:prstGeom>
            <a:noFill/>
          </p:spPr>
          <p:txBody>
            <a:bodyPr wrap="none" lIns="68580" tIns="34290" rIns="68580" bIns="34290">
              <a:spAutoFit/>
            </a:bodyPr>
            <a:lstStyle/>
            <a:p>
              <a:pPr algn="ctr"/>
              <a:r>
                <a:rPr lang="en-US" sz="405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$TBD</a:t>
              </a:r>
            </a:p>
          </p:txBody>
        </p:sp>
      </p:grpSp>
      <p:pic>
        <p:nvPicPr>
          <p:cNvPr id="26" name="Picture 25"/>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45814" y="4440887"/>
            <a:ext cx="4249837" cy="681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watermark__BLUE_logo.png"/>
          <p:cNvPicPr>
            <a:picLocks noChangeAspect="1"/>
          </p:cNvPicPr>
          <p:nvPr/>
        </p:nvPicPr>
        <p:blipFill>
          <a:blip r:embed="rId7"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Tree>
    <p:extLst>
      <p:ext uri="{BB962C8B-B14F-4D97-AF65-F5344CB8AC3E}">
        <p14:creationId xmlns:p14="http://schemas.microsoft.com/office/powerpoint/2010/main" val="367805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12565"/>
            <a:ext cx="6875253" cy="697211"/>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54B948"/>
                </a:solidFill>
                <a:effectLst/>
                <a:uLnTx/>
                <a:uFillTx/>
                <a:latin typeface="Arial" panose="020B0604020202020204" pitchFamily="34" charset="0"/>
                <a:ea typeface="+mj-ea"/>
                <a:cs typeface="Arial" panose="020B0604020202020204" pitchFamily="34" charset="0"/>
              </a:rPr>
              <a:t>Energy</a:t>
            </a:r>
            <a:r>
              <a:rPr kumimoji="0" lang="en-US" sz="4400" b="1" i="0" u="none" strike="noStrike" kern="1200" cap="none" spc="0" normalizeH="0" noProof="0" dirty="0" smtClean="0">
                <a:ln>
                  <a:noFill/>
                </a:ln>
                <a:solidFill>
                  <a:srgbClr val="54B948"/>
                </a:solidFill>
                <a:effectLst/>
                <a:uLnTx/>
                <a:uFillTx/>
                <a:latin typeface="Arial" panose="020B0604020202020204" pitchFamily="34" charset="0"/>
                <a:ea typeface="+mj-ea"/>
                <a:cs typeface="Arial" panose="020B0604020202020204" pitchFamily="34" charset="0"/>
              </a:rPr>
              <a:t> Costs</a:t>
            </a:r>
            <a:endParaRPr kumimoji="0" lang="en-US" sz="4400" b="1" i="0" u="none" strike="noStrike" kern="1200" cap="none" spc="0" normalizeH="0" baseline="0" noProof="0" dirty="0">
              <a:ln>
                <a:noFill/>
              </a:ln>
              <a:solidFill>
                <a:srgbClr val="0074DE"/>
              </a:solidFill>
              <a:effectLst/>
              <a:uLnTx/>
              <a:uFillTx/>
              <a:latin typeface="+mj-lt"/>
              <a:ea typeface="+mj-ea"/>
              <a:cs typeface="+mj-c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40868"/>
            <a:ext cx="9072778" cy="4336192"/>
          </a:xfrm>
          <a:prstGeom prst="rect">
            <a:avLst/>
          </a:prstGeom>
        </p:spPr>
      </p:pic>
      <p:sp>
        <p:nvSpPr>
          <p:cNvPr id="3" name="TextBox 2"/>
          <p:cNvSpPr txBox="1"/>
          <p:nvPr/>
        </p:nvSpPr>
        <p:spPr>
          <a:xfrm>
            <a:off x="2051606" y="782927"/>
            <a:ext cx="4969565" cy="523220"/>
          </a:xfrm>
          <a:prstGeom prst="rect">
            <a:avLst/>
          </a:prstGeom>
          <a:solidFill>
            <a:schemeClr val="bg1"/>
          </a:solidFill>
        </p:spPr>
        <p:txBody>
          <a:bodyPr wrap="square" rtlCol="0">
            <a:spAutoFit/>
          </a:bodyPr>
          <a:lstStyle/>
          <a:p>
            <a:pPr algn="ctr"/>
            <a:r>
              <a:rPr lang="en-US" sz="2800" dirty="0" smtClean="0"/>
              <a:t>Total Cost Per Month</a:t>
            </a:r>
            <a:endParaRPr lang="en-US" sz="2800" dirty="0"/>
          </a:p>
        </p:txBody>
      </p:sp>
      <p:sp>
        <p:nvSpPr>
          <p:cNvPr id="8" name="TextBox 4"/>
          <p:cNvSpPr txBox="1"/>
          <p:nvPr/>
        </p:nvSpPr>
        <p:spPr>
          <a:xfrm>
            <a:off x="955496" y="4625593"/>
            <a:ext cx="7500135" cy="261610"/>
          </a:xfrm>
          <a:prstGeom prst="rect">
            <a:avLst/>
          </a:prstGeom>
          <a:solidFill>
            <a:schemeClr val="bg1"/>
          </a:solid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sz="1100" dirty="0" smtClean="0"/>
              <a:t>May 2012      Sept 2012        Jan 2013            May 2013          Sep 2013           Jan 2014          May 2014          Sep 2014          Jan 2015</a:t>
            </a:r>
            <a:endParaRPr lang="en-US" sz="1100" dirty="0"/>
          </a:p>
        </p:txBody>
      </p:sp>
      <p:sp>
        <p:nvSpPr>
          <p:cNvPr id="9" name="TextBox 4"/>
          <p:cNvSpPr txBox="1"/>
          <p:nvPr/>
        </p:nvSpPr>
        <p:spPr>
          <a:xfrm>
            <a:off x="126802" y="1655549"/>
            <a:ext cx="828694" cy="2970044"/>
          </a:xfrm>
          <a:prstGeom prst="rect">
            <a:avLst/>
          </a:prstGeom>
          <a:solidFill>
            <a:schemeClr val="bg1"/>
          </a:solid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r"/>
            <a:r>
              <a:rPr lang="en-US" dirty="0" smtClean="0"/>
              <a:t>$2,000,000</a:t>
            </a:r>
          </a:p>
          <a:p>
            <a:pPr algn="r"/>
            <a:endParaRPr lang="en-US" dirty="0"/>
          </a:p>
          <a:p>
            <a:pPr algn="r"/>
            <a:endParaRPr lang="en-US" dirty="0" smtClean="0"/>
          </a:p>
          <a:p>
            <a:pPr algn="r"/>
            <a:endParaRPr lang="en-US" dirty="0" smtClean="0"/>
          </a:p>
          <a:p>
            <a:pPr algn="r"/>
            <a:r>
              <a:rPr lang="en-US" dirty="0" smtClean="0"/>
              <a:t>$1,500,000</a:t>
            </a:r>
          </a:p>
          <a:p>
            <a:pPr algn="r"/>
            <a:endParaRPr lang="en-US" dirty="0" smtClean="0"/>
          </a:p>
          <a:p>
            <a:pPr algn="r"/>
            <a:endParaRPr lang="en-US" dirty="0"/>
          </a:p>
          <a:p>
            <a:pPr algn="r"/>
            <a:endParaRPr lang="en-US" dirty="0" smtClean="0"/>
          </a:p>
          <a:p>
            <a:pPr algn="r"/>
            <a:r>
              <a:rPr lang="en-US" dirty="0" smtClean="0"/>
              <a:t>$1,000,000</a:t>
            </a:r>
          </a:p>
          <a:p>
            <a:pPr algn="r"/>
            <a:endParaRPr lang="en-US" dirty="0"/>
          </a:p>
          <a:p>
            <a:pPr algn="r"/>
            <a:endParaRPr lang="en-US" dirty="0" smtClean="0"/>
          </a:p>
          <a:p>
            <a:pPr algn="r"/>
            <a:endParaRPr lang="en-US" dirty="0" smtClean="0"/>
          </a:p>
          <a:p>
            <a:pPr algn="r"/>
            <a:r>
              <a:rPr lang="en-US" dirty="0" smtClean="0"/>
              <a:t>$500,000</a:t>
            </a:r>
          </a:p>
          <a:p>
            <a:pPr algn="r"/>
            <a:endParaRPr lang="en-US" dirty="0"/>
          </a:p>
          <a:p>
            <a:pPr algn="r"/>
            <a:endParaRPr lang="en-US" dirty="0" smtClean="0"/>
          </a:p>
          <a:p>
            <a:pPr algn="r"/>
            <a:endParaRPr lang="en-US" dirty="0" smtClean="0"/>
          </a:p>
          <a:p>
            <a:pPr algn="r"/>
            <a:r>
              <a:rPr lang="en-US" dirty="0" smtClean="0"/>
              <a:t>$0</a:t>
            </a:r>
            <a:endParaRPr lang="en-US" sz="1100" dirty="0"/>
          </a:p>
        </p:txBody>
      </p:sp>
      <p:sp>
        <p:nvSpPr>
          <p:cNvPr id="10" name="TextBox 4"/>
          <p:cNvSpPr txBox="1"/>
          <p:nvPr/>
        </p:nvSpPr>
        <p:spPr>
          <a:xfrm>
            <a:off x="8391833" y="1639894"/>
            <a:ext cx="654034" cy="3046988"/>
          </a:xfrm>
          <a:prstGeom prst="rect">
            <a:avLst/>
          </a:prstGeom>
          <a:solidFill>
            <a:schemeClr val="bg1"/>
          </a:solid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sz="1200" dirty="0" smtClean="0"/>
              <a:t>1,250</a:t>
            </a:r>
          </a:p>
          <a:p>
            <a:endParaRPr lang="en-US" sz="1200" dirty="0"/>
          </a:p>
          <a:p>
            <a:endParaRPr lang="en-US" sz="1200" dirty="0" smtClean="0"/>
          </a:p>
          <a:p>
            <a:r>
              <a:rPr lang="en-US" sz="1200" dirty="0" smtClean="0"/>
              <a:t>1,000</a:t>
            </a:r>
          </a:p>
          <a:p>
            <a:endParaRPr lang="en-US" sz="1200" dirty="0"/>
          </a:p>
          <a:p>
            <a:endParaRPr lang="en-US" sz="1200" dirty="0" smtClean="0"/>
          </a:p>
          <a:p>
            <a:r>
              <a:rPr lang="en-US" sz="1200" dirty="0" smtClean="0"/>
              <a:t>750</a:t>
            </a:r>
          </a:p>
          <a:p>
            <a:endParaRPr lang="en-US" sz="1200" dirty="0" smtClean="0"/>
          </a:p>
          <a:p>
            <a:endParaRPr lang="en-US" sz="1200" dirty="0" smtClean="0"/>
          </a:p>
          <a:p>
            <a:r>
              <a:rPr lang="en-US" sz="1200" dirty="0" smtClean="0"/>
              <a:t>500</a:t>
            </a:r>
          </a:p>
          <a:p>
            <a:endParaRPr lang="en-US" sz="1200" dirty="0"/>
          </a:p>
          <a:p>
            <a:endParaRPr lang="en-US" sz="1200" dirty="0" smtClean="0"/>
          </a:p>
          <a:p>
            <a:r>
              <a:rPr lang="en-US" sz="1200" dirty="0" smtClean="0"/>
              <a:t>250</a:t>
            </a:r>
            <a:endParaRPr lang="en-US" sz="1200" dirty="0"/>
          </a:p>
          <a:p>
            <a:endParaRPr lang="en-US" sz="1200" dirty="0" smtClean="0"/>
          </a:p>
          <a:p>
            <a:endParaRPr lang="en-US" sz="1200" dirty="0" smtClean="0"/>
          </a:p>
          <a:p>
            <a:r>
              <a:rPr lang="en-US" sz="1200" dirty="0" smtClean="0"/>
              <a:t>0</a:t>
            </a:r>
            <a:endParaRPr lang="en-US" sz="1200" dirty="0"/>
          </a:p>
        </p:txBody>
      </p:sp>
    </p:spTree>
    <p:extLst>
      <p:ext uri="{BB962C8B-B14F-4D97-AF65-F5344CB8AC3E}">
        <p14:creationId xmlns:p14="http://schemas.microsoft.com/office/powerpoint/2010/main" val="29547365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watermark__BLUE_logo.png"/>
          <p:cNvPicPr>
            <a:picLocks noChangeAspect="1"/>
          </p:cNvPicPr>
          <p:nvPr/>
        </p:nvPicPr>
        <p:blipFill>
          <a:blip r:embed="rId3"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b="9182"/>
          <a:stretch/>
        </p:blipFill>
        <p:spPr>
          <a:xfrm>
            <a:off x="0" y="687955"/>
            <a:ext cx="8898482" cy="4490102"/>
          </a:xfrm>
          <a:prstGeom prst="rect">
            <a:avLst/>
          </a:prstGeom>
        </p:spPr>
      </p:pic>
      <p:sp>
        <p:nvSpPr>
          <p:cNvPr id="4" name="Title 1"/>
          <p:cNvSpPr txBox="1">
            <a:spLocks/>
          </p:cNvSpPr>
          <p:nvPr/>
        </p:nvSpPr>
        <p:spPr>
          <a:xfrm>
            <a:off x="0" y="12056"/>
            <a:ext cx="3329796" cy="697211"/>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54B948"/>
                </a:solidFill>
                <a:effectLst/>
                <a:uLnTx/>
                <a:uFillTx/>
                <a:latin typeface="Arial" panose="020B0604020202020204" pitchFamily="34" charset="0"/>
                <a:ea typeface="+mj-ea"/>
                <a:cs typeface="Arial" panose="020B0604020202020204" pitchFamily="34" charset="0"/>
              </a:rPr>
              <a:t>Energy</a:t>
            </a:r>
            <a:r>
              <a:rPr kumimoji="0" lang="en-US" sz="4400" b="1" i="0" u="none" strike="noStrike" kern="1200" cap="none" spc="0" normalizeH="0" noProof="0" dirty="0" smtClean="0">
                <a:ln>
                  <a:noFill/>
                </a:ln>
                <a:solidFill>
                  <a:srgbClr val="54B948"/>
                </a:solidFill>
                <a:effectLst/>
                <a:uLnTx/>
                <a:uFillTx/>
                <a:latin typeface="Arial" panose="020B0604020202020204" pitchFamily="34" charset="0"/>
                <a:ea typeface="+mj-ea"/>
                <a:cs typeface="Arial" panose="020B0604020202020204" pitchFamily="34" charset="0"/>
              </a:rPr>
              <a:t> Use</a:t>
            </a:r>
            <a:endParaRPr kumimoji="0" lang="en-US" sz="4400" b="1" i="0" u="none" strike="noStrike" kern="1200" cap="none" spc="0" normalizeH="0" baseline="0" noProof="0" dirty="0">
              <a:ln>
                <a:noFill/>
              </a:ln>
              <a:solidFill>
                <a:srgbClr val="0074DE"/>
              </a:solidFill>
              <a:effectLst/>
              <a:uLnTx/>
              <a:uFillTx/>
              <a:latin typeface="+mj-lt"/>
              <a:ea typeface="+mj-ea"/>
              <a:cs typeface="+mj-cs"/>
            </a:endParaRPr>
          </a:p>
        </p:txBody>
      </p:sp>
      <p:sp>
        <p:nvSpPr>
          <p:cNvPr id="5" name="TextBox 4"/>
          <p:cNvSpPr txBox="1"/>
          <p:nvPr/>
        </p:nvSpPr>
        <p:spPr>
          <a:xfrm>
            <a:off x="861238" y="709267"/>
            <a:ext cx="7953154" cy="523220"/>
          </a:xfrm>
          <a:prstGeom prst="rect">
            <a:avLst/>
          </a:prstGeom>
          <a:solidFill>
            <a:schemeClr val="bg1"/>
          </a:solidFill>
        </p:spPr>
        <p:txBody>
          <a:bodyPr wrap="square" rtlCol="0">
            <a:spAutoFit/>
          </a:bodyPr>
          <a:lstStyle/>
          <a:p>
            <a:pPr algn="ctr"/>
            <a:r>
              <a:rPr lang="en-US" sz="2800" dirty="0" smtClean="0"/>
              <a:t>Total Consumption Per Month</a:t>
            </a:r>
            <a:endParaRPr lang="en-US" sz="2800" dirty="0"/>
          </a:p>
        </p:txBody>
      </p:sp>
    </p:spTree>
    <p:extLst>
      <p:ext uri="{BB962C8B-B14F-4D97-AF65-F5344CB8AC3E}">
        <p14:creationId xmlns:p14="http://schemas.microsoft.com/office/powerpoint/2010/main" val="23750901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0" y="105995"/>
            <a:ext cx="5719313" cy="697211"/>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54B948"/>
                </a:solidFill>
                <a:effectLst/>
                <a:uLnTx/>
                <a:uFillTx/>
                <a:latin typeface="Arial" panose="020B0604020202020204" pitchFamily="34" charset="0"/>
                <a:ea typeface="+mj-ea"/>
                <a:cs typeface="Arial" panose="020B0604020202020204" pitchFamily="34" charset="0"/>
              </a:rPr>
              <a:t>MMBTU Site Energy</a:t>
            </a:r>
            <a:endParaRPr kumimoji="0" lang="en-US" sz="4400" b="1" i="0" u="none" strike="noStrike" kern="1200" cap="none" spc="0" normalizeH="0" baseline="0" noProof="0" dirty="0">
              <a:ln>
                <a:noFill/>
              </a:ln>
              <a:solidFill>
                <a:srgbClr val="0074DE"/>
              </a:solidFill>
              <a:effectLst/>
              <a:uLnTx/>
              <a:uFillTx/>
              <a:latin typeface="+mj-lt"/>
              <a:ea typeface="+mj-ea"/>
              <a:cs typeface="+mj-cs"/>
            </a:endParaRPr>
          </a:p>
        </p:txBody>
      </p:sp>
      <p:pic>
        <p:nvPicPr>
          <p:cNvPr id="3" name="Picture 2" descr="watermark__BLUE_logo.png"/>
          <p:cNvPicPr>
            <a:picLocks noChangeAspect="1"/>
          </p:cNvPicPr>
          <p:nvPr/>
        </p:nvPicPr>
        <p:blipFill>
          <a:blip r:embed="rId3"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graphicFrame>
        <p:nvGraphicFramePr>
          <p:cNvPr id="5" name="Chart 4"/>
          <p:cNvGraphicFramePr>
            <a:graphicFrameLocks/>
          </p:cNvGraphicFramePr>
          <p:nvPr>
            <p:extLst>
              <p:ext uri="{D42A27DB-BD31-4B8C-83A1-F6EECF244321}">
                <p14:modId xmlns:p14="http://schemas.microsoft.com/office/powerpoint/2010/main" val="1972945505"/>
              </p:ext>
            </p:extLst>
          </p:nvPr>
        </p:nvGraphicFramePr>
        <p:xfrm>
          <a:off x="0" y="735495"/>
          <a:ext cx="9144000" cy="440800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47052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flipH="1">
            <a:off x="11782" y="0"/>
            <a:ext cx="9156700" cy="5143500"/>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080" y="0"/>
            <a:ext cx="9162402" cy="5143500"/>
          </a:xfrm>
          <a:prstGeom prst="rect">
            <a:avLst/>
          </a:prstGeom>
        </p:spPr>
      </p:pic>
      <p:sp>
        <p:nvSpPr>
          <p:cNvPr id="4" name="Title 1"/>
          <p:cNvSpPr txBox="1">
            <a:spLocks/>
          </p:cNvSpPr>
          <p:nvPr/>
        </p:nvSpPr>
        <p:spPr>
          <a:xfrm>
            <a:off x="11783" y="282955"/>
            <a:ext cx="4801758" cy="697211"/>
          </a:xfrm>
          <a:prstGeom prst="rect">
            <a:avLst/>
          </a:prstGeom>
          <a:solidFill>
            <a:sysClr val="window" lastClr="FFFFFF">
              <a:alpha val="71000"/>
            </a:sys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54B948"/>
                </a:solidFill>
                <a:effectLst/>
                <a:uLnTx/>
                <a:uFillTx/>
                <a:latin typeface="Arial" panose="020B0604020202020204" pitchFamily="34" charset="0"/>
                <a:ea typeface="+mj-ea"/>
                <a:cs typeface="Arial" panose="020B0604020202020204" pitchFamily="34" charset="0"/>
              </a:rPr>
              <a:t>Energy</a:t>
            </a:r>
            <a:r>
              <a:rPr kumimoji="0" lang="en-US" sz="4400" b="1" i="0" u="none" strike="noStrike" kern="1200" cap="none" spc="0" normalizeH="0" noProof="0" dirty="0" smtClean="0">
                <a:ln>
                  <a:noFill/>
                </a:ln>
                <a:solidFill>
                  <a:srgbClr val="54B948"/>
                </a:solidFill>
                <a:effectLst/>
                <a:uLnTx/>
                <a:uFillTx/>
                <a:latin typeface="Arial" panose="020B0604020202020204" pitchFamily="34" charset="0"/>
                <a:ea typeface="+mj-ea"/>
                <a:cs typeface="Arial" panose="020B0604020202020204" pitchFamily="34" charset="0"/>
              </a:rPr>
              <a:t> Analytics</a:t>
            </a:r>
            <a:endParaRPr kumimoji="0" lang="en-US" sz="4400" b="1" i="0" u="none" strike="noStrike" kern="1200" cap="none" spc="0" normalizeH="0" baseline="0" noProof="0" dirty="0">
              <a:ln>
                <a:noFill/>
              </a:ln>
              <a:solidFill>
                <a:srgbClr val="0074DE"/>
              </a:solidFill>
              <a:effectLst/>
              <a:uLnTx/>
              <a:uFillTx/>
              <a:latin typeface="+mj-lt"/>
              <a:ea typeface="+mj-ea"/>
              <a:cs typeface="+mj-cs"/>
            </a:endParaRPr>
          </a:p>
        </p:txBody>
      </p:sp>
      <p:sp>
        <p:nvSpPr>
          <p:cNvPr id="5" name="Rectangle 4"/>
          <p:cNvSpPr/>
          <p:nvPr/>
        </p:nvSpPr>
        <p:spPr>
          <a:xfrm>
            <a:off x="0" y="1322139"/>
            <a:ext cx="1828800" cy="54864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buFont typeface="Wingdings" panose="05000000000000000000" pitchFamily="2" charset="2"/>
              <a:buChar char="§"/>
            </a:pPr>
            <a:r>
              <a:rPr lang="en-US" sz="3600" spc="-150" dirty="0" smtClean="0">
                <a:solidFill>
                  <a:schemeClr val="bg1"/>
                </a:solidFill>
                <a:latin typeface="Arial" pitchFamily="34" charset="0"/>
                <a:cs typeface="Arial" pitchFamily="34" charset="0"/>
              </a:rPr>
              <a:t>NYEM</a:t>
            </a:r>
            <a:r>
              <a:rPr lang="en-US" sz="4000" spc="-150" dirty="0" smtClean="0">
                <a:solidFill>
                  <a:schemeClr val="bg1"/>
                </a:solidFill>
                <a:latin typeface="Arial" pitchFamily="34" charset="0"/>
                <a:cs typeface="Arial" pitchFamily="34" charset="0"/>
              </a:rPr>
              <a:t> </a:t>
            </a:r>
            <a:endParaRPr lang="en-US" sz="4000" spc="-150" dirty="0">
              <a:solidFill>
                <a:schemeClr val="bg1"/>
              </a:solidFill>
              <a:latin typeface="Arial" pitchFamily="34" charset="0"/>
              <a:cs typeface="Arial" pitchFamily="34" charset="0"/>
            </a:endParaRPr>
          </a:p>
        </p:txBody>
      </p:sp>
      <p:sp>
        <p:nvSpPr>
          <p:cNvPr id="6" name="Rectangle 5"/>
          <p:cNvSpPr/>
          <p:nvPr/>
        </p:nvSpPr>
        <p:spPr>
          <a:xfrm>
            <a:off x="0" y="2105075"/>
            <a:ext cx="4029077" cy="54864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buFont typeface="Wingdings" panose="05000000000000000000" pitchFamily="2" charset="2"/>
              <a:buChar char="Ø"/>
            </a:pPr>
            <a:r>
              <a:rPr lang="en-US" sz="3300" spc="-150" dirty="0" smtClean="0">
                <a:solidFill>
                  <a:schemeClr val="bg1"/>
                </a:solidFill>
                <a:latin typeface="Arial" pitchFamily="34" charset="0"/>
                <a:cs typeface="Arial" pitchFamily="34" charset="0"/>
              </a:rPr>
              <a:t>Proof of Concept</a:t>
            </a:r>
            <a:endParaRPr lang="en-US" sz="3300" spc="-150" dirty="0">
              <a:solidFill>
                <a:schemeClr val="bg1"/>
              </a:solidFill>
              <a:latin typeface="Arial" pitchFamily="34" charset="0"/>
              <a:cs typeface="Arial" pitchFamily="34" charset="0"/>
            </a:endParaRPr>
          </a:p>
        </p:txBody>
      </p:sp>
      <p:sp>
        <p:nvSpPr>
          <p:cNvPr id="7" name="Rectangle 6"/>
          <p:cNvSpPr/>
          <p:nvPr/>
        </p:nvSpPr>
        <p:spPr>
          <a:xfrm>
            <a:off x="0" y="2859233"/>
            <a:ext cx="2600325" cy="54864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buFont typeface="Wingdings" panose="05000000000000000000" pitchFamily="2" charset="2"/>
              <a:buChar char="Ø"/>
            </a:pPr>
            <a:r>
              <a:rPr lang="en-US" sz="3300" spc="-150" dirty="0" smtClean="0">
                <a:solidFill>
                  <a:schemeClr val="bg1"/>
                </a:solidFill>
                <a:latin typeface="Arial" pitchFamily="34" charset="0"/>
                <a:cs typeface="Arial" pitchFamily="34" charset="0"/>
              </a:rPr>
              <a:t>Training</a:t>
            </a:r>
            <a:endParaRPr lang="en-US" sz="3300" spc="-150" dirty="0">
              <a:solidFill>
                <a:schemeClr val="bg1"/>
              </a:solidFill>
              <a:latin typeface="Arial" pitchFamily="34" charset="0"/>
              <a:cs typeface="Arial" pitchFamily="34" charset="0"/>
            </a:endParaRPr>
          </a:p>
        </p:txBody>
      </p:sp>
      <p:pic>
        <p:nvPicPr>
          <p:cNvPr id="8" name="Picture 7"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a14="http://schemas.microsoft.com/office/drawing/2010/main" val="0"/>
              </a:ext>
            </a:extLst>
          </a:blip>
          <a:srcRect l="-11619"/>
          <a:stretch>
            <a:fillRect/>
          </a:stretch>
        </p:blipFill>
        <p:spPr bwMode="auto">
          <a:xfrm>
            <a:off x="7679281" y="4329114"/>
            <a:ext cx="1219200" cy="814387"/>
          </a:xfrm>
          <a:prstGeom prst="rect">
            <a:avLst/>
          </a:prstGeom>
          <a:noFill/>
          <a:ln w="9525">
            <a:noFill/>
            <a:miter lim="800000"/>
            <a:headEnd/>
            <a:tailEnd/>
          </a:ln>
        </p:spPr>
      </p:pic>
    </p:spTree>
    <p:extLst>
      <p:ext uri="{BB962C8B-B14F-4D97-AF65-F5344CB8AC3E}">
        <p14:creationId xmlns:p14="http://schemas.microsoft.com/office/powerpoint/2010/main" val="11111691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0" y="3190"/>
            <a:ext cx="9144000" cy="5132690"/>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0" y="-5583"/>
            <a:ext cx="9162402" cy="5143500"/>
          </a:xfrm>
          <a:prstGeom prst="rect">
            <a:avLst/>
          </a:prstGeom>
        </p:spPr>
      </p:pic>
      <p:sp>
        <p:nvSpPr>
          <p:cNvPr id="4" name="Title 1"/>
          <p:cNvSpPr txBox="1">
            <a:spLocks/>
          </p:cNvSpPr>
          <p:nvPr/>
        </p:nvSpPr>
        <p:spPr>
          <a:xfrm>
            <a:off x="2303253" y="291920"/>
            <a:ext cx="6840747" cy="1438275"/>
          </a:xfrm>
          <a:prstGeom prst="rect">
            <a:avLst/>
          </a:prstGeom>
          <a:solidFill>
            <a:sysClr val="window" lastClr="FFFFFF">
              <a:alpha val="71000"/>
            </a:sysClr>
          </a:solidFill>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54B948"/>
                </a:solidFill>
                <a:effectLst/>
                <a:uLnTx/>
                <a:uFillTx/>
                <a:latin typeface="Arial" panose="020B0604020202020204" pitchFamily="34" charset="0"/>
                <a:ea typeface="+mj-ea"/>
                <a:cs typeface="Arial" panose="020B0604020202020204" pitchFamily="34" charset="0"/>
              </a:rPr>
              <a:t>Maintenance Operations Staff Qualifications</a:t>
            </a:r>
            <a:endParaRPr kumimoji="0" lang="en-US" sz="4400" b="1" i="0" u="none" strike="noStrike" kern="1200" cap="none" spc="0" normalizeH="0" baseline="0" noProof="0" dirty="0">
              <a:ln>
                <a:noFill/>
              </a:ln>
              <a:solidFill>
                <a:srgbClr val="54B948"/>
              </a:solidFill>
              <a:effectLst/>
              <a:uLnTx/>
              <a:uFillTx/>
              <a:latin typeface="+mj-lt"/>
              <a:ea typeface="+mj-ea"/>
              <a:cs typeface="+mj-cs"/>
            </a:endParaRPr>
          </a:p>
        </p:txBody>
      </p:sp>
      <p:sp>
        <p:nvSpPr>
          <p:cNvPr id="5" name="Rectangle 4"/>
          <p:cNvSpPr/>
          <p:nvPr/>
        </p:nvSpPr>
        <p:spPr>
          <a:xfrm>
            <a:off x="5716" y="1854040"/>
            <a:ext cx="4683717" cy="54864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lgn="r">
              <a:buFont typeface="Wingdings" panose="05000000000000000000" pitchFamily="2" charset="2"/>
              <a:buChar char="§"/>
            </a:pPr>
            <a:r>
              <a:rPr lang="en-US" sz="3600" spc="-150" dirty="0" smtClean="0">
                <a:solidFill>
                  <a:schemeClr val="bg1"/>
                </a:solidFill>
                <a:latin typeface="Arial" pitchFamily="34" charset="0"/>
                <a:cs typeface="Arial" pitchFamily="34" charset="0"/>
              </a:rPr>
              <a:t>SUNY Provost Office </a:t>
            </a:r>
            <a:endParaRPr lang="en-US" sz="3600" spc="-150" dirty="0">
              <a:solidFill>
                <a:schemeClr val="bg1"/>
              </a:solidFill>
              <a:latin typeface="Arial" pitchFamily="34" charset="0"/>
              <a:cs typeface="Arial" pitchFamily="34" charset="0"/>
            </a:endParaRPr>
          </a:p>
        </p:txBody>
      </p:sp>
      <p:sp>
        <p:nvSpPr>
          <p:cNvPr id="6" name="Rectangle 5"/>
          <p:cNvSpPr/>
          <p:nvPr/>
        </p:nvSpPr>
        <p:spPr>
          <a:xfrm>
            <a:off x="496137" y="4419119"/>
            <a:ext cx="6198751" cy="54864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buFont typeface="Wingdings" panose="05000000000000000000" pitchFamily="2" charset="2"/>
              <a:buChar char="Ø"/>
            </a:pPr>
            <a:r>
              <a:rPr lang="en-US" sz="3300" spc="-150" dirty="0" smtClean="0">
                <a:solidFill>
                  <a:schemeClr val="bg1"/>
                </a:solidFill>
                <a:latin typeface="Arial" pitchFamily="34" charset="0"/>
                <a:cs typeface="Arial" pitchFamily="34" charset="0"/>
              </a:rPr>
              <a:t>Training Opportunities</a:t>
            </a:r>
            <a:endParaRPr lang="en-US" sz="3300" spc="-150" dirty="0">
              <a:solidFill>
                <a:schemeClr val="bg1"/>
              </a:solidFill>
              <a:latin typeface="Arial" pitchFamily="34" charset="0"/>
              <a:cs typeface="Arial" pitchFamily="34" charset="0"/>
            </a:endParaRPr>
          </a:p>
        </p:txBody>
      </p:sp>
      <p:sp>
        <p:nvSpPr>
          <p:cNvPr id="7" name="Rectangle 6"/>
          <p:cNvSpPr/>
          <p:nvPr/>
        </p:nvSpPr>
        <p:spPr>
          <a:xfrm>
            <a:off x="496137" y="2526525"/>
            <a:ext cx="6763529" cy="54864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801688" indent="-457200" algn="r">
              <a:buFont typeface="Wingdings" panose="05000000000000000000" pitchFamily="2" charset="2"/>
              <a:buChar char="Ø"/>
            </a:pPr>
            <a:r>
              <a:rPr lang="en-US" sz="3300" spc="-150" dirty="0" smtClean="0">
                <a:solidFill>
                  <a:schemeClr val="bg1"/>
                </a:solidFill>
                <a:latin typeface="Arial" pitchFamily="34" charset="0"/>
                <a:cs typeface="Arial" pitchFamily="34" charset="0"/>
              </a:rPr>
              <a:t>Certificate and Degree Programs</a:t>
            </a:r>
            <a:endParaRPr lang="en-US" sz="3300" spc="-150" dirty="0">
              <a:solidFill>
                <a:schemeClr val="bg1"/>
              </a:solidFill>
              <a:latin typeface="Arial" pitchFamily="34" charset="0"/>
              <a:cs typeface="Arial" pitchFamily="34" charset="0"/>
            </a:endParaRPr>
          </a:p>
        </p:txBody>
      </p:sp>
      <p:sp>
        <p:nvSpPr>
          <p:cNvPr id="8" name="Rectangle 7"/>
          <p:cNvSpPr/>
          <p:nvPr/>
        </p:nvSpPr>
        <p:spPr>
          <a:xfrm>
            <a:off x="-15518" y="3702358"/>
            <a:ext cx="4656823" cy="54864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4488" indent="-344488" algn="r">
              <a:buFont typeface="Wingdings" panose="05000000000000000000" pitchFamily="2" charset="2"/>
              <a:buChar char="§"/>
            </a:pPr>
            <a:r>
              <a:rPr lang="en-US" sz="3600" spc="-150" dirty="0" smtClean="0">
                <a:solidFill>
                  <a:schemeClr val="bg1"/>
                </a:solidFill>
                <a:latin typeface="Arial" pitchFamily="34" charset="0"/>
                <a:cs typeface="Arial" pitchFamily="34" charset="0"/>
              </a:rPr>
              <a:t>NYSERDA and PPAA</a:t>
            </a:r>
            <a:endParaRPr lang="en-US" sz="3600"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6345583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66199</TotalTime>
  <Words>2521</Words>
  <Application>Microsoft Office PowerPoint</Application>
  <PresentationFormat>On-screen Show (16:9)</PresentationFormat>
  <Paragraphs>274</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State University of New York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Schillinger</dc:creator>
  <cp:lastModifiedBy>Bee-Donohoe, Karren</cp:lastModifiedBy>
  <cp:revision>2121</cp:revision>
  <cp:lastPrinted>2016-07-31T21:51:21Z</cp:lastPrinted>
  <dcterms:created xsi:type="dcterms:W3CDTF">2013-01-08T18:33:12Z</dcterms:created>
  <dcterms:modified xsi:type="dcterms:W3CDTF">2016-08-15T20:31:21Z</dcterms:modified>
</cp:coreProperties>
</file>