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4" r:id="rId1"/>
  </p:sldMasterIdLst>
  <p:notesMasterIdLst>
    <p:notesMasterId r:id="rId35"/>
  </p:notesMasterIdLst>
  <p:handoutMasterIdLst>
    <p:handoutMasterId r:id="rId36"/>
  </p:handoutMasterIdLst>
  <p:sldIdLst>
    <p:sldId id="256" r:id="rId2"/>
    <p:sldId id="257" r:id="rId3"/>
    <p:sldId id="258" r:id="rId4"/>
    <p:sldId id="259" r:id="rId5"/>
    <p:sldId id="260" r:id="rId6"/>
    <p:sldId id="261" r:id="rId7"/>
    <p:sldId id="262" r:id="rId8"/>
    <p:sldId id="263" r:id="rId9"/>
    <p:sldId id="264" r:id="rId10"/>
    <p:sldId id="265" r:id="rId11"/>
    <p:sldId id="268" r:id="rId12"/>
    <p:sldId id="269" r:id="rId13"/>
    <p:sldId id="266" r:id="rId14"/>
    <p:sldId id="267" r:id="rId15"/>
    <p:sldId id="270" r:id="rId16"/>
    <p:sldId id="289" r:id="rId17"/>
    <p:sldId id="279" r:id="rId18"/>
    <p:sldId id="271" r:id="rId19"/>
    <p:sldId id="273" r:id="rId20"/>
    <p:sldId id="274" r:id="rId21"/>
    <p:sldId id="275" r:id="rId22"/>
    <p:sldId id="276" r:id="rId23"/>
    <p:sldId id="277" r:id="rId24"/>
    <p:sldId id="280" r:id="rId25"/>
    <p:sldId id="281" r:id="rId26"/>
    <p:sldId id="282" r:id="rId27"/>
    <p:sldId id="283" r:id="rId28"/>
    <p:sldId id="284" r:id="rId29"/>
    <p:sldId id="291" r:id="rId30"/>
    <p:sldId id="285" r:id="rId31"/>
    <p:sldId id="286" r:id="rId32"/>
    <p:sldId id="292" r:id="rId33"/>
    <p:sldId id="293" r:id="rId34"/>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frameSlides="1"/>
  <p:showPr showNarration="1" useTimings="0">
    <p:present/>
    <p:sldAll/>
    <p:penClr>
      <a:srgbClr val="FF0000"/>
    </p:penClr>
  </p:showPr>
  <p:clrMru>
    <a:srgbClr val="FFFFFF"/>
    <a:srgbClr val="FFFFCC"/>
    <a:srgbClr val="0000CC"/>
  </p:clrMru>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7192" autoAdjust="0"/>
    <p:restoredTop sz="84770" autoAdjust="0"/>
  </p:normalViewPr>
  <p:slideViewPr>
    <p:cSldViewPr snapToGrid="0">
      <p:cViewPr varScale="1">
        <p:scale>
          <a:sx n="74" d="100"/>
          <a:sy n="74" d="100"/>
        </p:scale>
        <p:origin x="-768" y="-84"/>
      </p:cViewPr>
      <p:guideLst>
        <p:guide orient="horz" pos="2160"/>
        <p:guide pos="2880"/>
      </p:guideLst>
    </p:cSldViewPr>
  </p:slideViewPr>
  <p:outlineViewPr>
    <p:cViewPr>
      <p:scale>
        <a:sx n="33" d="100"/>
        <a:sy n="33" d="100"/>
      </p:scale>
      <p:origin x="0" y="8934"/>
    </p:cViewPr>
  </p:outlineViewPr>
  <p:notesTextViewPr>
    <p:cViewPr>
      <p:scale>
        <a:sx n="100" d="100"/>
        <a:sy n="100" d="100"/>
      </p:scale>
      <p:origin x="0" y="0"/>
    </p:cViewPr>
  </p:notesTextViewPr>
  <p:sorterViewPr>
    <p:cViewPr>
      <p:scale>
        <a:sx n="90" d="100"/>
        <a:sy n="90" d="100"/>
      </p:scale>
      <p:origin x="0" y="1200"/>
    </p:cViewPr>
  </p:sorterViewPr>
  <p:notesViewPr>
    <p:cSldViewPr snapToGrid="0">
      <p:cViewPr varScale="1">
        <p:scale>
          <a:sx n="78" d="100"/>
          <a:sy n="78" d="100"/>
        </p:scale>
        <p:origin x="-504" y="-96"/>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70238" cy="479425"/>
          </a:xfrm>
          <a:prstGeom prst="rect">
            <a:avLst/>
          </a:prstGeom>
        </p:spPr>
        <p:txBody>
          <a:bodyPr vert="horz" lIns="91427" tIns="45713" rIns="91427" bIns="45713" rtlCol="0"/>
          <a:lstStyle>
            <a:lvl1pPr algn="l">
              <a:defRPr sz="1200"/>
            </a:lvl1pPr>
          </a:lstStyle>
          <a:p>
            <a:pPr>
              <a:defRPr/>
            </a:pPr>
            <a:endParaRPr lang="en-US" dirty="0"/>
          </a:p>
        </p:txBody>
      </p:sp>
      <p:sp>
        <p:nvSpPr>
          <p:cNvPr id="3" name="Date Placeholder 2"/>
          <p:cNvSpPr>
            <a:spLocks noGrp="1"/>
          </p:cNvSpPr>
          <p:nvPr>
            <p:ph type="dt" sz="quarter" idx="1"/>
          </p:nvPr>
        </p:nvSpPr>
        <p:spPr>
          <a:xfrm>
            <a:off x="4143375" y="1"/>
            <a:ext cx="3170238" cy="479425"/>
          </a:xfrm>
          <a:prstGeom prst="rect">
            <a:avLst/>
          </a:prstGeom>
        </p:spPr>
        <p:txBody>
          <a:bodyPr vert="horz" lIns="91427" tIns="45713" rIns="91427" bIns="45713" rtlCol="0"/>
          <a:lstStyle>
            <a:lvl1pPr algn="r">
              <a:defRPr sz="1200"/>
            </a:lvl1pPr>
          </a:lstStyle>
          <a:p>
            <a:pPr>
              <a:defRPr/>
            </a:pPr>
            <a:fld id="{511F3AC1-F82C-4EC1-A130-2BE6A1B95F61}" type="datetimeFigureOut">
              <a:rPr lang="en-US"/>
              <a:pPr>
                <a:defRPr/>
              </a:pPr>
              <a:t>02/03/12</a:t>
            </a:fld>
            <a:endParaRPr lang="en-US" dirty="0"/>
          </a:p>
        </p:txBody>
      </p:sp>
      <p:sp>
        <p:nvSpPr>
          <p:cNvPr id="4" name="Footer Placeholder 3"/>
          <p:cNvSpPr>
            <a:spLocks noGrp="1"/>
          </p:cNvSpPr>
          <p:nvPr>
            <p:ph type="ftr" sz="quarter" idx="2"/>
          </p:nvPr>
        </p:nvSpPr>
        <p:spPr>
          <a:xfrm>
            <a:off x="0" y="9120189"/>
            <a:ext cx="3170238" cy="479425"/>
          </a:xfrm>
          <a:prstGeom prst="rect">
            <a:avLst/>
          </a:prstGeom>
        </p:spPr>
        <p:txBody>
          <a:bodyPr vert="horz" lIns="91427" tIns="45713" rIns="91427" bIns="45713" rtlCol="0" anchor="b"/>
          <a:lstStyle>
            <a:lvl1pPr algn="l">
              <a:defRPr sz="1200"/>
            </a:lvl1pPr>
          </a:lstStyle>
          <a:p>
            <a:pPr>
              <a:defRPr/>
            </a:pPr>
            <a:endParaRPr lang="en-US" dirty="0"/>
          </a:p>
        </p:txBody>
      </p:sp>
      <p:sp>
        <p:nvSpPr>
          <p:cNvPr id="5" name="Slide Number Placeholder 4"/>
          <p:cNvSpPr>
            <a:spLocks noGrp="1"/>
          </p:cNvSpPr>
          <p:nvPr>
            <p:ph type="sldNum" sz="quarter" idx="3"/>
          </p:nvPr>
        </p:nvSpPr>
        <p:spPr>
          <a:xfrm>
            <a:off x="4143375" y="9120189"/>
            <a:ext cx="3170238" cy="479425"/>
          </a:xfrm>
          <a:prstGeom prst="rect">
            <a:avLst/>
          </a:prstGeom>
        </p:spPr>
        <p:txBody>
          <a:bodyPr vert="horz" lIns="91427" tIns="45713" rIns="91427" bIns="45713" rtlCol="0" anchor="b"/>
          <a:lstStyle>
            <a:lvl1pPr algn="r">
              <a:defRPr sz="1200"/>
            </a:lvl1pPr>
          </a:lstStyle>
          <a:p>
            <a:pPr>
              <a:defRPr/>
            </a:pPr>
            <a:fld id="{04BB2571-32E7-4D09-A85E-0C0D6DCC0978}"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036638" y="271463"/>
            <a:ext cx="5291137" cy="3967162"/>
          </a:xfrm>
          <a:prstGeom prst="rect">
            <a:avLst/>
          </a:prstGeom>
          <a:noFill/>
          <a:ln w="12700">
            <a:solidFill>
              <a:prstClr val="black"/>
            </a:solidFill>
          </a:ln>
        </p:spPr>
        <p:txBody>
          <a:bodyPr vert="horz" lIns="96647" tIns="48324" rIns="96647" bIns="48324" rtlCol="0" anchor="ctr"/>
          <a:lstStyle/>
          <a:p>
            <a:pPr lvl="0"/>
            <a:endParaRPr lang="en-US" noProof="0" dirty="0"/>
          </a:p>
        </p:txBody>
      </p:sp>
      <p:sp>
        <p:nvSpPr>
          <p:cNvPr id="5" name="Notes Placeholder 4"/>
          <p:cNvSpPr>
            <a:spLocks noGrp="1"/>
          </p:cNvSpPr>
          <p:nvPr>
            <p:ph type="body" sz="quarter" idx="3"/>
          </p:nvPr>
        </p:nvSpPr>
        <p:spPr>
          <a:xfrm>
            <a:off x="356046" y="4876800"/>
            <a:ext cx="6605586" cy="4194048"/>
          </a:xfrm>
          <a:prstGeom prst="rect">
            <a:avLst/>
          </a:prstGeom>
        </p:spPr>
        <p:txBody>
          <a:bodyPr vert="horz" lIns="96647" tIns="48324" rIns="96647" bIns="48324"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7" name="Slide Number Placeholder 6"/>
          <p:cNvSpPr>
            <a:spLocks noGrp="1"/>
          </p:cNvSpPr>
          <p:nvPr>
            <p:ph type="sldNum" sz="quarter" idx="5"/>
          </p:nvPr>
        </p:nvSpPr>
        <p:spPr>
          <a:xfrm>
            <a:off x="4143375" y="9120189"/>
            <a:ext cx="3170238" cy="479425"/>
          </a:xfrm>
          <a:prstGeom prst="rect">
            <a:avLst/>
          </a:prstGeom>
        </p:spPr>
        <p:txBody>
          <a:bodyPr vert="horz" lIns="96647" tIns="48324" rIns="96647" bIns="48324" rtlCol="0" anchor="b"/>
          <a:lstStyle>
            <a:lvl1pPr algn="r" fontAlgn="auto">
              <a:spcBef>
                <a:spcPts val="0"/>
              </a:spcBef>
              <a:spcAft>
                <a:spcPts val="0"/>
              </a:spcAft>
              <a:defRPr sz="1300">
                <a:latin typeface="+mn-lt"/>
              </a:defRPr>
            </a:lvl1pPr>
          </a:lstStyle>
          <a:p>
            <a:pPr>
              <a:defRPr/>
            </a:pPr>
            <a:fld id="{2FB5761F-1300-4E20-90BC-E8AC45ADBBD4}"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36638" y="271463"/>
            <a:ext cx="5291137" cy="3967162"/>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36638" y="271463"/>
            <a:ext cx="5291137" cy="3967162"/>
          </a:xfrm>
        </p:spPr>
      </p:sp>
      <p:sp>
        <p:nvSpPr>
          <p:cNvPr id="3" name="Notes Placeholder 2"/>
          <p:cNvSpPr>
            <a:spLocks noGrp="1"/>
          </p:cNvSpPr>
          <p:nvPr>
            <p:ph type="body" idx="1"/>
          </p:nvPr>
        </p:nvSpPr>
        <p:spPr/>
        <p:txBody>
          <a:bodyPr>
            <a:normAutofit/>
          </a:bodyPr>
          <a:lstStyle/>
          <a:p>
            <a:pPr>
              <a:buFont typeface="Arial" pitchFamily="34" charset="0"/>
              <a:buChar char="•"/>
            </a:pPr>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8</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Specific Comments</a:t>
            </a:r>
            <a:endParaRPr lang="en-US" dirty="0" smtClean="0"/>
          </a:p>
          <a:p>
            <a:pPr lvl="0"/>
            <a:r>
              <a:rPr lang="en-US" dirty="0" smtClean="0"/>
              <a:t>Oneonta: AE Term contracts desired</a:t>
            </a:r>
          </a:p>
          <a:p>
            <a:pPr lvl="0"/>
            <a:r>
              <a:rPr lang="en-US" dirty="0" smtClean="0"/>
              <a:t>Cortland: Regional terms like SUCF desired</a:t>
            </a:r>
          </a:p>
          <a:p>
            <a:pPr lvl="0"/>
            <a:r>
              <a:rPr lang="en-US" dirty="0" smtClean="0"/>
              <a:t>Oswego: AE terms and training desired</a:t>
            </a:r>
          </a:p>
          <a:p>
            <a:pPr lvl="0"/>
            <a:endParaRPr lang="en-US" dirty="0" smtClean="0"/>
          </a:p>
          <a:p>
            <a:pPr defTabSz="937900"/>
            <a:r>
              <a:rPr lang="en-US" dirty="0" smtClean="0"/>
              <a:t>Canton: Campus visits desired</a:t>
            </a:r>
          </a:p>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10</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11</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7900"/>
            <a:r>
              <a:rPr lang="en-US" dirty="0" smtClean="0"/>
              <a:t>Fredonia: Updated boilerplates desired</a:t>
            </a:r>
          </a:p>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12</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7900"/>
            <a:r>
              <a:rPr lang="en-US" dirty="0" smtClean="0"/>
              <a:t>Purchase: T&amp;M for general construction desired</a:t>
            </a:r>
          </a:p>
          <a:p>
            <a:pPr defTabSz="937900"/>
            <a:r>
              <a:rPr lang="en-US" dirty="0" smtClean="0"/>
              <a:t>Buffalo: Terms for trades desired</a:t>
            </a:r>
          </a:p>
          <a:p>
            <a:pPr defTabSz="937900"/>
            <a:r>
              <a:rPr lang="en-US" dirty="0" smtClean="0"/>
              <a:t>Albany: Elevator maintenance and fire alarm systems contracts desired</a:t>
            </a:r>
          </a:p>
          <a:p>
            <a:pPr defTabSz="937900"/>
            <a:endParaRPr lang="en-US" dirty="0" smtClean="0"/>
          </a:p>
          <a:p>
            <a:pPr defTabSz="937900"/>
            <a:r>
              <a:rPr lang="en-US" dirty="0" smtClean="0"/>
              <a:t>OGS Contract – Guidance Document being released</a:t>
            </a:r>
          </a:p>
          <a:p>
            <a:pPr defTabSz="937900"/>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14</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ESF: Insurance and bonding training desired</a:t>
            </a:r>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18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NYS Department of Code Enforcement and Administration</a:t>
            </a:r>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29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5" name="Picture 4" descr="SUNY_trns_circles-01.png"/>
          <p:cNvPicPr>
            <a:picLocks noChangeAspect="1"/>
          </p:cNvPicPr>
          <p:nvPr/>
        </p:nvPicPr>
        <p:blipFill>
          <a:blip r:embed="rId2" cstate="print"/>
          <a:srcRect l="37447" t="36170"/>
          <a:stretch>
            <a:fillRect/>
          </a:stretch>
        </p:blipFill>
        <p:spPr>
          <a:xfrm>
            <a:off x="3424136" y="2480553"/>
            <a:ext cx="5719866" cy="4377448"/>
          </a:xfrm>
          <a:prstGeom prst="rect">
            <a:avLst/>
          </a:prstGeom>
        </p:spPr>
      </p:pic>
      <p:grpSp>
        <p:nvGrpSpPr>
          <p:cNvPr id="2" name="Group 5"/>
          <p:cNvGrpSpPr/>
          <p:nvPr/>
        </p:nvGrpSpPr>
        <p:grpSpPr>
          <a:xfrm>
            <a:off x="719847" y="1021404"/>
            <a:ext cx="4367719" cy="2033081"/>
            <a:chOff x="719847" y="1021404"/>
            <a:chExt cx="4367719" cy="2033081"/>
          </a:xfrm>
        </p:grpSpPr>
        <p:pic>
          <p:nvPicPr>
            <p:cNvPr id="7" name="Picture 6" descr="SUNY_State_text-01.png"/>
            <p:cNvPicPr>
              <a:picLocks noChangeAspect="1"/>
            </p:cNvPicPr>
            <p:nvPr/>
          </p:nvPicPr>
          <p:blipFill>
            <a:blip r:embed="rId3" cstate="print"/>
            <a:srcRect l="23682" t="21844" r="44403" b="63830"/>
            <a:stretch>
              <a:fillRect/>
            </a:stretch>
          </p:blipFill>
          <p:spPr>
            <a:xfrm>
              <a:off x="2169268" y="1498060"/>
              <a:ext cx="2918298" cy="982493"/>
            </a:xfrm>
            <a:prstGeom prst="rect">
              <a:avLst/>
            </a:prstGeom>
          </p:spPr>
        </p:pic>
        <p:pic>
          <p:nvPicPr>
            <p:cNvPr id="8" name="Picture 7" descr="SUNY_Logo-01.png"/>
            <p:cNvPicPr>
              <a:picLocks noChangeAspect="1"/>
            </p:cNvPicPr>
            <p:nvPr/>
          </p:nvPicPr>
          <p:blipFill>
            <a:blip r:embed="rId4" cstate="print"/>
            <a:srcRect l="7766" t="14894" r="65638" b="55461"/>
            <a:stretch>
              <a:fillRect/>
            </a:stretch>
          </p:blipFill>
          <p:spPr>
            <a:xfrm>
              <a:off x="719847" y="1021404"/>
              <a:ext cx="2431915" cy="2033081"/>
            </a:xfrm>
            <a:prstGeom prst="rect">
              <a:avLst/>
            </a:prstGeom>
          </p:spPr>
        </p:pic>
      </p:grpSp>
      <p:sp>
        <p:nvSpPr>
          <p:cNvPr id="9" name="TextBox 8"/>
          <p:cNvSpPr txBox="1"/>
          <p:nvPr/>
        </p:nvSpPr>
        <p:spPr>
          <a:xfrm>
            <a:off x="2704408" y="2655398"/>
            <a:ext cx="5676891" cy="1754326"/>
          </a:xfrm>
          <a:prstGeom prst="rect">
            <a:avLst/>
          </a:prstGeom>
          <a:noFill/>
        </p:spPr>
        <p:txBody>
          <a:bodyPr wrap="square" rtlCol="0">
            <a:spAutoFit/>
          </a:bodyPr>
          <a:lstStyle/>
          <a:p>
            <a:r>
              <a:rPr lang="en-US" sz="3600" b="1" dirty="0" smtClean="0">
                <a:latin typeface="AauxPro OT"/>
              </a:rPr>
              <a:t>Office for Capital Facilities - SUNY PPAA Winter Conference</a:t>
            </a:r>
            <a:endParaRPr lang="en-US" sz="3600" b="1" dirty="0">
              <a:latin typeface="AauxPro OT"/>
            </a:endParaRPr>
          </a:p>
        </p:txBody>
      </p:sp>
      <p:sp>
        <p:nvSpPr>
          <p:cNvPr id="10" name="TextBox 9"/>
          <p:cNvSpPr txBox="1"/>
          <p:nvPr/>
        </p:nvSpPr>
        <p:spPr>
          <a:xfrm>
            <a:off x="2738049" y="5517719"/>
            <a:ext cx="5676891" cy="338554"/>
          </a:xfrm>
          <a:prstGeom prst="rect">
            <a:avLst/>
          </a:prstGeom>
          <a:noFill/>
        </p:spPr>
        <p:txBody>
          <a:bodyPr wrap="square" rtlCol="0">
            <a:spAutoFit/>
          </a:bodyPr>
          <a:lstStyle/>
          <a:p>
            <a:r>
              <a:rPr lang="en-US" sz="1600" b="1" dirty="0" smtClean="0">
                <a:latin typeface="AauxPro OT"/>
              </a:rPr>
              <a:t>January 2012</a:t>
            </a:r>
            <a:endParaRPr lang="en-US" sz="1600" b="1" dirty="0">
              <a:latin typeface="AauxPro OT"/>
            </a:endParaRPr>
          </a:p>
        </p:txBody>
      </p:sp>
    </p:spTree>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57200" y="1871330"/>
            <a:ext cx="8229600" cy="4327451"/>
          </a:xfrm>
          <a:prstGeom prst="rect">
            <a:avLst/>
          </a:prstGeom>
        </p:spPr>
        <p:txBody>
          <a:bodyPr/>
          <a:lstStyle>
            <a:lvl1pPr>
              <a:buClr>
                <a:srgbClr val="3FB0E9"/>
              </a:buClr>
              <a:buFont typeface="Wingdings" pitchFamily="2" charset="2"/>
              <a:buChar char="§"/>
              <a:defRPr sz="3200">
                <a:solidFill>
                  <a:schemeClr val="tx1"/>
                </a:solidFill>
              </a:defRPr>
            </a:lvl1pPr>
            <a:lvl2pPr>
              <a:buClr>
                <a:schemeClr val="accent6">
                  <a:lumMod val="60000"/>
                  <a:lumOff val="40000"/>
                </a:schemeClr>
              </a:buClr>
              <a:buSzPct val="90000"/>
              <a:buFont typeface="Wingdings" pitchFamily="2" charset="2"/>
              <a:buChar char="Ø"/>
              <a:defRPr sz="2800">
                <a:solidFill>
                  <a:schemeClr val="tx1"/>
                </a:solidFill>
              </a:defRPr>
            </a:lvl2pPr>
            <a:lvl3pPr>
              <a:buFont typeface="Calibri" pitchFamily="34" charset="0"/>
              <a:buChar char="•"/>
              <a:defRPr>
                <a:solidFill>
                  <a:schemeClr val="tx1"/>
                </a:solidFill>
              </a:defRPr>
            </a:lvl3pPr>
            <a:lvl4pPr>
              <a:defRPr>
                <a:solidFill>
                  <a:schemeClr val="tx1"/>
                </a:solidFill>
              </a:defRPr>
            </a:lvl4pPr>
            <a:lvl5pPr>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1"/>
          <p:cNvSpPr>
            <a:spLocks noGrp="1"/>
          </p:cNvSpPr>
          <p:nvPr>
            <p:ph type="ctrTitle"/>
          </p:nvPr>
        </p:nvSpPr>
        <p:spPr>
          <a:xfrm>
            <a:off x="457200" y="796567"/>
            <a:ext cx="8229600" cy="1002193"/>
          </a:xfrm>
          <a:prstGeom prst="rect">
            <a:avLst/>
          </a:prstGeom>
        </p:spPr>
        <p:txBody>
          <a:bodyPr/>
          <a:lstStyle>
            <a:lvl1pPr>
              <a:defRPr>
                <a:solidFill>
                  <a:schemeClr val="tx1"/>
                </a:solidFill>
              </a:defRPr>
            </a:lvl1pPr>
          </a:lstStyle>
          <a:p>
            <a:r>
              <a:rPr lang="en-US" smtClean="0"/>
              <a:t>Click to edit Master title style</a:t>
            </a:r>
            <a:endParaRPr lang="en-US" dirty="0"/>
          </a:p>
        </p:txBody>
      </p:sp>
      <p:sp>
        <p:nvSpPr>
          <p:cNvPr id="12" name="Date Placeholder 11"/>
          <p:cNvSpPr>
            <a:spLocks noGrp="1"/>
          </p:cNvSpPr>
          <p:nvPr>
            <p:ph type="dt" sz="half" idx="14"/>
          </p:nvPr>
        </p:nvSpPr>
        <p:spPr>
          <a:xfrm>
            <a:off x="457200" y="6480175"/>
            <a:ext cx="2133600" cy="365125"/>
          </a:xfrm>
        </p:spPr>
        <p:txBody>
          <a:bodyPr/>
          <a:lstStyle/>
          <a:p>
            <a:pPr>
              <a:defRPr/>
            </a:pPr>
            <a:fld id="{309284ED-A3A9-4A71-B457-610D8BE8BA2D}" type="datetime1">
              <a:rPr lang="en-US" smtClean="0"/>
              <a:pPr>
                <a:defRPr/>
              </a:pPr>
              <a:t>02/03/12</a:t>
            </a:fld>
            <a:endParaRPr lang="en-US" dirty="0"/>
          </a:p>
        </p:txBody>
      </p:sp>
      <p:sp>
        <p:nvSpPr>
          <p:cNvPr id="13" name="Slide Number Placeholder 12"/>
          <p:cNvSpPr>
            <a:spLocks noGrp="1"/>
          </p:cNvSpPr>
          <p:nvPr>
            <p:ph type="sldNum" sz="quarter" idx="15"/>
          </p:nvPr>
        </p:nvSpPr>
        <p:spPr>
          <a:xfrm>
            <a:off x="6553200" y="6480175"/>
            <a:ext cx="2133600" cy="365125"/>
          </a:xfrm>
        </p:spPr>
        <p:txBody>
          <a:bodyPr/>
          <a:lstStyle/>
          <a:p>
            <a:pPr>
              <a:defRPr/>
            </a:pPr>
            <a:fld id="{518B0933-6FC9-451C-8376-F03477E0B0CC}"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0AFAE118-3A6C-40FE-9492-438D18A667DA}" type="datetime1">
              <a:rPr lang="en-US" smtClean="0"/>
              <a:pPr>
                <a:defRPr/>
              </a:pPr>
              <a:t>02/03/12</a:t>
            </a:fld>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03B5BE8F-C93B-4CCD-B117-9F28B63B3E71}" type="slidenum">
              <a:rPr lang="en-US" smtClean="0"/>
              <a:pPr>
                <a:defRPr/>
              </a:pPr>
              <a:t>‹#›</a:t>
            </a:fld>
            <a:endParaRPr lang="en-US" dirty="0"/>
          </a:p>
        </p:txBody>
      </p:sp>
      <p:sp>
        <p:nvSpPr>
          <p:cNvPr id="5" name="Title 1"/>
          <p:cNvSpPr>
            <a:spLocks noGrp="1"/>
          </p:cNvSpPr>
          <p:nvPr>
            <p:ph type="ctrTitle"/>
          </p:nvPr>
        </p:nvSpPr>
        <p:spPr>
          <a:xfrm>
            <a:off x="685800" y="2486339"/>
            <a:ext cx="7772400" cy="1470025"/>
          </a:xfrm>
          <a:prstGeom prst="rect">
            <a:avLst/>
          </a:prstGeom>
        </p:spPr>
        <p:txBody>
          <a:bodyPr/>
          <a:lstStyle>
            <a:lvl1pPr>
              <a:defRPr>
                <a:solidFill>
                  <a:schemeClr val="tx1"/>
                </a:solidFill>
              </a:defRPr>
            </a:lvl1pPr>
          </a:lstStyle>
          <a:p>
            <a:r>
              <a:rPr lang="en-US" smtClean="0"/>
              <a:t>Click to edit Master title style</a:t>
            </a:r>
            <a:endParaRPr lang="en-US"/>
          </a:p>
        </p:txBody>
      </p:sp>
    </p:spTree>
  </p:cSld>
  <p:clrMapOvr>
    <a:masterClrMapping/>
  </p:clrMapOvr>
  <p:hf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a:solidFill>
                  <a:schemeClr val="tx1"/>
                </a:solidFill>
              </a:defRPr>
            </a:lvl1p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pPr>
              <a:defRPr/>
            </a:pPr>
            <a:fld id="{B50B67F9-9701-4DBF-B08D-73DA94E20F0C}" type="datetime1">
              <a:rPr lang="en-US" smtClean="0"/>
              <a:pPr>
                <a:defRPr/>
              </a:pPr>
              <a:t>02/03/12</a:t>
            </a:fld>
            <a:endParaRPr lang="en-US" dirty="0"/>
          </a:p>
        </p:txBody>
      </p:sp>
      <p:sp>
        <p:nvSpPr>
          <p:cNvPr id="5" name="Footer Placeholder 4"/>
          <p:cNvSpPr>
            <a:spLocks noGrp="1"/>
          </p:cNvSpPr>
          <p:nvPr>
            <p:ph type="ftr" sz="quarter" idx="11"/>
          </p:nvPr>
        </p:nvSpPr>
        <p:spPr/>
        <p:txBody>
          <a:bodyPr/>
          <a:lstStyle>
            <a:lvl1pPr>
              <a:defRPr>
                <a:solidFill>
                  <a:schemeClr val="tx1"/>
                </a:solidFill>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pPr>
              <a:defRPr/>
            </a:pPr>
            <a:fld id="{4E02A612-A7CB-48FC-A6D9-23584299B151}"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79961"/>
            <a:ext cx="8229600" cy="1074478"/>
          </a:xfrm>
          <a:prstGeom prst="rect">
            <a:avLst/>
          </a:prstGeom>
        </p:spPr>
        <p:txBody>
          <a:bodyPr/>
          <a:lstStyle>
            <a:lvl1pPr>
              <a:defRPr>
                <a:solidFill>
                  <a:schemeClr val="tx1"/>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956989"/>
            <a:ext cx="4038600" cy="4254634"/>
          </a:xfrm>
          <a:prstGeom prst="rect">
            <a:avLst/>
          </a:prstGeo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56989"/>
            <a:ext cx="4038600" cy="4254634"/>
          </a:xfrm>
          <a:prstGeom prst="rect">
            <a:avLst/>
          </a:prstGeo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FFF893E1-F089-4C61-B630-FB28A0538F1A}" type="datetime1">
              <a:rPr lang="en-US" smtClean="0"/>
              <a:pPr>
                <a:defRPr/>
              </a:pPr>
              <a:t>02/03/12</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AA829890-FA25-4BA9-88B9-784DDC49695E}"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F3D7B"/>
        </a:solidFill>
        <a:effectLst/>
      </p:bgPr>
    </p:bg>
    <p:spTree>
      <p:nvGrpSpPr>
        <p:cNvPr id="1" name=""/>
        <p:cNvGrpSpPr/>
        <p:nvPr/>
      </p:nvGrpSpPr>
      <p:grpSpPr>
        <a:xfrm>
          <a:off x="0" y="0"/>
          <a:ext cx="0" cy="0"/>
          <a:chOff x="0" y="0"/>
          <a:chExt cx="0" cy="0"/>
        </a:xfrm>
      </p:grpSpPr>
      <p:pic>
        <p:nvPicPr>
          <p:cNvPr id="8" name="Picture 7" descr="SUNY_logo_bottom-01.png"/>
          <p:cNvPicPr>
            <a:picLocks noChangeAspect="1"/>
          </p:cNvPicPr>
          <p:nvPr/>
        </p:nvPicPr>
        <p:blipFill>
          <a:blip r:embed="rId7" cstate="print">
            <a:lum bright="-30000"/>
          </a:blip>
          <a:srcRect t="49388" r="50280"/>
          <a:stretch>
            <a:fillRect/>
          </a:stretch>
        </p:blipFill>
        <p:spPr>
          <a:xfrm>
            <a:off x="1" y="3418318"/>
            <a:ext cx="4546362" cy="3470957"/>
          </a:xfrm>
          <a:prstGeom prst="rect">
            <a:avLst/>
          </a:prstGeom>
        </p:spPr>
      </p:pic>
      <p:pic>
        <p:nvPicPr>
          <p:cNvPr id="7" name="Picture 6" descr="SUNY_trans_circles_top-01.png"/>
          <p:cNvPicPr>
            <a:picLocks noChangeAspect="1"/>
          </p:cNvPicPr>
          <p:nvPr/>
        </p:nvPicPr>
        <p:blipFill>
          <a:blip r:embed="rId8" cstate="print">
            <a:lum bright="-20000"/>
          </a:blip>
          <a:srcRect l="57103" b="26729"/>
          <a:stretch>
            <a:fillRect/>
          </a:stretch>
        </p:blipFill>
        <p:spPr>
          <a:xfrm>
            <a:off x="5221480" y="1"/>
            <a:ext cx="3922521" cy="5024926"/>
          </a:xfrm>
          <a:prstGeom prst="rect">
            <a:avLst/>
          </a:prstGeom>
        </p:spPr>
      </p:pic>
      <p:sp>
        <p:nvSpPr>
          <p:cNvPr id="5" name="Footer Placeholder 4"/>
          <p:cNvSpPr>
            <a:spLocks noGrp="1"/>
          </p:cNvSpPr>
          <p:nvPr>
            <p:ph type="ftr" sz="quarter" idx="3"/>
          </p:nvPr>
        </p:nvSpPr>
        <p:spPr>
          <a:xfrm>
            <a:off x="6019800" y="376520"/>
            <a:ext cx="2895600" cy="365125"/>
          </a:xfrm>
          <a:prstGeom prst="rect">
            <a:avLst/>
          </a:prstGeom>
        </p:spPr>
        <p:txBody>
          <a:bodyPr vert="horz" lIns="91440" tIns="45720" rIns="91440" bIns="45720" rtlCol="0" anchor="ctr"/>
          <a:lstStyle>
            <a:lvl1pPr algn="ctr">
              <a:defRPr sz="1800">
                <a:solidFill>
                  <a:schemeClr val="tx1"/>
                </a:solidFill>
              </a:defRPr>
            </a:lvl1pPr>
          </a:lstStyle>
          <a:p>
            <a:pPr>
              <a:defRPr/>
            </a:pPr>
            <a:endParaRPr lang="en-US" dirty="0"/>
          </a:p>
        </p:txBody>
      </p:sp>
      <p:pic>
        <p:nvPicPr>
          <p:cNvPr id="10" name="Picture 9" descr="SUNY_small_logo-01.png"/>
          <p:cNvPicPr>
            <a:picLocks noChangeAspect="1"/>
          </p:cNvPicPr>
          <p:nvPr/>
        </p:nvPicPr>
        <p:blipFill>
          <a:blip r:embed="rId9" cstate="print"/>
          <a:srcRect r="69691" b="82750"/>
          <a:stretch>
            <a:fillRect/>
          </a:stretch>
        </p:blipFill>
        <p:spPr>
          <a:xfrm>
            <a:off x="-84709" y="-82499"/>
            <a:ext cx="2771424" cy="1182966"/>
          </a:xfrm>
          <a:prstGeom prst="rect">
            <a:avLst/>
          </a:prstGeom>
        </p:spPr>
      </p:pic>
      <p:sp>
        <p:nvSpPr>
          <p:cNvPr id="4" name="Date Placeholder 3"/>
          <p:cNvSpPr>
            <a:spLocks noGrp="1"/>
          </p:cNvSpPr>
          <p:nvPr>
            <p:ph type="dt" sz="half" idx="2"/>
          </p:nvPr>
        </p:nvSpPr>
        <p:spPr>
          <a:xfrm>
            <a:off x="457200" y="6527800"/>
            <a:ext cx="2133600" cy="365125"/>
          </a:xfrm>
          <a:prstGeom prst="rect">
            <a:avLst/>
          </a:prstGeom>
        </p:spPr>
        <p:txBody>
          <a:bodyPr vert="horz" lIns="91440" tIns="45720" rIns="91440" bIns="45720" rtlCol="0" anchor="ctr"/>
          <a:lstStyle>
            <a:lvl1pPr algn="l">
              <a:defRPr sz="1200">
                <a:solidFill>
                  <a:schemeClr val="tx1"/>
                </a:solidFill>
              </a:defRPr>
            </a:lvl1pPr>
          </a:lstStyle>
          <a:p>
            <a:pPr>
              <a:defRPr/>
            </a:pPr>
            <a:fld id="{0AFAE118-3A6C-40FE-9492-438D18A667DA}" type="datetime1">
              <a:rPr lang="en-US" smtClean="0"/>
              <a:pPr>
                <a:defRPr/>
              </a:pPr>
              <a:t>02/03/12</a:t>
            </a:fld>
            <a:endParaRPr lang="en-US" dirty="0"/>
          </a:p>
        </p:txBody>
      </p:sp>
      <p:sp>
        <p:nvSpPr>
          <p:cNvPr id="6" name="Slide Number Placeholder 5"/>
          <p:cNvSpPr>
            <a:spLocks noGrp="1"/>
          </p:cNvSpPr>
          <p:nvPr>
            <p:ph type="sldNum" sz="quarter" idx="4"/>
          </p:nvPr>
        </p:nvSpPr>
        <p:spPr>
          <a:xfrm>
            <a:off x="6553200" y="6527800"/>
            <a:ext cx="2133600" cy="365125"/>
          </a:xfrm>
          <a:prstGeom prst="rect">
            <a:avLst/>
          </a:prstGeom>
        </p:spPr>
        <p:txBody>
          <a:bodyPr vert="horz" lIns="91440" tIns="45720" rIns="91440" bIns="45720" rtlCol="0" anchor="ctr"/>
          <a:lstStyle>
            <a:lvl1pPr algn="r">
              <a:defRPr sz="1200">
                <a:solidFill>
                  <a:schemeClr val="tx1"/>
                </a:solidFill>
              </a:defRPr>
            </a:lvl1pPr>
          </a:lstStyle>
          <a:p>
            <a:pPr>
              <a:defRPr/>
            </a:pPr>
            <a:fld id="{03B5BE8F-C93B-4CCD-B117-9F28B63B3E71}" type="slidenum">
              <a:rPr lang="en-US" smtClean="0"/>
              <a:pPr>
                <a:defRPr/>
              </a:pPr>
              <a:t>‹#›</a:t>
            </a:fld>
            <a:endParaRPr lang="en-US" dirty="0"/>
          </a:p>
        </p:txBody>
      </p:sp>
    </p:spTree>
  </p:cSld>
  <p:clrMap bg1="dk1" tx1="lt1" bg2="dk2" tx2="lt2" accent1="accent1" accent2="accent2" accent3="accent3" accent4="accent4" accent5="accent5" accent6="accent6" hlink="hlink" folHlink="folHlink"/>
  <p:sldLayoutIdLst>
    <p:sldLayoutId id="2147484065" r:id="rId1"/>
    <p:sldLayoutId id="2147484066" r:id="rId2"/>
    <p:sldLayoutId id="2147484067" r:id="rId3"/>
    <p:sldLayoutId id="2147484068" r:id="rId4"/>
    <p:sldLayoutId id="2147484069" r:id="rId5"/>
  </p:sldLayoutIdLst>
  <p:hf hdr="0" ft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dos.ny.gov/DCEA/icccertif.htm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www.suny.edu/capitalfacilities/EHS.cfm"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www.suny.edu/chancellor/speeches_presentations/SOU2012.cfm"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48343" y="1549358"/>
            <a:ext cx="8795657" cy="5057504"/>
          </a:xfrm>
        </p:spPr>
        <p:txBody>
          <a:bodyPr/>
          <a:lstStyle/>
          <a:p>
            <a:r>
              <a:rPr lang="en-US" dirty="0" smtClean="0"/>
              <a:t>Rate the following standard contract templates according to importance/priority to your campus.</a:t>
            </a:r>
          </a:p>
          <a:p>
            <a:r>
              <a:rPr lang="en-US" dirty="0" smtClean="0"/>
              <a:t>Responded “Yes I need this” or “Would be nice” </a:t>
            </a:r>
          </a:p>
          <a:p>
            <a:pPr lvl="1"/>
            <a:r>
              <a:rPr lang="en-US" dirty="0" smtClean="0"/>
              <a:t>Term AE Services - 100%  </a:t>
            </a:r>
          </a:p>
          <a:p>
            <a:pPr lvl="2"/>
            <a:r>
              <a:rPr lang="en-US" dirty="0" smtClean="0"/>
              <a:t>single consultant</a:t>
            </a:r>
          </a:p>
          <a:p>
            <a:pPr lvl="1"/>
            <a:r>
              <a:rPr lang="en-US" dirty="0" smtClean="0"/>
              <a:t>Backdrop Term AE Services - 91%</a:t>
            </a:r>
          </a:p>
          <a:p>
            <a:pPr lvl="2"/>
            <a:r>
              <a:rPr lang="en-US" dirty="0" smtClean="0"/>
              <a:t>multiple consultants, requires mini selection</a:t>
            </a:r>
          </a:p>
          <a:p>
            <a:pPr lvl="1"/>
            <a:r>
              <a:rPr lang="en-US" dirty="0" smtClean="0"/>
              <a:t>Specialty Services - 85%</a:t>
            </a:r>
          </a:p>
          <a:p>
            <a:pPr lvl="1"/>
            <a:r>
              <a:rPr lang="en-US" dirty="0" smtClean="0"/>
              <a:t>Time and Material - 72%</a:t>
            </a:r>
          </a:p>
          <a:p>
            <a:endParaRPr lang="en-US" dirty="0"/>
          </a:p>
        </p:txBody>
      </p:sp>
      <p:sp>
        <p:nvSpPr>
          <p:cNvPr id="3" name="Title 2"/>
          <p:cNvSpPr>
            <a:spLocks noGrp="1"/>
          </p:cNvSpPr>
          <p:nvPr>
            <p:ph type="ctrTitle"/>
          </p:nvPr>
        </p:nvSpPr>
        <p:spPr>
          <a:xfrm>
            <a:off x="457200" y="796567"/>
            <a:ext cx="8686800" cy="1002193"/>
          </a:xfrm>
        </p:spPr>
        <p:txBody>
          <a:bodyPr/>
          <a:lstStyle/>
          <a:p>
            <a:pPr lvl="0"/>
            <a:r>
              <a:rPr lang="en-US" dirty="0" smtClean="0"/>
              <a:t>Survey Results – Contract Templates</a:t>
            </a:r>
            <a:endParaRPr lang="en-US" dirty="0"/>
          </a:p>
        </p:txBody>
      </p:sp>
      <p:sp>
        <p:nvSpPr>
          <p:cNvPr id="4" name="Date Placeholder 3"/>
          <p:cNvSpPr>
            <a:spLocks noGrp="1"/>
          </p:cNvSpPr>
          <p:nvPr>
            <p:ph type="dt" sz="half" idx="14"/>
          </p:nvPr>
        </p:nvSpPr>
        <p:spPr/>
        <p:txBody>
          <a:bodyPr/>
          <a:lstStyle/>
          <a:p>
            <a:fld id="{309284ED-A3A9-4A71-B457-610D8BE8BA2D}" type="datetime1">
              <a:rPr lang="en-US" smtClean="0"/>
              <a:pPr/>
              <a:t>02/03/12</a:t>
            </a:fld>
            <a:endParaRPr lang="en-US" dirty="0"/>
          </a:p>
        </p:txBody>
      </p:sp>
      <p:sp>
        <p:nvSpPr>
          <p:cNvPr id="5" name="Slide Number Placeholder 4"/>
          <p:cNvSpPr>
            <a:spLocks noGrp="1"/>
          </p:cNvSpPr>
          <p:nvPr>
            <p:ph type="sldNum" sz="quarter" idx="15"/>
          </p:nvPr>
        </p:nvSpPr>
        <p:spPr/>
        <p:txBody>
          <a:bodyPr/>
          <a:lstStyle/>
          <a:p>
            <a:fld id="{518B0933-6FC9-451C-8376-F03477E0B0CC}" type="slidenum">
              <a:rPr lang="en-US" smtClean="0"/>
              <a:pPr/>
              <a:t>10</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13"/>
          </p:nvPr>
        </p:nvGraphicFramePr>
        <p:xfrm>
          <a:off x="64395" y="2446987"/>
          <a:ext cx="9039275" cy="3890488"/>
        </p:xfrm>
        <a:graphic>
          <a:graphicData uri="http://schemas.openxmlformats.org/drawingml/2006/table">
            <a:tbl>
              <a:tblPr/>
              <a:tblGrid>
                <a:gridCol w="4827940"/>
                <a:gridCol w="842267"/>
                <a:gridCol w="842267"/>
                <a:gridCol w="842267"/>
                <a:gridCol w="842267"/>
                <a:gridCol w="842267"/>
              </a:tblGrid>
              <a:tr h="1860044">
                <a:tc>
                  <a:txBody>
                    <a:bodyPr/>
                    <a:lstStyle/>
                    <a:p>
                      <a:pPr marL="50800" marR="0" indent="0" algn="l" defTabSz="457200" rtl="0" eaLnBrk="1" fontAlgn="b"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Specialty Services</a:t>
                      </a:r>
                      <a:endParaRPr lang="en-US" sz="4000" b="1" i="0" u="none" strike="noStrike" dirty="0">
                        <a:solidFill>
                          <a:schemeClr val="tx1"/>
                        </a:solidFill>
                        <a:latin typeface="Arial" pitchFamily="34" charset="0"/>
                        <a:cs typeface="Arial" pitchFamily="34" charset="0"/>
                      </a:endParaRPr>
                    </a:p>
                  </a:txBody>
                  <a:tcPr marL="8960" marR="8960" marT="8960"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1" i="0" u="none" strike="noStrike" dirty="0">
                          <a:solidFill>
                            <a:schemeClr val="tx1"/>
                          </a:solidFill>
                          <a:latin typeface="Arial"/>
                        </a:rPr>
                        <a:t>Yes!!! I need this!</a:t>
                      </a:r>
                    </a:p>
                  </a:txBody>
                  <a:tcPr marL="8960" marR="8960" marT="8960" marB="0"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1" i="0" u="none" strike="noStrike" dirty="0">
                          <a:solidFill>
                            <a:schemeClr val="tx1"/>
                          </a:solidFill>
                          <a:latin typeface="Arial"/>
                        </a:rPr>
                        <a:t>Would be nice</a:t>
                      </a:r>
                    </a:p>
                  </a:txBody>
                  <a:tcPr marL="8960" marR="8960" marT="8960" marB="0"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1" i="0" u="none" strike="noStrike" dirty="0">
                          <a:solidFill>
                            <a:schemeClr val="tx1"/>
                          </a:solidFill>
                          <a:latin typeface="Arial"/>
                        </a:rPr>
                        <a:t>Might use it</a:t>
                      </a:r>
                    </a:p>
                  </a:txBody>
                  <a:tcPr marL="8960" marR="8960" marT="8960" marB="0"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1" i="0" u="none" strike="noStrike" dirty="0">
                          <a:solidFill>
                            <a:schemeClr val="tx1"/>
                          </a:solidFill>
                          <a:latin typeface="Arial"/>
                        </a:rPr>
                        <a:t>No thanks</a:t>
                      </a:r>
                    </a:p>
                  </a:txBody>
                  <a:tcPr marL="8960" marR="8960" marT="8960" marB="0"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1" i="0" u="none" strike="noStrike" dirty="0">
                          <a:solidFill>
                            <a:schemeClr val="tx1"/>
                          </a:solidFill>
                          <a:latin typeface="Arial"/>
                        </a:rPr>
                        <a:t>N/A</a:t>
                      </a:r>
                    </a:p>
                  </a:txBody>
                  <a:tcPr marL="8960" marR="8960" marT="8960" marB="0" vert="vert27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r h="507611">
                <a:tc>
                  <a:txBody>
                    <a:bodyPr/>
                    <a:lstStyle/>
                    <a:p>
                      <a:pPr marL="50800" indent="0" algn="l" fontAlgn="ctr"/>
                      <a:r>
                        <a:rPr lang="en-US" sz="2200" b="0" i="0" u="none" strike="noStrike" dirty="0">
                          <a:solidFill>
                            <a:schemeClr val="tx1"/>
                          </a:solidFill>
                          <a:latin typeface="Arial"/>
                        </a:rPr>
                        <a:t>Asbestos Abatement Design</a:t>
                      </a:r>
                    </a:p>
                  </a:txBody>
                  <a:tcPr marL="8960" marR="8960" marT="8960"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55%</a:t>
                      </a:r>
                    </a:p>
                  </a:txBody>
                  <a:tcPr marL="8960" marR="8960" marT="896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a:solidFill>
                            <a:schemeClr val="tx1"/>
                          </a:solidFill>
                          <a:latin typeface="Arial"/>
                        </a:rPr>
                        <a:t>23%</a:t>
                      </a:r>
                    </a:p>
                  </a:txBody>
                  <a:tcPr marL="8960" marR="8960" marT="896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9%</a:t>
                      </a:r>
                    </a:p>
                  </a:txBody>
                  <a:tcPr marL="8960" marR="8960" marT="896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9%</a:t>
                      </a:r>
                    </a:p>
                  </a:txBody>
                  <a:tcPr marL="8960" marR="8960" marT="896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5%</a:t>
                      </a:r>
                    </a:p>
                  </a:txBody>
                  <a:tcPr marL="8960" marR="8960" marT="8960"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r h="507611">
                <a:tc>
                  <a:txBody>
                    <a:bodyPr/>
                    <a:lstStyle/>
                    <a:p>
                      <a:pPr marL="50800" indent="0" algn="l" fontAlgn="ctr"/>
                      <a:r>
                        <a:rPr lang="en-US" sz="2200" b="0" i="0" u="none" strike="noStrike" dirty="0">
                          <a:solidFill>
                            <a:schemeClr val="tx1"/>
                          </a:solidFill>
                          <a:latin typeface="Arial"/>
                        </a:rPr>
                        <a:t>Code Reviews</a:t>
                      </a:r>
                    </a:p>
                  </a:txBody>
                  <a:tcPr marL="8960" marR="8960" marT="8960"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27%</a:t>
                      </a:r>
                    </a:p>
                  </a:txBody>
                  <a:tcPr marL="8960" marR="8960" marT="896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a:solidFill>
                            <a:schemeClr val="tx1"/>
                          </a:solidFill>
                          <a:latin typeface="Arial"/>
                        </a:rPr>
                        <a:t>23%</a:t>
                      </a:r>
                    </a:p>
                  </a:txBody>
                  <a:tcPr marL="8960" marR="8960" marT="896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a:solidFill>
                            <a:schemeClr val="tx1"/>
                          </a:solidFill>
                          <a:latin typeface="Arial"/>
                        </a:rPr>
                        <a:t>32%</a:t>
                      </a:r>
                    </a:p>
                  </a:txBody>
                  <a:tcPr marL="8960" marR="8960" marT="896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a:solidFill>
                            <a:schemeClr val="tx1"/>
                          </a:solidFill>
                          <a:latin typeface="Arial"/>
                        </a:rPr>
                        <a:t>14%</a:t>
                      </a:r>
                    </a:p>
                  </a:txBody>
                  <a:tcPr marL="8960" marR="8960" marT="896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5%</a:t>
                      </a:r>
                    </a:p>
                  </a:txBody>
                  <a:tcPr marL="8960" marR="8960" marT="8960"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r h="507611">
                <a:tc>
                  <a:txBody>
                    <a:bodyPr/>
                    <a:lstStyle/>
                    <a:p>
                      <a:pPr marL="50800" indent="0" algn="l" fontAlgn="ctr"/>
                      <a:r>
                        <a:rPr lang="en-US" sz="2200" b="0" i="0" u="none" strike="noStrike" dirty="0">
                          <a:solidFill>
                            <a:schemeClr val="tx1"/>
                          </a:solidFill>
                          <a:latin typeface="Arial"/>
                        </a:rPr>
                        <a:t>SHPO Archaeological</a:t>
                      </a:r>
                    </a:p>
                  </a:txBody>
                  <a:tcPr marL="8960" marR="8960" marT="8960"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14%</a:t>
                      </a:r>
                    </a:p>
                  </a:txBody>
                  <a:tcPr marL="8960" marR="8960" marT="896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23%</a:t>
                      </a:r>
                    </a:p>
                  </a:txBody>
                  <a:tcPr marL="8960" marR="8960" marT="896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41%</a:t>
                      </a:r>
                    </a:p>
                  </a:txBody>
                  <a:tcPr marL="8960" marR="8960" marT="896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14%</a:t>
                      </a:r>
                    </a:p>
                  </a:txBody>
                  <a:tcPr marL="8960" marR="8960" marT="896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9%</a:t>
                      </a:r>
                    </a:p>
                  </a:txBody>
                  <a:tcPr marL="8960" marR="8960" marT="8960"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r h="507611">
                <a:tc>
                  <a:txBody>
                    <a:bodyPr/>
                    <a:lstStyle/>
                    <a:p>
                      <a:pPr marL="50800" indent="0" algn="l" fontAlgn="ctr"/>
                      <a:r>
                        <a:rPr lang="en-US" sz="2200" b="0" i="0" u="none" strike="noStrike" dirty="0">
                          <a:solidFill>
                            <a:schemeClr val="tx1"/>
                          </a:solidFill>
                          <a:latin typeface="Arial"/>
                        </a:rPr>
                        <a:t>SEQR</a:t>
                      </a:r>
                    </a:p>
                  </a:txBody>
                  <a:tcPr marL="8960" marR="8960" marT="8960"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32%</a:t>
                      </a:r>
                    </a:p>
                  </a:txBody>
                  <a:tcPr marL="8960" marR="8960" marT="896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23%</a:t>
                      </a:r>
                    </a:p>
                  </a:txBody>
                  <a:tcPr marL="8960" marR="8960" marT="896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41%</a:t>
                      </a:r>
                    </a:p>
                  </a:txBody>
                  <a:tcPr marL="8960" marR="8960" marT="896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0%</a:t>
                      </a:r>
                    </a:p>
                  </a:txBody>
                  <a:tcPr marL="8960" marR="8960" marT="896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5%</a:t>
                      </a:r>
                    </a:p>
                  </a:txBody>
                  <a:tcPr marL="8960" marR="8960" marT="8960"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r>
            </a:tbl>
          </a:graphicData>
        </a:graphic>
      </p:graphicFrame>
      <p:sp>
        <p:nvSpPr>
          <p:cNvPr id="7" name="Title 2"/>
          <p:cNvSpPr>
            <a:spLocks noGrp="1"/>
          </p:cNvSpPr>
          <p:nvPr>
            <p:ph type="ctrTitle"/>
          </p:nvPr>
        </p:nvSpPr>
        <p:spPr>
          <a:xfrm>
            <a:off x="0" y="1429555"/>
            <a:ext cx="9144000" cy="1068946"/>
          </a:xfrm>
        </p:spPr>
        <p:txBody>
          <a:bodyPr>
            <a:normAutofit fontScale="90000"/>
          </a:bodyPr>
          <a:lstStyle/>
          <a:p>
            <a:pPr algn="l"/>
            <a:r>
              <a:rPr lang="en-US" sz="3100" dirty="0" smtClean="0">
                <a:latin typeface="Arial"/>
              </a:rPr>
              <a:t>Rate the following Specialty Service contract templates according to importance/priority to your campus.</a:t>
            </a:r>
            <a:r>
              <a:rPr lang="en-US" b="1" dirty="0" smtClean="0">
                <a:latin typeface="Arial"/>
              </a:rPr>
              <a:t/>
            </a:r>
            <a:br>
              <a:rPr lang="en-US" b="1" dirty="0" smtClean="0">
                <a:latin typeface="Arial"/>
              </a:rPr>
            </a:br>
            <a:endParaRPr lang="en-US" dirty="0"/>
          </a:p>
        </p:txBody>
      </p:sp>
      <p:sp>
        <p:nvSpPr>
          <p:cNvPr id="4" name="Date Placeholder 3"/>
          <p:cNvSpPr>
            <a:spLocks noGrp="1"/>
          </p:cNvSpPr>
          <p:nvPr>
            <p:ph type="dt" sz="half" idx="14"/>
          </p:nvPr>
        </p:nvSpPr>
        <p:spPr>
          <a:xfrm>
            <a:off x="457200" y="6480175"/>
            <a:ext cx="2133600" cy="365125"/>
          </a:xfrm>
          <a:prstGeom prst="rect">
            <a:avLst/>
          </a:prstGeom>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a:xfrm>
            <a:off x="6553200" y="6480175"/>
            <a:ext cx="2133600" cy="365125"/>
          </a:xfrm>
          <a:prstGeom prst="rect">
            <a:avLst/>
          </a:prstGeom>
        </p:spPr>
        <p:txBody>
          <a:bodyPr/>
          <a:lstStyle/>
          <a:p>
            <a:pPr>
              <a:defRPr/>
            </a:pPr>
            <a:fld id="{518B0933-6FC9-451C-8376-F03477E0B0CC}" type="slidenum">
              <a:rPr lang="en-US" smtClean="0"/>
              <a:pPr>
                <a:defRPr/>
              </a:pPr>
              <a:t>11</a:t>
            </a:fld>
            <a:endParaRPr lang="en-US"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539392" y="1809686"/>
            <a:ext cx="8604607" cy="4327451"/>
          </a:xfrm>
          <a:prstGeom prst="rect">
            <a:avLst/>
          </a:prstGeom>
        </p:spPr>
        <p:txBody>
          <a:bodyPr/>
          <a:lstStyle/>
          <a:p>
            <a:pPr fontAlgn="ctr"/>
            <a:r>
              <a:rPr lang="en-US" dirty="0" smtClean="0"/>
              <a:t>Rate the following Specialty Service contract templates according to importance/priority</a:t>
            </a:r>
          </a:p>
          <a:p>
            <a:pPr fontAlgn="ctr"/>
            <a:r>
              <a:rPr lang="en-US" dirty="0" smtClean="0"/>
              <a:t>Responded “Yes I need this” or “Would be nice” </a:t>
            </a:r>
          </a:p>
          <a:p>
            <a:pPr lvl="1" fontAlgn="ctr"/>
            <a:r>
              <a:rPr lang="en-US" dirty="0" smtClean="0"/>
              <a:t>Asbestos Abatement Design – 78%</a:t>
            </a:r>
          </a:p>
          <a:p>
            <a:pPr lvl="1" fontAlgn="ctr"/>
            <a:r>
              <a:rPr lang="en-US" dirty="0" smtClean="0"/>
              <a:t>Code Reviews – 50%</a:t>
            </a:r>
          </a:p>
          <a:p>
            <a:pPr lvl="1" fontAlgn="ctr"/>
            <a:r>
              <a:rPr lang="en-US" dirty="0" smtClean="0"/>
              <a:t>SHPO Archaeological – 37%</a:t>
            </a:r>
          </a:p>
          <a:p>
            <a:pPr lvl="1" fontAlgn="ctr"/>
            <a:r>
              <a:rPr lang="en-US" dirty="0" smtClean="0"/>
              <a:t>SEQR – 55%</a:t>
            </a:r>
          </a:p>
          <a:p>
            <a:endParaRPr lang="en-US" dirty="0"/>
          </a:p>
        </p:txBody>
      </p:sp>
      <p:sp>
        <p:nvSpPr>
          <p:cNvPr id="3" name="Title 2"/>
          <p:cNvSpPr>
            <a:spLocks noGrp="1"/>
          </p:cNvSpPr>
          <p:nvPr>
            <p:ph type="ctrTitle"/>
          </p:nvPr>
        </p:nvSpPr>
        <p:spPr>
          <a:xfrm>
            <a:off x="714054" y="776019"/>
            <a:ext cx="8229600" cy="1002193"/>
          </a:xfrm>
        </p:spPr>
        <p:txBody>
          <a:bodyPr/>
          <a:lstStyle/>
          <a:p>
            <a:r>
              <a:rPr lang="en-US" dirty="0" smtClean="0"/>
              <a:t>Survey Results – Specialty Services</a:t>
            </a:r>
            <a:endParaRPr lang="en-US" dirty="0"/>
          </a:p>
        </p:txBody>
      </p:sp>
      <p:sp>
        <p:nvSpPr>
          <p:cNvPr id="4" name="Date Placeholder 3"/>
          <p:cNvSpPr>
            <a:spLocks noGrp="1"/>
          </p:cNvSpPr>
          <p:nvPr>
            <p:ph type="dt" sz="half" idx="14"/>
          </p:nvPr>
        </p:nvSpPr>
        <p:spPr>
          <a:xfrm>
            <a:off x="457200" y="6480175"/>
            <a:ext cx="2133600" cy="365125"/>
          </a:xfrm>
          <a:prstGeom prst="rect">
            <a:avLst/>
          </a:prstGeom>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a:xfrm>
            <a:off x="6553200" y="6480175"/>
            <a:ext cx="2133600" cy="365125"/>
          </a:xfrm>
          <a:prstGeom prst="rect">
            <a:avLst/>
          </a:prstGeom>
        </p:spPr>
        <p:txBody>
          <a:bodyPr/>
          <a:lstStyle/>
          <a:p>
            <a:pPr>
              <a:defRPr/>
            </a:pPr>
            <a:fld id="{518B0933-6FC9-451C-8376-F03477E0B0CC}" type="slidenum">
              <a:rPr lang="en-US" smtClean="0"/>
              <a:pPr>
                <a:defRPr/>
              </a:pPr>
              <a:t>12</a:t>
            </a:fld>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13"/>
          </p:nvPr>
        </p:nvGraphicFramePr>
        <p:xfrm>
          <a:off x="128788" y="2112133"/>
          <a:ext cx="8976573" cy="4314424"/>
        </p:xfrm>
        <a:graphic>
          <a:graphicData uri="http://schemas.openxmlformats.org/drawingml/2006/table">
            <a:tbl>
              <a:tblPr/>
              <a:tblGrid>
                <a:gridCol w="3246502"/>
                <a:gridCol w="1347297"/>
                <a:gridCol w="1103811"/>
                <a:gridCol w="1136275"/>
                <a:gridCol w="1103810"/>
                <a:gridCol w="1038878"/>
              </a:tblGrid>
              <a:tr h="1961452">
                <a:tc>
                  <a:txBody>
                    <a:bodyPr/>
                    <a:lstStyle/>
                    <a:p>
                      <a:pPr marL="50800" marR="0" indent="0" algn="l" defTabSz="457200" rtl="0" eaLnBrk="1" fontAlgn="b"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Time &amp; Material Contracts</a:t>
                      </a:r>
                      <a:endParaRPr lang="en-US" sz="4000" b="1" i="0" u="none" strike="noStrike" dirty="0">
                        <a:solidFill>
                          <a:schemeClr val="tx1"/>
                        </a:solidFill>
                        <a:latin typeface="Arial" pitchFamily="34" charset="0"/>
                        <a:cs typeface="Arial" pitchFamily="34" charset="0"/>
                      </a:endParaRPr>
                    </a:p>
                  </a:txBody>
                  <a:tcPr marL="7448" marR="7448" marT="7448" marB="0" anchor="b">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1" i="0" u="none" strike="noStrike" dirty="0">
                          <a:solidFill>
                            <a:schemeClr val="tx1"/>
                          </a:solidFill>
                          <a:latin typeface="Arial"/>
                        </a:rPr>
                        <a:t>Yes!!! I need this!</a:t>
                      </a:r>
                    </a:p>
                  </a:txBody>
                  <a:tcPr marL="7448" marR="7448" marT="7448" marB="0"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1" i="0" u="none" strike="noStrike" dirty="0">
                          <a:solidFill>
                            <a:schemeClr val="tx1"/>
                          </a:solidFill>
                          <a:latin typeface="Arial"/>
                        </a:rPr>
                        <a:t>Would be nice</a:t>
                      </a:r>
                    </a:p>
                  </a:txBody>
                  <a:tcPr marL="7448" marR="7448" marT="7448" marB="0"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1" i="0" u="none" strike="noStrike" dirty="0">
                          <a:solidFill>
                            <a:schemeClr val="tx1"/>
                          </a:solidFill>
                          <a:latin typeface="Arial"/>
                        </a:rPr>
                        <a:t>Might use it</a:t>
                      </a:r>
                    </a:p>
                  </a:txBody>
                  <a:tcPr marL="7448" marR="7448" marT="7448" marB="0"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1" i="0" u="none" strike="noStrike">
                          <a:solidFill>
                            <a:schemeClr val="tx1"/>
                          </a:solidFill>
                          <a:latin typeface="Arial"/>
                        </a:rPr>
                        <a:t>No thanks</a:t>
                      </a:r>
                    </a:p>
                  </a:txBody>
                  <a:tcPr marL="7448" marR="7448" marT="7448" marB="0"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1" i="0" u="none" strike="noStrike" dirty="0">
                          <a:solidFill>
                            <a:schemeClr val="tx1"/>
                          </a:solidFill>
                          <a:latin typeface="Arial"/>
                        </a:rPr>
                        <a:t>N/A</a:t>
                      </a:r>
                    </a:p>
                  </a:txBody>
                  <a:tcPr marL="7448" marR="7448" marT="7448" marB="0" vert="vert27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r h="392162">
                <a:tc>
                  <a:txBody>
                    <a:bodyPr/>
                    <a:lstStyle/>
                    <a:p>
                      <a:pPr marL="50800" indent="0" algn="l" fontAlgn="ctr"/>
                      <a:r>
                        <a:rPr lang="en-US" sz="2200" b="0" i="0" u="none" strike="noStrike" dirty="0" smtClean="0">
                          <a:solidFill>
                            <a:schemeClr val="tx1"/>
                          </a:solidFill>
                          <a:latin typeface="Arial"/>
                        </a:rPr>
                        <a:t>Asbestos </a:t>
                      </a:r>
                      <a:r>
                        <a:rPr lang="en-US" sz="2200" b="0" i="0" u="none" strike="noStrike" dirty="0">
                          <a:solidFill>
                            <a:schemeClr val="tx1"/>
                          </a:solidFill>
                          <a:latin typeface="Arial"/>
                        </a:rPr>
                        <a:t>Abatement</a:t>
                      </a:r>
                    </a:p>
                  </a:txBody>
                  <a:tcPr marL="7448" marR="7448" marT="7448"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41%</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a:solidFill>
                            <a:schemeClr val="tx1"/>
                          </a:solidFill>
                          <a:latin typeface="Arial"/>
                        </a:rPr>
                        <a:t>45%</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a:solidFill>
                            <a:schemeClr val="tx1"/>
                          </a:solidFill>
                          <a:latin typeface="Arial"/>
                        </a:rPr>
                        <a:t>9%</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a:solidFill>
                            <a:schemeClr val="tx1"/>
                          </a:solidFill>
                          <a:latin typeface="Arial"/>
                        </a:rPr>
                        <a:t>5%</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a:solidFill>
                            <a:schemeClr val="tx1"/>
                          </a:solidFill>
                          <a:latin typeface="Arial"/>
                        </a:rPr>
                        <a:t>0%</a:t>
                      </a:r>
                    </a:p>
                  </a:txBody>
                  <a:tcPr marL="7448" marR="7448" marT="7448"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r h="392162">
                <a:tc>
                  <a:txBody>
                    <a:bodyPr/>
                    <a:lstStyle/>
                    <a:p>
                      <a:pPr marL="50800" indent="0" algn="l" fontAlgn="ctr"/>
                      <a:r>
                        <a:rPr lang="en-US" sz="2200" b="0" i="0" u="none" strike="noStrike" dirty="0">
                          <a:solidFill>
                            <a:schemeClr val="tx1"/>
                          </a:solidFill>
                          <a:latin typeface="Arial"/>
                        </a:rPr>
                        <a:t>Welding</a:t>
                      </a:r>
                    </a:p>
                  </a:txBody>
                  <a:tcPr marL="7448" marR="7448" marT="7448"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a:solidFill>
                            <a:schemeClr val="tx1"/>
                          </a:solidFill>
                          <a:latin typeface="Arial"/>
                        </a:rPr>
                        <a:t>18%</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14%</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27%</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36%</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a:solidFill>
                            <a:schemeClr val="tx1"/>
                          </a:solidFill>
                          <a:latin typeface="Arial"/>
                        </a:rPr>
                        <a:t>5%</a:t>
                      </a:r>
                    </a:p>
                  </a:txBody>
                  <a:tcPr marL="7448" marR="7448" marT="7448"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r h="392162">
                <a:tc>
                  <a:txBody>
                    <a:bodyPr/>
                    <a:lstStyle/>
                    <a:p>
                      <a:pPr marL="50800" indent="0" algn="l" fontAlgn="ctr"/>
                      <a:r>
                        <a:rPr lang="en-US" sz="2200" b="0" i="0" u="none" strike="noStrike" dirty="0">
                          <a:solidFill>
                            <a:schemeClr val="tx1"/>
                          </a:solidFill>
                          <a:latin typeface="Arial"/>
                        </a:rPr>
                        <a:t>Window Treatments</a:t>
                      </a:r>
                    </a:p>
                  </a:txBody>
                  <a:tcPr marL="7448" marR="7448" marT="7448"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18%</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27%</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41%</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14%</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a:solidFill>
                            <a:schemeClr val="tx1"/>
                          </a:solidFill>
                          <a:latin typeface="Arial"/>
                        </a:rPr>
                        <a:t>0%</a:t>
                      </a:r>
                    </a:p>
                  </a:txBody>
                  <a:tcPr marL="7448" marR="7448" marT="7448"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r h="392162">
                <a:tc>
                  <a:txBody>
                    <a:bodyPr/>
                    <a:lstStyle/>
                    <a:p>
                      <a:pPr marL="50800" indent="0" algn="l" fontAlgn="ctr"/>
                      <a:r>
                        <a:rPr lang="en-US" sz="2200" b="0" i="0" u="none" strike="noStrike" dirty="0">
                          <a:solidFill>
                            <a:schemeClr val="tx1"/>
                          </a:solidFill>
                          <a:latin typeface="Arial"/>
                        </a:rPr>
                        <a:t>Carpet installation</a:t>
                      </a:r>
                    </a:p>
                  </a:txBody>
                  <a:tcPr marL="7448" marR="7448" marT="7448"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a:solidFill>
                            <a:schemeClr val="tx1"/>
                          </a:solidFill>
                          <a:latin typeface="Arial"/>
                        </a:rPr>
                        <a:t>32%</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23%</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41%</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5%</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0%</a:t>
                      </a:r>
                    </a:p>
                  </a:txBody>
                  <a:tcPr marL="7448" marR="7448" marT="7448"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r h="392162">
                <a:tc>
                  <a:txBody>
                    <a:bodyPr/>
                    <a:lstStyle/>
                    <a:p>
                      <a:pPr marL="50800" indent="0" algn="l" fontAlgn="ctr"/>
                      <a:r>
                        <a:rPr lang="en-US" sz="2200" b="0" i="0" u="none" strike="noStrike" dirty="0">
                          <a:solidFill>
                            <a:schemeClr val="tx1"/>
                          </a:solidFill>
                          <a:latin typeface="Arial"/>
                        </a:rPr>
                        <a:t>Excavation</a:t>
                      </a:r>
                    </a:p>
                  </a:txBody>
                  <a:tcPr marL="7448" marR="7448" marT="7448"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a:solidFill>
                            <a:schemeClr val="tx1"/>
                          </a:solidFill>
                          <a:latin typeface="Arial"/>
                        </a:rPr>
                        <a:t>23%</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a:solidFill>
                            <a:schemeClr val="tx1"/>
                          </a:solidFill>
                          <a:latin typeface="Arial"/>
                        </a:rPr>
                        <a:t>36%</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27%</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14%</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0%</a:t>
                      </a:r>
                    </a:p>
                  </a:txBody>
                  <a:tcPr marL="7448" marR="7448" marT="7448"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r h="392162">
                <a:tc>
                  <a:txBody>
                    <a:bodyPr/>
                    <a:lstStyle/>
                    <a:p>
                      <a:pPr marL="50800" indent="0" algn="l" fontAlgn="ctr"/>
                      <a:r>
                        <a:rPr lang="en-US" sz="2200" b="0" i="0" u="none" strike="noStrike" dirty="0">
                          <a:solidFill>
                            <a:schemeClr val="tx1"/>
                          </a:solidFill>
                          <a:latin typeface="Arial"/>
                        </a:rPr>
                        <a:t>Signage</a:t>
                      </a:r>
                    </a:p>
                  </a:txBody>
                  <a:tcPr marL="7448" marR="7448" marT="7448"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a:solidFill>
                            <a:schemeClr val="tx1"/>
                          </a:solidFill>
                          <a:latin typeface="Arial"/>
                        </a:rPr>
                        <a:t>9%</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a:solidFill>
                            <a:schemeClr val="tx1"/>
                          </a:solidFill>
                          <a:latin typeface="Arial"/>
                        </a:rPr>
                        <a:t>32%</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a:solidFill>
                            <a:schemeClr val="tx1"/>
                          </a:solidFill>
                          <a:latin typeface="Arial"/>
                        </a:rPr>
                        <a:t>41%</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18%</a:t>
                      </a:r>
                    </a:p>
                  </a:txBody>
                  <a:tcPr marL="7448" marR="7448" marT="7448"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0%</a:t>
                      </a:r>
                    </a:p>
                  </a:txBody>
                  <a:tcPr marL="7448" marR="7448" marT="7448"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r>
            </a:tbl>
          </a:graphicData>
        </a:graphic>
      </p:graphicFrame>
      <p:sp>
        <p:nvSpPr>
          <p:cNvPr id="4" name="Date Placeholder 3"/>
          <p:cNvSpPr>
            <a:spLocks noGrp="1"/>
          </p:cNvSpPr>
          <p:nvPr>
            <p:ph type="dt" sz="half" idx="14"/>
          </p:nvPr>
        </p:nvSpPr>
        <p:spPr>
          <a:xfrm>
            <a:off x="457200" y="6480175"/>
            <a:ext cx="2133600" cy="365125"/>
          </a:xfrm>
          <a:prstGeom prst="rect">
            <a:avLst/>
          </a:prstGeom>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a:xfrm>
            <a:off x="6553200" y="6480175"/>
            <a:ext cx="2133600" cy="365125"/>
          </a:xfrm>
          <a:prstGeom prst="rect">
            <a:avLst/>
          </a:prstGeom>
        </p:spPr>
        <p:txBody>
          <a:bodyPr/>
          <a:lstStyle/>
          <a:p>
            <a:pPr>
              <a:defRPr/>
            </a:pPr>
            <a:fld id="{518B0933-6FC9-451C-8376-F03477E0B0CC}" type="slidenum">
              <a:rPr lang="en-US" smtClean="0"/>
              <a:pPr>
                <a:defRPr/>
              </a:pPr>
              <a:t>13</a:t>
            </a:fld>
            <a:endParaRPr lang="en-US" dirty="0"/>
          </a:p>
        </p:txBody>
      </p:sp>
      <p:sp>
        <p:nvSpPr>
          <p:cNvPr id="8" name="TextBox 7"/>
          <p:cNvSpPr txBox="1"/>
          <p:nvPr/>
        </p:nvSpPr>
        <p:spPr>
          <a:xfrm>
            <a:off x="103030" y="1043189"/>
            <a:ext cx="9414457" cy="1384995"/>
          </a:xfrm>
          <a:prstGeom prst="rect">
            <a:avLst/>
          </a:prstGeom>
          <a:noFill/>
        </p:spPr>
        <p:txBody>
          <a:bodyPr wrap="square" rtlCol="0">
            <a:spAutoFit/>
          </a:bodyPr>
          <a:lstStyle/>
          <a:p>
            <a:r>
              <a:rPr lang="en-US" sz="2800" dirty="0" smtClean="0">
                <a:latin typeface="Arial"/>
              </a:rPr>
              <a:t>Rate the following Time &amp; Material contract templates according to importance/priority to your campus</a:t>
            </a:r>
            <a:endParaRPr lang="en-US" sz="2800" b="1" dirty="0" smtClean="0">
              <a:latin typeface="Arial"/>
            </a:endParaRPr>
          </a:p>
          <a:p>
            <a:endParaRPr lang="en-US" sz="2800"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1758315"/>
            <a:ext cx="8686800" cy="4327451"/>
          </a:xfrm>
          <a:prstGeom prst="rect">
            <a:avLst/>
          </a:prstGeom>
        </p:spPr>
        <p:txBody>
          <a:bodyPr/>
          <a:lstStyle/>
          <a:p>
            <a:r>
              <a:rPr lang="en-US" dirty="0" smtClean="0"/>
              <a:t>Rate the following Time &amp; Material contract templates according to importance/priority</a:t>
            </a:r>
          </a:p>
          <a:p>
            <a:r>
              <a:rPr lang="en-US" dirty="0" smtClean="0"/>
              <a:t>Responded “Yes I need this” or “Would be nice” </a:t>
            </a:r>
          </a:p>
          <a:p>
            <a:pPr lvl="1"/>
            <a:r>
              <a:rPr lang="en-US" dirty="0" smtClean="0"/>
              <a:t>Asbestos Abatement – 86%</a:t>
            </a:r>
          </a:p>
          <a:p>
            <a:pPr lvl="1"/>
            <a:r>
              <a:rPr lang="en-US" dirty="0" smtClean="0"/>
              <a:t>Welding – 32%</a:t>
            </a:r>
          </a:p>
          <a:p>
            <a:pPr lvl="1"/>
            <a:r>
              <a:rPr lang="en-US" dirty="0" smtClean="0"/>
              <a:t>Window Treatments – 45%</a:t>
            </a:r>
          </a:p>
          <a:p>
            <a:pPr lvl="1"/>
            <a:r>
              <a:rPr lang="en-US" dirty="0" smtClean="0"/>
              <a:t>Carpet Installation – 55%</a:t>
            </a:r>
          </a:p>
          <a:p>
            <a:pPr lvl="1"/>
            <a:r>
              <a:rPr lang="en-US" dirty="0" smtClean="0"/>
              <a:t>Excavation – 59%</a:t>
            </a:r>
          </a:p>
          <a:p>
            <a:pPr lvl="1"/>
            <a:r>
              <a:rPr lang="en-US" dirty="0" smtClean="0"/>
              <a:t>Signage – 41%</a:t>
            </a:r>
          </a:p>
          <a:p>
            <a:endParaRPr lang="en-US" dirty="0" smtClean="0"/>
          </a:p>
          <a:p>
            <a:endParaRPr lang="en-US" dirty="0" smtClean="0"/>
          </a:p>
          <a:p>
            <a:endParaRPr lang="en-US" dirty="0"/>
          </a:p>
        </p:txBody>
      </p:sp>
      <p:sp>
        <p:nvSpPr>
          <p:cNvPr id="3" name="Title 2"/>
          <p:cNvSpPr>
            <a:spLocks noGrp="1"/>
          </p:cNvSpPr>
          <p:nvPr>
            <p:ph type="ctrTitle"/>
          </p:nvPr>
        </p:nvSpPr>
        <p:spPr/>
        <p:txBody>
          <a:bodyPr/>
          <a:lstStyle/>
          <a:p>
            <a:r>
              <a:rPr lang="en-US" dirty="0" smtClean="0"/>
              <a:t>Survey Results – Time &amp; Material</a:t>
            </a:r>
            <a:endParaRPr lang="en-US" dirty="0"/>
          </a:p>
        </p:txBody>
      </p:sp>
      <p:sp>
        <p:nvSpPr>
          <p:cNvPr id="4" name="Date Placeholder 3"/>
          <p:cNvSpPr>
            <a:spLocks noGrp="1"/>
          </p:cNvSpPr>
          <p:nvPr>
            <p:ph type="dt" sz="half" idx="14"/>
          </p:nvPr>
        </p:nvSpPr>
        <p:spPr>
          <a:xfrm>
            <a:off x="457200" y="6480175"/>
            <a:ext cx="2133600" cy="365125"/>
          </a:xfrm>
          <a:prstGeom prst="rect">
            <a:avLst/>
          </a:prstGeom>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a:xfrm>
            <a:off x="6553200" y="6480175"/>
            <a:ext cx="2133600" cy="365125"/>
          </a:xfrm>
          <a:prstGeom prst="rect">
            <a:avLst/>
          </a:prstGeom>
        </p:spPr>
        <p:txBody>
          <a:bodyPr/>
          <a:lstStyle/>
          <a:p>
            <a:pPr>
              <a:defRPr/>
            </a:pPr>
            <a:fld id="{518B0933-6FC9-451C-8376-F03477E0B0CC}" type="slidenum">
              <a:rPr lang="en-US" smtClean="0"/>
              <a:pPr>
                <a:defRPr/>
              </a:pPr>
              <a:t>14</a:t>
            </a:fld>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199" y="1871330"/>
            <a:ext cx="8351949" cy="4327451"/>
          </a:xfrm>
          <a:prstGeom prst="rect">
            <a:avLst/>
          </a:prstGeom>
        </p:spPr>
        <p:txBody>
          <a:bodyPr/>
          <a:lstStyle/>
          <a:p>
            <a:r>
              <a:rPr lang="en-US" dirty="0" smtClean="0"/>
              <a:t>Development of contracts for consultants, time and material work, and construction services templates is an example of shared services </a:t>
            </a:r>
          </a:p>
          <a:p>
            <a:pPr lvl="0"/>
            <a:r>
              <a:rPr lang="en-US" dirty="0" smtClean="0"/>
              <a:t>OCF is a part of the shared services discussion,  centrally creating tools for campuses</a:t>
            </a:r>
          </a:p>
          <a:p>
            <a:r>
              <a:rPr lang="en-US" dirty="0" smtClean="0"/>
              <a:t>Campuses can participate in shared services by offering tools they have created to other campuses</a:t>
            </a:r>
          </a:p>
          <a:p>
            <a:pPr lvl="0"/>
            <a:endParaRPr lang="en-US" dirty="0" smtClean="0"/>
          </a:p>
        </p:txBody>
      </p:sp>
      <p:sp>
        <p:nvSpPr>
          <p:cNvPr id="3" name="Title 2"/>
          <p:cNvSpPr>
            <a:spLocks noGrp="1"/>
          </p:cNvSpPr>
          <p:nvPr>
            <p:ph type="ctrTitle"/>
          </p:nvPr>
        </p:nvSpPr>
        <p:spPr/>
        <p:txBody>
          <a:bodyPr/>
          <a:lstStyle/>
          <a:p>
            <a:r>
              <a:rPr lang="en-US" dirty="0" smtClean="0"/>
              <a:t>Think Shared Services</a:t>
            </a:r>
            <a:endParaRPr lang="en-US" dirty="0"/>
          </a:p>
        </p:txBody>
      </p:sp>
      <p:sp>
        <p:nvSpPr>
          <p:cNvPr id="4" name="Date Placeholder 3"/>
          <p:cNvSpPr>
            <a:spLocks noGrp="1"/>
          </p:cNvSpPr>
          <p:nvPr>
            <p:ph type="dt" sz="half" idx="14"/>
          </p:nvPr>
        </p:nvSpPr>
        <p:spPr>
          <a:xfrm>
            <a:off x="457200" y="6480175"/>
            <a:ext cx="2133600" cy="365125"/>
          </a:xfrm>
          <a:prstGeom prst="rect">
            <a:avLst/>
          </a:prstGeom>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a:xfrm>
            <a:off x="6553200" y="6480175"/>
            <a:ext cx="2133600" cy="365125"/>
          </a:xfrm>
          <a:prstGeom prst="rect">
            <a:avLst/>
          </a:prstGeom>
        </p:spPr>
        <p:txBody>
          <a:bodyPr/>
          <a:lstStyle/>
          <a:p>
            <a:pPr>
              <a:defRPr/>
            </a:pPr>
            <a:fld id="{518B0933-6FC9-451C-8376-F03477E0B0CC}" type="slidenum">
              <a:rPr lang="en-US" smtClean="0"/>
              <a:pPr>
                <a:defRPr/>
              </a:pPr>
              <a:t>15</a:t>
            </a:fld>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67048" y="1742542"/>
            <a:ext cx="8229600" cy="4327451"/>
          </a:xfrm>
        </p:spPr>
        <p:txBody>
          <a:bodyPr/>
          <a:lstStyle/>
          <a:p>
            <a:r>
              <a:rPr lang="en-US" dirty="0" smtClean="0"/>
              <a:t>Whether developed centrally or by individual campuses, sharing them among all campuses reduces redundant effort across the state</a:t>
            </a:r>
          </a:p>
          <a:p>
            <a:pPr lvl="0"/>
            <a:r>
              <a:rPr lang="en-US" dirty="0" smtClean="0"/>
              <a:t>Regional groups can jointly execute contracts for multiple campuses to use</a:t>
            </a:r>
          </a:p>
          <a:p>
            <a:pPr lvl="0"/>
            <a:r>
              <a:rPr lang="en-US" dirty="0" smtClean="0"/>
              <a:t>Systemness - recognizing that while the campuses are competitors they are also essential parts of a system and success of each is vital to the whole</a:t>
            </a:r>
          </a:p>
          <a:p>
            <a:pPr lvl="0"/>
            <a:endParaRPr lang="en-US" dirty="0"/>
          </a:p>
        </p:txBody>
      </p:sp>
      <p:sp>
        <p:nvSpPr>
          <p:cNvPr id="3" name="Title 2"/>
          <p:cNvSpPr>
            <a:spLocks noGrp="1"/>
          </p:cNvSpPr>
          <p:nvPr>
            <p:ph type="ctrTitle"/>
          </p:nvPr>
        </p:nvSpPr>
        <p:spPr/>
        <p:txBody>
          <a:bodyPr/>
          <a:lstStyle/>
          <a:p>
            <a:r>
              <a:rPr lang="en-US" dirty="0" smtClean="0"/>
              <a:t>Shared Services &amp; Systemness</a:t>
            </a: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16</a:t>
            </a:fld>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4"/>
          </p:nvPr>
        </p:nvSpPr>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17</a:t>
            </a:fld>
            <a:endParaRPr lang="en-US" dirty="0"/>
          </a:p>
        </p:txBody>
      </p:sp>
      <p:graphicFrame>
        <p:nvGraphicFramePr>
          <p:cNvPr id="6" name="Table 5"/>
          <p:cNvGraphicFramePr>
            <a:graphicFrameLocks noGrp="1"/>
          </p:cNvGraphicFramePr>
          <p:nvPr/>
        </p:nvGraphicFramePr>
        <p:xfrm>
          <a:off x="94927" y="2086381"/>
          <a:ext cx="9010436" cy="4314420"/>
        </p:xfrm>
        <a:graphic>
          <a:graphicData uri="http://schemas.openxmlformats.org/drawingml/2006/table">
            <a:tbl>
              <a:tblPr/>
              <a:tblGrid>
                <a:gridCol w="4838936"/>
                <a:gridCol w="834300"/>
                <a:gridCol w="834300"/>
                <a:gridCol w="834300"/>
                <a:gridCol w="834300"/>
                <a:gridCol w="834300"/>
              </a:tblGrid>
              <a:tr h="1571220">
                <a:tc>
                  <a:txBody>
                    <a:bodyPr/>
                    <a:lstStyle/>
                    <a:p>
                      <a:pPr marL="50800" marR="0" indent="0" algn="l" defTabSz="457200" rtl="0" eaLnBrk="1" fontAlgn="b"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Training</a:t>
                      </a:r>
                      <a:endParaRPr kumimoji="0" lang="en-US" sz="40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a:txBody>
                  <a:tcPr marL="114300" marR="9525" marT="9525"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50800" indent="0" algn="ctr" defTabSz="457200" rtl="0" eaLnBrk="1" fontAlgn="ctr" latinLnBrk="0" hangingPunct="1"/>
                      <a:r>
                        <a:rPr lang="en-US" sz="2200" b="0" i="0" u="none" strike="noStrike" kern="1200" dirty="0">
                          <a:solidFill>
                            <a:schemeClr val="tx1"/>
                          </a:solidFill>
                          <a:latin typeface="Arial"/>
                          <a:ea typeface="+mn-ea"/>
                          <a:cs typeface="+mn-cs"/>
                        </a:rPr>
                        <a:t>Yes!!! I need this!</a:t>
                      </a:r>
                    </a:p>
                  </a:txBody>
                  <a:tcPr marL="9525" marR="9525" marT="9525" marB="0"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50800" indent="0" algn="ctr" defTabSz="457200" rtl="0" eaLnBrk="1" fontAlgn="ctr" latinLnBrk="0" hangingPunct="1"/>
                      <a:r>
                        <a:rPr lang="en-US" sz="2200" b="0" i="0" u="none" strike="noStrike" kern="1200" dirty="0">
                          <a:solidFill>
                            <a:schemeClr val="tx1"/>
                          </a:solidFill>
                          <a:latin typeface="Arial"/>
                          <a:ea typeface="+mn-ea"/>
                          <a:cs typeface="+mn-cs"/>
                        </a:rPr>
                        <a:t>Would be nice</a:t>
                      </a:r>
                    </a:p>
                  </a:txBody>
                  <a:tcPr marL="9525" marR="9525" marT="9525" marB="0"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50800" indent="0" algn="ctr" defTabSz="457200" rtl="0" eaLnBrk="1" fontAlgn="ctr" latinLnBrk="0" hangingPunct="1"/>
                      <a:r>
                        <a:rPr lang="en-US" sz="2200" b="0" i="0" u="none" strike="noStrike" kern="1200" dirty="0">
                          <a:solidFill>
                            <a:schemeClr val="tx1"/>
                          </a:solidFill>
                          <a:latin typeface="Arial"/>
                          <a:ea typeface="+mn-ea"/>
                          <a:cs typeface="+mn-cs"/>
                        </a:rPr>
                        <a:t>Might use it</a:t>
                      </a:r>
                    </a:p>
                  </a:txBody>
                  <a:tcPr marL="9525" marR="9525" marT="9525" marB="0"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50800" indent="0" algn="ctr" defTabSz="457200" rtl="0" eaLnBrk="1" fontAlgn="ctr" latinLnBrk="0" hangingPunct="1"/>
                      <a:r>
                        <a:rPr lang="en-US" sz="2200" b="0" i="0" u="none" strike="noStrike" kern="1200" dirty="0">
                          <a:solidFill>
                            <a:schemeClr val="tx1"/>
                          </a:solidFill>
                          <a:latin typeface="Arial"/>
                          <a:ea typeface="+mn-ea"/>
                          <a:cs typeface="+mn-cs"/>
                        </a:rPr>
                        <a:t>No thanks</a:t>
                      </a:r>
                    </a:p>
                  </a:txBody>
                  <a:tcPr marL="9525" marR="9525" marT="9525" marB="0"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50800" indent="0" algn="ctr" defTabSz="457200" rtl="0" eaLnBrk="1" fontAlgn="ctr" latinLnBrk="0" hangingPunct="1"/>
                      <a:r>
                        <a:rPr lang="en-US" sz="2200" b="0" i="0" u="none" strike="noStrike" kern="1200" dirty="0">
                          <a:solidFill>
                            <a:schemeClr val="tx1"/>
                          </a:solidFill>
                          <a:latin typeface="Arial"/>
                          <a:ea typeface="+mn-ea"/>
                          <a:cs typeface="+mn-cs"/>
                        </a:rPr>
                        <a:t>N/A</a:t>
                      </a:r>
                    </a:p>
                  </a:txBody>
                  <a:tcPr marL="9525" marR="9525" marT="9525" marB="0" vert="vert27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r h="457200">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Campus Let </a:t>
                      </a:r>
                      <a:r>
                        <a:rPr lang="en-US" sz="2200" b="0" i="0" u="none" strike="noStrike" kern="1200" dirty="0" smtClean="0">
                          <a:solidFill>
                            <a:schemeClr val="tx1"/>
                          </a:solidFill>
                          <a:latin typeface="Arial"/>
                          <a:ea typeface="+mn-ea"/>
                          <a:cs typeface="+mn-cs"/>
                        </a:rPr>
                        <a:t>Process (Overview)</a:t>
                      </a:r>
                      <a:endParaRPr lang="en-US" sz="2200" b="0" i="0" u="none" strike="noStrike" kern="1200" dirty="0">
                        <a:solidFill>
                          <a:schemeClr val="tx1"/>
                        </a:solidFill>
                        <a:latin typeface="Arial"/>
                        <a:ea typeface="+mn-ea"/>
                        <a:cs typeface="+mn-cs"/>
                      </a:endParaRPr>
                    </a:p>
                  </a:txBody>
                  <a:tcPr marL="114300" marR="9525" marT="9525"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45%</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45%</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9%</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0%</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0%</a:t>
                      </a:r>
                    </a:p>
                  </a:txBody>
                  <a:tcPr marL="9525" marR="9525" marT="9525"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457200">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Fee </a:t>
                      </a:r>
                      <a:r>
                        <a:rPr lang="en-US" sz="2200" b="0" i="0" u="none" strike="noStrike" kern="1200" dirty="0" smtClean="0">
                          <a:solidFill>
                            <a:schemeClr val="tx1"/>
                          </a:solidFill>
                          <a:latin typeface="Arial"/>
                          <a:ea typeface="+mn-ea"/>
                          <a:cs typeface="+mn-cs"/>
                        </a:rPr>
                        <a:t>Negotiations </a:t>
                      </a:r>
                      <a:r>
                        <a:rPr lang="en-US" sz="2200" b="0" i="0" u="none" strike="noStrike" kern="1200" dirty="0">
                          <a:solidFill>
                            <a:schemeClr val="tx1"/>
                          </a:solidFill>
                          <a:latin typeface="Arial"/>
                          <a:ea typeface="+mn-ea"/>
                          <a:cs typeface="+mn-cs"/>
                        </a:rPr>
                        <a:t>&amp; </a:t>
                      </a:r>
                      <a:r>
                        <a:rPr lang="en-US" sz="2200" b="0" i="0" u="none" strike="noStrike" kern="1200" dirty="0" smtClean="0">
                          <a:solidFill>
                            <a:schemeClr val="tx1"/>
                          </a:solidFill>
                          <a:latin typeface="Arial"/>
                          <a:ea typeface="+mn-ea"/>
                          <a:cs typeface="+mn-cs"/>
                        </a:rPr>
                        <a:t>Documentation</a:t>
                      </a:r>
                      <a:endParaRPr lang="en-US" sz="2200" b="0" i="0" u="none" strike="noStrike" kern="1200" dirty="0">
                        <a:solidFill>
                          <a:schemeClr val="tx1"/>
                        </a:solidFill>
                        <a:latin typeface="Arial"/>
                        <a:ea typeface="+mn-ea"/>
                        <a:cs typeface="+mn-cs"/>
                      </a:endParaRPr>
                    </a:p>
                  </a:txBody>
                  <a:tcPr marL="114300" marR="9525" marT="9525"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45%</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27%</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27%</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0%</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0%</a:t>
                      </a:r>
                    </a:p>
                  </a:txBody>
                  <a:tcPr marL="9525" marR="9525" marT="9525"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r h="457200">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Wicks Law</a:t>
                      </a:r>
                    </a:p>
                  </a:txBody>
                  <a:tcPr marL="114300" marR="9525" marT="9525"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36%</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41%</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14%</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9%</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0%</a:t>
                      </a:r>
                    </a:p>
                  </a:txBody>
                  <a:tcPr marL="9525" marR="9525" marT="9525"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457200">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MWBE</a:t>
                      </a:r>
                    </a:p>
                  </a:txBody>
                  <a:tcPr marL="114300" marR="9525" marT="9525"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41%</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50800" indent="0" algn="l" defTabSz="457200" rtl="0" eaLnBrk="1" fontAlgn="ctr" latinLnBrk="0" hangingPunct="1"/>
                      <a:r>
                        <a:rPr lang="en-US" sz="2200" b="0" i="0" u="none" strike="noStrike" kern="1200">
                          <a:solidFill>
                            <a:schemeClr val="tx1"/>
                          </a:solidFill>
                          <a:latin typeface="Arial"/>
                          <a:ea typeface="+mn-ea"/>
                          <a:cs typeface="+mn-cs"/>
                        </a:rPr>
                        <a:t>32%</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18%</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5%</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5%</a:t>
                      </a:r>
                    </a:p>
                  </a:txBody>
                  <a:tcPr marL="9525" marR="9525" marT="9525"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r h="457200">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Sole Source Justification</a:t>
                      </a:r>
                    </a:p>
                  </a:txBody>
                  <a:tcPr marL="114300" marR="9525" marT="9525"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50%</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41%</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5%</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5%</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0%</a:t>
                      </a:r>
                    </a:p>
                  </a:txBody>
                  <a:tcPr marL="9525" marR="9525" marT="9525"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457200">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Contract Closeouts</a:t>
                      </a:r>
                    </a:p>
                  </a:txBody>
                  <a:tcPr marL="114300" marR="9525" marT="9525"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45%</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41%</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9%</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5%</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marL="50800" indent="0" algn="l" defTabSz="457200" rtl="0" eaLnBrk="1" fontAlgn="ctr" latinLnBrk="0" hangingPunct="1"/>
                      <a:r>
                        <a:rPr lang="en-US" sz="2200" b="0" i="0" u="none" strike="noStrike" kern="1200" dirty="0">
                          <a:solidFill>
                            <a:schemeClr val="tx1"/>
                          </a:solidFill>
                          <a:latin typeface="Arial"/>
                          <a:ea typeface="+mn-ea"/>
                          <a:cs typeface="+mn-cs"/>
                        </a:rPr>
                        <a:t>0%</a:t>
                      </a:r>
                    </a:p>
                  </a:txBody>
                  <a:tcPr marL="9525" marR="9525" marT="9525"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r>
            </a:tbl>
          </a:graphicData>
        </a:graphic>
      </p:graphicFrame>
      <p:sp>
        <p:nvSpPr>
          <p:cNvPr id="7" name="Rectangle 6"/>
          <p:cNvSpPr/>
          <p:nvPr/>
        </p:nvSpPr>
        <p:spPr>
          <a:xfrm>
            <a:off x="64394" y="1094704"/>
            <a:ext cx="7881870" cy="954107"/>
          </a:xfrm>
          <a:prstGeom prst="rect">
            <a:avLst/>
          </a:prstGeom>
        </p:spPr>
        <p:txBody>
          <a:bodyPr wrap="square">
            <a:spAutoFit/>
          </a:bodyPr>
          <a:lstStyle/>
          <a:p>
            <a:pPr fontAlgn="ctr"/>
            <a:r>
              <a:rPr lang="en-US" sz="2800" dirty="0" smtClean="0">
                <a:latin typeface="Arial"/>
              </a:rPr>
              <a:t>Rate the following training topics according to importance/priority to your campus.</a:t>
            </a:r>
            <a:endParaRPr lang="en-US" sz="2800" dirty="0">
              <a:latin typeface="Arial"/>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85418" y="1534453"/>
            <a:ext cx="8229600" cy="4327451"/>
          </a:xfrm>
          <a:prstGeom prst="rect">
            <a:avLst/>
          </a:prstGeom>
        </p:spPr>
        <p:txBody>
          <a:bodyPr/>
          <a:lstStyle/>
          <a:p>
            <a:pPr fontAlgn="ctr">
              <a:buNone/>
            </a:pPr>
            <a:r>
              <a:rPr lang="en-US" dirty="0" smtClean="0"/>
              <a:t>Responded “Yes I need this” or “Would be nice” </a:t>
            </a:r>
          </a:p>
          <a:p>
            <a:pPr fontAlgn="ctr">
              <a:spcBef>
                <a:spcPts val="600"/>
              </a:spcBef>
            </a:pPr>
            <a:r>
              <a:rPr lang="en-US" dirty="0" smtClean="0"/>
              <a:t>Campus Let Process (General Overview) – 90%</a:t>
            </a:r>
          </a:p>
          <a:p>
            <a:pPr fontAlgn="ctr">
              <a:spcBef>
                <a:spcPts val="600"/>
              </a:spcBef>
            </a:pPr>
            <a:r>
              <a:rPr lang="en-US" dirty="0" smtClean="0"/>
              <a:t>Fee Schedules (Negotiations &amp; Documentation) – 92%</a:t>
            </a:r>
          </a:p>
          <a:p>
            <a:pPr fontAlgn="ctr">
              <a:spcBef>
                <a:spcPts val="600"/>
              </a:spcBef>
            </a:pPr>
            <a:r>
              <a:rPr lang="en-US" dirty="0" smtClean="0"/>
              <a:t>Wicks Law – 77%</a:t>
            </a:r>
          </a:p>
          <a:p>
            <a:pPr fontAlgn="ctr">
              <a:spcBef>
                <a:spcPts val="600"/>
              </a:spcBef>
            </a:pPr>
            <a:r>
              <a:rPr lang="en-US" dirty="0" smtClean="0"/>
              <a:t>MWBE – 73%</a:t>
            </a:r>
          </a:p>
          <a:p>
            <a:pPr fontAlgn="ctr">
              <a:spcBef>
                <a:spcPts val="600"/>
              </a:spcBef>
            </a:pPr>
            <a:r>
              <a:rPr lang="en-US" dirty="0" smtClean="0"/>
              <a:t>Sole Source Justification – 91%</a:t>
            </a:r>
          </a:p>
          <a:p>
            <a:pPr fontAlgn="ctr">
              <a:spcBef>
                <a:spcPts val="600"/>
              </a:spcBef>
            </a:pPr>
            <a:r>
              <a:rPr lang="en-US" dirty="0" smtClean="0"/>
              <a:t>Contract Closeouts – 86%</a:t>
            </a:r>
          </a:p>
          <a:p>
            <a:pPr fontAlgn="ctr">
              <a:spcBef>
                <a:spcPts val="600"/>
              </a:spcBef>
            </a:pPr>
            <a:r>
              <a:rPr lang="en-US" dirty="0" smtClean="0"/>
              <a:t>New facilities officer training</a:t>
            </a:r>
          </a:p>
          <a:p>
            <a:pPr fontAlgn="ctr"/>
            <a:endParaRPr lang="en-US" dirty="0" smtClean="0"/>
          </a:p>
          <a:p>
            <a:pPr fontAlgn="ctr"/>
            <a:endParaRPr lang="en-US" dirty="0" smtClean="0"/>
          </a:p>
          <a:p>
            <a:endParaRPr lang="en-US" dirty="0"/>
          </a:p>
        </p:txBody>
      </p:sp>
      <p:sp>
        <p:nvSpPr>
          <p:cNvPr id="3" name="Title 2"/>
          <p:cNvSpPr>
            <a:spLocks noGrp="1"/>
          </p:cNvSpPr>
          <p:nvPr>
            <p:ph type="ctrTitle"/>
          </p:nvPr>
        </p:nvSpPr>
        <p:spPr/>
        <p:txBody>
          <a:bodyPr/>
          <a:lstStyle/>
          <a:p>
            <a:r>
              <a:rPr lang="en-US" dirty="0" smtClean="0"/>
              <a:t>Survey Results - Training</a:t>
            </a:r>
            <a:endParaRPr lang="en-US" dirty="0"/>
          </a:p>
        </p:txBody>
      </p:sp>
      <p:sp>
        <p:nvSpPr>
          <p:cNvPr id="4" name="Date Placeholder 3"/>
          <p:cNvSpPr>
            <a:spLocks noGrp="1"/>
          </p:cNvSpPr>
          <p:nvPr>
            <p:ph type="dt" sz="half" idx="14"/>
          </p:nvPr>
        </p:nvSpPr>
        <p:spPr>
          <a:xfrm>
            <a:off x="457200" y="6480175"/>
            <a:ext cx="2133600" cy="365125"/>
          </a:xfrm>
          <a:prstGeom prst="rect">
            <a:avLst/>
          </a:prstGeom>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a:xfrm>
            <a:off x="6553200" y="6480175"/>
            <a:ext cx="2133600" cy="365125"/>
          </a:xfrm>
          <a:prstGeom prst="rect">
            <a:avLst/>
          </a:prstGeom>
        </p:spPr>
        <p:txBody>
          <a:bodyPr/>
          <a:lstStyle/>
          <a:p>
            <a:pPr>
              <a:defRPr/>
            </a:pPr>
            <a:fld id="{518B0933-6FC9-451C-8376-F03477E0B0CC}" type="slidenum">
              <a:rPr lang="en-US" smtClean="0"/>
              <a:pPr>
                <a:defRPr/>
              </a:pPr>
              <a:t>18</a:t>
            </a:fld>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sz="quarter" idx="13"/>
          </p:nvPr>
        </p:nvGraphicFramePr>
        <p:xfrm>
          <a:off x="62987" y="2537139"/>
          <a:ext cx="9081013" cy="3837904"/>
        </p:xfrm>
        <a:graphic>
          <a:graphicData uri="http://schemas.openxmlformats.org/drawingml/2006/table">
            <a:tbl>
              <a:tblPr/>
              <a:tblGrid>
                <a:gridCol w="5888093"/>
                <a:gridCol w="1677889"/>
                <a:gridCol w="1515031"/>
              </a:tblGrid>
              <a:tr h="1094704">
                <a:tc>
                  <a:txBody>
                    <a:bodyPr/>
                    <a:lstStyle/>
                    <a:p>
                      <a:pPr marL="53975" marR="0" indent="0" algn="l" defTabSz="457200" rtl="0" eaLnBrk="1" fontAlgn="b"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Arial" charset="0"/>
                          <a:ea typeface="+mn-ea"/>
                          <a:cs typeface="+mn-cs"/>
                        </a:rPr>
                        <a:t>Communications </a:t>
                      </a:r>
                      <a:endParaRPr lang="en-US" sz="1800" b="0" i="0" u="none" strike="noStrike" dirty="0">
                        <a:solidFill>
                          <a:schemeClr val="tx1"/>
                        </a:solidFill>
                        <a:latin typeface="Arial"/>
                      </a:endParaRPr>
                    </a:p>
                  </a:txBody>
                  <a:tcPr marL="9525" marR="9525" marT="9525"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en-US" sz="2200" b="0" i="0" u="none" strike="noStrike" dirty="0" smtClean="0">
                          <a:solidFill>
                            <a:schemeClr val="tx1"/>
                          </a:solidFill>
                          <a:latin typeface="Arial"/>
                        </a:rPr>
                        <a:t>41</a:t>
                      </a:r>
                      <a:r>
                        <a:rPr lang="en-US" sz="2200" b="0" i="0" u="none" strike="noStrike" baseline="0" dirty="0" smtClean="0">
                          <a:solidFill>
                            <a:schemeClr val="tx1"/>
                          </a:solidFill>
                          <a:latin typeface="Arial"/>
                        </a:rPr>
                        <a:t> Total</a:t>
                      </a:r>
                      <a:r>
                        <a:rPr lang="en-US" sz="2200" b="0" i="0" u="none" strike="noStrike" dirty="0" smtClean="0">
                          <a:solidFill>
                            <a:schemeClr val="tx1"/>
                          </a:solidFill>
                          <a:latin typeface="Arial"/>
                        </a:rPr>
                        <a:t> Responses</a:t>
                      </a:r>
                      <a:endParaRPr lang="en-US" sz="2200" b="0" i="0" u="none" strike="noStrike" dirty="0">
                        <a:solidFill>
                          <a:schemeClr val="tx1"/>
                        </a:solidFill>
                        <a:latin typeface="Arial"/>
                      </a:endParaRP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en-US" sz="2200" b="0" i="0" u="none" strike="noStrike" dirty="0" smtClean="0">
                          <a:solidFill>
                            <a:schemeClr val="tx1"/>
                          </a:solidFill>
                          <a:latin typeface="Arial"/>
                        </a:rPr>
                        <a:t>%</a:t>
                      </a:r>
                      <a:endParaRPr lang="en-US" sz="2200" b="0" i="0" u="none" strike="noStrike" dirty="0">
                        <a:solidFill>
                          <a:schemeClr val="tx1"/>
                        </a:solidFill>
                        <a:latin typeface="Arial"/>
                      </a:endParaRPr>
                    </a:p>
                  </a:txBody>
                  <a:tcPr marL="9525" marR="9525" marT="9525"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457200">
                <a:tc>
                  <a:txBody>
                    <a:bodyPr/>
                    <a:lstStyle/>
                    <a:p>
                      <a:pPr marL="53975" indent="0" algn="l" fontAlgn="b"/>
                      <a:r>
                        <a:rPr lang="en-US" sz="2200" b="0" i="0" u="none" strike="noStrike" dirty="0" smtClean="0">
                          <a:solidFill>
                            <a:schemeClr val="tx1"/>
                          </a:solidFill>
                          <a:latin typeface="Arial"/>
                        </a:rPr>
                        <a:t> SUNY </a:t>
                      </a:r>
                      <a:r>
                        <a:rPr lang="en-US" sz="2200" b="0" i="0" u="none" strike="noStrike" dirty="0">
                          <a:solidFill>
                            <a:schemeClr val="tx1"/>
                          </a:solidFill>
                          <a:latin typeface="Arial"/>
                        </a:rPr>
                        <a:t>Webpage for Facilities/Contracts</a:t>
                      </a:r>
                    </a:p>
                  </a:txBody>
                  <a:tcPr marL="9525" marR="9525" marT="9525"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en-US" sz="2200" b="0" i="0" u="none" strike="noStrike" dirty="0">
                          <a:solidFill>
                            <a:schemeClr val="tx1"/>
                          </a:solidFill>
                          <a:latin typeface="Arial"/>
                        </a:rPr>
                        <a:t>10</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en-US" sz="2200" b="0" i="0" u="none" strike="noStrike" dirty="0" smtClean="0">
                          <a:solidFill>
                            <a:schemeClr val="tx1"/>
                          </a:solidFill>
                          <a:latin typeface="Arial"/>
                        </a:rPr>
                        <a:t>24%</a:t>
                      </a:r>
                      <a:endParaRPr lang="en-US" sz="2200" b="0" i="0" u="none" strike="noStrike" dirty="0">
                        <a:solidFill>
                          <a:schemeClr val="tx1"/>
                        </a:solidFill>
                        <a:latin typeface="Arial"/>
                      </a:endParaRPr>
                    </a:p>
                  </a:txBody>
                  <a:tcPr marL="9525" marR="9525" marT="9525"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457200">
                <a:tc>
                  <a:txBody>
                    <a:bodyPr/>
                    <a:lstStyle/>
                    <a:p>
                      <a:pPr marL="53975" indent="0" algn="l" fontAlgn="b"/>
                      <a:r>
                        <a:rPr lang="en-US" sz="2200" b="0" i="0" u="none" strike="noStrike" dirty="0" smtClean="0">
                          <a:solidFill>
                            <a:schemeClr val="tx1"/>
                          </a:solidFill>
                          <a:latin typeface="Arial"/>
                        </a:rPr>
                        <a:t> Facebook </a:t>
                      </a:r>
                      <a:r>
                        <a:rPr lang="en-US" sz="2200" b="0" i="0" u="none" strike="noStrike" dirty="0">
                          <a:solidFill>
                            <a:schemeClr val="tx1"/>
                          </a:solidFill>
                          <a:latin typeface="Arial"/>
                        </a:rPr>
                        <a:t>Page for Facilities/Contracts</a:t>
                      </a:r>
                    </a:p>
                  </a:txBody>
                  <a:tcPr marL="9525" marR="9525" marT="9525"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b"/>
                      <a:r>
                        <a:rPr lang="en-US" sz="2200" b="0" i="0" u="none" strike="noStrike" dirty="0">
                          <a:solidFill>
                            <a:schemeClr val="tx1"/>
                          </a:solidFill>
                          <a:latin typeface="Arial"/>
                        </a:rPr>
                        <a:t>0</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b"/>
                      <a:r>
                        <a:rPr lang="en-US" sz="2200" b="0" i="0" u="none" strike="noStrike" dirty="0">
                          <a:solidFill>
                            <a:schemeClr val="tx1"/>
                          </a:solidFill>
                          <a:latin typeface="Arial"/>
                        </a:rPr>
                        <a:t>0%</a:t>
                      </a:r>
                    </a:p>
                  </a:txBody>
                  <a:tcPr marL="9525" marR="9525" marT="9525"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r h="457200">
                <a:tc>
                  <a:txBody>
                    <a:bodyPr/>
                    <a:lstStyle/>
                    <a:p>
                      <a:pPr marL="53975" indent="0" algn="l" fontAlgn="b"/>
                      <a:r>
                        <a:rPr lang="en-US" sz="2200" b="0" i="0" u="none" strike="noStrike" dirty="0" smtClean="0">
                          <a:solidFill>
                            <a:schemeClr val="tx1"/>
                          </a:solidFill>
                          <a:latin typeface="Arial"/>
                        </a:rPr>
                        <a:t> Email </a:t>
                      </a:r>
                      <a:r>
                        <a:rPr lang="en-US" sz="2200" b="0" i="0" u="none" strike="noStrike" dirty="0">
                          <a:solidFill>
                            <a:schemeClr val="tx1"/>
                          </a:solidFill>
                          <a:latin typeface="Arial"/>
                        </a:rPr>
                        <a:t>Updates via PPAA listserv</a:t>
                      </a:r>
                    </a:p>
                  </a:txBody>
                  <a:tcPr marL="9525" marR="9525" marT="9525"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en-US" sz="2200" b="0" i="0" u="none" strike="noStrike" dirty="0">
                          <a:solidFill>
                            <a:schemeClr val="tx1"/>
                          </a:solidFill>
                          <a:latin typeface="Arial"/>
                        </a:rPr>
                        <a:t>15</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en-US" sz="2200" b="0" i="0" u="none" strike="noStrike" dirty="0" smtClean="0">
                          <a:solidFill>
                            <a:schemeClr val="tx1"/>
                          </a:solidFill>
                          <a:latin typeface="Arial"/>
                        </a:rPr>
                        <a:t>37%</a:t>
                      </a:r>
                      <a:endParaRPr lang="en-US" sz="2200" b="0" i="0" u="none" strike="noStrike" dirty="0">
                        <a:solidFill>
                          <a:schemeClr val="tx1"/>
                        </a:solidFill>
                        <a:latin typeface="Arial"/>
                      </a:endParaRPr>
                    </a:p>
                  </a:txBody>
                  <a:tcPr marL="9525" marR="9525" marT="9525"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457200">
                <a:tc>
                  <a:txBody>
                    <a:bodyPr/>
                    <a:lstStyle/>
                    <a:p>
                      <a:pPr marL="53975" indent="0" algn="l" fontAlgn="b"/>
                      <a:r>
                        <a:rPr lang="en-US" sz="2200" b="0" i="0" u="none" strike="noStrike" dirty="0" smtClean="0">
                          <a:solidFill>
                            <a:schemeClr val="tx1"/>
                          </a:solidFill>
                          <a:latin typeface="Arial"/>
                        </a:rPr>
                        <a:t> Email </a:t>
                      </a:r>
                      <a:r>
                        <a:rPr lang="en-US" sz="2200" b="0" i="0" u="none" strike="noStrike" dirty="0">
                          <a:solidFill>
                            <a:schemeClr val="tx1"/>
                          </a:solidFill>
                          <a:latin typeface="Arial"/>
                        </a:rPr>
                        <a:t>Updates via a NEW campus let listserv</a:t>
                      </a:r>
                    </a:p>
                  </a:txBody>
                  <a:tcPr marL="9525" marR="9525" marT="9525"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b"/>
                      <a:r>
                        <a:rPr lang="en-US" sz="2200" b="0" i="0" u="none" strike="noStrike" dirty="0">
                          <a:solidFill>
                            <a:schemeClr val="tx1"/>
                          </a:solidFill>
                          <a:latin typeface="Arial"/>
                        </a:rPr>
                        <a:t>9</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b"/>
                      <a:r>
                        <a:rPr lang="en-US" sz="2200" b="0" i="0" u="none" strike="noStrike" dirty="0" smtClean="0">
                          <a:solidFill>
                            <a:schemeClr val="tx1"/>
                          </a:solidFill>
                          <a:latin typeface="Arial"/>
                        </a:rPr>
                        <a:t>22%</a:t>
                      </a:r>
                      <a:endParaRPr lang="en-US" sz="2200" b="0" i="0" u="none" strike="noStrike" dirty="0">
                        <a:solidFill>
                          <a:schemeClr val="tx1"/>
                        </a:solidFill>
                        <a:latin typeface="Arial"/>
                      </a:endParaRPr>
                    </a:p>
                  </a:txBody>
                  <a:tcPr marL="9525" marR="9525" marT="9525"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r h="457200">
                <a:tc>
                  <a:txBody>
                    <a:bodyPr/>
                    <a:lstStyle/>
                    <a:p>
                      <a:pPr marL="53975" indent="0" algn="l" fontAlgn="b"/>
                      <a:r>
                        <a:rPr lang="en-US" sz="2200" b="0" i="0" u="none" strike="noStrike" dirty="0" smtClean="0">
                          <a:solidFill>
                            <a:schemeClr val="tx1"/>
                          </a:solidFill>
                          <a:latin typeface="Arial"/>
                        </a:rPr>
                        <a:t> Quarterly </a:t>
                      </a:r>
                      <a:r>
                        <a:rPr lang="en-US" sz="2200" b="0" i="0" u="none" strike="noStrike" dirty="0">
                          <a:solidFill>
                            <a:schemeClr val="tx1"/>
                          </a:solidFill>
                          <a:latin typeface="Arial"/>
                        </a:rPr>
                        <a:t>News Letters</a:t>
                      </a:r>
                    </a:p>
                  </a:txBody>
                  <a:tcPr marL="9525" marR="9525" marT="9525"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en-US" sz="2200" b="0" i="0" u="none" strike="noStrike" dirty="0">
                          <a:solidFill>
                            <a:schemeClr val="tx1"/>
                          </a:solidFill>
                          <a:latin typeface="Arial"/>
                        </a:rPr>
                        <a:t>5</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en-US" sz="2200" b="0" i="0" u="none" strike="noStrike" dirty="0" smtClean="0">
                          <a:solidFill>
                            <a:schemeClr val="tx1"/>
                          </a:solidFill>
                          <a:latin typeface="Arial"/>
                        </a:rPr>
                        <a:t>12%</a:t>
                      </a:r>
                      <a:endParaRPr lang="en-US" sz="2200" b="0" i="0" u="none" strike="noStrike" dirty="0">
                        <a:solidFill>
                          <a:schemeClr val="tx1"/>
                        </a:solidFill>
                        <a:latin typeface="Arial"/>
                      </a:endParaRPr>
                    </a:p>
                  </a:txBody>
                  <a:tcPr marL="9525" marR="9525" marT="9525"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457200">
                <a:tc>
                  <a:txBody>
                    <a:bodyPr/>
                    <a:lstStyle/>
                    <a:p>
                      <a:pPr marL="53975" indent="0" algn="l" fontAlgn="b"/>
                      <a:r>
                        <a:rPr lang="en-US" sz="2200" b="0" i="0" u="none" strike="noStrike" dirty="0" smtClean="0">
                          <a:solidFill>
                            <a:schemeClr val="tx1"/>
                          </a:solidFill>
                          <a:latin typeface="Arial"/>
                        </a:rPr>
                        <a:t> Confluence </a:t>
                      </a:r>
                      <a:r>
                        <a:rPr lang="en-US" sz="2200" b="0" i="0" u="none" strike="noStrike" dirty="0">
                          <a:solidFill>
                            <a:schemeClr val="tx1"/>
                          </a:solidFill>
                          <a:latin typeface="Arial"/>
                        </a:rPr>
                        <a:t>Online Discussion Forum</a:t>
                      </a:r>
                    </a:p>
                  </a:txBody>
                  <a:tcPr marL="9525" marR="9525" marT="9525"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ctr" fontAlgn="b"/>
                      <a:r>
                        <a:rPr lang="en-US" sz="2200" b="0" i="0" u="none" strike="noStrike" dirty="0">
                          <a:solidFill>
                            <a:schemeClr val="tx1"/>
                          </a:solidFill>
                          <a:latin typeface="Arial"/>
                        </a:rPr>
                        <a:t>2</a:t>
                      </a: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ctr" fontAlgn="b"/>
                      <a:r>
                        <a:rPr lang="en-US" sz="2200" b="0" i="0" u="none" strike="noStrike" dirty="0" smtClean="0">
                          <a:solidFill>
                            <a:schemeClr val="tx1"/>
                          </a:solidFill>
                          <a:latin typeface="Arial"/>
                        </a:rPr>
                        <a:t>5%</a:t>
                      </a:r>
                      <a:endParaRPr lang="en-US" sz="2200" b="0" i="0" u="none" strike="noStrike" dirty="0">
                        <a:solidFill>
                          <a:schemeClr val="tx1"/>
                        </a:solidFill>
                        <a:latin typeface="Arial"/>
                      </a:endParaRPr>
                    </a:p>
                  </a:txBody>
                  <a:tcPr marL="9525" marR="9525" marT="9525"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r>
            </a:tbl>
          </a:graphicData>
        </a:graphic>
      </p:graphicFrame>
      <p:sp>
        <p:nvSpPr>
          <p:cNvPr id="4" name="Date Placeholder 3"/>
          <p:cNvSpPr>
            <a:spLocks noGrp="1"/>
          </p:cNvSpPr>
          <p:nvPr>
            <p:ph type="dt" sz="half" idx="14"/>
          </p:nvPr>
        </p:nvSpPr>
        <p:spPr>
          <a:xfrm>
            <a:off x="457200" y="6480175"/>
            <a:ext cx="2133600" cy="365125"/>
          </a:xfrm>
          <a:prstGeom prst="rect">
            <a:avLst/>
          </a:prstGeom>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a:xfrm>
            <a:off x="6553200" y="6480175"/>
            <a:ext cx="2133600" cy="365125"/>
          </a:xfrm>
          <a:prstGeom prst="rect">
            <a:avLst/>
          </a:prstGeom>
        </p:spPr>
        <p:txBody>
          <a:bodyPr/>
          <a:lstStyle/>
          <a:p>
            <a:pPr>
              <a:defRPr/>
            </a:pPr>
            <a:fld id="{518B0933-6FC9-451C-8376-F03477E0B0CC}" type="slidenum">
              <a:rPr lang="en-US" smtClean="0"/>
              <a:pPr>
                <a:defRPr/>
              </a:pPr>
              <a:t>19</a:t>
            </a:fld>
            <a:endParaRPr lang="en-US" dirty="0"/>
          </a:p>
        </p:txBody>
      </p:sp>
      <p:sp>
        <p:nvSpPr>
          <p:cNvPr id="6" name="Rectangle 5"/>
          <p:cNvSpPr/>
          <p:nvPr/>
        </p:nvSpPr>
        <p:spPr>
          <a:xfrm>
            <a:off x="1" y="1056997"/>
            <a:ext cx="9144000" cy="1384995"/>
          </a:xfrm>
          <a:prstGeom prst="rect">
            <a:avLst/>
          </a:prstGeom>
        </p:spPr>
        <p:txBody>
          <a:bodyPr wrap="square">
            <a:spAutoFit/>
          </a:bodyPr>
          <a:lstStyle/>
          <a:p>
            <a:pPr marL="120650"/>
            <a:r>
              <a:rPr lang="en-US" sz="2800" dirty="0" smtClean="0"/>
              <a:t>How would you prefer to receive communication from the Office for Capital Facilities related to contracts? (Check all that apply)</a:t>
            </a:r>
            <a:endParaRPr lang="en-US" sz="2800"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13472" y="1676496"/>
            <a:ext cx="8229600" cy="4327451"/>
          </a:xfrm>
          <a:prstGeom prst="rect">
            <a:avLst/>
          </a:prstGeom>
        </p:spPr>
        <p:txBody>
          <a:bodyPr/>
          <a:lstStyle/>
          <a:p>
            <a:r>
              <a:rPr lang="en-US" dirty="0" smtClean="0"/>
              <a:t>Tools, Training, Communication</a:t>
            </a:r>
          </a:p>
          <a:p>
            <a:r>
              <a:rPr lang="en-US" dirty="0" smtClean="0"/>
              <a:t>Res Hall Capital Budget</a:t>
            </a:r>
          </a:p>
          <a:p>
            <a:r>
              <a:rPr lang="en-US" dirty="0" smtClean="0"/>
              <a:t>Community College Capital Budget</a:t>
            </a:r>
          </a:p>
          <a:p>
            <a:r>
              <a:rPr lang="en-US" dirty="0" smtClean="0"/>
              <a:t>Energy Buying Group</a:t>
            </a:r>
          </a:p>
          <a:p>
            <a:r>
              <a:rPr lang="en-US" dirty="0" smtClean="0"/>
              <a:t>Environmental Health &amp; Safety</a:t>
            </a:r>
          </a:p>
          <a:p>
            <a:pPr marL="342900" lvl="1" indent="-342900">
              <a:buClr>
                <a:srgbClr val="3FB0E9"/>
              </a:buClr>
              <a:buFont typeface="Wingdings" pitchFamily="2" charset="2"/>
              <a:buChar char="§"/>
            </a:pPr>
            <a:r>
              <a:rPr lang="en-US" sz="3200" dirty="0" smtClean="0"/>
              <a:t>Director of Sustainability</a:t>
            </a:r>
          </a:p>
          <a:p>
            <a:endParaRPr lang="en-US" dirty="0"/>
          </a:p>
        </p:txBody>
      </p:sp>
      <p:sp>
        <p:nvSpPr>
          <p:cNvPr id="2" name="Title 1"/>
          <p:cNvSpPr>
            <a:spLocks noGrp="1"/>
          </p:cNvSpPr>
          <p:nvPr>
            <p:ph type="ctrTitle"/>
          </p:nvPr>
        </p:nvSpPr>
        <p:spPr/>
        <p:txBody>
          <a:bodyPr/>
          <a:lstStyle/>
          <a:p>
            <a:r>
              <a:rPr lang="en-US" dirty="0" smtClean="0"/>
              <a:t>Agenda</a:t>
            </a:r>
            <a:endParaRPr lang="en-US" dirty="0"/>
          </a:p>
        </p:txBody>
      </p:sp>
      <p:sp>
        <p:nvSpPr>
          <p:cNvPr id="4" name="Date Placeholder 3"/>
          <p:cNvSpPr>
            <a:spLocks noGrp="1"/>
          </p:cNvSpPr>
          <p:nvPr>
            <p:ph type="dt" sz="half" idx="14"/>
          </p:nvPr>
        </p:nvSpPr>
        <p:spPr>
          <a:xfrm>
            <a:off x="457200" y="6480175"/>
            <a:ext cx="2133600" cy="365125"/>
          </a:xfrm>
          <a:prstGeom prst="rect">
            <a:avLst/>
          </a:prstGeom>
        </p:spPr>
        <p:txBody>
          <a:bodyPr/>
          <a:lstStyle/>
          <a:p>
            <a:fld id="{EEC7682A-616E-4B55-8AA0-B716364CB872}" type="datetime1">
              <a:rPr lang="en-US" smtClean="0"/>
              <a:pPr/>
              <a:t>02/03/12</a:t>
            </a:fld>
            <a:endParaRPr lang="en-US" dirty="0"/>
          </a:p>
        </p:txBody>
      </p:sp>
      <p:sp>
        <p:nvSpPr>
          <p:cNvPr id="5" name="Slide Number Placeholder 4"/>
          <p:cNvSpPr>
            <a:spLocks noGrp="1"/>
          </p:cNvSpPr>
          <p:nvPr>
            <p:ph type="sldNum" sz="quarter" idx="15"/>
          </p:nvPr>
        </p:nvSpPr>
        <p:spPr>
          <a:xfrm>
            <a:off x="6553200" y="6480175"/>
            <a:ext cx="2133600" cy="365125"/>
          </a:xfrm>
          <a:prstGeom prst="rect">
            <a:avLst/>
          </a:prstGeom>
        </p:spPr>
        <p:txBody>
          <a:bodyPr/>
          <a:lstStyle/>
          <a:p>
            <a:fld id="{518B0933-6FC9-451C-8376-F03477E0B0CC}" type="slidenum">
              <a:rPr lang="en-US" smtClean="0"/>
              <a:pPr/>
              <a:t>2</a:t>
            </a:fld>
            <a:endParaRPr lang="en-US" dirty="0"/>
          </a:p>
        </p:txBody>
      </p:sp>
    </p:spTree>
  </p:cSld>
  <p:clrMapOvr>
    <a:masterClrMapping/>
  </p:clrMapOvr>
  <p:transition advTm="25625"/>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46926" y="1436631"/>
            <a:ext cx="8489256" cy="4327451"/>
          </a:xfrm>
          <a:prstGeom prst="rect">
            <a:avLst/>
          </a:prstGeom>
        </p:spPr>
        <p:txBody>
          <a:bodyPr/>
          <a:lstStyle/>
          <a:p>
            <a:r>
              <a:rPr lang="en-US" dirty="0" smtClean="0"/>
              <a:t>Current SUNYPPAA List includes State Ops, Community Colleges, DASNY, SUCF, Private Colleges</a:t>
            </a:r>
          </a:p>
          <a:p>
            <a:r>
              <a:rPr lang="en-US" dirty="0" smtClean="0"/>
              <a:t>Potential uses include:</a:t>
            </a:r>
          </a:p>
          <a:p>
            <a:pPr lvl="1"/>
            <a:r>
              <a:rPr lang="en-US" dirty="0" smtClean="0"/>
              <a:t>Capital Projects - design, construction procurement</a:t>
            </a:r>
          </a:p>
          <a:p>
            <a:pPr lvl="1"/>
            <a:r>
              <a:rPr lang="en-US" dirty="0" smtClean="0"/>
              <a:t>Energy  &amp; Sustainability</a:t>
            </a:r>
          </a:p>
          <a:p>
            <a:pPr lvl="1"/>
            <a:r>
              <a:rPr lang="en-US" dirty="0" smtClean="0"/>
              <a:t>Maintenance and Operations</a:t>
            </a:r>
          </a:p>
          <a:p>
            <a:pPr lvl="1"/>
            <a:endParaRPr lang="en-US" dirty="0" smtClean="0"/>
          </a:p>
          <a:p>
            <a:endParaRPr lang="en-US" dirty="0"/>
          </a:p>
        </p:txBody>
      </p:sp>
      <p:sp>
        <p:nvSpPr>
          <p:cNvPr id="3" name="Title 2"/>
          <p:cNvSpPr>
            <a:spLocks noGrp="1"/>
          </p:cNvSpPr>
          <p:nvPr>
            <p:ph type="ctrTitle"/>
          </p:nvPr>
        </p:nvSpPr>
        <p:spPr>
          <a:xfrm>
            <a:off x="457200" y="667779"/>
            <a:ext cx="8229600" cy="1002193"/>
          </a:xfrm>
        </p:spPr>
        <p:txBody>
          <a:bodyPr/>
          <a:lstStyle/>
          <a:p>
            <a:r>
              <a:rPr lang="en-US" dirty="0" smtClean="0"/>
              <a:t>Listserv Options</a:t>
            </a:r>
            <a:endParaRPr lang="en-US" dirty="0"/>
          </a:p>
        </p:txBody>
      </p:sp>
      <p:sp>
        <p:nvSpPr>
          <p:cNvPr id="4" name="Date Placeholder 3"/>
          <p:cNvSpPr>
            <a:spLocks noGrp="1"/>
          </p:cNvSpPr>
          <p:nvPr>
            <p:ph type="dt" sz="half" idx="14"/>
          </p:nvPr>
        </p:nvSpPr>
        <p:spPr>
          <a:xfrm>
            <a:off x="457200" y="6480175"/>
            <a:ext cx="2133600" cy="365125"/>
          </a:xfrm>
          <a:prstGeom prst="rect">
            <a:avLst/>
          </a:prstGeom>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a:xfrm>
            <a:off x="6553200" y="6480175"/>
            <a:ext cx="2133600" cy="365125"/>
          </a:xfrm>
          <a:prstGeom prst="rect">
            <a:avLst/>
          </a:prstGeom>
        </p:spPr>
        <p:txBody>
          <a:bodyPr/>
          <a:lstStyle/>
          <a:p>
            <a:pPr>
              <a:defRPr/>
            </a:pPr>
            <a:fld id="{518B0933-6FC9-451C-8376-F03477E0B0CC}" type="slidenum">
              <a:rPr lang="en-US" smtClean="0"/>
              <a:pPr>
                <a:defRPr/>
              </a:pPr>
              <a:t>20</a:t>
            </a:fld>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1819815"/>
            <a:ext cx="8229600" cy="4327451"/>
          </a:xfrm>
          <a:prstGeom prst="rect">
            <a:avLst/>
          </a:prstGeom>
        </p:spPr>
        <p:txBody>
          <a:bodyPr/>
          <a:lstStyle/>
          <a:p>
            <a:r>
              <a:rPr lang="en-US" dirty="0" smtClean="0"/>
              <a:t>General Purpose – SUNYPPAA</a:t>
            </a:r>
          </a:p>
          <a:p>
            <a:r>
              <a:rPr lang="en-US" dirty="0" smtClean="0"/>
              <a:t>Capital Projects – SUNYCLC</a:t>
            </a:r>
          </a:p>
          <a:p>
            <a:r>
              <a:rPr lang="en-US" dirty="0" smtClean="0"/>
              <a:t>Facilities Directors?</a:t>
            </a:r>
          </a:p>
          <a:p>
            <a:r>
              <a:rPr lang="en-US" dirty="0" smtClean="0"/>
              <a:t>Maintenance &amp; Operations?</a:t>
            </a:r>
          </a:p>
          <a:p>
            <a:r>
              <a:rPr lang="en-US" dirty="0" smtClean="0"/>
              <a:t>Energy &amp; Sustainability?</a:t>
            </a:r>
          </a:p>
          <a:p>
            <a:endParaRPr lang="en-US" dirty="0"/>
          </a:p>
        </p:txBody>
      </p:sp>
      <p:sp>
        <p:nvSpPr>
          <p:cNvPr id="3" name="Title 2"/>
          <p:cNvSpPr>
            <a:spLocks noGrp="1"/>
          </p:cNvSpPr>
          <p:nvPr>
            <p:ph type="ctrTitle"/>
          </p:nvPr>
        </p:nvSpPr>
        <p:spPr/>
        <p:txBody>
          <a:bodyPr/>
          <a:lstStyle/>
          <a:p>
            <a:r>
              <a:rPr lang="en-US" dirty="0" smtClean="0"/>
              <a:t>Where next with </a:t>
            </a:r>
            <a:r>
              <a:rPr lang="en-US" dirty="0" err="1" smtClean="0"/>
              <a:t>listservs</a:t>
            </a:r>
            <a:r>
              <a:rPr lang="en-US" dirty="0" smtClean="0"/>
              <a:t>?</a:t>
            </a:r>
            <a:endParaRPr lang="en-US" dirty="0"/>
          </a:p>
        </p:txBody>
      </p:sp>
      <p:sp>
        <p:nvSpPr>
          <p:cNvPr id="4" name="Date Placeholder 3"/>
          <p:cNvSpPr>
            <a:spLocks noGrp="1"/>
          </p:cNvSpPr>
          <p:nvPr>
            <p:ph type="dt" sz="half" idx="14"/>
          </p:nvPr>
        </p:nvSpPr>
        <p:spPr>
          <a:xfrm>
            <a:off x="457200" y="6480175"/>
            <a:ext cx="2133600" cy="365125"/>
          </a:xfrm>
          <a:prstGeom prst="rect">
            <a:avLst/>
          </a:prstGeom>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a:xfrm>
            <a:off x="6553200" y="6480175"/>
            <a:ext cx="2133600" cy="365125"/>
          </a:xfrm>
          <a:prstGeom prst="rect">
            <a:avLst/>
          </a:prstGeom>
        </p:spPr>
        <p:txBody>
          <a:bodyPr/>
          <a:lstStyle/>
          <a:p>
            <a:pPr>
              <a:defRPr/>
            </a:pPr>
            <a:fld id="{518B0933-6FC9-451C-8376-F03477E0B0CC}" type="slidenum">
              <a:rPr lang="en-US" smtClean="0"/>
              <a:pPr>
                <a:defRPr/>
              </a:pPr>
              <a:t>21</a:t>
            </a:fld>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1871330"/>
            <a:ext cx="8229600" cy="4327451"/>
          </a:xfrm>
          <a:prstGeom prst="rect">
            <a:avLst/>
          </a:prstGeom>
        </p:spPr>
        <p:txBody>
          <a:bodyPr/>
          <a:lstStyle/>
          <a:p>
            <a:r>
              <a:rPr lang="en-US" dirty="0" smtClean="0"/>
              <a:t>Campuses recently received letter from Bob  Haelen announcing new guidance documents to be issued by OCF</a:t>
            </a:r>
          </a:p>
          <a:p>
            <a:r>
              <a:rPr lang="en-US" dirty="0" smtClean="0"/>
              <a:t>Initial documents will be in area of capital procurement</a:t>
            </a:r>
          </a:p>
          <a:p>
            <a:r>
              <a:rPr lang="en-US" dirty="0" smtClean="0"/>
              <a:t>Session tomorrow will review construction authority and thresholds for various requirements</a:t>
            </a:r>
          </a:p>
          <a:p>
            <a:endParaRPr lang="en-US" dirty="0"/>
          </a:p>
        </p:txBody>
      </p:sp>
      <p:sp>
        <p:nvSpPr>
          <p:cNvPr id="3" name="Title 2"/>
          <p:cNvSpPr>
            <a:spLocks noGrp="1"/>
          </p:cNvSpPr>
          <p:nvPr>
            <p:ph type="ctrTitle"/>
          </p:nvPr>
        </p:nvSpPr>
        <p:spPr/>
        <p:txBody>
          <a:bodyPr/>
          <a:lstStyle/>
          <a:p>
            <a:r>
              <a:rPr lang="en-US" dirty="0" smtClean="0"/>
              <a:t>Guidance Documents</a:t>
            </a:r>
            <a:endParaRPr lang="en-US" dirty="0"/>
          </a:p>
        </p:txBody>
      </p:sp>
      <p:sp>
        <p:nvSpPr>
          <p:cNvPr id="4" name="Date Placeholder 3"/>
          <p:cNvSpPr>
            <a:spLocks noGrp="1"/>
          </p:cNvSpPr>
          <p:nvPr>
            <p:ph type="dt" sz="half" idx="14"/>
          </p:nvPr>
        </p:nvSpPr>
        <p:spPr>
          <a:xfrm>
            <a:off x="457200" y="6480175"/>
            <a:ext cx="2133600" cy="365125"/>
          </a:xfrm>
          <a:prstGeom prst="rect">
            <a:avLst/>
          </a:prstGeom>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a:xfrm>
            <a:off x="6553200" y="6480175"/>
            <a:ext cx="2133600" cy="365125"/>
          </a:xfrm>
          <a:prstGeom prst="rect">
            <a:avLst/>
          </a:prstGeom>
        </p:spPr>
        <p:txBody>
          <a:bodyPr/>
          <a:lstStyle/>
          <a:p>
            <a:pPr>
              <a:defRPr/>
            </a:pPr>
            <a:fld id="{518B0933-6FC9-451C-8376-F03477E0B0CC}" type="slidenum">
              <a:rPr lang="en-US" smtClean="0"/>
              <a:pPr>
                <a:defRPr/>
              </a:pPr>
              <a:t>22</a:t>
            </a:fld>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33930" y="1648876"/>
            <a:ext cx="8229600" cy="4327451"/>
          </a:xfrm>
          <a:prstGeom prst="rect">
            <a:avLst/>
          </a:prstGeom>
        </p:spPr>
        <p:txBody>
          <a:bodyPr/>
          <a:lstStyle/>
          <a:p>
            <a:r>
              <a:rPr lang="en-US" dirty="0" smtClean="0"/>
              <a:t>Guidance Documents</a:t>
            </a:r>
          </a:p>
          <a:p>
            <a:pPr lvl="1"/>
            <a:r>
              <a:rPr lang="en-US" dirty="0" smtClean="0"/>
              <a:t>Construction Authority</a:t>
            </a:r>
          </a:p>
          <a:p>
            <a:pPr lvl="1"/>
            <a:r>
              <a:rPr lang="en-US" dirty="0" smtClean="0"/>
              <a:t>Threshold Chart</a:t>
            </a:r>
          </a:p>
          <a:p>
            <a:pPr lvl="1"/>
            <a:r>
              <a:rPr lang="en-US" dirty="0" smtClean="0"/>
              <a:t>Construction Bonds</a:t>
            </a:r>
          </a:p>
          <a:p>
            <a:pPr lvl="1"/>
            <a:r>
              <a:rPr lang="en-US" dirty="0" smtClean="0"/>
              <a:t>OGS Construction Services Contract</a:t>
            </a:r>
          </a:p>
          <a:p>
            <a:r>
              <a:rPr lang="en-US" dirty="0" smtClean="0"/>
              <a:t>Future topics will include all areas of OCF </a:t>
            </a:r>
          </a:p>
          <a:p>
            <a:r>
              <a:rPr lang="en-US" dirty="0" smtClean="0"/>
              <a:t>Looking for your input - how we can help you?</a:t>
            </a:r>
          </a:p>
          <a:p>
            <a:endParaRPr lang="en-US" dirty="0" smtClean="0"/>
          </a:p>
        </p:txBody>
      </p:sp>
      <p:sp>
        <p:nvSpPr>
          <p:cNvPr id="3" name="Title 2"/>
          <p:cNvSpPr>
            <a:spLocks noGrp="1"/>
          </p:cNvSpPr>
          <p:nvPr>
            <p:ph type="ctrTitle"/>
          </p:nvPr>
        </p:nvSpPr>
        <p:spPr>
          <a:xfrm>
            <a:off x="457200" y="796567"/>
            <a:ext cx="8686800" cy="1002193"/>
          </a:xfrm>
        </p:spPr>
        <p:txBody>
          <a:bodyPr/>
          <a:lstStyle/>
          <a:p>
            <a:pPr lvl="0"/>
            <a:r>
              <a:rPr lang="en-US" dirty="0" smtClean="0"/>
              <a:t>Guidance Documents &amp; Other Tools</a:t>
            </a:r>
            <a:br>
              <a:rPr lang="en-US" dirty="0" smtClean="0"/>
            </a:br>
            <a:endParaRPr lang="en-US" dirty="0"/>
          </a:p>
        </p:txBody>
      </p:sp>
      <p:sp>
        <p:nvSpPr>
          <p:cNvPr id="4" name="Date Placeholder 3"/>
          <p:cNvSpPr>
            <a:spLocks noGrp="1"/>
          </p:cNvSpPr>
          <p:nvPr>
            <p:ph type="dt" sz="half" idx="14"/>
          </p:nvPr>
        </p:nvSpPr>
        <p:spPr>
          <a:xfrm>
            <a:off x="457200" y="6480175"/>
            <a:ext cx="2133600" cy="365125"/>
          </a:xfrm>
          <a:prstGeom prst="rect">
            <a:avLst/>
          </a:prstGeom>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a:xfrm>
            <a:off x="6553200" y="6480175"/>
            <a:ext cx="2133600" cy="365125"/>
          </a:xfrm>
          <a:prstGeom prst="rect">
            <a:avLst/>
          </a:prstGeom>
        </p:spPr>
        <p:txBody>
          <a:bodyPr/>
          <a:lstStyle/>
          <a:p>
            <a:pPr>
              <a:defRPr/>
            </a:pPr>
            <a:fld id="{518B0933-6FC9-451C-8376-F03477E0B0CC}" type="slidenum">
              <a:rPr lang="en-US" smtClean="0"/>
              <a:pPr>
                <a:defRPr/>
              </a:pPr>
              <a:t>23</a:t>
            </a:fld>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46809" y="1673903"/>
            <a:ext cx="8229600" cy="4327451"/>
          </a:xfrm>
        </p:spPr>
        <p:txBody>
          <a:bodyPr/>
          <a:lstStyle/>
          <a:p>
            <a:r>
              <a:rPr lang="en-US" dirty="0" smtClean="0"/>
              <a:t>Private Use Survey coming soon</a:t>
            </a:r>
          </a:p>
          <a:p>
            <a:r>
              <a:rPr lang="en-US" dirty="0" smtClean="0"/>
              <a:t>Budget Request</a:t>
            </a:r>
          </a:p>
          <a:p>
            <a:pPr lvl="1"/>
            <a:r>
              <a:rPr lang="en-US" dirty="0" smtClean="0"/>
              <a:t>2012-13 two year request</a:t>
            </a:r>
          </a:p>
          <a:p>
            <a:pPr lvl="2">
              <a:tabLst>
                <a:tab pos="1828800" algn="r"/>
                <a:tab pos="2003425" algn="l"/>
              </a:tabLst>
            </a:pPr>
            <a:r>
              <a:rPr lang="en-US" dirty="0" smtClean="0"/>
              <a:t>$ 	355 million bonded appropriation</a:t>
            </a:r>
          </a:p>
          <a:p>
            <a:pPr lvl="2">
              <a:tabLst>
                <a:tab pos="1828800" algn="r"/>
                <a:tab pos="2003425" algn="l"/>
              </a:tabLst>
            </a:pPr>
            <a:r>
              <a:rPr lang="en-US" dirty="0" smtClean="0"/>
              <a:t>$  	 45 million in hard dollar</a:t>
            </a:r>
          </a:p>
          <a:p>
            <a:pPr lvl="1"/>
            <a:r>
              <a:rPr lang="en-US" dirty="0" smtClean="0"/>
              <a:t>Executive Budget includes the hard dollar request but no bonded appropriation</a:t>
            </a:r>
          </a:p>
          <a:p>
            <a:pPr lvl="1"/>
            <a:r>
              <a:rPr lang="en-US" dirty="0" smtClean="0"/>
              <a:t>Most bonded projects, not currently funded with a full project budget, will not be able to progress</a:t>
            </a:r>
            <a:endParaRPr lang="en-US" dirty="0"/>
          </a:p>
        </p:txBody>
      </p:sp>
      <p:sp>
        <p:nvSpPr>
          <p:cNvPr id="3" name="Title 2"/>
          <p:cNvSpPr>
            <a:spLocks noGrp="1"/>
          </p:cNvSpPr>
          <p:nvPr>
            <p:ph type="ctrTitle"/>
          </p:nvPr>
        </p:nvSpPr>
        <p:spPr/>
        <p:txBody>
          <a:bodyPr/>
          <a:lstStyle/>
          <a:p>
            <a:pPr lvl="0"/>
            <a:r>
              <a:rPr lang="en-US" dirty="0" smtClean="0"/>
              <a:t>Res Hall Capital Projects </a:t>
            </a:r>
            <a:br>
              <a:rPr lang="en-US" dirty="0" smtClean="0"/>
            </a:br>
            <a:endParaRPr lang="en-US" dirty="0" smtClean="0"/>
          </a:p>
        </p:txBody>
      </p:sp>
      <p:sp>
        <p:nvSpPr>
          <p:cNvPr id="4" name="Date Placeholder 3"/>
          <p:cNvSpPr>
            <a:spLocks noGrp="1"/>
          </p:cNvSpPr>
          <p:nvPr>
            <p:ph type="dt" sz="half" idx="14"/>
          </p:nvPr>
        </p:nvSpPr>
        <p:spPr/>
        <p:txBody>
          <a:bodyPr/>
          <a:lstStyle/>
          <a:p>
            <a:fld id="{309284ED-A3A9-4A71-B457-610D8BE8BA2D}" type="datetime1">
              <a:rPr lang="en-US" smtClean="0"/>
              <a:pPr/>
              <a:t>02/03/12</a:t>
            </a:fld>
            <a:endParaRPr lang="en-US" dirty="0"/>
          </a:p>
        </p:txBody>
      </p:sp>
      <p:sp>
        <p:nvSpPr>
          <p:cNvPr id="5" name="Slide Number Placeholder 4"/>
          <p:cNvSpPr>
            <a:spLocks noGrp="1"/>
          </p:cNvSpPr>
          <p:nvPr>
            <p:ph type="sldNum" sz="quarter" idx="15"/>
          </p:nvPr>
        </p:nvSpPr>
        <p:spPr/>
        <p:txBody>
          <a:bodyPr/>
          <a:lstStyle/>
          <a:p>
            <a:fld id="{518B0933-6FC9-451C-8376-F03477E0B0CC}" type="slidenum">
              <a:rPr lang="en-US" smtClean="0"/>
              <a:pPr/>
              <a:t>24</a:t>
            </a:fld>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1871330"/>
            <a:ext cx="8125691" cy="4327451"/>
          </a:xfrm>
        </p:spPr>
        <p:txBody>
          <a:bodyPr/>
          <a:lstStyle/>
          <a:p>
            <a:r>
              <a:rPr lang="en-US" dirty="0" smtClean="0"/>
              <a:t>Smaller projects could be funded by Res Hall reserve cash using hard dollar appropriation</a:t>
            </a:r>
          </a:p>
          <a:p>
            <a:r>
              <a:rPr lang="en-US" dirty="0" smtClean="0"/>
              <a:t>Medium sized projects could be funded by </a:t>
            </a:r>
            <a:r>
              <a:rPr lang="en-US" dirty="0" smtClean="0"/>
              <a:t>15-year </a:t>
            </a:r>
            <a:r>
              <a:rPr lang="en-US" dirty="0" smtClean="0"/>
              <a:t>revolving loan program, although overall pot is limited to around $20-25 million</a:t>
            </a:r>
          </a:p>
          <a:p>
            <a:r>
              <a:rPr lang="en-US" dirty="0" smtClean="0"/>
              <a:t>Bonded projects that have not yet started design might be able to be funded for design only.</a:t>
            </a:r>
          </a:p>
          <a:p>
            <a:endParaRPr lang="en-US" dirty="0"/>
          </a:p>
        </p:txBody>
      </p:sp>
      <p:sp>
        <p:nvSpPr>
          <p:cNvPr id="3" name="Title 2"/>
          <p:cNvSpPr>
            <a:spLocks noGrp="1"/>
          </p:cNvSpPr>
          <p:nvPr>
            <p:ph type="ctrTitle"/>
          </p:nvPr>
        </p:nvSpPr>
        <p:spPr/>
        <p:txBody>
          <a:bodyPr/>
          <a:lstStyle/>
          <a:p>
            <a:pPr lvl="0"/>
            <a:r>
              <a:rPr lang="en-US" dirty="0" smtClean="0"/>
              <a:t>Res Hall Funding Options </a:t>
            </a:r>
            <a:br>
              <a:rPr lang="en-US" dirty="0" smtClean="0"/>
            </a:b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25</a:t>
            </a:fld>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smtClean="0"/>
              <a:t>Reviewing all projects with DASNY for schedule and budget changes</a:t>
            </a:r>
          </a:p>
          <a:p>
            <a:r>
              <a:rPr lang="en-US" dirty="0" smtClean="0"/>
              <a:t>Reviewing cash flow as it impacts future bond sales </a:t>
            </a:r>
          </a:p>
          <a:p>
            <a:r>
              <a:rPr lang="en-US" dirty="0" smtClean="0"/>
              <a:t>Work with Campuses on other options to move projects forward </a:t>
            </a:r>
            <a:endParaRPr lang="en-US" dirty="0"/>
          </a:p>
        </p:txBody>
      </p:sp>
      <p:sp>
        <p:nvSpPr>
          <p:cNvPr id="3" name="Title 2"/>
          <p:cNvSpPr>
            <a:spLocks noGrp="1"/>
          </p:cNvSpPr>
          <p:nvPr>
            <p:ph type="ctrTitle"/>
          </p:nvPr>
        </p:nvSpPr>
        <p:spPr/>
        <p:txBody>
          <a:bodyPr/>
          <a:lstStyle/>
          <a:p>
            <a:pPr lvl="0"/>
            <a:r>
              <a:rPr lang="en-US" dirty="0" smtClean="0"/>
              <a:t>OCF Actions</a:t>
            </a:r>
            <a:br>
              <a:rPr lang="en-US" dirty="0" smtClean="0"/>
            </a:b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26</a:t>
            </a:fld>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36418" y="1569994"/>
            <a:ext cx="8229600" cy="4327451"/>
          </a:xfrm>
        </p:spPr>
        <p:txBody>
          <a:bodyPr/>
          <a:lstStyle/>
          <a:p>
            <a:r>
              <a:rPr lang="en-US" dirty="0" smtClean="0"/>
              <a:t>Provide OCF with impact of no funding</a:t>
            </a:r>
          </a:p>
          <a:p>
            <a:r>
              <a:rPr lang="en-US" dirty="0" smtClean="0"/>
              <a:t>Review current project schedules and budgets and free up any unneeded appropriation – remember “Systemness”, your actions can help other campuses</a:t>
            </a:r>
          </a:p>
          <a:p>
            <a:r>
              <a:rPr lang="en-US" dirty="0" smtClean="0"/>
              <a:t>Consider hard dollar options using reserve funds or 15-year revolving loan</a:t>
            </a:r>
          </a:p>
          <a:p>
            <a:r>
              <a:rPr lang="en-US" dirty="0" smtClean="0"/>
              <a:t>Alert OCF </a:t>
            </a:r>
            <a:r>
              <a:rPr lang="en-US" u="sng" dirty="0" smtClean="0"/>
              <a:t>soon</a:t>
            </a:r>
            <a:r>
              <a:rPr lang="en-US" dirty="0" smtClean="0"/>
              <a:t> if you would like to use cash reserve or revolving loan</a:t>
            </a:r>
          </a:p>
          <a:p>
            <a:endParaRPr lang="en-US" dirty="0"/>
          </a:p>
        </p:txBody>
      </p:sp>
      <p:sp>
        <p:nvSpPr>
          <p:cNvPr id="3" name="Title 2"/>
          <p:cNvSpPr>
            <a:spLocks noGrp="1"/>
          </p:cNvSpPr>
          <p:nvPr>
            <p:ph type="ctrTitle"/>
          </p:nvPr>
        </p:nvSpPr>
        <p:spPr/>
        <p:txBody>
          <a:bodyPr/>
          <a:lstStyle/>
          <a:p>
            <a:pPr lvl="0"/>
            <a:r>
              <a:rPr lang="en-US" dirty="0" smtClean="0"/>
              <a:t>What Campuses can do to help </a:t>
            </a:r>
            <a:br>
              <a:rPr lang="en-US" dirty="0" smtClean="0"/>
            </a:b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27</a:t>
            </a:fld>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smtClean="0"/>
              <a:t>CC Capital Request for almost $87 million in capital</a:t>
            </a:r>
          </a:p>
          <a:p>
            <a:r>
              <a:rPr lang="en-US" dirty="0" smtClean="0"/>
              <a:t>Executive Budget included all requested capital appropriation</a:t>
            </a:r>
          </a:p>
          <a:p>
            <a:r>
              <a:rPr lang="en-US" dirty="0" smtClean="0"/>
              <a:t>Continuing to move the projects through the complicated system of split funding </a:t>
            </a:r>
          </a:p>
          <a:p>
            <a:endParaRPr lang="en-US" dirty="0"/>
          </a:p>
        </p:txBody>
      </p:sp>
      <p:sp>
        <p:nvSpPr>
          <p:cNvPr id="3" name="Title 2"/>
          <p:cNvSpPr>
            <a:spLocks noGrp="1"/>
          </p:cNvSpPr>
          <p:nvPr>
            <p:ph type="ctrTitle"/>
          </p:nvPr>
        </p:nvSpPr>
        <p:spPr/>
        <p:txBody>
          <a:bodyPr/>
          <a:lstStyle/>
          <a:p>
            <a:pPr lvl="0"/>
            <a:r>
              <a:rPr lang="en-US" dirty="0" smtClean="0"/>
              <a:t>CC Capital Program</a:t>
            </a:r>
            <a:br>
              <a:rPr lang="en-US" dirty="0" smtClean="0"/>
            </a:b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28</a:t>
            </a:fld>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67590" y="1715466"/>
            <a:ext cx="8520545" cy="4327451"/>
          </a:xfrm>
        </p:spPr>
        <p:txBody>
          <a:bodyPr/>
          <a:lstStyle/>
          <a:p>
            <a:pPr>
              <a:spcBef>
                <a:spcPts val="0"/>
              </a:spcBef>
              <a:spcAft>
                <a:spcPts val="1200"/>
              </a:spcAft>
            </a:pPr>
            <a:r>
              <a:rPr lang="en-US" dirty="0" smtClean="0"/>
              <a:t>Code Training</a:t>
            </a:r>
          </a:p>
          <a:p>
            <a:pPr lvl="1">
              <a:spcBef>
                <a:spcPts val="0"/>
              </a:spcBef>
              <a:spcAft>
                <a:spcPts val="1200"/>
              </a:spcAft>
            </a:pPr>
            <a:r>
              <a:rPr lang="en-US" dirty="0" smtClean="0"/>
              <a:t>ICC, NYS-DCEA and NYSERDA are providing certification exams in lieu of 24 hour annual training </a:t>
            </a:r>
            <a:r>
              <a:rPr lang="en-US" dirty="0" smtClean="0">
                <a:ln>
                  <a:solidFill>
                    <a:schemeClr val="tx1"/>
                  </a:solidFill>
                </a:ln>
                <a:hlinkClick r:id="rId3"/>
              </a:rPr>
              <a:t>http://www.dos.ny.gov/DCEA/icccertif.html</a:t>
            </a:r>
            <a:endParaRPr lang="en-US" dirty="0" smtClean="0">
              <a:ln>
                <a:solidFill>
                  <a:schemeClr val="tx1"/>
                </a:solidFill>
              </a:ln>
            </a:endParaRPr>
          </a:p>
          <a:p>
            <a:pPr>
              <a:spcBef>
                <a:spcPts val="0"/>
              </a:spcBef>
              <a:spcAft>
                <a:spcPts val="1200"/>
              </a:spcAft>
            </a:pPr>
            <a:r>
              <a:rPr lang="en-US" dirty="0" smtClean="0"/>
              <a:t>Construction Safety</a:t>
            </a:r>
          </a:p>
          <a:p>
            <a:pPr lvl="1">
              <a:spcBef>
                <a:spcPts val="0"/>
              </a:spcBef>
              <a:spcAft>
                <a:spcPts val="1200"/>
              </a:spcAft>
            </a:pPr>
            <a:r>
              <a:rPr lang="en-US" dirty="0" smtClean="0"/>
              <a:t>Barbara providing and update tomorrow focusing on construction safety</a:t>
            </a:r>
          </a:p>
          <a:p>
            <a:pPr>
              <a:spcBef>
                <a:spcPts val="0"/>
              </a:spcBef>
              <a:spcAft>
                <a:spcPts val="1200"/>
              </a:spcAft>
            </a:pPr>
            <a:r>
              <a:rPr lang="en-US" dirty="0" smtClean="0"/>
              <a:t>Compliance Calendar  </a:t>
            </a:r>
            <a:r>
              <a:rPr lang="en-US" dirty="0" smtClean="0">
                <a:ln>
                  <a:solidFill>
                    <a:schemeClr val="tx1"/>
                  </a:solidFill>
                </a:ln>
                <a:hlinkClick r:id="rId4"/>
              </a:rPr>
              <a:t>http://www.suny.edu/capitalfacilities/EHS.cfm</a:t>
            </a:r>
            <a:endParaRPr lang="en-US" dirty="0" smtClean="0">
              <a:ln>
                <a:solidFill>
                  <a:schemeClr val="tx1"/>
                </a:solidFill>
              </a:ln>
            </a:endParaRPr>
          </a:p>
          <a:p>
            <a:pPr>
              <a:spcBef>
                <a:spcPts val="0"/>
              </a:spcBef>
              <a:spcAft>
                <a:spcPts val="1200"/>
              </a:spcAft>
            </a:pPr>
            <a:endParaRPr lang="en-US" dirty="0" smtClean="0"/>
          </a:p>
          <a:p>
            <a:pPr marR="0">
              <a:spcBef>
                <a:spcPts val="0"/>
              </a:spcBef>
              <a:spcAft>
                <a:spcPts val="1200"/>
              </a:spcAft>
            </a:pPr>
            <a:endParaRPr lang="en-US" dirty="0" smtClean="0"/>
          </a:p>
        </p:txBody>
      </p:sp>
      <p:sp>
        <p:nvSpPr>
          <p:cNvPr id="3" name="Title 2"/>
          <p:cNvSpPr>
            <a:spLocks noGrp="1"/>
          </p:cNvSpPr>
          <p:nvPr>
            <p:ph type="ctrTitle"/>
          </p:nvPr>
        </p:nvSpPr>
        <p:spPr/>
        <p:txBody>
          <a:bodyPr/>
          <a:lstStyle/>
          <a:p>
            <a:r>
              <a:rPr lang="en-US" dirty="0" smtClean="0"/>
              <a:t>Environmental Health &amp; Safety</a:t>
            </a: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29</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67591" y="2224102"/>
            <a:ext cx="8229600" cy="4025852"/>
          </a:xfrm>
          <a:prstGeom prst="rect">
            <a:avLst/>
          </a:prstGeom>
        </p:spPr>
        <p:txBody>
          <a:bodyPr/>
          <a:lstStyle/>
          <a:p>
            <a:pPr algn="r"/>
            <a:endParaRPr lang="en-US" dirty="0" smtClean="0"/>
          </a:p>
          <a:p>
            <a:pPr algn="r"/>
            <a:r>
              <a:rPr lang="en-US" dirty="0" smtClean="0"/>
              <a:t>OCF Newsletter</a:t>
            </a:r>
          </a:p>
          <a:p>
            <a:pPr algn="r"/>
            <a:r>
              <a:rPr lang="en-US" dirty="0" smtClean="0"/>
              <a:t>OCF Webpage </a:t>
            </a:r>
          </a:p>
          <a:p>
            <a:pPr algn="r"/>
            <a:r>
              <a:rPr lang="en-US" dirty="0" smtClean="0"/>
              <a:t>Survey Results</a:t>
            </a:r>
          </a:p>
          <a:p>
            <a:pPr algn="r"/>
            <a:r>
              <a:rPr lang="en-US" dirty="0" smtClean="0"/>
              <a:t>Guidance Documents</a:t>
            </a:r>
          </a:p>
        </p:txBody>
      </p:sp>
      <p:sp>
        <p:nvSpPr>
          <p:cNvPr id="3" name="Title 2"/>
          <p:cNvSpPr>
            <a:spLocks noGrp="1"/>
          </p:cNvSpPr>
          <p:nvPr>
            <p:ph type="ctrTitle"/>
          </p:nvPr>
        </p:nvSpPr>
        <p:spPr/>
        <p:txBody>
          <a:bodyPr/>
          <a:lstStyle/>
          <a:p>
            <a:r>
              <a:rPr lang="en-US" dirty="0" smtClean="0"/>
              <a:t>Think Tools, Training, </a:t>
            </a:r>
            <a:br>
              <a:rPr lang="en-US" dirty="0" smtClean="0"/>
            </a:br>
            <a:r>
              <a:rPr lang="en-US" dirty="0" smtClean="0"/>
              <a:t>Communication</a:t>
            </a:r>
            <a:br>
              <a:rPr lang="en-US" dirty="0" smtClean="0"/>
            </a:br>
            <a:endParaRPr lang="en-US" dirty="0"/>
          </a:p>
        </p:txBody>
      </p:sp>
      <p:sp>
        <p:nvSpPr>
          <p:cNvPr id="4" name="Date Placeholder 3"/>
          <p:cNvSpPr>
            <a:spLocks noGrp="1"/>
          </p:cNvSpPr>
          <p:nvPr>
            <p:ph type="dt" sz="half" idx="14"/>
          </p:nvPr>
        </p:nvSpPr>
        <p:spPr>
          <a:xfrm>
            <a:off x="457200" y="6480175"/>
            <a:ext cx="2133600" cy="365125"/>
          </a:xfrm>
          <a:prstGeom prst="rect">
            <a:avLst/>
          </a:prstGeom>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a:xfrm>
            <a:off x="6553200" y="6480175"/>
            <a:ext cx="2133600" cy="365125"/>
          </a:xfrm>
          <a:prstGeom prst="rect">
            <a:avLst/>
          </a:prstGeom>
        </p:spPr>
        <p:txBody>
          <a:bodyPr/>
          <a:lstStyle/>
          <a:p>
            <a:pPr>
              <a:defRPr/>
            </a:pPr>
            <a:fld id="{518B0933-6FC9-451C-8376-F03477E0B0CC}" type="slidenum">
              <a:rPr lang="en-US" smtClean="0"/>
              <a:pPr>
                <a:defRPr/>
              </a:pPr>
              <a:t>3</a:t>
            </a:fld>
            <a:endParaRPr lang="en-US" dirty="0"/>
          </a:p>
        </p:txBody>
      </p:sp>
      <p:grpSp>
        <p:nvGrpSpPr>
          <p:cNvPr id="8" name="Group 7"/>
          <p:cNvGrpSpPr/>
          <p:nvPr/>
        </p:nvGrpSpPr>
        <p:grpSpPr>
          <a:xfrm>
            <a:off x="758535" y="2805544"/>
            <a:ext cx="3314701" cy="2524993"/>
            <a:chOff x="2994660" y="4480560"/>
            <a:chExt cx="3154680" cy="2377440"/>
          </a:xfrm>
        </p:grpSpPr>
        <p:sp>
          <p:nvSpPr>
            <p:cNvPr id="9" name="Isosceles Triangle 8"/>
            <p:cNvSpPr/>
            <p:nvPr/>
          </p:nvSpPr>
          <p:spPr>
            <a:xfrm>
              <a:off x="3191930" y="4580466"/>
              <a:ext cx="2895600" cy="1667935"/>
            </a:xfrm>
            <a:prstGeom prst="triangle">
              <a:avLst>
                <a:gd name="adj" fmla="val 50000"/>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Venn Diagram.jpg"/>
            <p:cNvPicPr>
              <a:picLocks noChangeAspect="1"/>
            </p:cNvPicPr>
            <p:nvPr/>
          </p:nvPicPr>
          <p:blipFill>
            <a:blip r:embed="rId2" cstate="print">
              <a:clrChange>
                <a:clrFrom>
                  <a:srgbClr val="FFFFFF"/>
                </a:clrFrom>
                <a:clrTo>
                  <a:srgbClr val="FFFFFF">
                    <a:alpha val="0"/>
                  </a:srgbClr>
                </a:clrTo>
              </a:clrChange>
              <a:alphaModFix/>
            </a:blip>
            <a:stretch>
              <a:fillRect/>
            </a:stretch>
          </p:blipFill>
          <p:spPr>
            <a:xfrm>
              <a:off x="2994660" y="4480560"/>
              <a:ext cx="3154680" cy="2377440"/>
            </a:xfrm>
            <a:prstGeom prst="rect">
              <a:avLst/>
            </a:prstGeom>
            <a:noFill/>
          </p:spPr>
        </p:pic>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smtClean="0"/>
              <a:t>Energy Management Budgeting System contract approval moving through OSC</a:t>
            </a:r>
          </a:p>
          <a:p>
            <a:r>
              <a:rPr lang="en-US" dirty="0" smtClean="0"/>
              <a:t>Once approved Kathy’s group will work with campuses on the implementation. </a:t>
            </a:r>
          </a:p>
          <a:p>
            <a:r>
              <a:rPr lang="en-US" dirty="0" smtClean="0"/>
              <a:t>This is another example of a shared service. All campuses will be on the same platform for tracking of utility bills. Campuses that want to go beyond the mandatory use may do so at the campuses expense. </a:t>
            </a:r>
          </a:p>
          <a:p>
            <a:endParaRPr lang="en-US" dirty="0"/>
          </a:p>
        </p:txBody>
      </p:sp>
      <p:sp>
        <p:nvSpPr>
          <p:cNvPr id="3" name="Title 2"/>
          <p:cNvSpPr>
            <a:spLocks noGrp="1"/>
          </p:cNvSpPr>
          <p:nvPr>
            <p:ph type="ctrTitle"/>
          </p:nvPr>
        </p:nvSpPr>
        <p:spPr/>
        <p:txBody>
          <a:bodyPr/>
          <a:lstStyle/>
          <a:p>
            <a:pPr lvl="0"/>
            <a:r>
              <a:rPr lang="en-US" dirty="0" smtClean="0"/>
              <a:t>Energy Updates</a:t>
            </a:r>
            <a:br>
              <a:rPr lang="en-US" dirty="0" smtClean="0"/>
            </a:b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30</a:t>
            </a:fld>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smtClean="0"/>
              <a:t>Director, Deborah Howard began mid January</a:t>
            </a:r>
          </a:p>
          <a:p>
            <a:r>
              <a:rPr lang="en-US" dirty="0" smtClean="0"/>
              <a:t>Will catalogue what is already being done at the campuses</a:t>
            </a:r>
          </a:p>
          <a:p>
            <a:r>
              <a:rPr lang="en-US" dirty="0" smtClean="0"/>
              <a:t>Deborah will help share best practices, and coordinate activities throughout the system working closely with ESF President Neil Murphy and sustainability coordinators throughout the system</a:t>
            </a:r>
            <a:endParaRPr lang="en-US" dirty="0"/>
          </a:p>
        </p:txBody>
      </p:sp>
      <p:sp>
        <p:nvSpPr>
          <p:cNvPr id="3" name="Title 2"/>
          <p:cNvSpPr>
            <a:spLocks noGrp="1"/>
          </p:cNvSpPr>
          <p:nvPr>
            <p:ph type="ctrTitle"/>
          </p:nvPr>
        </p:nvSpPr>
        <p:spPr/>
        <p:txBody>
          <a:bodyPr/>
          <a:lstStyle/>
          <a:p>
            <a:pPr lvl="0"/>
            <a:r>
              <a:rPr lang="en-US" dirty="0" smtClean="0"/>
              <a:t>Sustainability Director</a:t>
            </a:r>
            <a:br>
              <a:rPr lang="en-US" dirty="0" smtClean="0"/>
            </a:b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31</a:t>
            </a:fld>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2279562"/>
            <a:ext cx="8229600" cy="3919220"/>
          </a:xfrm>
        </p:spPr>
        <p:txBody>
          <a:bodyPr/>
          <a:lstStyle/>
          <a:p>
            <a:pPr>
              <a:buNone/>
            </a:pPr>
            <a:endParaRPr lang="en-US" dirty="0" smtClean="0">
              <a:ln>
                <a:solidFill>
                  <a:srgbClr val="FFFFCC"/>
                </a:solidFill>
              </a:ln>
              <a:hlinkClick r:id="rId2"/>
            </a:endParaRPr>
          </a:p>
          <a:p>
            <a:r>
              <a:rPr lang="en-US" dirty="0" smtClean="0">
                <a:ln>
                  <a:solidFill>
                    <a:schemeClr val="tx1"/>
                  </a:solidFill>
                </a:ln>
                <a:hlinkClick r:id="rId2"/>
              </a:rPr>
              <a:t>http://www.suny.edu/chancellor/speeches_presentations/SOU2012.cfm</a:t>
            </a:r>
            <a:r>
              <a:rPr lang="en-US" dirty="0" smtClean="0">
                <a:ln>
                  <a:solidFill>
                    <a:schemeClr val="tx1"/>
                  </a:solidFill>
                </a:ln>
              </a:rPr>
              <a:t> </a:t>
            </a:r>
          </a:p>
          <a:p>
            <a:endParaRPr lang="en-US" dirty="0" smtClean="0">
              <a:ln>
                <a:solidFill>
                  <a:srgbClr val="FFFFCC"/>
                </a:solidFill>
              </a:ln>
            </a:endParaRPr>
          </a:p>
        </p:txBody>
      </p:sp>
      <p:sp>
        <p:nvSpPr>
          <p:cNvPr id="3" name="Title 2"/>
          <p:cNvSpPr>
            <a:spLocks noGrp="1"/>
          </p:cNvSpPr>
          <p:nvPr>
            <p:ph type="ctrTitle"/>
          </p:nvPr>
        </p:nvSpPr>
        <p:spPr>
          <a:xfrm>
            <a:off x="457200" y="899599"/>
            <a:ext cx="8229600" cy="1586024"/>
          </a:xfrm>
        </p:spPr>
        <p:txBody>
          <a:bodyPr/>
          <a:lstStyle/>
          <a:p>
            <a:r>
              <a:rPr lang="en-US" dirty="0" smtClean="0"/>
              <a:t>Chancellor’s State of the University Address</a:t>
            </a: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32</a:t>
            </a:fld>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2"/>
          </p:nvPr>
        </p:nvSpPr>
        <p:spPr/>
        <p:txBody>
          <a:bodyPr/>
          <a:lstStyle/>
          <a:p>
            <a:pPr>
              <a:defRPr/>
            </a:pPr>
            <a:fld id="{518B0933-6FC9-451C-8376-F03477E0B0CC}" type="slidenum">
              <a:rPr lang="en-US" smtClean="0"/>
              <a:pPr>
                <a:defRPr/>
              </a:pPr>
              <a:t>33</a:t>
            </a:fld>
            <a:endParaRPr lang="en-US" dirty="0"/>
          </a:p>
        </p:txBody>
      </p:sp>
      <p:sp>
        <p:nvSpPr>
          <p:cNvPr id="3" name="Title 2"/>
          <p:cNvSpPr>
            <a:spLocks noGrp="1"/>
          </p:cNvSpPr>
          <p:nvPr>
            <p:ph type="ctrTitle"/>
          </p:nvPr>
        </p:nvSpPr>
        <p:spPr/>
        <p:txBody>
          <a:bodyPr/>
          <a:lstStyle/>
          <a:p>
            <a:r>
              <a:rPr lang="en-US" sz="6000" dirty="0" smtClean="0"/>
              <a:t>We are here to Help!!</a:t>
            </a:r>
            <a:br>
              <a:rPr lang="en-US" sz="6000" dirty="0" smtClean="0"/>
            </a:br>
            <a:endParaRPr lang="en-US" sz="6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4"/>
          </p:nvPr>
        </p:nvSpPr>
        <p:spPr>
          <a:xfrm>
            <a:off x="457200" y="6480175"/>
            <a:ext cx="2133600" cy="365125"/>
          </a:xfrm>
          <a:prstGeom prst="rect">
            <a:avLst/>
          </a:prstGeom>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a:xfrm>
            <a:off x="6553200" y="6480175"/>
            <a:ext cx="2133600" cy="365125"/>
          </a:xfrm>
          <a:prstGeom prst="rect">
            <a:avLst/>
          </a:prstGeom>
        </p:spPr>
        <p:txBody>
          <a:bodyPr/>
          <a:lstStyle/>
          <a:p>
            <a:pPr>
              <a:defRPr/>
            </a:pPr>
            <a:fld id="{518B0933-6FC9-451C-8376-F03477E0B0CC}" type="slidenum">
              <a:rPr lang="en-US" smtClean="0"/>
              <a:pPr>
                <a:defRPr/>
              </a:pPr>
              <a:t>4</a:t>
            </a:fld>
            <a:endParaRPr lang="en-US" dirty="0"/>
          </a:p>
        </p:txBody>
      </p:sp>
      <p:pic>
        <p:nvPicPr>
          <p:cNvPr id="1027" name="Picture 3"/>
          <p:cNvPicPr>
            <a:picLocks noGrp="1" noChangeAspect="1" noChangeArrowheads="1"/>
          </p:cNvPicPr>
          <p:nvPr>
            <p:ph sz="quarter" idx="13"/>
          </p:nvPr>
        </p:nvPicPr>
        <p:blipFill>
          <a:blip r:embed="rId2" cstate="print"/>
          <a:srcRect l="1905" t="2066" r="1111" b="3910"/>
          <a:stretch>
            <a:fillRect/>
          </a:stretch>
        </p:blipFill>
        <p:spPr bwMode="auto">
          <a:xfrm>
            <a:off x="14514" y="29028"/>
            <a:ext cx="9144000" cy="642982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1871330"/>
            <a:ext cx="8229600" cy="4327451"/>
          </a:xfrm>
          <a:prstGeom prst="rect">
            <a:avLst/>
          </a:prstGeom>
        </p:spPr>
        <p:txBody>
          <a:bodyPr/>
          <a:lstStyle/>
          <a:p>
            <a:endParaRPr lang="en-US"/>
          </a:p>
        </p:txBody>
      </p:sp>
      <p:sp>
        <p:nvSpPr>
          <p:cNvPr id="3" name="Title 2"/>
          <p:cNvSpPr>
            <a:spLocks noGrp="1"/>
          </p:cNvSpPr>
          <p:nvPr>
            <p:ph type="ctrTitle"/>
          </p:nvPr>
        </p:nvSpPr>
        <p:spPr/>
        <p:txBody>
          <a:bodyPr/>
          <a:lstStyle/>
          <a:p>
            <a:endParaRPr lang="en-US" dirty="0"/>
          </a:p>
        </p:txBody>
      </p:sp>
      <p:sp>
        <p:nvSpPr>
          <p:cNvPr id="4" name="Date Placeholder 3"/>
          <p:cNvSpPr>
            <a:spLocks noGrp="1"/>
          </p:cNvSpPr>
          <p:nvPr>
            <p:ph type="dt" sz="half" idx="14"/>
          </p:nvPr>
        </p:nvSpPr>
        <p:spPr>
          <a:xfrm>
            <a:off x="457200" y="6480175"/>
            <a:ext cx="2133600" cy="365125"/>
          </a:xfrm>
          <a:prstGeom prst="rect">
            <a:avLst/>
          </a:prstGeom>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a:xfrm>
            <a:off x="6553200" y="6480175"/>
            <a:ext cx="2133600" cy="365125"/>
          </a:xfrm>
          <a:prstGeom prst="rect">
            <a:avLst/>
          </a:prstGeom>
        </p:spPr>
        <p:txBody>
          <a:bodyPr/>
          <a:lstStyle/>
          <a:p>
            <a:pPr>
              <a:defRPr/>
            </a:pPr>
            <a:fld id="{518B0933-6FC9-451C-8376-F03477E0B0CC}" type="slidenum">
              <a:rPr lang="en-US" smtClean="0"/>
              <a:pPr>
                <a:defRPr/>
              </a:pPr>
              <a:t>5</a:t>
            </a:fld>
            <a:endParaRPr lang="en-US" dirty="0"/>
          </a:p>
        </p:txBody>
      </p:sp>
      <p:pic>
        <p:nvPicPr>
          <p:cNvPr id="6146" name="Picture 2"/>
          <p:cNvPicPr>
            <a:picLocks noChangeAspect="1" noChangeArrowheads="1"/>
          </p:cNvPicPr>
          <p:nvPr/>
        </p:nvPicPr>
        <p:blipFill>
          <a:blip r:embed="rId2" cstate="print"/>
          <a:srcRect l="7778" r="25555" b="23778"/>
          <a:stretch>
            <a:fillRect/>
          </a:stretch>
        </p:blipFill>
        <p:spPr bwMode="auto">
          <a:xfrm>
            <a:off x="0" y="0"/>
            <a:ext cx="9144000" cy="6534150"/>
          </a:xfrm>
          <a:prstGeom prst="rect">
            <a:avLst/>
          </a:prstGeom>
          <a:noFill/>
          <a:ln w="9525">
            <a:noFill/>
            <a:miter lim="800000"/>
            <a:headEnd/>
            <a:tailEnd/>
          </a:ln>
        </p:spPr>
      </p:pic>
      <p:sp>
        <p:nvSpPr>
          <p:cNvPr id="8" name="Oval 7"/>
          <p:cNvSpPr/>
          <p:nvPr/>
        </p:nvSpPr>
        <p:spPr>
          <a:xfrm>
            <a:off x="1990111" y="4532669"/>
            <a:ext cx="1762126" cy="359815"/>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9832" y="4218038"/>
            <a:ext cx="1762126" cy="413893"/>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1871330"/>
            <a:ext cx="8229600" cy="4327451"/>
          </a:xfrm>
          <a:prstGeom prst="rect">
            <a:avLst/>
          </a:prstGeom>
        </p:spPr>
        <p:txBody>
          <a:bodyPr/>
          <a:lstStyle/>
          <a:p>
            <a:endParaRPr lang="en-US"/>
          </a:p>
        </p:txBody>
      </p:sp>
      <p:sp>
        <p:nvSpPr>
          <p:cNvPr id="3" name="Title 2"/>
          <p:cNvSpPr>
            <a:spLocks noGrp="1"/>
          </p:cNvSpPr>
          <p:nvPr>
            <p:ph type="ctrTitle"/>
          </p:nvPr>
        </p:nvSpPr>
        <p:spPr/>
        <p:txBody>
          <a:bodyPr/>
          <a:lstStyle/>
          <a:p>
            <a:endParaRPr lang="en-US" dirty="0"/>
          </a:p>
        </p:txBody>
      </p:sp>
      <p:sp>
        <p:nvSpPr>
          <p:cNvPr id="4" name="Date Placeholder 3"/>
          <p:cNvSpPr>
            <a:spLocks noGrp="1"/>
          </p:cNvSpPr>
          <p:nvPr>
            <p:ph type="dt" sz="half" idx="14"/>
          </p:nvPr>
        </p:nvSpPr>
        <p:spPr>
          <a:xfrm>
            <a:off x="457200" y="6480175"/>
            <a:ext cx="2133600" cy="365125"/>
          </a:xfrm>
          <a:prstGeom prst="rect">
            <a:avLst/>
          </a:prstGeom>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a:xfrm>
            <a:off x="6553200" y="6480175"/>
            <a:ext cx="2133600" cy="365125"/>
          </a:xfrm>
          <a:prstGeom prst="rect">
            <a:avLst/>
          </a:prstGeom>
        </p:spPr>
        <p:txBody>
          <a:bodyPr/>
          <a:lstStyle/>
          <a:p>
            <a:pPr>
              <a:defRPr/>
            </a:pPr>
            <a:fld id="{518B0933-6FC9-451C-8376-F03477E0B0CC}" type="slidenum">
              <a:rPr lang="en-US" smtClean="0"/>
              <a:pPr>
                <a:defRPr/>
              </a:pPr>
              <a:t>6</a:t>
            </a:fld>
            <a:endParaRPr lang="en-US" dirty="0"/>
          </a:p>
        </p:txBody>
      </p:sp>
      <p:pic>
        <p:nvPicPr>
          <p:cNvPr id="7170" name="Picture 2"/>
          <p:cNvPicPr>
            <a:picLocks noChangeAspect="1" noChangeArrowheads="1"/>
          </p:cNvPicPr>
          <p:nvPr/>
        </p:nvPicPr>
        <p:blipFill>
          <a:blip r:embed="rId2" cstate="print"/>
          <a:srcRect r="9091"/>
          <a:stretch>
            <a:fillRect/>
          </a:stretch>
        </p:blipFill>
        <p:spPr bwMode="auto">
          <a:xfrm>
            <a:off x="0" y="0"/>
            <a:ext cx="9144000" cy="6286500"/>
          </a:xfrm>
          <a:prstGeom prst="rect">
            <a:avLst/>
          </a:prstGeom>
          <a:noFill/>
          <a:ln w="9525">
            <a:noFill/>
            <a:miter lim="800000"/>
            <a:headEnd/>
            <a:tailEnd/>
          </a:ln>
        </p:spPr>
      </p:pic>
      <p:sp>
        <p:nvSpPr>
          <p:cNvPr id="7" name="Oval 6"/>
          <p:cNvSpPr/>
          <p:nvPr/>
        </p:nvSpPr>
        <p:spPr>
          <a:xfrm>
            <a:off x="3152775" y="2762250"/>
            <a:ext cx="1762126" cy="513444"/>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1871330"/>
            <a:ext cx="8229600" cy="4327451"/>
          </a:xfrm>
          <a:prstGeom prst="rect">
            <a:avLst/>
          </a:prstGeom>
        </p:spPr>
        <p:txBody>
          <a:bodyPr/>
          <a:lstStyle/>
          <a:p>
            <a:endParaRPr lang="en-US" dirty="0"/>
          </a:p>
        </p:txBody>
      </p:sp>
      <p:sp>
        <p:nvSpPr>
          <p:cNvPr id="3" name="Title 2"/>
          <p:cNvSpPr>
            <a:spLocks noGrp="1"/>
          </p:cNvSpPr>
          <p:nvPr>
            <p:ph type="ctrTitle"/>
          </p:nvPr>
        </p:nvSpPr>
        <p:spPr/>
        <p:txBody>
          <a:bodyPr/>
          <a:lstStyle/>
          <a:p>
            <a:endParaRPr lang="en-US" dirty="0"/>
          </a:p>
        </p:txBody>
      </p:sp>
      <p:sp>
        <p:nvSpPr>
          <p:cNvPr id="4" name="Date Placeholder 3"/>
          <p:cNvSpPr>
            <a:spLocks noGrp="1"/>
          </p:cNvSpPr>
          <p:nvPr>
            <p:ph type="dt" sz="half" idx="14"/>
          </p:nvPr>
        </p:nvSpPr>
        <p:spPr>
          <a:xfrm>
            <a:off x="457200" y="6480175"/>
            <a:ext cx="2133600" cy="365125"/>
          </a:xfrm>
          <a:prstGeom prst="rect">
            <a:avLst/>
          </a:prstGeom>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a:xfrm>
            <a:off x="6553200" y="6480175"/>
            <a:ext cx="2133600" cy="365125"/>
          </a:xfrm>
          <a:prstGeom prst="rect">
            <a:avLst/>
          </a:prstGeom>
        </p:spPr>
        <p:txBody>
          <a:bodyPr/>
          <a:lstStyle/>
          <a:p>
            <a:pPr>
              <a:defRPr/>
            </a:pPr>
            <a:fld id="{518B0933-6FC9-451C-8376-F03477E0B0CC}" type="slidenum">
              <a:rPr lang="en-US" smtClean="0"/>
              <a:pPr>
                <a:defRPr/>
              </a:pPr>
              <a:t>7</a:t>
            </a:fld>
            <a:endParaRPr lang="en-US" dirty="0"/>
          </a:p>
        </p:txBody>
      </p:sp>
      <p:pic>
        <p:nvPicPr>
          <p:cNvPr id="6" name="Picture 5"/>
          <p:cNvPicPr/>
          <p:nvPr/>
        </p:nvPicPr>
        <p:blipFill>
          <a:blip r:embed="rId2" cstate="print"/>
          <a:srcRect l="21262" t="18863" r="22382" b="2969"/>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1757030"/>
            <a:ext cx="8229600" cy="4327451"/>
          </a:xfrm>
          <a:prstGeom prst="rect">
            <a:avLst/>
          </a:prstGeom>
        </p:spPr>
        <p:txBody>
          <a:bodyPr/>
          <a:lstStyle/>
          <a:p>
            <a:pPr lvl="0"/>
            <a:r>
              <a:rPr lang="en-US" dirty="0" smtClean="0">
                <a:solidFill>
                  <a:srgbClr val="FFFFFF"/>
                </a:solidFill>
              </a:rPr>
              <a:t>Questions</a:t>
            </a:r>
            <a:r>
              <a:rPr lang="en-US" dirty="0" smtClean="0"/>
              <a:t> asked regarding the tools, training and communication preferences </a:t>
            </a:r>
          </a:p>
          <a:p>
            <a:pPr lvl="0"/>
            <a:r>
              <a:rPr lang="en-US" dirty="0" smtClean="0"/>
              <a:t>24 state operated campuses responded</a:t>
            </a:r>
          </a:p>
          <a:p>
            <a:pPr lvl="0"/>
            <a:r>
              <a:rPr lang="en-US" dirty="0" smtClean="0"/>
              <a:t>Answers were categorized as</a:t>
            </a:r>
          </a:p>
          <a:p>
            <a:pPr lvl="1"/>
            <a:r>
              <a:rPr lang="en-US" dirty="0" smtClean="0"/>
              <a:t>Yes!!! I need this!</a:t>
            </a:r>
          </a:p>
          <a:p>
            <a:pPr lvl="1"/>
            <a:r>
              <a:rPr lang="en-US" dirty="0" smtClean="0"/>
              <a:t>Would be nice</a:t>
            </a:r>
          </a:p>
          <a:p>
            <a:pPr lvl="1"/>
            <a:r>
              <a:rPr lang="en-US" dirty="0" smtClean="0"/>
              <a:t>Might use it</a:t>
            </a:r>
          </a:p>
          <a:p>
            <a:pPr lvl="1"/>
            <a:r>
              <a:rPr lang="en-US" dirty="0" smtClean="0"/>
              <a:t>No thanks</a:t>
            </a:r>
          </a:p>
          <a:p>
            <a:pPr lvl="0"/>
            <a:endParaRPr lang="en-US" dirty="0" smtClean="0"/>
          </a:p>
          <a:p>
            <a:pPr lvl="1"/>
            <a:endParaRPr lang="en-US" dirty="0" smtClean="0"/>
          </a:p>
          <a:p>
            <a:pPr lvl="1">
              <a:buNone/>
            </a:pPr>
            <a:r>
              <a:rPr lang="en-US" dirty="0" smtClean="0"/>
              <a:t> </a:t>
            </a:r>
          </a:p>
          <a:p>
            <a:pPr lvl="0"/>
            <a:endParaRPr lang="en-US" dirty="0" smtClean="0"/>
          </a:p>
        </p:txBody>
      </p:sp>
      <p:sp>
        <p:nvSpPr>
          <p:cNvPr id="3" name="Title 2"/>
          <p:cNvSpPr>
            <a:spLocks noGrp="1"/>
          </p:cNvSpPr>
          <p:nvPr>
            <p:ph type="ctrTitle"/>
          </p:nvPr>
        </p:nvSpPr>
        <p:spPr/>
        <p:txBody>
          <a:bodyPr/>
          <a:lstStyle/>
          <a:p>
            <a:pPr lvl="0"/>
            <a:r>
              <a:rPr lang="en-US" dirty="0" smtClean="0"/>
              <a:t>Survey Results </a:t>
            </a:r>
            <a:endParaRPr lang="en-US" dirty="0"/>
          </a:p>
        </p:txBody>
      </p:sp>
      <p:sp>
        <p:nvSpPr>
          <p:cNvPr id="4" name="Date Placeholder 3"/>
          <p:cNvSpPr>
            <a:spLocks noGrp="1"/>
          </p:cNvSpPr>
          <p:nvPr>
            <p:ph type="dt" sz="half" idx="14"/>
          </p:nvPr>
        </p:nvSpPr>
        <p:spPr>
          <a:xfrm>
            <a:off x="457200" y="6480175"/>
            <a:ext cx="2133600" cy="365125"/>
          </a:xfrm>
          <a:prstGeom prst="rect">
            <a:avLst/>
          </a:prstGeom>
        </p:spPr>
        <p:txBody>
          <a:bodyPr/>
          <a:lstStyle/>
          <a:p>
            <a:pPr>
              <a:defRPr/>
            </a:pPr>
            <a:fld id="{309284ED-A3A9-4A71-B457-610D8BE8BA2D}" type="datetime1">
              <a:rPr lang="en-US" smtClean="0"/>
              <a:pPr>
                <a:defRPr/>
              </a:pPr>
              <a:t>02/03/12</a:t>
            </a:fld>
            <a:endParaRPr lang="en-US" dirty="0"/>
          </a:p>
        </p:txBody>
      </p:sp>
      <p:sp>
        <p:nvSpPr>
          <p:cNvPr id="5" name="Slide Number Placeholder 4"/>
          <p:cNvSpPr>
            <a:spLocks noGrp="1"/>
          </p:cNvSpPr>
          <p:nvPr>
            <p:ph type="sldNum" sz="quarter" idx="15"/>
          </p:nvPr>
        </p:nvSpPr>
        <p:spPr>
          <a:xfrm>
            <a:off x="6553200" y="6480175"/>
            <a:ext cx="2133600" cy="365125"/>
          </a:xfrm>
          <a:prstGeom prst="rect">
            <a:avLst/>
          </a:prstGeom>
        </p:spPr>
        <p:txBody>
          <a:bodyPr/>
          <a:lstStyle/>
          <a:p>
            <a:pPr>
              <a:defRPr/>
            </a:pPr>
            <a:fld id="{518B0933-6FC9-451C-8376-F03477E0B0CC}" type="slidenum">
              <a:rPr lang="en-US" smtClean="0"/>
              <a:pPr>
                <a:defRPr/>
              </a:pPr>
              <a:t>8</a:t>
            </a:fld>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sz="quarter" idx="13"/>
          </p:nvPr>
        </p:nvGraphicFramePr>
        <p:xfrm>
          <a:off x="77272" y="2202488"/>
          <a:ext cx="8989458" cy="4090495"/>
        </p:xfrm>
        <a:graphic>
          <a:graphicData uri="http://schemas.openxmlformats.org/drawingml/2006/table">
            <a:tbl>
              <a:tblPr/>
              <a:tblGrid>
                <a:gridCol w="4908287"/>
                <a:gridCol w="862929"/>
                <a:gridCol w="769540"/>
                <a:gridCol w="816234"/>
                <a:gridCol w="816234"/>
                <a:gridCol w="816234"/>
              </a:tblGrid>
              <a:tr h="1918751">
                <a:tc>
                  <a:txBody>
                    <a:bodyPr/>
                    <a:lstStyle/>
                    <a:p>
                      <a:pPr marL="50800" indent="0" algn="l" fontAlgn="b"/>
                      <a:r>
                        <a:rPr lang="en-US" sz="4000" dirty="0" smtClean="0">
                          <a:solidFill>
                            <a:schemeClr val="tx1"/>
                          </a:solidFill>
                          <a:latin typeface="Arial" pitchFamily="34" charset="0"/>
                          <a:cs typeface="Arial" pitchFamily="34" charset="0"/>
                        </a:rPr>
                        <a:t>Standard Contract Templates</a:t>
                      </a:r>
                      <a:endParaRPr lang="en-US" sz="4000" b="0" i="0" u="none" strike="noStrike" dirty="0">
                        <a:solidFill>
                          <a:schemeClr val="tx1"/>
                        </a:solidFill>
                        <a:latin typeface="Arial" pitchFamily="34" charset="0"/>
                        <a:cs typeface="Arial" pitchFamily="34" charset="0"/>
                      </a:endParaRPr>
                    </a:p>
                  </a:txBody>
                  <a:tcPr marL="6613" marR="6613" marT="6613"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Yes!!! I need this!</a:t>
                      </a:r>
                    </a:p>
                  </a:txBody>
                  <a:tcPr marL="6613" marR="6613" marT="6613" marB="0"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Would be nice</a:t>
                      </a:r>
                    </a:p>
                  </a:txBody>
                  <a:tcPr marL="6613" marR="6613" marT="6613" marB="0"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Might use it</a:t>
                      </a:r>
                    </a:p>
                  </a:txBody>
                  <a:tcPr marL="6613" marR="6613" marT="6613" marB="0"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No thanks</a:t>
                      </a:r>
                    </a:p>
                  </a:txBody>
                  <a:tcPr marL="6613" marR="6613" marT="6613" marB="0" vert="vert27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N/A</a:t>
                      </a:r>
                    </a:p>
                  </a:txBody>
                  <a:tcPr marL="6613" marR="6613" marT="6613" marB="0" vert="vert27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r h="457029">
                <a:tc>
                  <a:txBody>
                    <a:bodyPr/>
                    <a:lstStyle/>
                    <a:p>
                      <a:pPr algn="l" fontAlgn="ctr"/>
                      <a:r>
                        <a:rPr lang="en-US" sz="2200" b="0" i="0" u="none" strike="noStrike" dirty="0" smtClean="0">
                          <a:solidFill>
                            <a:schemeClr val="tx1"/>
                          </a:solidFill>
                          <a:latin typeface="Arial"/>
                        </a:rPr>
                        <a:t> Term </a:t>
                      </a:r>
                      <a:r>
                        <a:rPr lang="en-US" sz="2200" b="0" i="0" u="none" strike="noStrike" dirty="0">
                          <a:solidFill>
                            <a:schemeClr val="tx1"/>
                          </a:solidFill>
                          <a:latin typeface="Arial"/>
                        </a:rPr>
                        <a:t>- AE Services (single consultant)</a:t>
                      </a:r>
                    </a:p>
                  </a:txBody>
                  <a:tcPr marL="6613" marR="6613" marT="6613"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a:solidFill>
                            <a:schemeClr val="tx1"/>
                          </a:solidFill>
                          <a:latin typeface="Arial"/>
                        </a:rPr>
                        <a:t>68%</a:t>
                      </a:r>
                    </a:p>
                  </a:txBody>
                  <a:tcPr marL="6613" marR="6613" marT="6613"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a:solidFill>
                            <a:schemeClr val="tx1"/>
                          </a:solidFill>
                          <a:latin typeface="Arial"/>
                        </a:rPr>
                        <a:t>32%</a:t>
                      </a:r>
                    </a:p>
                  </a:txBody>
                  <a:tcPr marL="6613" marR="6613" marT="6613"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0%</a:t>
                      </a:r>
                    </a:p>
                  </a:txBody>
                  <a:tcPr marL="6613" marR="6613" marT="6613"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0%</a:t>
                      </a:r>
                    </a:p>
                  </a:txBody>
                  <a:tcPr marL="6613" marR="6613" marT="6613"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0%</a:t>
                      </a:r>
                    </a:p>
                  </a:txBody>
                  <a:tcPr marL="6613" marR="6613" marT="6613"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r h="800315">
                <a:tc>
                  <a:txBody>
                    <a:bodyPr/>
                    <a:lstStyle/>
                    <a:p>
                      <a:pPr marL="50800" indent="-50800" algn="l" fontAlgn="ctr"/>
                      <a:r>
                        <a:rPr lang="en-US" sz="2200" b="0" i="0" u="none" strike="noStrike" dirty="0" smtClean="0">
                          <a:solidFill>
                            <a:schemeClr val="tx1"/>
                          </a:solidFill>
                          <a:latin typeface="Arial"/>
                        </a:rPr>
                        <a:t> Backdrop Term - </a:t>
                      </a:r>
                      <a:r>
                        <a:rPr lang="en-US" sz="2200" b="0" i="0" u="none" strike="noStrike" dirty="0">
                          <a:solidFill>
                            <a:schemeClr val="tx1"/>
                          </a:solidFill>
                          <a:latin typeface="Arial"/>
                        </a:rPr>
                        <a:t>AE Services </a:t>
                      </a:r>
                      <a:r>
                        <a:rPr lang="en-US" sz="2200" b="0" i="0" u="none" strike="noStrike" dirty="0" smtClean="0">
                          <a:solidFill>
                            <a:schemeClr val="tx1"/>
                          </a:solidFill>
                          <a:latin typeface="Arial"/>
                        </a:rPr>
                        <a:t>(multiple</a:t>
                      </a:r>
                      <a:r>
                        <a:rPr lang="en-US" sz="2200" b="0" i="0" u="none" strike="noStrike" baseline="0" dirty="0" smtClean="0">
                          <a:solidFill>
                            <a:schemeClr val="tx1"/>
                          </a:solidFill>
                          <a:latin typeface="Arial"/>
                        </a:rPr>
                        <a:t> </a:t>
                      </a:r>
                      <a:r>
                        <a:rPr lang="en-US" sz="2200" b="0" i="0" u="none" strike="noStrike" dirty="0" smtClean="0">
                          <a:solidFill>
                            <a:schemeClr val="tx1"/>
                          </a:solidFill>
                          <a:latin typeface="Arial"/>
                        </a:rPr>
                        <a:t>consultants</a:t>
                      </a:r>
                      <a:r>
                        <a:rPr lang="en-US" sz="2200" b="0" i="0" u="none" strike="noStrike" dirty="0">
                          <a:solidFill>
                            <a:schemeClr val="tx1"/>
                          </a:solidFill>
                          <a:latin typeface="Arial"/>
                        </a:rPr>
                        <a:t>, requires mini selection)</a:t>
                      </a:r>
                    </a:p>
                  </a:txBody>
                  <a:tcPr marL="6613" marR="6613" marT="6613"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a:solidFill>
                            <a:schemeClr val="tx1"/>
                          </a:solidFill>
                          <a:latin typeface="Arial"/>
                        </a:rPr>
                        <a:t>41%</a:t>
                      </a:r>
                    </a:p>
                  </a:txBody>
                  <a:tcPr marL="6613" marR="6613" marT="6613"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a:solidFill>
                            <a:schemeClr val="tx1"/>
                          </a:solidFill>
                          <a:latin typeface="Arial"/>
                        </a:rPr>
                        <a:t>50%</a:t>
                      </a:r>
                    </a:p>
                  </a:txBody>
                  <a:tcPr marL="6613" marR="6613" marT="6613"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9%</a:t>
                      </a:r>
                    </a:p>
                  </a:txBody>
                  <a:tcPr marL="6613" marR="6613" marT="6613"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0%</a:t>
                      </a:r>
                    </a:p>
                  </a:txBody>
                  <a:tcPr marL="6613" marR="6613" marT="6613"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0%</a:t>
                      </a:r>
                    </a:p>
                  </a:txBody>
                  <a:tcPr marL="6613" marR="6613" marT="6613"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r h="457200">
                <a:tc>
                  <a:txBody>
                    <a:bodyPr/>
                    <a:lstStyle/>
                    <a:p>
                      <a:pPr algn="l" fontAlgn="ctr"/>
                      <a:r>
                        <a:rPr lang="en-US" sz="2200" b="0" i="0" u="none" strike="noStrike" dirty="0" smtClean="0">
                          <a:solidFill>
                            <a:schemeClr val="tx1"/>
                          </a:solidFill>
                          <a:latin typeface="Arial"/>
                        </a:rPr>
                        <a:t> Time </a:t>
                      </a:r>
                      <a:r>
                        <a:rPr lang="en-US" sz="2200" b="0" i="0" u="none" strike="noStrike" dirty="0">
                          <a:solidFill>
                            <a:schemeClr val="tx1"/>
                          </a:solidFill>
                          <a:latin typeface="Arial"/>
                        </a:rPr>
                        <a:t>&amp; Material </a:t>
                      </a:r>
                    </a:p>
                  </a:txBody>
                  <a:tcPr marL="6613" marR="6613" marT="6613"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a:solidFill>
                            <a:schemeClr val="tx1"/>
                          </a:solidFill>
                          <a:latin typeface="Arial"/>
                        </a:rPr>
                        <a:t>43%</a:t>
                      </a:r>
                    </a:p>
                  </a:txBody>
                  <a:tcPr marL="6613" marR="6613" marT="6613"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29%</a:t>
                      </a:r>
                    </a:p>
                  </a:txBody>
                  <a:tcPr marL="6613" marR="6613" marT="6613"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24%</a:t>
                      </a:r>
                    </a:p>
                  </a:txBody>
                  <a:tcPr marL="6613" marR="6613" marT="6613"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0%</a:t>
                      </a:r>
                    </a:p>
                  </a:txBody>
                  <a:tcPr marL="6613" marR="6613" marT="6613"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5%</a:t>
                      </a:r>
                    </a:p>
                  </a:txBody>
                  <a:tcPr marL="6613" marR="6613" marT="6613"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r h="457200">
                <a:tc>
                  <a:txBody>
                    <a:bodyPr/>
                    <a:lstStyle/>
                    <a:p>
                      <a:pPr algn="l" fontAlgn="ctr"/>
                      <a:r>
                        <a:rPr lang="en-US" sz="2200" b="0" i="0" u="none" strike="noStrike" dirty="0" smtClean="0">
                          <a:solidFill>
                            <a:schemeClr val="tx1"/>
                          </a:solidFill>
                          <a:latin typeface="Arial"/>
                        </a:rPr>
                        <a:t> Specialty Services</a:t>
                      </a:r>
                      <a:endParaRPr lang="en-US" sz="2200" b="0" i="0" u="none" strike="noStrike" dirty="0">
                        <a:solidFill>
                          <a:schemeClr val="tx1"/>
                        </a:solidFill>
                        <a:latin typeface="Arial"/>
                      </a:endParaRPr>
                    </a:p>
                  </a:txBody>
                  <a:tcPr marL="6613" marR="6613" marT="6613"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55%</a:t>
                      </a:r>
                    </a:p>
                  </a:txBody>
                  <a:tcPr marL="6613" marR="6613" marT="6613"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30%</a:t>
                      </a:r>
                    </a:p>
                  </a:txBody>
                  <a:tcPr marL="6613" marR="6613" marT="6613"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10%</a:t>
                      </a:r>
                    </a:p>
                  </a:txBody>
                  <a:tcPr marL="6613" marR="6613" marT="6613"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5%</a:t>
                      </a:r>
                    </a:p>
                  </a:txBody>
                  <a:tcPr marL="6613" marR="6613" marT="6613"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ctr" fontAlgn="ctr"/>
                      <a:r>
                        <a:rPr lang="en-US" sz="2200" b="0" i="0" u="none" strike="noStrike" dirty="0">
                          <a:solidFill>
                            <a:schemeClr val="tx1"/>
                          </a:solidFill>
                          <a:latin typeface="Arial"/>
                        </a:rPr>
                        <a:t>0%</a:t>
                      </a:r>
                    </a:p>
                  </a:txBody>
                  <a:tcPr marL="6613" marR="6613" marT="6613"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r>
            </a:tbl>
          </a:graphicData>
        </a:graphic>
      </p:graphicFrame>
      <p:sp>
        <p:nvSpPr>
          <p:cNvPr id="4" name="Date Placeholder 3"/>
          <p:cNvSpPr>
            <a:spLocks noGrp="1"/>
          </p:cNvSpPr>
          <p:nvPr>
            <p:ph type="dt" sz="half" idx="14"/>
          </p:nvPr>
        </p:nvSpPr>
        <p:spPr/>
        <p:txBody>
          <a:bodyPr/>
          <a:lstStyle/>
          <a:p>
            <a:fld id="{309284ED-A3A9-4A71-B457-610D8BE8BA2D}" type="datetime1">
              <a:rPr lang="en-US" smtClean="0"/>
              <a:pPr/>
              <a:t>02/03/12</a:t>
            </a:fld>
            <a:endParaRPr lang="en-US" dirty="0"/>
          </a:p>
        </p:txBody>
      </p:sp>
      <p:sp>
        <p:nvSpPr>
          <p:cNvPr id="5" name="Slide Number Placeholder 4"/>
          <p:cNvSpPr>
            <a:spLocks noGrp="1"/>
          </p:cNvSpPr>
          <p:nvPr>
            <p:ph type="sldNum" sz="quarter" idx="15"/>
          </p:nvPr>
        </p:nvSpPr>
        <p:spPr/>
        <p:txBody>
          <a:bodyPr/>
          <a:lstStyle/>
          <a:p>
            <a:fld id="{518B0933-6FC9-451C-8376-F03477E0B0CC}" type="slidenum">
              <a:rPr lang="en-US" smtClean="0"/>
              <a:pPr/>
              <a:t>9</a:t>
            </a:fld>
            <a:endParaRPr lang="en-US" dirty="0"/>
          </a:p>
        </p:txBody>
      </p:sp>
      <p:sp>
        <p:nvSpPr>
          <p:cNvPr id="11" name="TextBox 10"/>
          <p:cNvSpPr txBox="1"/>
          <p:nvPr/>
        </p:nvSpPr>
        <p:spPr>
          <a:xfrm>
            <a:off x="77274" y="1043188"/>
            <a:ext cx="8834907" cy="1231106"/>
          </a:xfrm>
          <a:prstGeom prst="rect">
            <a:avLst/>
          </a:prstGeom>
          <a:noFill/>
        </p:spPr>
        <p:txBody>
          <a:bodyPr wrap="square" rtlCol="0">
            <a:spAutoFit/>
          </a:bodyPr>
          <a:lstStyle/>
          <a:p>
            <a:pPr fontAlgn="ctr"/>
            <a:r>
              <a:rPr lang="en-US" sz="2800" dirty="0" smtClean="0">
                <a:latin typeface="Arial"/>
              </a:rPr>
              <a:t>Rate the following standard contract templates according to importance/priority to your campus.</a:t>
            </a:r>
          </a:p>
          <a:p>
            <a:endParaRPr lang="en-US"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SUNY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SUNY Office for Capital Facilities Template</Template>
  <TotalTime>33409</TotalTime>
  <Words>1406</Words>
  <Application>Microsoft Office PowerPoint</Application>
  <PresentationFormat>On-screen Show (4:3)</PresentationFormat>
  <Paragraphs>397</Paragraphs>
  <Slides>33</Slides>
  <Notes>8</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SUNY powerpoint template</vt:lpstr>
      <vt:lpstr>Slide 1</vt:lpstr>
      <vt:lpstr>Agenda</vt:lpstr>
      <vt:lpstr>Think Tools, Training,  Communication </vt:lpstr>
      <vt:lpstr>Slide 4</vt:lpstr>
      <vt:lpstr>Slide 5</vt:lpstr>
      <vt:lpstr>Slide 6</vt:lpstr>
      <vt:lpstr>Slide 7</vt:lpstr>
      <vt:lpstr>Survey Results </vt:lpstr>
      <vt:lpstr>Slide 9</vt:lpstr>
      <vt:lpstr>Survey Results – Contract Templates</vt:lpstr>
      <vt:lpstr>Rate the following Specialty Service contract templates according to importance/priority to your campus. </vt:lpstr>
      <vt:lpstr>Survey Results – Specialty Services</vt:lpstr>
      <vt:lpstr>Slide 13</vt:lpstr>
      <vt:lpstr>Survey Results – Time &amp; Material</vt:lpstr>
      <vt:lpstr>Think Shared Services</vt:lpstr>
      <vt:lpstr>Shared Services &amp; Systemness</vt:lpstr>
      <vt:lpstr>Slide 17</vt:lpstr>
      <vt:lpstr>Survey Results - Training</vt:lpstr>
      <vt:lpstr>Slide 19</vt:lpstr>
      <vt:lpstr>Listserv Options</vt:lpstr>
      <vt:lpstr>Where next with listservs?</vt:lpstr>
      <vt:lpstr>Guidance Documents</vt:lpstr>
      <vt:lpstr>Guidance Documents &amp; Other Tools </vt:lpstr>
      <vt:lpstr>Res Hall Capital Projects  </vt:lpstr>
      <vt:lpstr>Res Hall Funding Options  </vt:lpstr>
      <vt:lpstr>OCF Actions </vt:lpstr>
      <vt:lpstr>What Campuses can do to help  </vt:lpstr>
      <vt:lpstr>CC Capital Program </vt:lpstr>
      <vt:lpstr>Environmental Health &amp; Safety</vt:lpstr>
      <vt:lpstr>Energy Updates </vt:lpstr>
      <vt:lpstr>Sustainability Director </vt:lpstr>
      <vt:lpstr>Chancellor’s State of the University Address</vt:lpstr>
      <vt:lpstr>We are here to Help!! </vt:lpstr>
    </vt:vector>
  </TitlesOfParts>
  <Company>State University of New York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Karren Bee-Donohoe</dc:creator>
  <cp:lastModifiedBy>Karren Bee-Donohoe</cp:lastModifiedBy>
  <cp:revision>784</cp:revision>
  <dcterms:created xsi:type="dcterms:W3CDTF">2009-12-02T17:32:18Z</dcterms:created>
  <dcterms:modified xsi:type="dcterms:W3CDTF">2012-02-03T20:59:19Z</dcterms:modified>
</cp:coreProperties>
</file>