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wmf" ContentType="image/x-wmf"/>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58"/>
  </p:notesMasterIdLst>
  <p:handoutMasterIdLst>
    <p:handoutMasterId r:id="rId59"/>
  </p:handoutMasterIdLst>
  <p:sldIdLst>
    <p:sldId id="459" r:id="rId3"/>
    <p:sldId id="547" r:id="rId4"/>
    <p:sldId id="558" r:id="rId5"/>
    <p:sldId id="561" r:id="rId6"/>
    <p:sldId id="562" r:id="rId7"/>
    <p:sldId id="560" r:id="rId8"/>
    <p:sldId id="579" r:id="rId9"/>
    <p:sldId id="567" r:id="rId10"/>
    <p:sldId id="568" r:id="rId11"/>
    <p:sldId id="570" r:id="rId12"/>
    <p:sldId id="573" r:id="rId13"/>
    <p:sldId id="578" r:id="rId14"/>
    <p:sldId id="580" r:id="rId15"/>
    <p:sldId id="581" r:id="rId16"/>
    <p:sldId id="582" r:id="rId17"/>
    <p:sldId id="533" r:id="rId18"/>
    <p:sldId id="555" r:id="rId19"/>
    <p:sldId id="472" r:id="rId20"/>
    <p:sldId id="550" r:id="rId21"/>
    <p:sldId id="513" r:id="rId22"/>
    <p:sldId id="584" r:id="rId23"/>
    <p:sldId id="548" r:id="rId24"/>
    <p:sldId id="583" r:id="rId25"/>
    <p:sldId id="585" r:id="rId26"/>
    <p:sldId id="546" r:id="rId27"/>
    <p:sldId id="549" r:id="rId28"/>
    <p:sldId id="559" r:id="rId29"/>
    <p:sldId id="586" r:id="rId30"/>
    <p:sldId id="610" r:id="rId31"/>
    <p:sldId id="608" r:id="rId32"/>
    <p:sldId id="609" r:id="rId33"/>
    <p:sldId id="552" r:id="rId34"/>
    <p:sldId id="551" r:id="rId35"/>
    <p:sldId id="588" r:id="rId36"/>
    <p:sldId id="518" r:id="rId37"/>
    <p:sldId id="589" r:id="rId38"/>
    <p:sldId id="590" r:id="rId39"/>
    <p:sldId id="591" r:id="rId40"/>
    <p:sldId id="592" r:id="rId41"/>
    <p:sldId id="593" r:id="rId42"/>
    <p:sldId id="594" r:id="rId43"/>
    <p:sldId id="595" r:id="rId44"/>
    <p:sldId id="596" r:id="rId45"/>
    <p:sldId id="597" r:id="rId46"/>
    <p:sldId id="598" r:id="rId47"/>
    <p:sldId id="599" r:id="rId48"/>
    <p:sldId id="600" r:id="rId49"/>
    <p:sldId id="601" r:id="rId50"/>
    <p:sldId id="602" r:id="rId51"/>
    <p:sldId id="603" r:id="rId52"/>
    <p:sldId id="604" r:id="rId53"/>
    <p:sldId id="605" r:id="rId54"/>
    <p:sldId id="606" r:id="rId55"/>
    <p:sldId id="607" r:id="rId56"/>
    <p:sldId id="516" r:id="rId57"/>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 uri="{2D200454-40CA-4A62-9FC3-DE9A4176ACB9}">
      <p15:notesGuideLst xmlns:p15="http://schemas.microsoft.com/office/powerpoint/2012/main" xmlns="">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binam"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4DE"/>
    <a:srgbClr val="44A436"/>
    <a:srgbClr val="54B948"/>
    <a:srgbClr val="FF6309"/>
    <a:srgbClr val="004C93"/>
    <a:srgbClr val="009EE0"/>
    <a:srgbClr val="781D7E"/>
    <a:srgbClr val="551257"/>
    <a:srgbClr val="CD006B"/>
    <a:srgbClr val="118BD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68" autoAdjust="0"/>
    <p:restoredTop sz="74837" autoAdjust="0"/>
  </p:normalViewPr>
  <p:slideViewPr>
    <p:cSldViewPr snapToGrid="0">
      <p:cViewPr>
        <p:scale>
          <a:sx n="66" d="100"/>
          <a:sy n="66" d="100"/>
        </p:scale>
        <p:origin x="-2130" y="-762"/>
      </p:cViewPr>
      <p:guideLst>
        <p:guide orient="horz" pos="1620"/>
        <p:guide pos="2880"/>
      </p:guideLst>
    </p:cSldViewPr>
  </p:slideViewPr>
  <p:notesTextViewPr>
    <p:cViewPr>
      <p:scale>
        <a:sx n="150" d="100"/>
        <a:sy n="150" d="100"/>
      </p:scale>
      <p:origin x="0" y="1224"/>
    </p:cViewPr>
  </p:notesTextViewPr>
  <p:sorterViewPr>
    <p:cViewPr>
      <p:scale>
        <a:sx n="100" d="100"/>
        <a:sy n="100" d="100"/>
      </p:scale>
      <p:origin x="0" y="-432"/>
    </p:cViewPr>
  </p:sorterViewPr>
  <p:notesViewPr>
    <p:cSldViewPr snapToGrid="0">
      <p:cViewPr varScale="1">
        <p:scale>
          <a:sx n="116" d="100"/>
          <a:sy n="116" d="100"/>
        </p:scale>
        <p:origin x="-2298" y="-96"/>
      </p:cViewPr>
      <p:guideLst>
        <p:guide orient="horz" pos="2160"/>
        <p:guide pos="288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F2AB3-56BC-4754-9584-85A3496706DD}" type="doc">
      <dgm:prSet loTypeId="urn:microsoft.com/office/officeart/2005/8/layout/pyramid3" loCatId="pyramid" qsTypeId="urn:microsoft.com/office/officeart/2005/8/quickstyle/simple4" qsCatId="simple" csTypeId="urn:microsoft.com/office/officeart/2005/8/colors/accent6_4" csCatId="accent6" phldr="1"/>
      <dgm:spPr/>
    </dgm:pt>
    <dgm:pt modelId="{4FE400D7-A2BD-4561-926B-CE62D797AE17}">
      <dgm:prSet phldrT="[Text]" custT="1"/>
      <dgm:spPr/>
      <dgm:t>
        <a:bodyPr anchor="t"/>
        <a:lstStyle/>
        <a:p>
          <a:r>
            <a:rPr lang="en-US" sz="4000" b="1" dirty="0" smtClean="0">
              <a:solidFill>
                <a:schemeClr val="bg1"/>
              </a:solidFill>
            </a:rPr>
            <a:t>ERAPPA</a:t>
          </a:r>
          <a:endParaRPr lang="en-US" sz="4000" b="1" dirty="0">
            <a:solidFill>
              <a:schemeClr val="bg1"/>
            </a:solidFill>
          </a:endParaRPr>
        </a:p>
      </dgm:t>
    </dgm:pt>
    <dgm:pt modelId="{4658C0FB-4DD8-482F-9794-2DC3CB2915BB}" type="parTrans" cxnId="{1240D3FE-8AC6-4529-94D8-88860C444A29}">
      <dgm:prSet/>
      <dgm:spPr/>
      <dgm:t>
        <a:bodyPr/>
        <a:lstStyle/>
        <a:p>
          <a:endParaRPr lang="en-US" sz="1800" b="1">
            <a:solidFill>
              <a:schemeClr val="bg1"/>
            </a:solidFill>
          </a:endParaRPr>
        </a:p>
      </dgm:t>
    </dgm:pt>
    <dgm:pt modelId="{02CC3CD7-A7A1-4B01-89D7-1408DC0A0BBD}" type="sibTrans" cxnId="{1240D3FE-8AC6-4529-94D8-88860C444A29}">
      <dgm:prSet/>
      <dgm:spPr/>
      <dgm:t>
        <a:bodyPr/>
        <a:lstStyle/>
        <a:p>
          <a:endParaRPr lang="en-US" sz="1800" b="1">
            <a:solidFill>
              <a:schemeClr val="bg1"/>
            </a:solidFill>
          </a:endParaRPr>
        </a:p>
      </dgm:t>
    </dgm:pt>
    <dgm:pt modelId="{3331FF01-BA4E-45D4-8C28-787EFAC8F8E2}">
      <dgm:prSet phldrT="[Text]" custT="1"/>
      <dgm:spPr/>
      <dgm:t>
        <a:bodyPr anchor="t"/>
        <a:lstStyle/>
        <a:p>
          <a:r>
            <a:rPr lang="en-US" sz="4000" b="1" dirty="0" smtClean="0">
              <a:solidFill>
                <a:schemeClr val="bg1"/>
              </a:solidFill>
            </a:rPr>
            <a:t>NYAPPA</a:t>
          </a:r>
          <a:endParaRPr lang="en-US" sz="4000" b="1" dirty="0">
            <a:solidFill>
              <a:schemeClr val="bg1"/>
            </a:solidFill>
          </a:endParaRPr>
        </a:p>
      </dgm:t>
    </dgm:pt>
    <dgm:pt modelId="{A20DAA08-95F6-4C8B-A05B-F32CB1A50EDD}" type="parTrans" cxnId="{D48DA474-710B-4216-BD2F-EF32353C745F}">
      <dgm:prSet/>
      <dgm:spPr/>
      <dgm:t>
        <a:bodyPr/>
        <a:lstStyle/>
        <a:p>
          <a:endParaRPr lang="en-US" sz="1800" b="1">
            <a:solidFill>
              <a:schemeClr val="bg1"/>
            </a:solidFill>
          </a:endParaRPr>
        </a:p>
      </dgm:t>
    </dgm:pt>
    <dgm:pt modelId="{002C8083-30AC-4BB9-AAB8-F5C41E26BE16}" type="sibTrans" cxnId="{D48DA474-710B-4216-BD2F-EF32353C745F}">
      <dgm:prSet/>
      <dgm:spPr/>
      <dgm:t>
        <a:bodyPr/>
        <a:lstStyle/>
        <a:p>
          <a:endParaRPr lang="en-US" sz="1800" b="1">
            <a:solidFill>
              <a:schemeClr val="bg1"/>
            </a:solidFill>
          </a:endParaRPr>
        </a:p>
      </dgm:t>
    </dgm:pt>
    <dgm:pt modelId="{2990D230-D373-4B96-A26C-0939823C30E0}">
      <dgm:prSet phldrT="[Text]" custT="1"/>
      <dgm:spPr/>
      <dgm:t>
        <a:bodyPr anchor="t"/>
        <a:lstStyle/>
        <a:p>
          <a:r>
            <a:rPr lang="en-US" sz="4000" b="1" smtClean="0">
              <a:solidFill>
                <a:schemeClr val="bg1"/>
              </a:solidFill>
            </a:rPr>
            <a:t>SUNY</a:t>
          </a:r>
          <a:endParaRPr lang="en-US" sz="4000" b="1" dirty="0">
            <a:solidFill>
              <a:schemeClr val="bg1"/>
            </a:solidFill>
          </a:endParaRPr>
        </a:p>
      </dgm:t>
    </dgm:pt>
    <dgm:pt modelId="{329FF09B-3DB5-462E-BEEE-15E91A878BC6}" type="parTrans" cxnId="{6E05E1B4-C26A-4C94-BF1D-E1E3CDAD3622}">
      <dgm:prSet/>
      <dgm:spPr/>
      <dgm:t>
        <a:bodyPr/>
        <a:lstStyle/>
        <a:p>
          <a:endParaRPr lang="en-US" sz="1800" b="1">
            <a:solidFill>
              <a:schemeClr val="bg1"/>
            </a:solidFill>
          </a:endParaRPr>
        </a:p>
      </dgm:t>
    </dgm:pt>
    <dgm:pt modelId="{2A9EEE0C-07F5-4AF5-925F-8C462190C5E2}" type="sibTrans" cxnId="{6E05E1B4-C26A-4C94-BF1D-E1E3CDAD3622}">
      <dgm:prSet/>
      <dgm:spPr/>
      <dgm:t>
        <a:bodyPr/>
        <a:lstStyle/>
        <a:p>
          <a:endParaRPr lang="en-US" sz="1800" b="1">
            <a:solidFill>
              <a:schemeClr val="bg1"/>
            </a:solidFill>
          </a:endParaRPr>
        </a:p>
      </dgm:t>
    </dgm:pt>
    <dgm:pt modelId="{D385A711-CB86-4EB0-971D-85CDD9759C96}">
      <dgm:prSet phldrT="[Text]" custT="1"/>
      <dgm:spPr/>
      <dgm:t>
        <a:bodyPr anchor="t"/>
        <a:lstStyle/>
        <a:p>
          <a:r>
            <a:rPr lang="en-US" sz="4000" b="1" dirty="0" smtClean="0">
              <a:solidFill>
                <a:schemeClr val="bg1"/>
              </a:solidFill>
            </a:rPr>
            <a:t>APPA</a:t>
          </a:r>
          <a:endParaRPr lang="en-US" sz="4000" b="1" dirty="0">
            <a:solidFill>
              <a:schemeClr val="bg1"/>
            </a:solidFill>
          </a:endParaRPr>
        </a:p>
      </dgm:t>
    </dgm:pt>
    <dgm:pt modelId="{677BFC5D-07CF-4A8E-9D7B-3DBEBB4F1314}" type="parTrans" cxnId="{4C5E09E5-7681-4656-B819-C8B9E95395FD}">
      <dgm:prSet/>
      <dgm:spPr/>
      <dgm:t>
        <a:bodyPr/>
        <a:lstStyle/>
        <a:p>
          <a:endParaRPr lang="en-US" sz="1800" b="1">
            <a:solidFill>
              <a:schemeClr val="bg1"/>
            </a:solidFill>
          </a:endParaRPr>
        </a:p>
      </dgm:t>
    </dgm:pt>
    <dgm:pt modelId="{5159C794-1700-4C0A-9576-E7539A2759B7}" type="sibTrans" cxnId="{4C5E09E5-7681-4656-B819-C8B9E95395FD}">
      <dgm:prSet/>
      <dgm:spPr/>
      <dgm:t>
        <a:bodyPr/>
        <a:lstStyle/>
        <a:p>
          <a:endParaRPr lang="en-US" sz="1800" b="1">
            <a:solidFill>
              <a:schemeClr val="bg1"/>
            </a:solidFill>
          </a:endParaRPr>
        </a:p>
      </dgm:t>
    </dgm:pt>
    <dgm:pt modelId="{916D48A5-8C09-4A24-BBCD-E027E2E64DE8}" type="pres">
      <dgm:prSet presAssocID="{01BF2AB3-56BC-4754-9584-85A3496706DD}" presName="Name0" presStyleCnt="0">
        <dgm:presLayoutVars>
          <dgm:dir/>
          <dgm:animLvl val="lvl"/>
          <dgm:resizeHandles val="exact"/>
        </dgm:presLayoutVars>
      </dgm:prSet>
      <dgm:spPr/>
    </dgm:pt>
    <dgm:pt modelId="{02A3013A-8D07-462B-BB57-F1BB9817085C}" type="pres">
      <dgm:prSet presAssocID="{D385A711-CB86-4EB0-971D-85CDD9759C96}" presName="Name8" presStyleCnt="0"/>
      <dgm:spPr/>
    </dgm:pt>
    <dgm:pt modelId="{5BD1984D-F488-41C8-9449-6248827C5FA5}" type="pres">
      <dgm:prSet presAssocID="{D385A711-CB86-4EB0-971D-85CDD9759C96}" presName="level" presStyleLbl="node1" presStyleIdx="0" presStyleCnt="4" custLinFactNeighborX="-70786">
        <dgm:presLayoutVars>
          <dgm:chMax val="1"/>
          <dgm:bulletEnabled val="1"/>
        </dgm:presLayoutVars>
      </dgm:prSet>
      <dgm:spPr/>
      <dgm:t>
        <a:bodyPr/>
        <a:lstStyle/>
        <a:p>
          <a:endParaRPr lang="en-US"/>
        </a:p>
      </dgm:t>
    </dgm:pt>
    <dgm:pt modelId="{04D4E659-8432-4217-BFE0-4447A89F30BE}" type="pres">
      <dgm:prSet presAssocID="{D385A711-CB86-4EB0-971D-85CDD9759C96}" presName="levelTx" presStyleLbl="revTx" presStyleIdx="0" presStyleCnt="0">
        <dgm:presLayoutVars>
          <dgm:chMax val="1"/>
          <dgm:bulletEnabled val="1"/>
        </dgm:presLayoutVars>
      </dgm:prSet>
      <dgm:spPr/>
      <dgm:t>
        <a:bodyPr/>
        <a:lstStyle/>
        <a:p>
          <a:endParaRPr lang="en-US"/>
        </a:p>
      </dgm:t>
    </dgm:pt>
    <dgm:pt modelId="{A1108AD0-6829-408C-BB7B-3D4E79439A12}" type="pres">
      <dgm:prSet presAssocID="{4FE400D7-A2BD-4561-926B-CE62D797AE17}" presName="Name8" presStyleCnt="0"/>
      <dgm:spPr/>
    </dgm:pt>
    <dgm:pt modelId="{EE68F46F-1B8C-4F14-B7B7-5251AE38C240}" type="pres">
      <dgm:prSet presAssocID="{4FE400D7-A2BD-4561-926B-CE62D797AE17}" presName="level" presStyleLbl="node1" presStyleIdx="1" presStyleCnt="4">
        <dgm:presLayoutVars>
          <dgm:chMax val="1"/>
          <dgm:bulletEnabled val="1"/>
        </dgm:presLayoutVars>
      </dgm:prSet>
      <dgm:spPr/>
      <dgm:t>
        <a:bodyPr/>
        <a:lstStyle/>
        <a:p>
          <a:endParaRPr lang="en-US"/>
        </a:p>
      </dgm:t>
    </dgm:pt>
    <dgm:pt modelId="{E5955289-9501-4868-9B4A-9D35AE67D32B}" type="pres">
      <dgm:prSet presAssocID="{4FE400D7-A2BD-4561-926B-CE62D797AE17}" presName="levelTx" presStyleLbl="revTx" presStyleIdx="0" presStyleCnt="0">
        <dgm:presLayoutVars>
          <dgm:chMax val="1"/>
          <dgm:bulletEnabled val="1"/>
        </dgm:presLayoutVars>
      </dgm:prSet>
      <dgm:spPr/>
      <dgm:t>
        <a:bodyPr/>
        <a:lstStyle/>
        <a:p>
          <a:endParaRPr lang="en-US"/>
        </a:p>
      </dgm:t>
    </dgm:pt>
    <dgm:pt modelId="{5524F77C-8F84-4057-8D9F-F4F78742AFE0}" type="pres">
      <dgm:prSet presAssocID="{3331FF01-BA4E-45D4-8C28-787EFAC8F8E2}" presName="Name8" presStyleCnt="0"/>
      <dgm:spPr/>
    </dgm:pt>
    <dgm:pt modelId="{2E82DB88-AD39-4395-92E9-4AC165F30F87}" type="pres">
      <dgm:prSet presAssocID="{3331FF01-BA4E-45D4-8C28-787EFAC8F8E2}" presName="level" presStyleLbl="node1" presStyleIdx="2" presStyleCnt="4">
        <dgm:presLayoutVars>
          <dgm:chMax val="1"/>
          <dgm:bulletEnabled val="1"/>
        </dgm:presLayoutVars>
      </dgm:prSet>
      <dgm:spPr/>
      <dgm:t>
        <a:bodyPr/>
        <a:lstStyle/>
        <a:p>
          <a:endParaRPr lang="en-US"/>
        </a:p>
      </dgm:t>
    </dgm:pt>
    <dgm:pt modelId="{9E3C111A-4CF5-46A8-8FE3-619D5B8EB157}" type="pres">
      <dgm:prSet presAssocID="{3331FF01-BA4E-45D4-8C28-787EFAC8F8E2}" presName="levelTx" presStyleLbl="revTx" presStyleIdx="0" presStyleCnt="0">
        <dgm:presLayoutVars>
          <dgm:chMax val="1"/>
          <dgm:bulletEnabled val="1"/>
        </dgm:presLayoutVars>
      </dgm:prSet>
      <dgm:spPr/>
      <dgm:t>
        <a:bodyPr/>
        <a:lstStyle/>
        <a:p>
          <a:endParaRPr lang="en-US"/>
        </a:p>
      </dgm:t>
    </dgm:pt>
    <dgm:pt modelId="{A67BE3C1-B77D-48ED-85B0-58405852B8C6}" type="pres">
      <dgm:prSet presAssocID="{2990D230-D373-4B96-A26C-0939823C30E0}" presName="Name8" presStyleCnt="0"/>
      <dgm:spPr/>
    </dgm:pt>
    <dgm:pt modelId="{B46015F2-5DB6-47AF-BAC0-A8317AC84D2B}" type="pres">
      <dgm:prSet presAssocID="{2990D230-D373-4B96-A26C-0939823C30E0}" presName="level" presStyleLbl="node1" presStyleIdx="3" presStyleCnt="4" custLinFactNeighborX="4">
        <dgm:presLayoutVars>
          <dgm:chMax val="1"/>
          <dgm:bulletEnabled val="1"/>
        </dgm:presLayoutVars>
      </dgm:prSet>
      <dgm:spPr/>
      <dgm:t>
        <a:bodyPr/>
        <a:lstStyle/>
        <a:p>
          <a:endParaRPr lang="en-US"/>
        </a:p>
      </dgm:t>
    </dgm:pt>
    <dgm:pt modelId="{0FEB3795-6733-4793-9832-3409D3001F8B}" type="pres">
      <dgm:prSet presAssocID="{2990D230-D373-4B96-A26C-0939823C30E0}" presName="levelTx" presStyleLbl="revTx" presStyleIdx="0" presStyleCnt="0">
        <dgm:presLayoutVars>
          <dgm:chMax val="1"/>
          <dgm:bulletEnabled val="1"/>
        </dgm:presLayoutVars>
      </dgm:prSet>
      <dgm:spPr/>
      <dgm:t>
        <a:bodyPr/>
        <a:lstStyle/>
        <a:p>
          <a:endParaRPr lang="en-US"/>
        </a:p>
      </dgm:t>
    </dgm:pt>
  </dgm:ptLst>
  <dgm:cxnLst>
    <dgm:cxn modelId="{4C5E09E5-7681-4656-B819-C8B9E95395FD}" srcId="{01BF2AB3-56BC-4754-9584-85A3496706DD}" destId="{D385A711-CB86-4EB0-971D-85CDD9759C96}" srcOrd="0" destOrd="0" parTransId="{677BFC5D-07CF-4A8E-9D7B-3DBEBB4F1314}" sibTransId="{5159C794-1700-4C0A-9576-E7539A2759B7}"/>
    <dgm:cxn modelId="{0C240F2F-8EDB-4858-B4B3-FF2DD18B4352}" type="presOf" srcId="{01BF2AB3-56BC-4754-9584-85A3496706DD}" destId="{916D48A5-8C09-4A24-BBCD-E027E2E64DE8}" srcOrd="0" destOrd="0" presId="urn:microsoft.com/office/officeart/2005/8/layout/pyramid3"/>
    <dgm:cxn modelId="{125F8DF1-2E6B-4B46-97D5-EB9F202C5315}" type="presOf" srcId="{D385A711-CB86-4EB0-971D-85CDD9759C96}" destId="{5BD1984D-F488-41C8-9449-6248827C5FA5}" srcOrd="0" destOrd="0" presId="urn:microsoft.com/office/officeart/2005/8/layout/pyramid3"/>
    <dgm:cxn modelId="{2B6B9498-9E58-4097-A9E1-DBC00F8E2140}" type="presOf" srcId="{2990D230-D373-4B96-A26C-0939823C30E0}" destId="{B46015F2-5DB6-47AF-BAC0-A8317AC84D2B}" srcOrd="0" destOrd="0" presId="urn:microsoft.com/office/officeart/2005/8/layout/pyramid3"/>
    <dgm:cxn modelId="{6E05E1B4-C26A-4C94-BF1D-E1E3CDAD3622}" srcId="{01BF2AB3-56BC-4754-9584-85A3496706DD}" destId="{2990D230-D373-4B96-A26C-0939823C30E0}" srcOrd="3" destOrd="0" parTransId="{329FF09B-3DB5-462E-BEEE-15E91A878BC6}" sibTransId="{2A9EEE0C-07F5-4AF5-925F-8C462190C5E2}"/>
    <dgm:cxn modelId="{D48DA474-710B-4216-BD2F-EF32353C745F}" srcId="{01BF2AB3-56BC-4754-9584-85A3496706DD}" destId="{3331FF01-BA4E-45D4-8C28-787EFAC8F8E2}" srcOrd="2" destOrd="0" parTransId="{A20DAA08-95F6-4C8B-A05B-F32CB1A50EDD}" sibTransId="{002C8083-30AC-4BB9-AAB8-F5C41E26BE16}"/>
    <dgm:cxn modelId="{633982FE-950B-4AF2-B5F0-589F815223A0}" type="presOf" srcId="{4FE400D7-A2BD-4561-926B-CE62D797AE17}" destId="{EE68F46F-1B8C-4F14-B7B7-5251AE38C240}" srcOrd="0" destOrd="0" presId="urn:microsoft.com/office/officeart/2005/8/layout/pyramid3"/>
    <dgm:cxn modelId="{72C47796-6EFE-4FE4-90C7-E6E8A43CCEE4}" type="presOf" srcId="{3331FF01-BA4E-45D4-8C28-787EFAC8F8E2}" destId="{9E3C111A-4CF5-46A8-8FE3-619D5B8EB157}" srcOrd="1" destOrd="0" presId="urn:microsoft.com/office/officeart/2005/8/layout/pyramid3"/>
    <dgm:cxn modelId="{81478D17-06B4-41D4-B813-5602DF37705D}" type="presOf" srcId="{D385A711-CB86-4EB0-971D-85CDD9759C96}" destId="{04D4E659-8432-4217-BFE0-4447A89F30BE}" srcOrd="1" destOrd="0" presId="urn:microsoft.com/office/officeart/2005/8/layout/pyramid3"/>
    <dgm:cxn modelId="{1240D3FE-8AC6-4529-94D8-88860C444A29}" srcId="{01BF2AB3-56BC-4754-9584-85A3496706DD}" destId="{4FE400D7-A2BD-4561-926B-CE62D797AE17}" srcOrd="1" destOrd="0" parTransId="{4658C0FB-4DD8-482F-9794-2DC3CB2915BB}" sibTransId="{02CC3CD7-A7A1-4B01-89D7-1408DC0A0BBD}"/>
    <dgm:cxn modelId="{3D978750-FADC-4908-A5E9-B6BB2CEBC7CD}" type="presOf" srcId="{2990D230-D373-4B96-A26C-0939823C30E0}" destId="{0FEB3795-6733-4793-9832-3409D3001F8B}" srcOrd="1" destOrd="0" presId="urn:microsoft.com/office/officeart/2005/8/layout/pyramid3"/>
    <dgm:cxn modelId="{1CD4538E-54EA-4BB7-89E2-488BDD903C25}" type="presOf" srcId="{3331FF01-BA4E-45D4-8C28-787EFAC8F8E2}" destId="{2E82DB88-AD39-4395-92E9-4AC165F30F87}" srcOrd="0" destOrd="0" presId="urn:microsoft.com/office/officeart/2005/8/layout/pyramid3"/>
    <dgm:cxn modelId="{8DD72BF4-2BE7-496D-81AC-2D81A6ED4B1A}" type="presOf" srcId="{4FE400D7-A2BD-4561-926B-CE62D797AE17}" destId="{E5955289-9501-4868-9B4A-9D35AE67D32B}" srcOrd="1" destOrd="0" presId="urn:microsoft.com/office/officeart/2005/8/layout/pyramid3"/>
    <dgm:cxn modelId="{6972FDCE-C7E7-4BF8-9BE3-BF7C24E13DF9}" type="presParOf" srcId="{916D48A5-8C09-4A24-BBCD-E027E2E64DE8}" destId="{02A3013A-8D07-462B-BB57-F1BB9817085C}" srcOrd="0" destOrd="0" presId="urn:microsoft.com/office/officeart/2005/8/layout/pyramid3"/>
    <dgm:cxn modelId="{092C7EF9-1D87-4DCA-9B41-EBED6BA65250}" type="presParOf" srcId="{02A3013A-8D07-462B-BB57-F1BB9817085C}" destId="{5BD1984D-F488-41C8-9449-6248827C5FA5}" srcOrd="0" destOrd="0" presId="urn:microsoft.com/office/officeart/2005/8/layout/pyramid3"/>
    <dgm:cxn modelId="{BF64397F-7EFA-4410-84BC-5C7C5A7EF540}" type="presParOf" srcId="{02A3013A-8D07-462B-BB57-F1BB9817085C}" destId="{04D4E659-8432-4217-BFE0-4447A89F30BE}" srcOrd="1" destOrd="0" presId="urn:microsoft.com/office/officeart/2005/8/layout/pyramid3"/>
    <dgm:cxn modelId="{436AD0DE-A6A5-43FF-BC4D-355D4D01F3B3}" type="presParOf" srcId="{916D48A5-8C09-4A24-BBCD-E027E2E64DE8}" destId="{A1108AD0-6829-408C-BB7B-3D4E79439A12}" srcOrd="1" destOrd="0" presId="urn:microsoft.com/office/officeart/2005/8/layout/pyramid3"/>
    <dgm:cxn modelId="{A4EEDF74-22C9-4002-AF91-8CE4FBCDDE68}" type="presParOf" srcId="{A1108AD0-6829-408C-BB7B-3D4E79439A12}" destId="{EE68F46F-1B8C-4F14-B7B7-5251AE38C240}" srcOrd="0" destOrd="0" presId="urn:microsoft.com/office/officeart/2005/8/layout/pyramid3"/>
    <dgm:cxn modelId="{20B6AB05-643D-45A5-BCC3-A1DAE245A9AB}" type="presParOf" srcId="{A1108AD0-6829-408C-BB7B-3D4E79439A12}" destId="{E5955289-9501-4868-9B4A-9D35AE67D32B}" srcOrd="1" destOrd="0" presId="urn:microsoft.com/office/officeart/2005/8/layout/pyramid3"/>
    <dgm:cxn modelId="{8674A064-603D-4D46-9D26-CA32F8C96C22}" type="presParOf" srcId="{916D48A5-8C09-4A24-BBCD-E027E2E64DE8}" destId="{5524F77C-8F84-4057-8D9F-F4F78742AFE0}" srcOrd="2" destOrd="0" presId="urn:microsoft.com/office/officeart/2005/8/layout/pyramid3"/>
    <dgm:cxn modelId="{E95EC262-9724-45A6-A25E-A3AAFF1F17FF}" type="presParOf" srcId="{5524F77C-8F84-4057-8D9F-F4F78742AFE0}" destId="{2E82DB88-AD39-4395-92E9-4AC165F30F87}" srcOrd="0" destOrd="0" presId="urn:microsoft.com/office/officeart/2005/8/layout/pyramid3"/>
    <dgm:cxn modelId="{C5CB64A4-6F63-4E61-A575-825BA6EA67AB}" type="presParOf" srcId="{5524F77C-8F84-4057-8D9F-F4F78742AFE0}" destId="{9E3C111A-4CF5-46A8-8FE3-619D5B8EB157}" srcOrd="1" destOrd="0" presId="urn:microsoft.com/office/officeart/2005/8/layout/pyramid3"/>
    <dgm:cxn modelId="{A782281E-689E-4957-B1AD-5360205E8FB4}" type="presParOf" srcId="{916D48A5-8C09-4A24-BBCD-E027E2E64DE8}" destId="{A67BE3C1-B77D-48ED-85B0-58405852B8C6}" srcOrd="3" destOrd="0" presId="urn:microsoft.com/office/officeart/2005/8/layout/pyramid3"/>
    <dgm:cxn modelId="{EDD7D9F5-7784-4561-9A3D-A04377AD0DCE}" type="presParOf" srcId="{A67BE3C1-B77D-48ED-85B0-58405852B8C6}" destId="{B46015F2-5DB6-47AF-BAC0-A8317AC84D2B}" srcOrd="0" destOrd="0" presId="urn:microsoft.com/office/officeart/2005/8/layout/pyramid3"/>
    <dgm:cxn modelId="{49A0604C-F33D-49ED-A296-7470244A4B5C}" type="presParOf" srcId="{A67BE3C1-B77D-48ED-85B0-58405852B8C6}" destId="{0FEB3795-6733-4793-9832-3409D3001F8B}" srcOrd="1" destOrd="0" presId="urn:microsoft.com/office/officeart/2005/8/layout/pyramid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707B48-E126-0C45-882C-06F6BE3A7C47}" type="doc">
      <dgm:prSet loTypeId="urn:microsoft.com/office/officeart/2005/8/layout/hProcess9" loCatId="" qsTypeId="urn:microsoft.com/office/officeart/2005/8/quickstyle/simple4" qsCatId="simple" csTypeId="urn:microsoft.com/office/officeart/2005/8/colors/accent1_2" csCatId="accent1" phldr="1"/>
      <dgm:spPr/>
    </dgm:pt>
    <dgm:pt modelId="{668AF59F-D38C-8E4A-A1B1-18A2A5531404}">
      <dgm:prSet phldrT="[Text]" custT="1"/>
      <dgm:spPr>
        <a:solidFill>
          <a:schemeClr val="tx2"/>
        </a:solidFill>
      </dgm:spPr>
      <dgm:t>
        <a:bodyPr/>
        <a:lstStyle/>
        <a:p>
          <a:r>
            <a:rPr lang="en-US" sz="3200" b="1" u="sng" dirty="0" smtClean="0"/>
            <a:t>Free Consultant Services To Help Move EO88 Efforts</a:t>
          </a:r>
          <a:endParaRPr lang="en-US" sz="3200" dirty="0"/>
        </a:p>
      </dgm:t>
    </dgm:pt>
    <dgm:pt modelId="{B9972AE3-D3AF-694C-8E48-A0D2E6FF73D2}" type="parTrans" cxnId="{ABFC70FA-C758-4C48-999F-69FE881A4C2F}">
      <dgm:prSet/>
      <dgm:spPr/>
      <dgm:t>
        <a:bodyPr/>
        <a:lstStyle/>
        <a:p>
          <a:endParaRPr lang="en-US"/>
        </a:p>
      </dgm:t>
    </dgm:pt>
    <dgm:pt modelId="{B9B5E726-97AD-A24E-95C7-8DF83F0E89D7}" type="sibTrans" cxnId="{ABFC70FA-C758-4C48-999F-69FE881A4C2F}">
      <dgm:prSet/>
      <dgm:spPr/>
      <dgm:t>
        <a:bodyPr/>
        <a:lstStyle/>
        <a:p>
          <a:endParaRPr lang="en-US"/>
        </a:p>
      </dgm:t>
    </dgm:pt>
    <dgm:pt modelId="{4F9A1B6E-589F-7044-BD41-0FBEACA2B800}" type="pres">
      <dgm:prSet presAssocID="{71707B48-E126-0C45-882C-06F6BE3A7C47}" presName="CompostProcess" presStyleCnt="0">
        <dgm:presLayoutVars>
          <dgm:dir/>
          <dgm:resizeHandles val="exact"/>
        </dgm:presLayoutVars>
      </dgm:prSet>
      <dgm:spPr/>
    </dgm:pt>
    <dgm:pt modelId="{9B3D4C68-1600-4C48-B42A-20CE2ECA6653}" type="pres">
      <dgm:prSet presAssocID="{71707B48-E126-0C45-882C-06F6BE3A7C47}" presName="arrow" presStyleLbl="bgShp" presStyleIdx="0" presStyleCnt="1" custScaleX="117647" custLinFactNeighborX="-588" custLinFactNeighborY="317"/>
      <dgm:spPr/>
    </dgm:pt>
    <dgm:pt modelId="{57FB0592-0647-CF4B-966B-DAA19B745EDF}" type="pres">
      <dgm:prSet presAssocID="{71707B48-E126-0C45-882C-06F6BE3A7C47}" presName="linearProcess" presStyleCnt="0"/>
      <dgm:spPr/>
    </dgm:pt>
    <dgm:pt modelId="{B172BD3F-B924-CE46-AEAF-1369A209B75C}" type="pres">
      <dgm:prSet presAssocID="{668AF59F-D38C-8E4A-A1B1-18A2A5531404}" presName="textNode" presStyleLbl="node1" presStyleIdx="0" presStyleCnt="1" custScaleX="123254" custLinFactNeighborX="-6647" custLinFactNeighborY="-915">
        <dgm:presLayoutVars>
          <dgm:bulletEnabled val="1"/>
        </dgm:presLayoutVars>
      </dgm:prSet>
      <dgm:spPr/>
      <dgm:t>
        <a:bodyPr/>
        <a:lstStyle/>
        <a:p>
          <a:endParaRPr lang="en-US"/>
        </a:p>
      </dgm:t>
    </dgm:pt>
  </dgm:ptLst>
  <dgm:cxnLst>
    <dgm:cxn modelId="{5A323665-6C14-4961-8692-E4F60A93B50D}" type="presOf" srcId="{668AF59F-D38C-8E4A-A1B1-18A2A5531404}" destId="{B172BD3F-B924-CE46-AEAF-1369A209B75C}" srcOrd="0" destOrd="0" presId="urn:microsoft.com/office/officeart/2005/8/layout/hProcess9"/>
    <dgm:cxn modelId="{3E4CCC0E-31AC-47A0-8EAB-A16902B175A1}" type="presOf" srcId="{71707B48-E126-0C45-882C-06F6BE3A7C47}" destId="{4F9A1B6E-589F-7044-BD41-0FBEACA2B800}" srcOrd="0" destOrd="0" presId="urn:microsoft.com/office/officeart/2005/8/layout/hProcess9"/>
    <dgm:cxn modelId="{ABFC70FA-C758-4C48-999F-69FE881A4C2F}" srcId="{71707B48-E126-0C45-882C-06F6BE3A7C47}" destId="{668AF59F-D38C-8E4A-A1B1-18A2A5531404}" srcOrd="0" destOrd="0" parTransId="{B9972AE3-D3AF-694C-8E48-A0D2E6FF73D2}" sibTransId="{B9B5E726-97AD-A24E-95C7-8DF83F0E89D7}"/>
    <dgm:cxn modelId="{CC5DADBA-5285-4CB5-AE21-51E3BFE8ABC6}" type="presParOf" srcId="{4F9A1B6E-589F-7044-BD41-0FBEACA2B800}" destId="{9B3D4C68-1600-4C48-B42A-20CE2ECA6653}" srcOrd="0" destOrd="0" presId="urn:microsoft.com/office/officeart/2005/8/layout/hProcess9"/>
    <dgm:cxn modelId="{F26AC8A1-3FF9-4594-A94C-67639CCD9CE6}" type="presParOf" srcId="{4F9A1B6E-589F-7044-BD41-0FBEACA2B800}" destId="{57FB0592-0647-CF4B-966B-DAA19B745EDF}" srcOrd="1" destOrd="0" presId="urn:microsoft.com/office/officeart/2005/8/layout/hProcess9"/>
    <dgm:cxn modelId="{B6F8E5C8-8930-487C-BD96-BF8F0CA4840D}" type="presParOf" srcId="{57FB0592-0647-CF4B-966B-DAA19B745EDF}" destId="{B172BD3F-B924-CE46-AEAF-1369A209B75C}" srcOrd="0"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E37107-403D-4F1D-BFC2-A759F7B8FBD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11177D6-73C1-491D-8DEE-77DED0B803B4}">
      <dgm:prSet phldrT="[Text]"/>
      <dgm:spPr/>
      <dgm:t>
        <a:bodyPr/>
        <a:lstStyle/>
        <a:p>
          <a:r>
            <a:rPr lang="en-US" dirty="0" smtClean="0"/>
            <a:t>#1</a:t>
          </a:r>
          <a:endParaRPr lang="en-US" dirty="0"/>
        </a:p>
      </dgm:t>
    </dgm:pt>
    <dgm:pt modelId="{67EE89E5-B766-4F0B-9754-C0DC0883A663}" type="parTrans" cxnId="{B161FF2D-583E-4D9C-8128-0C054A6627C1}">
      <dgm:prSet/>
      <dgm:spPr/>
      <dgm:t>
        <a:bodyPr/>
        <a:lstStyle/>
        <a:p>
          <a:endParaRPr lang="en-US"/>
        </a:p>
      </dgm:t>
    </dgm:pt>
    <dgm:pt modelId="{05F9907A-D5BF-4A37-9B00-EA73ECE7DAF3}" type="sibTrans" cxnId="{B161FF2D-583E-4D9C-8128-0C054A6627C1}">
      <dgm:prSet/>
      <dgm:spPr/>
      <dgm:t>
        <a:bodyPr/>
        <a:lstStyle/>
        <a:p>
          <a:endParaRPr lang="en-US"/>
        </a:p>
      </dgm:t>
    </dgm:pt>
    <dgm:pt modelId="{BE7FD155-2B4C-443D-90EF-27DE8F5AD570}">
      <dgm:prSet phldrT="[Text]" custT="1"/>
      <dgm:spPr/>
      <dgm:t>
        <a:bodyPr/>
        <a:lstStyle/>
        <a:p>
          <a:r>
            <a:rPr lang="en-US" sz="2400" dirty="0" smtClean="0"/>
            <a:t>Does the building fall under the definition of </a:t>
          </a:r>
          <a:r>
            <a:rPr lang="en-US" sz="2400" i="1" dirty="0" smtClean="0"/>
            <a:t>commercial building</a:t>
          </a:r>
          <a:r>
            <a:rPr lang="en-US" sz="2400" dirty="0" smtClean="0"/>
            <a:t>?</a:t>
          </a:r>
          <a:endParaRPr lang="en-US" sz="2400" dirty="0"/>
        </a:p>
      </dgm:t>
    </dgm:pt>
    <dgm:pt modelId="{697FF774-48FB-4410-8A77-AF4F096E02DA}" type="parTrans" cxnId="{12124368-FC28-4D37-BBD1-DC639FA71703}">
      <dgm:prSet/>
      <dgm:spPr/>
      <dgm:t>
        <a:bodyPr/>
        <a:lstStyle/>
        <a:p>
          <a:endParaRPr lang="en-US"/>
        </a:p>
      </dgm:t>
    </dgm:pt>
    <dgm:pt modelId="{9C085C85-0272-41EA-8030-ABAFBEE55FAD}" type="sibTrans" cxnId="{12124368-FC28-4D37-BBD1-DC639FA71703}">
      <dgm:prSet/>
      <dgm:spPr/>
      <dgm:t>
        <a:bodyPr/>
        <a:lstStyle/>
        <a:p>
          <a:endParaRPr lang="en-US"/>
        </a:p>
      </dgm:t>
    </dgm:pt>
    <dgm:pt modelId="{BCF3E895-A98A-4902-8D37-013B371BBEE9}">
      <dgm:prSet phldrT="[Text]"/>
      <dgm:spPr/>
      <dgm:t>
        <a:bodyPr/>
        <a:lstStyle/>
        <a:p>
          <a:r>
            <a:rPr lang="en-US" dirty="0" smtClean="0"/>
            <a:t>#2</a:t>
          </a:r>
          <a:endParaRPr lang="en-US" dirty="0"/>
        </a:p>
      </dgm:t>
    </dgm:pt>
    <dgm:pt modelId="{A54786D5-34C2-4134-83F7-0CDE7DF07C28}" type="parTrans" cxnId="{936406EE-5443-4F56-8C51-E423342CB1CC}">
      <dgm:prSet/>
      <dgm:spPr/>
      <dgm:t>
        <a:bodyPr/>
        <a:lstStyle/>
        <a:p>
          <a:endParaRPr lang="en-US"/>
        </a:p>
      </dgm:t>
    </dgm:pt>
    <dgm:pt modelId="{B518C161-A680-4F8C-9CBC-F88DD1C2E75F}" type="sibTrans" cxnId="{936406EE-5443-4F56-8C51-E423342CB1CC}">
      <dgm:prSet/>
      <dgm:spPr/>
      <dgm:t>
        <a:bodyPr/>
        <a:lstStyle/>
        <a:p>
          <a:endParaRPr lang="en-US"/>
        </a:p>
      </dgm:t>
    </dgm:pt>
    <dgm:pt modelId="{D2F625B4-55B9-4BB3-A55E-851F7FC07AC6}">
      <dgm:prSet phldrT="[Text]" custT="1"/>
      <dgm:spPr/>
      <dgm:t>
        <a:bodyPr/>
        <a:lstStyle/>
        <a:p>
          <a:r>
            <a:rPr lang="en-US" sz="2400" dirty="0" smtClean="0"/>
            <a:t>Is there a CO source, CO-HVAC, or garage/motor vehicle source?</a:t>
          </a:r>
          <a:endParaRPr lang="en-US" sz="2400" dirty="0"/>
        </a:p>
      </dgm:t>
    </dgm:pt>
    <dgm:pt modelId="{530CC023-065F-407B-B019-D0F57A0B46E3}" type="parTrans" cxnId="{53C1D5D6-E35A-473A-A3D4-56724249E60C}">
      <dgm:prSet/>
      <dgm:spPr/>
      <dgm:t>
        <a:bodyPr/>
        <a:lstStyle/>
        <a:p>
          <a:endParaRPr lang="en-US"/>
        </a:p>
      </dgm:t>
    </dgm:pt>
    <dgm:pt modelId="{C673C9F8-F4E9-4A67-BE5F-B97D4B8E135A}" type="sibTrans" cxnId="{53C1D5D6-E35A-473A-A3D4-56724249E60C}">
      <dgm:prSet/>
      <dgm:spPr/>
      <dgm:t>
        <a:bodyPr/>
        <a:lstStyle/>
        <a:p>
          <a:endParaRPr lang="en-US"/>
        </a:p>
      </dgm:t>
    </dgm:pt>
    <dgm:pt modelId="{D186B300-DF3F-48FF-AA3B-5B7CBEE2AAE4}">
      <dgm:prSet phldrT="[Text]"/>
      <dgm:spPr/>
      <dgm:t>
        <a:bodyPr/>
        <a:lstStyle/>
        <a:p>
          <a:r>
            <a:rPr lang="en-US" dirty="0" smtClean="0"/>
            <a:t>#3</a:t>
          </a:r>
          <a:endParaRPr lang="en-US" dirty="0"/>
        </a:p>
      </dgm:t>
    </dgm:pt>
    <dgm:pt modelId="{E8559A6F-BD8C-438A-B2BF-2C6AEB0745C9}" type="parTrans" cxnId="{D153E4E4-79A5-4BC0-88E6-E840B5C8A285}">
      <dgm:prSet/>
      <dgm:spPr/>
      <dgm:t>
        <a:bodyPr/>
        <a:lstStyle/>
        <a:p>
          <a:endParaRPr lang="en-US"/>
        </a:p>
      </dgm:t>
    </dgm:pt>
    <dgm:pt modelId="{7E8D7DBF-E2DA-4FE1-B705-EC8663CD3737}" type="sibTrans" cxnId="{D153E4E4-79A5-4BC0-88E6-E840B5C8A285}">
      <dgm:prSet/>
      <dgm:spPr/>
      <dgm:t>
        <a:bodyPr/>
        <a:lstStyle/>
        <a:p>
          <a:endParaRPr lang="en-US"/>
        </a:p>
      </dgm:t>
    </dgm:pt>
    <dgm:pt modelId="{1131C4C2-224A-4D34-BC49-2F30A9F70530}">
      <dgm:prSet phldrT="[Text]" custT="1"/>
      <dgm:spPr/>
      <dgm:t>
        <a:bodyPr/>
        <a:lstStyle/>
        <a:p>
          <a:r>
            <a:rPr lang="en-US" sz="2400" dirty="0" smtClean="0"/>
            <a:t>Need Detection</a:t>
          </a:r>
          <a:endParaRPr lang="en-US" sz="2400" dirty="0"/>
        </a:p>
      </dgm:t>
    </dgm:pt>
    <dgm:pt modelId="{EDAB505C-053F-4257-B3C8-18319EFA3DDC}" type="parTrans" cxnId="{0BDB1FE2-2C82-4A3E-BBBB-50F09B239474}">
      <dgm:prSet/>
      <dgm:spPr/>
      <dgm:t>
        <a:bodyPr/>
        <a:lstStyle/>
        <a:p>
          <a:endParaRPr lang="en-US"/>
        </a:p>
      </dgm:t>
    </dgm:pt>
    <dgm:pt modelId="{C92A5FAC-E788-421C-B4DB-AC14A2DB5702}" type="sibTrans" cxnId="{0BDB1FE2-2C82-4A3E-BBBB-50F09B239474}">
      <dgm:prSet/>
      <dgm:spPr/>
      <dgm:t>
        <a:bodyPr/>
        <a:lstStyle/>
        <a:p>
          <a:endParaRPr lang="en-US"/>
        </a:p>
      </dgm:t>
    </dgm:pt>
    <dgm:pt modelId="{A3140E9D-8C03-4AEF-A7D9-690DDB4A82F2}">
      <dgm:prSet phldrT="[Text]" custT="1"/>
      <dgm:spPr/>
      <dgm:t>
        <a:bodyPr/>
        <a:lstStyle/>
        <a:p>
          <a:r>
            <a:rPr lang="en-US" sz="1800" dirty="0" smtClean="0"/>
            <a:t>Alarm vs system</a:t>
          </a:r>
          <a:endParaRPr lang="en-US" sz="1800" dirty="0"/>
        </a:p>
      </dgm:t>
    </dgm:pt>
    <dgm:pt modelId="{D84847A4-2094-42EE-A820-B8A9F3BF826A}" type="parTrans" cxnId="{E6BD490C-5518-4217-88E8-8973F9B0B6FC}">
      <dgm:prSet/>
      <dgm:spPr/>
      <dgm:t>
        <a:bodyPr/>
        <a:lstStyle/>
        <a:p>
          <a:endParaRPr lang="en-US"/>
        </a:p>
      </dgm:t>
    </dgm:pt>
    <dgm:pt modelId="{A991DBD8-48F3-4F23-AE43-DFF61E1C4687}" type="sibTrans" cxnId="{E6BD490C-5518-4217-88E8-8973F9B0B6FC}">
      <dgm:prSet/>
      <dgm:spPr/>
      <dgm:t>
        <a:bodyPr/>
        <a:lstStyle/>
        <a:p>
          <a:endParaRPr lang="en-US"/>
        </a:p>
      </dgm:t>
    </dgm:pt>
    <dgm:pt modelId="{3A13414D-49EA-4DF1-8C80-DFC51A9F892F}">
      <dgm:prSet phldrT="[Text]" custT="1"/>
      <dgm:spPr/>
      <dgm:t>
        <a:bodyPr/>
        <a:lstStyle/>
        <a:p>
          <a:r>
            <a:rPr lang="en-US" sz="1800" dirty="0" smtClean="0"/>
            <a:t>Determine zones in building</a:t>
          </a:r>
          <a:endParaRPr lang="en-US" sz="1800" dirty="0"/>
        </a:p>
      </dgm:t>
    </dgm:pt>
    <dgm:pt modelId="{2080B593-D37E-4833-A416-0633FE05A383}" type="parTrans" cxnId="{A75581CB-F31E-4104-9C2E-D39903EEE4D1}">
      <dgm:prSet/>
      <dgm:spPr/>
      <dgm:t>
        <a:bodyPr/>
        <a:lstStyle/>
        <a:p>
          <a:endParaRPr lang="en-US"/>
        </a:p>
      </dgm:t>
    </dgm:pt>
    <dgm:pt modelId="{6F226D06-423E-450D-B160-70F318AE50AE}" type="sibTrans" cxnId="{A75581CB-F31E-4104-9C2E-D39903EEE4D1}">
      <dgm:prSet/>
      <dgm:spPr/>
      <dgm:t>
        <a:bodyPr/>
        <a:lstStyle/>
        <a:p>
          <a:endParaRPr lang="en-US"/>
        </a:p>
      </dgm:t>
    </dgm:pt>
    <dgm:pt modelId="{661439DA-34B4-4202-9799-E7B4046A673D}">
      <dgm:prSet phldrT="[Text]" custT="1"/>
      <dgm:spPr/>
      <dgm:t>
        <a:bodyPr/>
        <a:lstStyle/>
        <a:p>
          <a:r>
            <a:rPr lang="en-US" sz="1800" dirty="0" smtClean="0"/>
            <a:t>Determine locations for detection</a:t>
          </a:r>
          <a:endParaRPr lang="en-US" sz="1800" dirty="0"/>
        </a:p>
      </dgm:t>
    </dgm:pt>
    <dgm:pt modelId="{3D9D6992-E614-49BC-975A-EC73BD00BA1A}" type="parTrans" cxnId="{5CF8D584-05FF-4950-8D37-609395DBF7EC}">
      <dgm:prSet/>
      <dgm:spPr/>
      <dgm:t>
        <a:bodyPr/>
        <a:lstStyle/>
        <a:p>
          <a:endParaRPr lang="en-US"/>
        </a:p>
      </dgm:t>
    </dgm:pt>
    <dgm:pt modelId="{E1595680-29C4-42C0-B604-E502B06355D9}" type="sibTrans" cxnId="{5CF8D584-05FF-4950-8D37-609395DBF7EC}">
      <dgm:prSet/>
      <dgm:spPr/>
      <dgm:t>
        <a:bodyPr/>
        <a:lstStyle/>
        <a:p>
          <a:endParaRPr lang="en-US"/>
        </a:p>
      </dgm:t>
    </dgm:pt>
    <dgm:pt modelId="{8908CA2E-8583-45DA-BB3B-FCE7C4A5B6C6}" type="pres">
      <dgm:prSet presAssocID="{28E37107-403D-4F1D-BFC2-A759F7B8FBD5}" presName="linearFlow" presStyleCnt="0">
        <dgm:presLayoutVars>
          <dgm:dir/>
          <dgm:animLvl val="lvl"/>
          <dgm:resizeHandles val="exact"/>
        </dgm:presLayoutVars>
      </dgm:prSet>
      <dgm:spPr/>
      <dgm:t>
        <a:bodyPr/>
        <a:lstStyle/>
        <a:p>
          <a:endParaRPr lang="en-US"/>
        </a:p>
      </dgm:t>
    </dgm:pt>
    <dgm:pt modelId="{55F9D9BE-7AD0-4300-B5F8-DC38CD8C7C08}" type="pres">
      <dgm:prSet presAssocID="{611177D6-73C1-491D-8DEE-77DED0B803B4}" presName="composite" presStyleCnt="0"/>
      <dgm:spPr/>
    </dgm:pt>
    <dgm:pt modelId="{6880EF50-6311-4EFC-B6F4-F171E3D68484}" type="pres">
      <dgm:prSet presAssocID="{611177D6-73C1-491D-8DEE-77DED0B803B4}" presName="parentText" presStyleLbl="alignNode1" presStyleIdx="0" presStyleCnt="3">
        <dgm:presLayoutVars>
          <dgm:chMax val="1"/>
          <dgm:bulletEnabled val="1"/>
        </dgm:presLayoutVars>
      </dgm:prSet>
      <dgm:spPr/>
      <dgm:t>
        <a:bodyPr/>
        <a:lstStyle/>
        <a:p>
          <a:endParaRPr lang="en-US"/>
        </a:p>
      </dgm:t>
    </dgm:pt>
    <dgm:pt modelId="{633CDAA4-097E-41D5-AACF-2E2BEF8EF565}" type="pres">
      <dgm:prSet presAssocID="{611177D6-73C1-491D-8DEE-77DED0B803B4}" presName="descendantText" presStyleLbl="alignAcc1" presStyleIdx="0" presStyleCnt="3" custScaleY="111476">
        <dgm:presLayoutVars>
          <dgm:bulletEnabled val="1"/>
        </dgm:presLayoutVars>
      </dgm:prSet>
      <dgm:spPr/>
      <dgm:t>
        <a:bodyPr/>
        <a:lstStyle/>
        <a:p>
          <a:endParaRPr lang="en-US"/>
        </a:p>
      </dgm:t>
    </dgm:pt>
    <dgm:pt modelId="{1913C5AF-479D-418F-B3D9-3A6BE546EAA4}" type="pres">
      <dgm:prSet presAssocID="{05F9907A-D5BF-4A37-9B00-EA73ECE7DAF3}" presName="sp" presStyleCnt="0"/>
      <dgm:spPr/>
    </dgm:pt>
    <dgm:pt modelId="{22E3C33A-561E-4141-BE2B-EE2322709D3C}" type="pres">
      <dgm:prSet presAssocID="{BCF3E895-A98A-4902-8D37-013B371BBEE9}" presName="composite" presStyleCnt="0"/>
      <dgm:spPr/>
    </dgm:pt>
    <dgm:pt modelId="{07E104EE-6729-4103-A4DF-4CDD2C20FAA7}" type="pres">
      <dgm:prSet presAssocID="{BCF3E895-A98A-4902-8D37-013B371BBEE9}" presName="parentText" presStyleLbl="alignNode1" presStyleIdx="1" presStyleCnt="3">
        <dgm:presLayoutVars>
          <dgm:chMax val="1"/>
          <dgm:bulletEnabled val="1"/>
        </dgm:presLayoutVars>
      </dgm:prSet>
      <dgm:spPr/>
      <dgm:t>
        <a:bodyPr/>
        <a:lstStyle/>
        <a:p>
          <a:endParaRPr lang="en-US"/>
        </a:p>
      </dgm:t>
    </dgm:pt>
    <dgm:pt modelId="{1941D7E2-5A01-4428-9028-573918A1BEC3}" type="pres">
      <dgm:prSet presAssocID="{BCF3E895-A98A-4902-8D37-013B371BBEE9}" presName="descendantText" presStyleLbl="alignAcc1" presStyleIdx="1" presStyleCnt="3" custScaleY="138807">
        <dgm:presLayoutVars>
          <dgm:bulletEnabled val="1"/>
        </dgm:presLayoutVars>
      </dgm:prSet>
      <dgm:spPr/>
      <dgm:t>
        <a:bodyPr/>
        <a:lstStyle/>
        <a:p>
          <a:endParaRPr lang="en-US"/>
        </a:p>
      </dgm:t>
    </dgm:pt>
    <dgm:pt modelId="{E1D1FA99-72D1-4D37-9A3A-98826027726B}" type="pres">
      <dgm:prSet presAssocID="{B518C161-A680-4F8C-9CBC-F88DD1C2E75F}" presName="sp" presStyleCnt="0"/>
      <dgm:spPr/>
    </dgm:pt>
    <dgm:pt modelId="{DAEACF84-DD8C-405C-817B-D77B0265076E}" type="pres">
      <dgm:prSet presAssocID="{D186B300-DF3F-48FF-AA3B-5B7CBEE2AAE4}" presName="composite" presStyleCnt="0"/>
      <dgm:spPr/>
    </dgm:pt>
    <dgm:pt modelId="{95EC8E39-B72E-4141-862B-4F46F3650816}" type="pres">
      <dgm:prSet presAssocID="{D186B300-DF3F-48FF-AA3B-5B7CBEE2AAE4}" presName="parentText" presStyleLbl="alignNode1" presStyleIdx="2" presStyleCnt="3">
        <dgm:presLayoutVars>
          <dgm:chMax val="1"/>
          <dgm:bulletEnabled val="1"/>
        </dgm:presLayoutVars>
      </dgm:prSet>
      <dgm:spPr/>
      <dgm:t>
        <a:bodyPr/>
        <a:lstStyle/>
        <a:p>
          <a:endParaRPr lang="en-US"/>
        </a:p>
      </dgm:t>
    </dgm:pt>
    <dgm:pt modelId="{038C1AC5-57D9-421D-A9CD-9182ADF9BB50}" type="pres">
      <dgm:prSet presAssocID="{D186B300-DF3F-48FF-AA3B-5B7CBEE2AAE4}" presName="descendantText" presStyleLbl="alignAcc1" presStyleIdx="2" presStyleCnt="3" custScaleY="216803" custLinFactNeighborX="-47" custLinFactNeighborY="40522">
        <dgm:presLayoutVars>
          <dgm:bulletEnabled val="1"/>
        </dgm:presLayoutVars>
      </dgm:prSet>
      <dgm:spPr/>
      <dgm:t>
        <a:bodyPr/>
        <a:lstStyle/>
        <a:p>
          <a:endParaRPr lang="en-US"/>
        </a:p>
      </dgm:t>
    </dgm:pt>
  </dgm:ptLst>
  <dgm:cxnLst>
    <dgm:cxn modelId="{F6BCA2D1-90D5-4C9A-92A2-BC67B0EAA51D}" type="presOf" srcId="{661439DA-34B4-4202-9799-E7B4046A673D}" destId="{038C1AC5-57D9-421D-A9CD-9182ADF9BB50}" srcOrd="0" destOrd="3" presId="urn:microsoft.com/office/officeart/2005/8/layout/chevron2"/>
    <dgm:cxn modelId="{D153E4E4-79A5-4BC0-88E6-E840B5C8A285}" srcId="{28E37107-403D-4F1D-BFC2-A759F7B8FBD5}" destId="{D186B300-DF3F-48FF-AA3B-5B7CBEE2AAE4}" srcOrd="2" destOrd="0" parTransId="{E8559A6F-BD8C-438A-B2BF-2C6AEB0745C9}" sibTransId="{7E8D7DBF-E2DA-4FE1-B705-EC8663CD3737}"/>
    <dgm:cxn modelId="{53C1D5D6-E35A-473A-A3D4-56724249E60C}" srcId="{BCF3E895-A98A-4902-8D37-013B371BBEE9}" destId="{D2F625B4-55B9-4BB3-A55E-851F7FC07AC6}" srcOrd="0" destOrd="0" parTransId="{530CC023-065F-407B-B019-D0F57A0B46E3}" sibTransId="{C673C9F8-F4E9-4A67-BE5F-B97D4B8E135A}"/>
    <dgm:cxn modelId="{7C2088ED-19AD-403E-AF7F-65BEBC1A841F}" type="presOf" srcId="{BE7FD155-2B4C-443D-90EF-27DE8F5AD570}" destId="{633CDAA4-097E-41D5-AACF-2E2BEF8EF565}" srcOrd="0" destOrd="0" presId="urn:microsoft.com/office/officeart/2005/8/layout/chevron2"/>
    <dgm:cxn modelId="{78196C85-A4A2-4A0F-819B-3CC53A09395D}" type="presOf" srcId="{1131C4C2-224A-4D34-BC49-2F30A9F70530}" destId="{038C1AC5-57D9-421D-A9CD-9182ADF9BB50}" srcOrd="0" destOrd="0" presId="urn:microsoft.com/office/officeart/2005/8/layout/chevron2"/>
    <dgm:cxn modelId="{0BDB1FE2-2C82-4A3E-BBBB-50F09B239474}" srcId="{D186B300-DF3F-48FF-AA3B-5B7CBEE2AAE4}" destId="{1131C4C2-224A-4D34-BC49-2F30A9F70530}" srcOrd="0" destOrd="0" parTransId="{EDAB505C-053F-4257-B3C8-18319EFA3DDC}" sibTransId="{C92A5FAC-E788-421C-B4DB-AC14A2DB5702}"/>
    <dgm:cxn modelId="{0CA61EE8-EEC4-472D-B202-AA5DCFF897E5}" type="presOf" srcId="{3A13414D-49EA-4DF1-8C80-DFC51A9F892F}" destId="{038C1AC5-57D9-421D-A9CD-9182ADF9BB50}" srcOrd="0" destOrd="2" presId="urn:microsoft.com/office/officeart/2005/8/layout/chevron2"/>
    <dgm:cxn modelId="{936406EE-5443-4F56-8C51-E423342CB1CC}" srcId="{28E37107-403D-4F1D-BFC2-A759F7B8FBD5}" destId="{BCF3E895-A98A-4902-8D37-013B371BBEE9}" srcOrd="1" destOrd="0" parTransId="{A54786D5-34C2-4134-83F7-0CDE7DF07C28}" sibTransId="{B518C161-A680-4F8C-9CBC-F88DD1C2E75F}"/>
    <dgm:cxn modelId="{8163191B-A668-41C3-B5C5-88F3C6EF253D}" type="presOf" srcId="{611177D6-73C1-491D-8DEE-77DED0B803B4}" destId="{6880EF50-6311-4EFC-B6F4-F171E3D68484}" srcOrd="0" destOrd="0" presId="urn:microsoft.com/office/officeart/2005/8/layout/chevron2"/>
    <dgm:cxn modelId="{4FA3AA48-32E2-4A70-A575-334BCDE7A9D1}" type="presOf" srcId="{D186B300-DF3F-48FF-AA3B-5B7CBEE2AAE4}" destId="{95EC8E39-B72E-4141-862B-4F46F3650816}" srcOrd="0" destOrd="0" presId="urn:microsoft.com/office/officeart/2005/8/layout/chevron2"/>
    <dgm:cxn modelId="{78842FB8-A84C-4A60-A9AE-53DDF99C5AB6}" type="presOf" srcId="{A3140E9D-8C03-4AEF-A7D9-690DDB4A82F2}" destId="{038C1AC5-57D9-421D-A9CD-9182ADF9BB50}" srcOrd="0" destOrd="1" presId="urn:microsoft.com/office/officeart/2005/8/layout/chevron2"/>
    <dgm:cxn modelId="{12124368-FC28-4D37-BBD1-DC639FA71703}" srcId="{611177D6-73C1-491D-8DEE-77DED0B803B4}" destId="{BE7FD155-2B4C-443D-90EF-27DE8F5AD570}" srcOrd="0" destOrd="0" parTransId="{697FF774-48FB-4410-8A77-AF4F096E02DA}" sibTransId="{9C085C85-0272-41EA-8030-ABAFBEE55FAD}"/>
    <dgm:cxn modelId="{E6BD490C-5518-4217-88E8-8973F9B0B6FC}" srcId="{1131C4C2-224A-4D34-BC49-2F30A9F70530}" destId="{A3140E9D-8C03-4AEF-A7D9-690DDB4A82F2}" srcOrd="0" destOrd="0" parTransId="{D84847A4-2094-42EE-A820-B8A9F3BF826A}" sibTransId="{A991DBD8-48F3-4F23-AE43-DFF61E1C4687}"/>
    <dgm:cxn modelId="{ABE3DF2C-9A74-41B8-9974-003DA4B720E2}" type="presOf" srcId="{D2F625B4-55B9-4BB3-A55E-851F7FC07AC6}" destId="{1941D7E2-5A01-4428-9028-573918A1BEC3}" srcOrd="0" destOrd="0" presId="urn:microsoft.com/office/officeart/2005/8/layout/chevron2"/>
    <dgm:cxn modelId="{A75581CB-F31E-4104-9C2E-D39903EEE4D1}" srcId="{1131C4C2-224A-4D34-BC49-2F30A9F70530}" destId="{3A13414D-49EA-4DF1-8C80-DFC51A9F892F}" srcOrd="1" destOrd="0" parTransId="{2080B593-D37E-4833-A416-0633FE05A383}" sibTransId="{6F226D06-423E-450D-B160-70F318AE50AE}"/>
    <dgm:cxn modelId="{51BFAAF6-4D32-4A09-B2A3-8AFFCAC9A0C3}" type="presOf" srcId="{BCF3E895-A98A-4902-8D37-013B371BBEE9}" destId="{07E104EE-6729-4103-A4DF-4CDD2C20FAA7}" srcOrd="0" destOrd="0" presId="urn:microsoft.com/office/officeart/2005/8/layout/chevron2"/>
    <dgm:cxn modelId="{5CF8D584-05FF-4950-8D37-609395DBF7EC}" srcId="{1131C4C2-224A-4D34-BC49-2F30A9F70530}" destId="{661439DA-34B4-4202-9799-E7B4046A673D}" srcOrd="2" destOrd="0" parTransId="{3D9D6992-E614-49BC-975A-EC73BD00BA1A}" sibTransId="{E1595680-29C4-42C0-B604-E502B06355D9}"/>
    <dgm:cxn modelId="{B161FF2D-583E-4D9C-8128-0C054A6627C1}" srcId="{28E37107-403D-4F1D-BFC2-A759F7B8FBD5}" destId="{611177D6-73C1-491D-8DEE-77DED0B803B4}" srcOrd="0" destOrd="0" parTransId="{67EE89E5-B766-4F0B-9754-C0DC0883A663}" sibTransId="{05F9907A-D5BF-4A37-9B00-EA73ECE7DAF3}"/>
    <dgm:cxn modelId="{7AE1D424-A526-422B-B975-05F89DA2FC0E}" type="presOf" srcId="{28E37107-403D-4F1D-BFC2-A759F7B8FBD5}" destId="{8908CA2E-8583-45DA-BB3B-FCE7C4A5B6C6}" srcOrd="0" destOrd="0" presId="urn:microsoft.com/office/officeart/2005/8/layout/chevron2"/>
    <dgm:cxn modelId="{90437EA9-CECB-4738-A959-A52CD3C4267D}" type="presParOf" srcId="{8908CA2E-8583-45DA-BB3B-FCE7C4A5B6C6}" destId="{55F9D9BE-7AD0-4300-B5F8-DC38CD8C7C08}" srcOrd="0" destOrd="0" presId="urn:microsoft.com/office/officeart/2005/8/layout/chevron2"/>
    <dgm:cxn modelId="{2D38EDFC-4DD6-45DD-8F6D-8CF982F10CA6}" type="presParOf" srcId="{55F9D9BE-7AD0-4300-B5F8-DC38CD8C7C08}" destId="{6880EF50-6311-4EFC-B6F4-F171E3D68484}" srcOrd="0" destOrd="0" presId="urn:microsoft.com/office/officeart/2005/8/layout/chevron2"/>
    <dgm:cxn modelId="{A4CA7E8E-B7FB-4E73-80EB-0422D9A84C7F}" type="presParOf" srcId="{55F9D9BE-7AD0-4300-B5F8-DC38CD8C7C08}" destId="{633CDAA4-097E-41D5-AACF-2E2BEF8EF565}" srcOrd="1" destOrd="0" presId="urn:microsoft.com/office/officeart/2005/8/layout/chevron2"/>
    <dgm:cxn modelId="{36AB1FB5-1488-46F7-AE1E-223CE763FB18}" type="presParOf" srcId="{8908CA2E-8583-45DA-BB3B-FCE7C4A5B6C6}" destId="{1913C5AF-479D-418F-B3D9-3A6BE546EAA4}" srcOrd="1" destOrd="0" presId="urn:microsoft.com/office/officeart/2005/8/layout/chevron2"/>
    <dgm:cxn modelId="{8F00A3DE-E556-4586-B8A9-5890F82E6B7F}" type="presParOf" srcId="{8908CA2E-8583-45DA-BB3B-FCE7C4A5B6C6}" destId="{22E3C33A-561E-4141-BE2B-EE2322709D3C}" srcOrd="2" destOrd="0" presId="urn:microsoft.com/office/officeart/2005/8/layout/chevron2"/>
    <dgm:cxn modelId="{D658C78A-9274-4483-98F4-7CF5F571CB4D}" type="presParOf" srcId="{22E3C33A-561E-4141-BE2B-EE2322709D3C}" destId="{07E104EE-6729-4103-A4DF-4CDD2C20FAA7}" srcOrd="0" destOrd="0" presId="urn:microsoft.com/office/officeart/2005/8/layout/chevron2"/>
    <dgm:cxn modelId="{635C918E-2B01-484E-86CE-749660B52671}" type="presParOf" srcId="{22E3C33A-561E-4141-BE2B-EE2322709D3C}" destId="{1941D7E2-5A01-4428-9028-573918A1BEC3}" srcOrd="1" destOrd="0" presId="urn:microsoft.com/office/officeart/2005/8/layout/chevron2"/>
    <dgm:cxn modelId="{B7EF55BE-4767-4676-A975-5D5BFEEC7913}" type="presParOf" srcId="{8908CA2E-8583-45DA-BB3B-FCE7C4A5B6C6}" destId="{E1D1FA99-72D1-4D37-9A3A-98826027726B}" srcOrd="3" destOrd="0" presId="urn:microsoft.com/office/officeart/2005/8/layout/chevron2"/>
    <dgm:cxn modelId="{D025DC88-A733-4E22-BA93-BA27DDD3F03F}" type="presParOf" srcId="{8908CA2E-8583-45DA-BB3B-FCE7C4A5B6C6}" destId="{DAEACF84-DD8C-405C-817B-D77B0265076E}" srcOrd="4" destOrd="0" presId="urn:microsoft.com/office/officeart/2005/8/layout/chevron2"/>
    <dgm:cxn modelId="{8E546C71-3935-4ABE-A8BE-C281ED2E5D0B}" type="presParOf" srcId="{DAEACF84-DD8C-405C-817B-D77B0265076E}" destId="{95EC8E39-B72E-4141-862B-4F46F3650816}" srcOrd="0" destOrd="0" presId="urn:microsoft.com/office/officeart/2005/8/layout/chevron2"/>
    <dgm:cxn modelId="{5E8FF733-CA90-4E94-A81A-1D787F8AADD7}" type="presParOf" srcId="{DAEACF84-DD8C-405C-817B-D77B0265076E}" destId="{038C1AC5-57D9-421D-A9CD-9182ADF9BB50}"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D1984D-F488-41C8-9449-6248827C5FA5}">
      <dsp:nvSpPr>
        <dsp:cNvPr id="0" name=""/>
        <dsp:cNvSpPr/>
      </dsp:nvSpPr>
      <dsp:spPr>
        <a:xfrm rot="10800000">
          <a:off x="0" y="0"/>
          <a:ext cx="8122920" cy="1298197"/>
        </a:xfrm>
        <a:prstGeom prst="trapezoid">
          <a:avLst>
            <a:gd name="adj" fmla="val 78213"/>
          </a:avLst>
        </a:prstGeom>
        <a:gradFill rotWithShape="0">
          <a:gsLst>
            <a:gs pos="0">
              <a:schemeClr val="accent6">
                <a:shade val="50000"/>
                <a:hueOff val="0"/>
                <a:satOff val="0"/>
                <a:lumOff val="0"/>
                <a:alphaOff val="0"/>
                <a:shade val="51000"/>
                <a:satMod val="130000"/>
              </a:schemeClr>
            </a:gs>
            <a:gs pos="80000">
              <a:schemeClr val="accent6">
                <a:shade val="50000"/>
                <a:hueOff val="0"/>
                <a:satOff val="0"/>
                <a:lumOff val="0"/>
                <a:alphaOff val="0"/>
                <a:shade val="93000"/>
                <a:satMod val="130000"/>
              </a:schemeClr>
            </a:gs>
            <a:gs pos="100000">
              <a:schemeClr val="accent6">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t" anchorCtr="0">
          <a:noAutofit/>
        </a:bodyPr>
        <a:lstStyle/>
        <a:p>
          <a:pPr lvl="0" algn="ctr" defTabSz="1778000">
            <a:lnSpc>
              <a:spcPct val="90000"/>
            </a:lnSpc>
            <a:spcBef>
              <a:spcPct val="0"/>
            </a:spcBef>
            <a:spcAft>
              <a:spcPct val="35000"/>
            </a:spcAft>
          </a:pPr>
          <a:r>
            <a:rPr lang="en-US" sz="4000" b="1" kern="1200" dirty="0" smtClean="0">
              <a:solidFill>
                <a:schemeClr val="bg1"/>
              </a:solidFill>
            </a:rPr>
            <a:t>APPA</a:t>
          </a:r>
          <a:endParaRPr lang="en-US" sz="4000" b="1" kern="1200" dirty="0">
            <a:solidFill>
              <a:schemeClr val="bg1"/>
            </a:solidFill>
          </a:endParaRPr>
        </a:p>
      </dsp:txBody>
      <dsp:txXfrm>
        <a:off x="1421510" y="0"/>
        <a:ext cx="5279898" cy="1298197"/>
      </dsp:txXfrm>
    </dsp:sp>
    <dsp:sp modelId="{EE68F46F-1B8C-4F14-B7B7-5251AE38C240}">
      <dsp:nvSpPr>
        <dsp:cNvPr id="0" name=""/>
        <dsp:cNvSpPr/>
      </dsp:nvSpPr>
      <dsp:spPr>
        <a:xfrm rot="10800000">
          <a:off x="1015365" y="1298197"/>
          <a:ext cx="6092190" cy="1298197"/>
        </a:xfrm>
        <a:prstGeom prst="trapezoid">
          <a:avLst>
            <a:gd name="adj" fmla="val 78213"/>
          </a:avLst>
        </a:prstGeom>
        <a:gradFill rotWithShape="0">
          <a:gsLst>
            <a:gs pos="0">
              <a:schemeClr val="accent6">
                <a:shade val="50000"/>
                <a:hueOff val="-230847"/>
                <a:satOff val="15390"/>
                <a:lumOff val="20092"/>
                <a:alphaOff val="0"/>
                <a:shade val="51000"/>
                <a:satMod val="130000"/>
              </a:schemeClr>
            </a:gs>
            <a:gs pos="80000">
              <a:schemeClr val="accent6">
                <a:shade val="50000"/>
                <a:hueOff val="-230847"/>
                <a:satOff val="15390"/>
                <a:lumOff val="20092"/>
                <a:alphaOff val="0"/>
                <a:shade val="93000"/>
                <a:satMod val="130000"/>
              </a:schemeClr>
            </a:gs>
            <a:gs pos="100000">
              <a:schemeClr val="accent6">
                <a:shade val="50000"/>
                <a:hueOff val="-230847"/>
                <a:satOff val="15390"/>
                <a:lumOff val="2009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t" anchorCtr="0">
          <a:noAutofit/>
        </a:bodyPr>
        <a:lstStyle/>
        <a:p>
          <a:pPr lvl="0" algn="ctr" defTabSz="1778000">
            <a:lnSpc>
              <a:spcPct val="90000"/>
            </a:lnSpc>
            <a:spcBef>
              <a:spcPct val="0"/>
            </a:spcBef>
            <a:spcAft>
              <a:spcPct val="35000"/>
            </a:spcAft>
          </a:pPr>
          <a:r>
            <a:rPr lang="en-US" sz="4000" b="1" kern="1200" dirty="0" smtClean="0">
              <a:solidFill>
                <a:schemeClr val="bg1"/>
              </a:solidFill>
            </a:rPr>
            <a:t>ERAPPA</a:t>
          </a:r>
          <a:endParaRPr lang="en-US" sz="4000" b="1" kern="1200" dirty="0">
            <a:solidFill>
              <a:schemeClr val="bg1"/>
            </a:solidFill>
          </a:endParaRPr>
        </a:p>
      </dsp:txBody>
      <dsp:txXfrm>
        <a:off x="2081498" y="1298197"/>
        <a:ext cx="3959923" cy="1298197"/>
      </dsp:txXfrm>
    </dsp:sp>
    <dsp:sp modelId="{2E82DB88-AD39-4395-92E9-4AC165F30F87}">
      <dsp:nvSpPr>
        <dsp:cNvPr id="0" name=""/>
        <dsp:cNvSpPr/>
      </dsp:nvSpPr>
      <dsp:spPr>
        <a:xfrm rot="10800000">
          <a:off x="2030729" y="2596395"/>
          <a:ext cx="4061460" cy="1298197"/>
        </a:xfrm>
        <a:prstGeom prst="trapezoid">
          <a:avLst>
            <a:gd name="adj" fmla="val 78213"/>
          </a:avLst>
        </a:prstGeom>
        <a:gradFill rotWithShape="0">
          <a:gsLst>
            <a:gs pos="0">
              <a:schemeClr val="accent6">
                <a:shade val="50000"/>
                <a:hueOff val="-461694"/>
                <a:satOff val="30780"/>
                <a:lumOff val="40185"/>
                <a:alphaOff val="0"/>
                <a:shade val="51000"/>
                <a:satMod val="130000"/>
              </a:schemeClr>
            </a:gs>
            <a:gs pos="80000">
              <a:schemeClr val="accent6">
                <a:shade val="50000"/>
                <a:hueOff val="-461694"/>
                <a:satOff val="30780"/>
                <a:lumOff val="40185"/>
                <a:alphaOff val="0"/>
                <a:shade val="93000"/>
                <a:satMod val="130000"/>
              </a:schemeClr>
            </a:gs>
            <a:gs pos="100000">
              <a:schemeClr val="accent6">
                <a:shade val="50000"/>
                <a:hueOff val="-461694"/>
                <a:satOff val="30780"/>
                <a:lumOff val="4018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t" anchorCtr="0">
          <a:noAutofit/>
        </a:bodyPr>
        <a:lstStyle/>
        <a:p>
          <a:pPr lvl="0" algn="ctr" defTabSz="1778000">
            <a:lnSpc>
              <a:spcPct val="90000"/>
            </a:lnSpc>
            <a:spcBef>
              <a:spcPct val="0"/>
            </a:spcBef>
            <a:spcAft>
              <a:spcPct val="35000"/>
            </a:spcAft>
          </a:pPr>
          <a:r>
            <a:rPr lang="en-US" sz="4000" b="1" kern="1200" dirty="0" smtClean="0">
              <a:solidFill>
                <a:schemeClr val="bg1"/>
              </a:solidFill>
            </a:rPr>
            <a:t>NYAPPA</a:t>
          </a:r>
          <a:endParaRPr lang="en-US" sz="4000" b="1" kern="1200" dirty="0">
            <a:solidFill>
              <a:schemeClr val="bg1"/>
            </a:solidFill>
          </a:endParaRPr>
        </a:p>
      </dsp:txBody>
      <dsp:txXfrm>
        <a:off x="2741485" y="2596395"/>
        <a:ext cx="2639949" cy="1298197"/>
      </dsp:txXfrm>
    </dsp:sp>
    <dsp:sp modelId="{B46015F2-5DB6-47AF-BAC0-A8317AC84D2B}">
      <dsp:nvSpPr>
        <dsp:cNvPr id="0" name=""/>
        <dsp:cNvSpPr/>
      </dsp:nvSpPr>
      <dsp:spPr>
        <a:xfrm rot="10800000">
          <a:off x="3046176" y="3894593"/>
          <a:ext cx="2030730" cy="1298197"/>
        </a:xfrm>
        <a:prstGeom prst="trapezoid">
          <a:avLst>
            <a:gd name="adj" fmla="val 78213"/>
          </a:avLst>
        </a:prstGeom>
        <a:gradFill rotWithShape="0">
          <a:gsLst>
            <a:gs pos="0">
              <a:schemeClr val="accent6">
                <a:shade val="50000"/>
                <a:hueOff val="-230847"/>
                <a:satOff val="15390"/>
                <a:lumOff val="20092"/>
                <a:alphaOff val="0"/>
                <a:shade val="51000"/>
                <a:satMod val="130000"/>
              </a:schemeClr>
            </a:gs>
            <a:gs pos="80000">
              <a:schemeClr val="accent6">
                <a:shade val="50000"/>
                <a:hueOff val="-230847"/>
                <a:satOff val="15390"/>
                <a:lumOff val="20092"/>
                <a:alphaOff val="0"/>
                <a:shade val="93000"/>
                <a:satMod val="130000"/>
              </a:schemeClr>
            </a:gs>
            <a:gs pos="100000">
              <a:schemeClr val="accent6">
                <a:shade val="50000"/>
                <a:hueOff val="-230847"/>
                <a:satOff val="15390"/>
                <a:lumOff val="2009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t" anchorCtr="0">
          <a:noAutofit/>
        </a:bodyPr>
        <a:lstStyle/>
        <a:p>
          <a:pPr lvl="0" algn="ctr" defTabSz="1778000">
            <a:lnSpc>
              <a:spcPct val="90000"/>
            </a:lnSpc>
            <a:spcBef>
              <a:spcPct val="0"/>
            </a:spcBef>
            <a:spcAft>
              <a:spcPct val="35000"/>
            </a:spcAft>
          </a:pPr>
          <a:r>
            <a:rPr lang="en-US" sz="4000" b="1" kern="1200" smtClean="0">
              <a:solidFill>
                <a:schemeClr val="bg1"/>
              </a:solidFill>
            </a:rPr>
            <a:t>SUNY</a:t>
          </a:r>
          <a:endParaRPr lang="en-US" sz="4000" b="1" kern="1200" dirty="0">
            <a:solidFill>
              <a:schemeClr val="bg1"/>
            </a:solidFill>
          </a:endParaRPr>
        </a:p>
      </dsp:txBody>
      <dsp:txXfrm>
        <a:off x="3046176" y="3894593"/>
        <a:ext cx="2030730" cy="129819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3D4C68-1600-4C48-B42A-20CE2ECA6653}">
      <dsp:nvSpPr>
        <dsp:cNvPr id="0" name=""/>
        <dsp:cNvSpPr/>
      </dsp:nvSpPr>
      <dsp:spPr>
        <a:xfrm>
          <a:off x="0" y="0"/>
          <a:ext cx="8481855" cy="3962399"/>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172BD3F-B924-CE46-AEAF-1369A209B75C}">
      <dsp:nvSpPr>
        <dsp:cNvPr id="0" name=""/>
        <dsp:cNvSpPr/>
      </dsp:nvSpPr>
      <dsp:spPr>
        <a:xfrm>
          <a:off x="856869" y="1174217"/>
          <a:ext cx="6109191" cy="1584959"/>
        </a:xfrm>
        <a:prstGeom prst="roundRect">
          <a:avLst/>
        </a:prstGeom>
        <a:solidFill>
          <a:schemeClr val="tx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u="sng" kern="1200" dirty="0" smtClean="0"/>
            <a:t>Free Consultant Services To Help Move EO88 Efforts</a:t>
          </a:r>
          <a:endParaRPr lang="en-US" sz="3200" kern="1200" dirty="0"/>
        </a:p>
      </dsp:txBody>
      <dsp:txXfrm>
        <a:off x="856869" y="1174217"/>
        <a:ext cx="6109191" cy="15849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A21FFFF7-9A75-48C4-9FCF-B5F9F75806F5}" type="datetimeFigureOut">
              <a:rPr lang="en-US" smtClean="0"/>
              <a:pPr/>
              <a:t>7/20/2015</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1D62C596-F55E-4E3D-9319-9CC9AB728D18}" type="slidenum">
              <a:rPr lang="en-US" smtClean="0"/>
              <a:pPr/>
              <a:t>‹#›</a:t>
            </a:fld>
            <a:endParaRPr lang="en-US"/>
          </a:p>
        </p:txBody>
      </p:sp>
    </p:spTree>
    <p:extLst>
      <p:ext uri="{BB962C8B-B14F-4D97-AF65-F5344CB8AC3E}">
        <p14:creationId xmlns:p14="http://schemas.microsoft.com/office/powerpoint/2010/main" xmlns="" val="3284434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C0E5E36-BA11-409B-967C-5602C7C0D848}" type="datetimeFigureOut">
              <a:rPr lang="en-US" smtClean="0"/>
              <a:pPr/>
              <a:t>7/20/2015</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0C2A6502-EEF5-4ABE-8183-4E5906979868}" type="slidenum">
              <a:rPr lang="en-US" smtClean="0"/>
              <a:pPr/>
              <a:t>‹#›</a:t>
            </a:fld>
            <a:endParaRPr lang="en-US"/>
          </a:p>
        </p:txBody>
      </p:sp>
    </p:spTree>
    <p:extLst>
      <p:ext uri="{BB962C8B-B14F-4D97-AF65-F5344CB8AC3E}">
        <p14:creationId xmlns:p14="http://schemas.microsoft.com/office/powerpoint/2010/main" xmlns="" val="3271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a:p>
        </p:txBody>
      </p:sp>
    </p:spTree>
    <p:extLst>
      <p:ext uri="{BB962C8B-B14F-4D97-AF65-F5344CB8AC3E}">
        <p14:creationId xmlns:p14="http://schemas.microsoft.com/office/powerpoint/2010/main" xmlns="" val="206729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data can be sliced and diced many ways to create comparisons that may be regional, can be based on Carnegie classification, comparing public to private, based on size, building age and more.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system allows participating institutions to determine how it is best to present your campus data. </a:t>
            </a:r>
            <a:endParaRPr lang="en-US" dirty="0"/>
          </a:p>
        </p:txBody>
      </p:sp>
      <p:sp>
        <p:nvSpPr>
          <p:cNvPr id="4" name="Slide Number Placeholder 3"/>
          <p:cNvSpPr>
            <a:spLocks noGrp="1"/>
          </p:cNvSpPr>
          <p:nvPr>
            <p:ph type="sldNum" sz="quarter" idx="10"/>
          </p:nvPr>
        </p:nvSpPr>
        <p:spPr/>
        <p:txBody>
          <a:bodyPr/>
          <a:lstStyle/>
          <a:p>
            <a:fld id="{B1828FCA-1923-4C9C-BD63-9780C2A25DB6}" type="slidenum">
              <a:rPr lang="en-US" smtClean="0"/>
              <a:pPr/>
              <a:t>10</a:t>
            </a:fld>
            <a:endParaRPr lang="en-US"/>
          </a:p>
        </p:txBody>
      </p:sp>
    </p:spTree>
    <p:extLst>
      <p:ext uri="{BB962C8B-B14F-4D97-AF65-F5344CB8AC3E}">
        <p14:creationId xmlns:p14="http://schemas.microsoft.com/office/powerpoint/2010/main" xmlns="" val="2529009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FPI reporting is extensive. Think carefully about how</a:t>
            </a:r>
            <a:r>
              <a:rPr lang="en-US" sz="1200" kern="1200" baseline="0" dirty="0" smtClean="0">
                <a:solidFill>
                  <a:schemeClr val="tx1"/>
                </a:solidFill>
                <a:latin typeface="+mn-lt"/>
                <a:ea typeface="+mn-ea"/>
                <a:cs typeface="+mn-cs"/>
              </a:rPr>
              <a:t> to</a:t>
            </a:r>
            <a:r>
              <a:rPr lang="en-US" sz="1200" kern="1200" dirty="0" smtClean="0">
                <a:solidFill>
                  <a:schemeClr val="tx1"/>
                </a:solidFill>
                <a:latin typeface="+mn-lt"/>
                <a:ea typeface="+mn-ea"/>
                <a:cs typeface="+mn-cs"/>
              </a:rPr>
              <a:t> manage the reporting.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Each school will look at the data different depending on individual circumstances. </a:t>
            </a:r>
          </a:p>
          <a:p>
            <a:r>
              <a:rPr lang="en-US" sz="1200" kern="1200" dirty="0" smtClean="0">
                <a:solidFill>
                  <a:schemeClr val="tx1"/>
                </a:solidFill>
                <a:latin typeface="Times New Roman"/>
                <a:ea typeface="+mn-ea"/>
                <a:cs typeface="Times New Roman"/>
              </a:rPr>
              <a:t>► U</a:t>
            </a:r>
            <a:r>
              <a:rPr lang="en-US" sz="1200" kern="1200" dirty="0" smtClean="0">
                <a:solidFill>
                  <a:schemeClr val="tx1"/>
                </a:solidFill>
                <a:latin typeface="+mn-lt"/>
                <a:ea typeface="+mn-ea"/>
                <a:cs typeface="+mn-cs"/>
              </a:rPr>
              <a:t>nderstand what data is important to your VP, and how the right data may be able to move your VP to act in a manner beneficial to facilities.</a:t>
            </a:r>
          </a:p>
          <a:p>
            <a:r>
              <a:rPr lang="en-US" sz="1200" kern="1200" dirty="0" smtClean="0">
                <a:solidFill>
                  <a:schemeClr val="tx1"/>
                </a:solidFill>
                <a:latin typeface="Times New Roman"/>
                <a:ea typeface="+mn-ea"/>
                <a:cs typeface="Times New Roman"/>
              </a:rPr>
              <a:t>► D</a:t>
            </a:r>
            <a:r>
              <a:rPr lang="en-US" sz="1200" kern="1200" dirty="0" smtClean="0">
                <a:solidFill>
                  <a:schemeClr val="tx1"/>
                </a:solidFill>
                <a:latin typeface="+mn-lt"/>
                <a:ea typeface="+mn-ea"/>
                <a:cs typeface="+mn-cs"/>
              </a:rPr>
              <a:t>etermine </a:t>
            </a:r>
            <a:r>
              <a:rPr lang="en-US" sz="1200" kern="1200" dirty="0" smtClean="0">
                <a:solidFill>
                  <a:schemeClr val="tx1"/>
                </a:solidFill>
                <a:latin typeface="+mn-lt"/>
                <a:ea typeface="+mn-ea"/>
                <a:cs typeface="+mn-cs"/>
              </a:rPr>
              <a:t>campus </a:t>
            </a:r>
            <a:r>
              <a:rPr lang="en-US" sz="1200" kern="1200" dirty="0" smtClean="0">
                <a:solidFill>
                  <a:schemeClr val="tx1"/>
                </a:solidFill>
                <a:latin typeface="+mn-lt"/>
                <a:ea typeface="+mn-ea"/>
                <a:cs typeface="+mn-cs"/>
              </a:rPr>
              <a:t>peer institutions including other SUNY campuses. For meaningful comparisons they will also need to participate.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comparisons that can be developed will help </a:t>
            </a:r>
            <a:r>
              <a:rPr lang="en-US" sz="1200" kern="1200" dirty="0" smtClean="0">
                <a:solidFill>
                  <a:schemeClr val="tx1"/>
                </a:solidFill>
                <a:latin typeface="+mn-lt"/>
                <a:ea typeface="+mn-ea"/>
                <a:cs typeface="+mn-cs"/>
              </a:rPr>
              <a:t>your campus </a:t>
            </a:r>
            <a:r>
              <a:rPr lang="en-US" sz="1200" kern="1200" dirty="0" smtClean="0">
                <a:solidFill>
                  <a:schemeClr val="tx1"/>
                </a:solidFill>
                <a:latin typeface="+mn-lt"/>
                <a:ea typeface="+mn-ea"/>
                <a:cs typeface="+mn-cs"/>
              </a:rPr>
              <a:t>to make the business case for improved investment in your facilities operations. </a:t>
            </a:r>
          </a:p>
          <a:p>
            <a:endParaRPr lang="en-US" dirty="0"/>
          </a:p>
        </p:txBody>
      </p:sp>
      <p:sp>
        <p:nvSpPr>
          <p:cNvPr id="4" name="Slide Number Placeholder 3"/>
          <p:cNvSpPr>
            <a:spLocks noGrp="1"/>
          </p:cNvSpPr>
          <p:nvPr>
            <p:ph type="sldNum" sz="quarter" idx="10"/>
          </p:nvPr>
        </p:nvSpPr>
        <p:spPr/>
        <p:txBody>
          <a:bodyPr/>
          <a:lstStyle/>
          <a:p>
            <a:fld id="{B1828FCA-1923-4C9C-BD63-9780C2A25DB6}" type="slidenum">
              <a:rPr lang="en-US" smtClean="0"/>
              <a:pPr/>
              <a:t>11</a:t>
            </a:fld>
            <a:endParaRPr lang="en-US"/>
          </a:p>
        </p:txBody>
      </p:sp>
    </p:spTree>
    <p:extLst>
      <p:ext uri="{BB962C8B-B14F-4D97-AF65-F5344CB8AC3E}">
        <p14:creationId xmlns:p14="http://schemas.microsoft.com/office/powerpoint/2010/main" xmlns="" val="4206458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APPA provides significant resources to members throughout the survey process.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OCF will share more information when the survey opens this fall.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FPI logo sums it up nicely – tracking </a:t>
            </a:r>
            <a:r>
              <a:rPr lang="en-US" sz="1200" kern="1200" dirty="0" smtClean="0">
                <a:solidFill>
                  <a:schemeClr val="tx1"/>
                </a:solidFill>
                <a:latin typeface="+mn-lt"/>
                <a:ea typeface="+mn-ea"/>
                <a:cs typeface="+mn-cs"/>
              </a:rPr>
              <a:t>your campus’s </a:t>
            </a:r>
            <a:r>
              <a:rPr lang="en-US" sz="1200" kern="1200" dirty="0" smtClean="0">
                <a:solidFill>
                  <a:schemeClr val="tx1"/>
                </a:solidFill>
                <a:latin typeface="+mn-lt"/>
                <a:ea typeface="+mn-ea"/>
                <a:cs typeface="+mn-cs"/>
              </a:rPr>
              <a:t>facilities vital signs. </a:t>
            </a:r>
          </a:p>
          <a:p>
            <a:endParaRPr lang="en-US" dirty="0"/>
          </a:p>
        </p:txBody>
      </p:sp>
      <p:sp>
        <p:nvSpPr>
          <p:cNvPr id="4" name="Slide Number Placeholder 3"/>
          <p:cNvSpPr>
            <a:spLocks noGrp="1"/>
          </p:cNvSpPr>
          <p:nvPr>
            <p:ph type="sldNum" sz="quarter" idx="10"/>
          </p:nvPr>
        </p:nvSpPr>
        <p:spPr/>
        <p:txBody>
          <a:bodyPr/>
          <a:lstStyle/>
          <a:p>
            <a:fld id="{B1828FCA-1923-4C9C-BD63-9780C2A25DB6}" type="slidenum">
              <a:rPr lang="en-US" smtClean="0"/>
              <a:pPr/>
              <a:t>12</a:t>
            </a:fld>
            <a:endParaRPr lang="en-US"/>
          </a:p>
        </p:txBody>
      </p:sp>
    </p:spTree>
    <p:extLst>
      <p:ext uri="{BB962C8B-B14F-4D97-AF65-F5344CB8AC3E}">
        <p14:creationId xmlns:p14="http://schemas.microsoft.com/office/powerpoint/2010/main" xmlns="" val="1683921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 multi departmental team at System Administration has been working hard this past year evaluating our needs and potential programs to replace the current Building Characteristics Inventory (BCI), Physical Space inventory (PSI) and Building condition assessment Survey (BCAS) with a truly functional database that will allow among other things:</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always open and available for update;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Simple customized reporting; and</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true life cycle management tools</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life cycle program will be a replacement to the BCAS.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Instead of a snapshot every five years, the new program will incorporate data from newly completed projects to update the condition of building components, and more importantly to provide estimates of the remaining useful life of the building components.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This data will allow for more informed decisions on how to spend precious capital resources.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data will also provide better information for System Administration and the Construction Fund to advocate for increased capital funding. </a:t>
            </a:r>
          </a:p>
          <a:p>
            <a:r>
              <a:rPr lang="en-US" sz="1200" kern="1200" dirty="0" smtClean="0">
                <a:solidFill>
                  <a:schemeClr val="tx1"/>
                </a:solidFill>
                <a:latin typeface="Times New Roman"/>
                <a:ea typeface="+mn-ea"/>
                <a:cs typeface="Times New Roman"/>
              </a:rPr>
              <a:t>► A</a:t>
            </a:r>
            <a:r>
              <a:rPr lang="en-US" sz="1200" kern="1200" dirty="0" smtClean="0">
                <a:solidFill>
                  <a:schemeClr val="tx1"/>
                </a:solidFill>
                <a:latin typeface="+mn-lt"/>
                <a:ea typeface="+mn-ea"/>
                <a:cs typeface="+mn-cs"/>
              </a:rPr>
              <a:t>dditional reporting requirements to the Division of the Budget and legislature require more comprehensive data on the facilities renewal needs than is available through the process BCAS process of the past decade.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SUBOA support is critical. </a:t>
            </a:r>
          </a:p>
          <a:p>
            <a:r>
              <a:rPr lang="en-US" sz="1200" kern="1200" dirty="0" smtClean="0">
                <a:solidFill>
                  <a:schemeClr val="tx1"/>
                </a:solidFill>
                <a:latin typeface="Times New Roman"/>
                <a:ea typeface="+mn-ea"/>
                <a:cs typeface="Times New Roman"/>
              </a:rPr>
              <a:t>► B</a:t>
            </a:r>
            <a:r>
              <a:rPr lang="en-US" sz="1200" kern="1200" dirty="0" smtClean="0">
                <a:solidFill>
                  <a:schemeClr val="tx1"/>
                </a:solidFill>
                <a:latin typeface="+mn-lt"/>
                <a:ea typeface="+mn-ea"/>
                <a:cs typeface="+mn-cs"/>
              </a:rPr>
              <a:t>usiness officers need to understand the importance of this program which will replace the existing </a:t>
            </a:r>
            <a:r>
              <a:rPr lang="en-US" sz="1200" kern="1200" dirty="0" smtClean="0">
                <a:solidFill>
                  <a:schemeClr val="tx1"/>
                </a:solidFill>
                <a:latin typeface="+mn-lt"/>
                <a:ea typeface="+mn-ea"/>
                <a:cs typeface="+mn-cs"/>
              </a:rPr>
              <a:t>legacy, </a:t>
            </a:r>
            <a:r>
              <a:rPr lang="en-US" sz="1200" kern="1200" dirty="0" smtClean="0">
                <a:solidFill>
                  <a:schemeClr val="tx1"/>
                </a:solidFill>
                <a:latin typeface="+mn-lt"/>
                <a:ea typeface="+mn-ea"/>
                <a:cs typeface="+mn-cs"/>
              </a:rPr>
              <a:t>outdated and dysfunctional programs.</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Energy and related issues. </a:t>
            </a:r>
          </a:p>
          <a:p>
            <a:pPr lvl="0"/>
            <a:r>
              <a:rPr lang="en-US" sz="1200" kern="1200" dirty="0" smtClean="0">
                <a:solidFill>
                  <a:schemeClr val="tx1"/>
                </a:solidFill>
                <a:latin typeface="Times New Roman"/>
                <a:ea typeface="+mn-ea"/>
                <a:cs typeface="Times New Roman"/>
              </a:rPr>
              <a:t>► W</a:t>
            </a:r>
            <a:r>
              <a:rPr lang="en-US" sz="1200" kern="1200" dirty="0" smtClean="0">
                <a:solidFill>
                  <a:schemeClr val="tx1"/>
                </a:solidFill>
                <a:latin typeface="+mn-lt"/>
                <a:ea typeface="+mn-ea"/>
                <a:cs typeface="+mn-cs"/>
              </a:rPr>
              <a:t>hy energy is such a focus,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NY Prize;</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Daylight Hour challenge;</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new REV College and University Challenge;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O&amp;M Grant program;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Consultant assistance from the Build Smart team;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Energy and Sustainability Survey; and</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Remote Net metering and some potential pitfalls.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Obviously both the Chancellor’s Strategic Plan goals and the EO88 Goals have heightened the importance of energy for the Office for Capital Facilities and the campuses, but there is another factor, one that you already know, but is still worth mentioning.</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16</a:t>
            </a:fld>
            <a:endParaRPr lang="en-US"/>
          </a:p>
        </p:txBody>
      </p:sp>
    </p:spTree>
    <p:extLst>
      <p:ext uri="{BB962C8B-B14F-4D97-AF65-F5344CB8AC3E}">
        <p14:creationId xmlns:p14="http://schemas.microsoft.com/office/powerpoint/2010/main" xmlns="" val="94326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Times New Roman"/>
                <a:ea typeface="+mn-ea"/>
                <a:cs typeface="Times New Roman"/>
              </a:rPr>
              <a:t>► E</a:t>
            </a:r>
            <a:r>
              <a:rPr lang="en-US" sz="1200" kern="1200" dirty="0" smtClean="0">
                <a:solidFill>
                  <a:schemeClr val="tx1"/>
                </a:solidFill>
                <a:latin typeface="+mn-lt"/>
                <a:ea typeface="+mn-ea"/>
                <a:cs typeface="+mn-cs"/>
              </a:rPr>
              <a:t>nergy is a big cost at our campuses. </a:t>
            </a:r>
          </a:p>
          <a:p>
            <a:r>
              <a:rPr lang="en-US" sz="1200" kern="1200" dirty="0" smtClean="0">
                <a:solidFill>
                  <a:schemeClr val="tx1"/>
                </a:solidFill>
                <a:latin typeface="Times New Roman"/>
                <a:ea typeface="+mn-ea"/>
                <a:cs typeface="Times New Roman"/>
              </a:rPr>
              <a:t>► T</a:t>
            </a:r>
            <a:r>
              <a:rPr lang="en-US" sz="1200" kern="1200" dirty="0" smtClean="0">
                <a:solidFill>
                  <a:schemeClr val="tx1"/>
                </a:solidFill>
                <a:latin typeface="+mn-lt"/>
                <a:ea typeface="+mn-ea"/>
                <a:cs typeface="+mn-cs"/>
              </a:rPr>
              <a:t>he energy portion of SUNY’s annual utility budget, is nearly $200 million a year. This doesn’t include water, sewer or vehicle fuels.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average daily cost for energy in 2014 for all of SUNY State Operated Campuses was $545,000. That is over 1/2 million dollars per day.</a:t>
            </a:r>
          </a:p>
          <a:p>
            <a:r>
              <a:rPr lang="en-US" sz="1200" kern="1200" dirty="0" smtClean="0">
                <a:solidFill>
                  <a:schemeClr val="tx1"/>
                </a:solidFill>
                <a:latin typeface="Times New Roman"/>
                <a:ea typeface="+mn-ea"/>
                <a:cs typeface="Times New Roman"/>
              </a:rPr>
              <a:t>► H</a:t>
            </a:r>
            <a:r>
              <a:rPr lang="en-US" sz="1200" kern="1200" dirty="0" smtClean="0">
                <a:solidFill>
                  <a:schemeClr val="tx1"/>
                </a:solidFill>
                <a:latin typeface="+mn-lt"/>
                <a:ea typeface="+mn-ea"/>
                <a:cs typeface="+mn-cs"/>
              </a:rPr>
              <a:t>alf of the campuses spend under $8800 day;</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Empire spends just under $1000 per day;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Stony Brook the energy cost is $137K per day;</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Average for the campuses is $16,538 per day, the equivalent of a half time cleaner salary going to energy every day.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17</a:t>
            </a:fld>
            <a:endParaRPr lang="en-US"/>
          </a:p>
        </p:txBody>
      </p:sp>
    </p:spTree>
    <p:extLst>
      <p:ext uri="{BB962C8B-B14F-4D97-AF65-F5344CB8AC3E}">
        <p14:creationId xmlns:p14="http://schemas.microsoft.com/office/powerpoint/2010/main" xmlns="" val="787354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a:t>
            </a:r>
            <a:r>
              <a:rPr lang="en-US" sz="1200" kern="1200" dirty="0" smtClean="0">
                <a:solidFill>
                  <a:schemeClr val="tx1"/>
                </a:solidFill>
                <a:latin typeface="+mn-lt"/>
                <a:ea typeface="+mn-ea"/>
                <a:cs typeface="+mn-cs"/>
              </a:rPr>
              <a:t>New York Energy manager reports such as this one which shows 4 years of cost data for all campuses.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a:t>
            </a:r>
            <a:r>
              <a:rPr lang="en-US" sz="1200" kern="1200" dirty="0" smtClean="0">
                <a:solidFill>
                  <a:schemeClr val="tx1"/>
                </a:solidFill>
                <a:latin typeface="+mn-lt"/>
                <a:ea typeface="+mn-ea"/>
                <a:cs typeface="+mn-cs"/>
              </a:rPr>
              <a:t>The spike on the right represents the Polar Vortex in January of 2014 when the daily average cost for that entire month was $1.9 million per day.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18</a:t>
            </a:fld>
            <a:endParaRPr lang="en-US"/>
          </a:p>
        </p:txBody>
      </p:sp>
    </p:spTree>
    <p:extLst>
      <p:ext uri="{BB962C8B-B14F-4D97-AF65-F5344CB8AC3E}">
        <p14:creationId xmlns:p14="http://schemas.microsoft.com/office/powerpoint/2010/main" xmlns="" val="2897298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T</a:t>
            </a:r>
            <a:r>
              <a:rPr lang="en-US" sz="1200" kern="1200" dirty="0" smtClean="0">
                <a:solidFill>
                  <a:schemeClr val="tx1"/>
                </a:solidFill>
                <a:latin typeface="+mn-lt"/>
                <a:ea typeface="+mn-ea"/>
                <a:cs typeface="+mn-cs"/>
              </a:rPr>
              <a:t>otal SF impacts our overall cost. This graph illustrates that SF is not the only factor, efficiency and local cost factors come into play.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On the left is the total cost per day by campus with the green shading showing the level of cost, sorted from high to low.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In the middle the orange shows the corresponding SF of the campuses. The shading gets a bit ragged in comparison to the smooth curve on the left.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On the right is the cost per SF which in many cases has lost any correlation to the total cost per day.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Near the bottom Optometry has a large blue bar. This represents one of the three highest costs of energy per SF at $4.14, compared to Plattsburg at $1.12 per SF.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Plattsburg enjoys the lowest cost of electricity while Optometry is faced with the highest.</a:t>
            </a:r>
            <a:r>
              <a:rPr lang="en-US" sz="1200" kern="1200" baseline="0" dirty="0" smtClean="0">
                <a:solidFill>
                  <a:schemeClr val="tx1"/>
                </a:solidFill>
                <a:latin typeface="+mn-lt"/>
                <a:ea typeface="+mn-ea"/>
                <a:cs typeface="+mn-cs"/>
              </a:rPr>
              <a:t> </a:t>
            </a:r>
          </a:p>
          <a:p>
            <a:r>
              <a:rPr lang="en-US" sz="1200" kern="1200" dirty="0" smtClean="0">
                <a:solidFill>
                  <a:schemeClr val="tx1"/>
                </a:solidFill>
                <a:latin typeface="Times New Roman"/>
                <a:ea typeface="+mn-ea"/>
                <a:cs typeface="Times New Roman"/>
              </a:rPr>
              <a:t>► O</a:t>
            </a:r>
            <a:r>
              <a:rPr lang="en-US" sz="1200" kern="1200" dirty="0" smtClean="0">
                <a:solidFill>
                  <a:schemeClr val="tx1"/>
                </a:solidFill>
                <a:latin typeface="+mn-lt"/>
                <a:ea typeface="+mn-ea"/>
                <a:cs typeface="+mn-cs"/>
              </a:rPr>
              <a:t>ther variations on the right are related to efficiency factors that provide great opportunity for savings.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With such a high expenditure we need to do everything we can to reduce costs.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None/>
            </a:pPr>
            <a:endParaRPr lang="en-US" sz="14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C2A6502-EEF5-4ABE-8183-4E5906979868}" type="slidenum">
              <a:rPr lang="en-US" smtClean="0"/>
              <a:pPr/>
              <a:t>2</a:t>
            </a:fld>
            <a:endParaRPr lang="en-US"/>
          </a:p>
        </p:txBody>
      </p:sp>
    </p:spTree>
    <p:extLst>
      <p:ext uri="{BB962C8B-B14F-4D97-AF65-F5344CB8AC3E}">
        <p14:creationId xmlns:p14="http://schemas.microsoft.com/office/powerpoint/2010/main" xmlns="" val="1664478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dirty="0" smtClean="0">
                <a:solidFill>
                  <a:schemeClr val="tx1"/>
                </a:solidFill>
                <a:latin typeface="Times New Roman"/>
                <a:ea typeface="+mn-ea"/>
                <a:cs typeface="Times New Roman"/>
              </a:rPr>
              <a:t>► A</a:t>
            </a:r>
            <a:r>
              <a:rPr lang="en-US" sz="1200" kern="1200" dirty="0" smtClean="0">
                <a:solidFill>
                  <a:schemeClr val="tx1"/>
                </a:solidFill>
                <a:latin typeface="+mn-lt"/>
                <a:ea typeface="+mn-ea"/>
                <a:cs typeface="+mn-cs"/>
              </a:rPr>
              <a:t>ccording to the Princeton Review Green Guide, 61% of participating students indicated that a campuses environmental commitment would influence their decision.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Environmental awareness, reduction of greenhouse gas and other smart energy policies can help campuses successfully attract students as well faculty and staff.</a:t>
            </a:r>
          </a:p>
          <a:p>
            <a:endParaRPr lang="en-US" sz="1400"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20</a:t>
            </a:fld>
            <a:endParaRPr lang="en-US"/>
          </a:p>
        </p:txBody>
      </p:sp>
    </p:spTree>
    <p:extLst>
      <p:ext uri="{BB962C8B-B14F-4D97-AF65-F5344CB8AC3E}">
        <p14:creationId xmlns:p14="http://schemas.microsoft.com/office/powerpoint/2010/main" xmlns="" val="23132796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Fifteen campuses participated in June in the Daylight Hour Challenge. </a:t>
            </a:r>
          </a:p>
          <a:p>
            <a:r>
              <a:rPr lang="en-US" sz="1200" kern="1200" dirty="0" smtClean="0">
                <a:solidFill>
                  <a:schemeClr val="tx1"/>
                </a:solidFill>
                <a:latin typeface="Times New Roman"/>
                <a:ea typeface="+mn-ea"/>
                <a:cs typeface="Times New Roman"/>
              </a:rPr>
              <a:t>► G</a:t>
            </a:r>
            <a:r>
              <a:rPr lang="en-US" sz="1200" kern="1200" dirty="0" smtClean="0">
                <a:solidFill>
                  <a:schemeClr val="tx1"/>
                </a:solidFill>
                <a:latin typeface="+mn-lt"/>
                <a:ea typeface="+mn-ea"/>
                <a:cs typeface="+mn-cs"/>
              </a:rPr>
              <a:t>raphs illustrate the reduction in energy achieved by a simple request to turn off light at noon when daylight provides sufficient light to function in most offices.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graph on the left shows a 60% reduction in the lighting circuits of the Federal Building at SUNY Plaza.  The green bar at the top being the standard lighting levels for the building.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graph on the right shows a nearly 20% reduction at Stony Brook.</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This event simply highlights the impact human behavior can have on our overall energy use. Campaigns designed to influence behavior are worth the effort.</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err="1" smtClean="0">
                <a:solidFill>
                  <a:schemeClr val="tx1"/>
                </a:solidFill>
                <a:latin typeface="+mn-lt"/>
                <a:ea typeface="+mn-ea"/>
                <a:cs typeface="+mn-cs"/>
              </a:rPr>
              <a:t>Microgrids</a:t>
            </a:r>
            <a:r>
              <a:rPr lang="en-US" sz="1200" kern="1200" dirty="0" smtClean="0">
                <a:solidFill>
                  <a:schemeClr val="tx1"/>
                </a:solidFill>
                <a:latin typeface="+mn-lt"/>
                <a:ea typeface="+mn-ea"/>
                <a:cs typeface="+mn-cs"/>
              </a:rPr>
              <a:t> are electricity grids that can be islanded from the main statewide electricity grid, and function on their own even when main grid power is down. </a:t>
            </a:r>
          </a:p>
          <a:p>
            <a:r>
              <a:rPr lang="en-US" sz="1200" kern="1200" dirty="0" smtClean="0">
                <a:solidFill>
                  <a:schemeClr val="tx1"/>
                </a:solidFill>
                <a:latin typeface="Times New Roman"/>
                <a:ea typeface="+mn-ea"/>
                <a:cs typeface="Times New Roman"/>
              </a:rPr>
              <a:t>► </a:t>
            </a:r>
            <a:r>
              <a:rPr lang="en-US" sz="1200" kern="1200" dirty="0" err="1" smtClean="0">
                <a:solidFill>
                  <a:schemeClr val="tx1"/>
                </a:solidFill>
                <a:latin typeface="+mn-lt"/>
                <a:ea typeface="+mn-ea"/>
                <a:cs typeface="+mn-cs"/>
              </a:rPr>
              <a:t>Microgrids</a:t>
            </a:r>
            <a:r>
              <a:rPr lang="en-US" sz="1200" kern="1200" dirty="0" smtClean="0">
                <a:solidFill>
                  <a:schemeClr val="tx1"/>
                </a:solidFill>
                <a:latin typeface="+mn-lt"/>
                <a:ea typeface="+mn-ea"/>
                <a:cs typeface="+mn-cs"/>
              </a:rPr>
              <a:t> provide resiliency to an area during periods of blackout due to grid failures from storms or other factors.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They incorporate some type of generation. They may incorporate electricity storage, and most importantly they have proper controls and safety equipment to function independent of the main grid when necessary.</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NY Prize competition is looking to develop </a:t>
            </a:r>
            <a:r>
              <a:rPr lang="en-US" sz="1200" kern="1200" dirty="0" err="1" smtClean="0">
                <a:solidFill>
                  <a:schemeClr val="tx1"/>
                </a:solidFill>
                <a:latin typeface="+mn-lt"/>
                <a:ea typeface="+mn-ea"/>
                <a:cs typeface="+mn-cs"/>
              </a:rPr>
              <a:t>microgrids</a:t>
            </a:r>
            <a:r>
              <a:rPr lang="en-US" sz="1200" kern="1200" dirty="0" smtClean="0">
                <a:solidFill>
                  <a:schemeClr val="tx1"/>
                </a:solidFill>
                <a:latin typeface="+mn-lt"/>
                <a:ea typeface="+mn-ea"/>
                <a:cs typeface="+mn-cs"/>
              </a:rPr>
              <a:t> that do not just encompass a campus, but that also incorporate other community resources such as K-12 schools, fire and police stations, and hospitals.</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Fifteen (15) SUNY campuses and Community Colleges participated and received awards in the first Phase of the NY Prize competition.  Congratulations to these campuses.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Originally the first phase was planned to award only 25 grants, but with over 160 applications they increased the awards to a total of 83.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first phase provides a grant for development of a concept report, which can then be used for entry into the second phase of the competition which will provide full design development and is currently planned to award 10 grants. Those designs will be entered into the third and final phase which is for construction money to build the micro grid.</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Additional projects may be entered into phase 2 even if a phase one grant was not received.</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SUNY Blog will follow the progression of the NY Prize competition.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Many campuses participated on June 30 in the workshop for the REV College and University Challenge. </a:t>
            </a:r>
          </a:p>
          <a:p>
            <a:r>
              <a:rPr lang="en-US" sz="1200" kern="1200" dirty="0" smtClean="0">
                <a:solidFill>
                  <a:schemeClr val="tx1"/>
                </a:solidFill>
                <a:latin typeface="Times New Roman"/>
                <a:ea typeface="+mn-ea"/>
                <a:cs typeface="Times New Roman"/>
              </a:rPr>
              <a:t>► N</a:t>
            </a:r>
            <a:r>
              <a:rPr lang="en-US" sz="1200" kern="1200" dirty="0" smtClean="0">
                <a:solidFill>
                  <a:schemeClr val="tx1"/>
                </a:solidFill>
                <a:latin typeface="+mn-lt"/>
                <a:ea typeface="+mn-ea"/>
                <a:cs typeface="+mn-cs"/>
              </a:rPr>
              <a:t>ew challenge is part of the Governor’s REV program - Renewing the Energy Vision. The program does not establish another set of requirements, but rather campuses set their own goals around three pillars.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Energy and Sustainability - a campus can simply set the goal that they will meet the requirements of EO88. The EO88 data then becomes the measure of the campuses success. The goal can be the Presidents Climate commitment, STARS, some number existing buildings meeting LEED operational standards, or any other goal campuses want to establish. </a:t>
            </a:r>
          </a:p>
          <a:p>
            <a:r>
              <a:rPr lang="en-US" sz="1200" kern="1200" dirty="0" smtClean="0">
                <a:solidFill>
                  <a:schemeClr val="tx1"/>
                </a:solidFill>
                <a:latin typeface="Times New Roman"/>
                <a:ea typeface="+mn-ea"/>
                <a:cs typeface="Times New Roman"/>
              </a:rPr>
              <a:t>►</a:t>
            </a:r>
            <a:r>
              <a:rPr lang="en-US" sz="1200" kern="1200" baseline="0" dirty="0" smtClean="0">
                <a:solidFill>
                  <a:schemeClr val="tx1"/>
                </a:solidFill>
                <a:latin typeface="+mn-lt"/>
                <a:ea typeface="+mn-ea"/>
                <a:cs typeface="+mn-cs"/>
              </a:rPr>
              <a:t> Campuses are </a:t>
            </a:r>
            <a:r>
              <a:rPr lang="en-US" sz="1200" kern="1200" dirty="0" smtClean="0">
                <a:solidFill>
                  <a:schemeClr val="tx1"/>
                </a:solidFill>
                <a:latin typeface="+mn-lt"/>
                <a:ea typeface="+mn-ea"/>
                <a:cs typeface="+mn-cs"/>
              </a:rPr>
              <a:t>measured against that goal and can be recognized as part of the program for successfully achieving the stated goals.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second pillar will require Facilities to work with Provost and Research VP to set academic and or R&amp;D</a:t>
            </a:r>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goals.</a:t>
            </a:r>
            <a:endParaRPr lang="en-US" sz="1200" kern="1200" dirty="0" smtClean="0">
              <a:solidFill>
                <a:schemeClr val="tx1"/>
              </a:solidFill>
              <a:latin typeface="+mn-lt"/>
              <a:ea typeface="+mn-ea"/>
              <a:cs typeface="+mn-cs"/>
            </a:endParaRPr>
          </a:p>
          <a:p>
            <a:r>
              <a:rPr lang="en-US" sz="1200" kern="1200" dirty="0" smtClean="0">
                <a:solidFill>
                  <a:schemeClr val="tx1"/>
                </a:solidFill>
                <a:latin typeface="Times New Roman"/>
                <a:ea typeface="+mn-ea"/>
                <a:cs typeface="Times New Roman"/>
              </a:rPr>
              <a:t>► The third pillar </a:t>
            </a:r>
            <a:r>
              <a:rPr lang="en-US" sz="1200" kern="1200" dirty="0" smtClean="0">
                <a:solidFill>
                  <a:schemeClr val="tx1"/>
                </a:solidFill>
                <a:latin typeface="+mn-lt"/>
                <a:ea typeface="+mn-ea"/>
                <a:cs typeface="+mn-cs"/>
              </a:rPr>
              <a:t>will require coordination with your External affairs VP and/or Student Affairs division.</a:t>
            </a:r>
          </a:p>
          <a:p>
            <a:r>
              <a:rPr lang="en-US" sz="1200" kern="1200" dirty="0" smtClean="0">
                <a:solidFill>
                  <a:schemeClr val="tx1"/>
                </a:solidFill>
                <a:latin typeface="Times New Roman"/>
                <a:ea typeface="+mn-ea"/>
                <a:cs typeface="Times New Roman"/>
              </a:rPr>
              <a:t>► The</a:t>
            </a:r>
            <a:r>
              <a:rPr lang="en-US" sz="1200" kern="1200" baseline="0" dirty="0" smtClean="0">
                <a:solidFill>
                  <a:schemeClr val="tx1"/>
                </a:solidFill>
                <a:latin typeface="Times New Roman"/>
                <a:ea typeface="+mn-ea"/>
                <a:cs typeface="Times New Roman"/>
              </a:rPr>
              <a:t> information will be communicated to Presidents formally i</a:t>
            </a:r>
            <a:r>
              <a:rPr lang="en-US" sz="1200" kern="1200" dirty="0" smtClean="0">
                <a:solidFill>
                  <a:schemeClr val="tx1"/>
                </a:solidFill>
                <a:latin typeface="+mn-lt"/>
                <a:ea typeface="+mn-ea"/>
                <a:cs typeface="+mn-cs"/>
              </a:rPr>
              <a:t>n the near </a:t>
            </a:r>
            <a:r>
              <a:rPr lang="en-US" sz="1200" kern="1200" dirty="0" smtClean="0">
                <a:solidFill>
                  <a:schemeClr val="tx1"/>
                </a:solidFill>
                <a:latin typeface="+mn-lt"/>
                <a:ea typeface="+mn-ea"/>
                <a:cs typeface="+mn-cs"/>
              </a:rPr>
              <a:t>future.</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M</a:t>
            </a:r>
            <a:r>
              <a:rPr lang="en-US" sz="1200" kern="1200" dirty="0" smtClean="0">
                <a:solidFill>
                  <a:schemeClr val="tx1"/>
                </a:solidFill>
                <a:latin typeface="+mn-lt"/>
                <a:ea typeface="+mn-ea"/>
                <a:cs typeface="+mn-cs"/>
              </a:rPr>
              <a:t>ost facilities departments are understaffed and underfunded, both of which can lead to wasted energy.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25</a:t>
            </a:fld>
            <a:endParaRPr lang="en-US"/>
          </a:p>
        </p:txBody>
      </p:sp>
    </p:spTree>
    <p:extLst>
      <p:ext uri="{BB962C8B-B14F-4D97-AF65-F5344CB8AC3E}">
        <p14:creationId xmlns:p14="http://schemas.microsoft.com/office/powerpoint/2010/main" xmlns="" val="40152640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O&amp;M grant designed to help stimulate and accelerate O&amp;M measures that have an impact of lowering energy use.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grant details and application process will be announced in the very near future.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This is grant money, not a loan.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Projects will be very individual to the campuses. </a:t>
            </a:r>
          </a:p>
          <a:p>
            <a:r>
              <a:rPr lang="en-US" sz="1200" kern="1200" dirty="0" smtClean="0">
                <a:solidFill>
                  <a:schemeClr val="tx1"/>
                </a:solidFill>
                <a:latin typeface="Times New Roman"/>
                <a:ea typeface="+mn-ea"/>
                <a:cs typeface="Times New Roman"/>
              </a:rPr>
              <a:t>► B</a:t>
            </a:r>
            <a:r>
              <a:rPr lang="en-US" sz="1200" kern="1200" dirty="0" smtClean="0">
                <a:solidFill>
                  <a:schemeClr val="tx1"/>
                </a:solidFill>
                <a:latin typeface="+mn-lt"/>
                <a:ea typeface="+mn-ea"/>
                <a:cs typeface="+mn-cs"/>
              </a:rPr>
              <a:t>e creative in your proposals.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 few examples of the type of projects you can consider.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Basic repairs, upgrades or optimization of your HVAC systems.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Lighting retrofits, especially to LED</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Awareness programs that take the Daylight hour experiment to scale</a:t>
            </a:r>
          </a:p>
          <a:p>
            <a:pPr lvl="0"/>
            <a:r>
              <a:rPr lang="en-US" sz="1200" kern="1200" dirty="0" smtClean="0">
                <a:solidFill>
                  <a:schemeClr val="tx1"/>
                </a:solidFill>
                <a:latin typeface="Times New Roman"/>
                <a:ea typeface="+mn-ea"/>
                <a:cs typeface="Times New Roman"/>
              </a:rPr>
              <a:t>► U</a:t>
            </a:r>
            <a:r>
              <a:rPr lang="en-US" sz="1200" kern="1200" dirty="0" smtClean="0">
                <a:solidFill>
                  <a:schemeClr val="tx1"/>
                </a:solidFill>
                <a:latin typeface="+mn-lt"/>
                <a:ea typeface="+mn-ea"/>
                <a:cs typeface="+mn-cs"/>
              </a:rPr>
              <a:t>pdates to preventative maintenance program. </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Grants will be limited to a maximum of $250,000, but smaller grants will be favorably viewed as the idea is to stretch the resource as widely as possible.</a:t>
            </a:r>
          </a:p>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Discuss with Admin VP the idea that the savings achieved can be redirected into additional Facilities needs, especially those that further the energy savings. Points will be added in the grant process for initiatives that create this reinvestment.</a:t>
            </a:r>
          </a:p>
        </p:txBody>
      </p:sp>
      <p:sp>
        <p:nvSpPr>
          <p:cNvPr id="4" name="Slide Number Placeholder 3"/>
          <p:cNvSpPr>
            <a:spLocks noGrp="1"/>
          </p:cNvSpPr>
          <p:nvPr>
            <p:ph type="sldNum" sz="quarter" idx="10"/>
          </p:nvPr>
        </p:nvSpPr>
        <p:spPr/>
        <p:txBody>
          <a:bodyPr/>
          <a:lstStyle/>
          <a:p>
            <a:fld id="{0C2A6502-EEF5-4ABE-8183-4E590697986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An additional offering for which detail will be available in the next couple of months is consultant services through NYPA for the express purpose of helping with your EO88 progress.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These services will be free of cost and should be focused on ways to improve your campus progress.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For example you may have many great ideas for energy projects, but need a white paper to present to the VP to get support. This consultant team can help develop that documentation to help you with efforts to get financial support.</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Consider this as extra staff for a very specific task that current staff either can’t get to, or</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do not have the right expertise for the specific task. </a:t>
            </a:r>
          </a:p>
          <a:p>
            <a:endParaRPr lang="en-US" dirty="0"/>
          </a:p>
        </p:txBody>
      </p:sp>
      <p:sp>
        <p:nvSpPr>
          <p:cNvPr id="4" name="Slide Number Placeholder 3"/>
          <p:cNvSpPr>
            <a:spLocks noGrp="1"/>
          </p:cNvSpPr>
          <p:nvPr>
            <p:ph type="sldNum" sz="quarter" idx="10"/>
          </p:nvPr>
        </p:nvSpPr>
        <p:spPr/>
        <p:txBody>
          <a:bodyPr/>
          <a:lstStyle/>
          <a:p>
            <a:fld id="{F7FE36E9-3ED9-49C4-9F2F-0314EA3C8AFE}" type="slidenum">
              <a:rPr lang="en-US" smtClean="0"/>
              <a:pPr/>
              <a:t>27</a:t>
            </a:fld>
            <a:endParaRPr lang="en-US"/>
          </a:p>
        </p:txBody>
      </p:sp>
    </p:spTree>
    <p:extLst>
      <p:ext uri="{BB962C8B-B14F-4D97-AF65-F5344CB8AC3E}">
        <p14:creationId xmlns:p14="http://schemas.microsoft.com/office/powerpoint/2010/main" xmlns="" val="27406167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Remote net metering and some of the important considerations that need to be reviewed before deciding to enter into a remote net metered contract.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An important pitfall and a couple of rules help illustrate the importance of seeking advice</a:t>
            </a:r>
            <a:r>
              <a:rPr lang="en-US" sz="1200" kern="1200" baseline="0" dirty="0" smtClean="0">
                <a:solidFill>
                  <a:schemeClr val="tx1"/>
                </a:solidFill>
                <a:latin typeface="+mn-lt"/>
                <a:ea typeface="+mn-ea"/>
                <a:cs typeface="+mn-cs"/>
              </a:rPr>
              <a:t> from OCF</a:t>
            </a:r>
            <a:r>
              <a:rPr lang="en-US" sz="1200" kern="1200" dirty="0" smtClean="0">
                <a:solidFill>
                  <a:schemeClr val="tx1"/>
                </a:solidFill>
                <a:latin typeface="+mn-lt"/>
                <a:ea typeface="+mn-ea"/>
                <a:cs typeface="+mn-cs"/>
              </a:rPr>
              <a:t> </a:t>
            </a:r>
          </a:p>
          <a:p>
            <a:r>
              <a:rPr lang="en-US" sz="1200" kern="1200" dirty="0" smtClean="0">
                <a:solidFill>
                  <a:schemeClr val="tx1"/>
                </a:solidFill>
                <a:latin typeface="Times New Roman"/>
                <a:ea typeface="+mn-ea"/>
                <a:cs typeface="Times New Roman"/>
              </a:rPr>
              <a:t>► R</a:t>
            </a:r>
            <a:r>
              <a:rPr lang="en-US" sz="1200" kern="1200" dirty="0" smtClean="0">
                <a:solidFill>
                  <a:schemeClr val="tx1"/>
                </a:solidFill>
                <a:latin typeface="+mn-lt"/>
                <a:ea typeface="+mn-ea"/>
                <a:cs typeface="+mn-cs"/>
              </a:rPr>
              <a:t>emote net metering, it is a way to get renewable energy onto campus without actually putting the renewable project on campus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property. </a:t>
            </a:r>
          </a:p>
          <a:p>
            <a:r>
              <a:rPr lang="en-US" sz="1200" kern="1200" dirty="0" smtClean="0">
                <a:solidFill>
                  <a:schemeClr val="tx1"/>
                </a:solidFill>
                <a:latin typeface="Times New Roman"/>
                <a:ea typeface="+mn-ea"/>
                <a:cs typeface="Times New Roman"/>
              </a:rPr>
              <a:t>► E</a:t>
            </a:r>
            <a:r>
              <a:rPr lang="en-US" sz="1200" kern="1200" dirty="0" smtClean="0">
                <a:solidFill>
                  <a:schemeClr val="tx1"/>
                </a:solidFill>
                <a:latin typeface="+mn-lt"/>
                <a:ea typeface="+mn-ea"/>
                <a:cs typeface="+mn-cs"/>
              </a:rPr>
              <a:t>ntities install Solar or other </a:t>
            </a:r>
            <a:r>
              <a:rPr lang="en-US" sz="1200" kern="1200" dirty="0" err="1" smtClean="0">
                <a:solidFill>
                  <a:schemeClr val="tx1"/>
                </a:solidFill>
                <a:latin typeface="+mn-lt"/>
                <a:ea typeface="+mn-ea"/>
                <a:cs typeface="+mn-cs"/>
              </a:rPr>
              <a:t>renewables</a:t>
            </a:r>
            <a:r>
              <a:rPr lang="en-US" sz="1200" kern="1200" dirty="0" smtClean="0">
                <a:solidFill>
                  <a:schemeClr val="tx1"/>
                </a:solidFill>
                <a:latin typeface="+mn-lt"/>
                <a:ea typeface="+mn-ea"/>
                <a:cs typeface="+mn-cs"/>
              </a:rPr>
              <a:t> on property that is not necessarily on or adjacent to your campus. The energy is produced in a location that does not permit the flow of the energy directly into the campus grid or what is called behind the meter. These projects are typically solar, wind or small hydro plants called Micro Hydro.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Because the energy production is remote, the</a:t>
            </a:r>
            <a:r>
              <a:rPr lang="en-US" sz="1200" kern="1200" baseline="0" dirty="0" smtClean="0">
                <a:solidFill>
                  <a:schemeClr val="tx1"/>
                </a:solidFill>
                <a:latin typeface="+mn-lt"/>
                <a:ea typeface="+mn-ea"/>
                <a:cs typeface="+mn-cs"/>
              </a:rPr>
              <a:t> campus</a:t>
            </a:r>
            <a:r>
              <a:rPr lang="en-US" sz="1200" kern="1200" dirty="0" smtClean="0">
                <a:solidFill>
                  <a:schemeClr val="tx1"/>
                </a:solidFill>
                <a:latin typeface="+mn-lt"/>
                <a:ea typeface="+mn-ea"/>
                <a:cs typeface="+mn-cs"/>
              </a:rPr>
              <a:t> does not actually receive the energy, rather it is sold into the statewide grid, and the campus receives a credit for the amount of energy that is produced based on the terms of the agreement. </a:t>
            </a:r>
          </a:p>
          <a:p>
            <a:r>
              <a:rPr lang="en-US" sz="1200" kern="1200" dirty="0" smtClean="0">
                <a:solidFill>
                  <a:schemeClr val="tx1"/>
                </a:solidFill>
                <a:latin typeface="Times New Roman"/>
                <a:ea typeface="+mn-ea"/>
                <a:cs typeface="Times New Roman"/>
              </a:rPr>
              <a:t>► I</a:t>
            </a:r>
            <a:r>
              <a:rPr lang="en-US" sz="1200" kern="1200" dirty="0" smtClean="0">
                <a:solidFill>
                  <a:schemeClr val="tx1"/>
                </a:solidFill>
                <a:latin typeface="+mn-lt"/>
                <a:ea typeface="+mn-ea"/>
                <a:cs typeface="+mn-cs"/>
              </a:rPr>
              <a:t>f the campus is a member of the energy buying group</a:t>
            </a:r>
            <a:r>
              <a:rPr lang="en-US" sz="1200" kern="1200" baseline="0" dirty="0" smtClean="0">
                <a:solidFill>
                  <a:schemeClr val="tx1"/>
                </a:solidFill>
                <a:latin typeface="+mn-lt"/>
                <a:ea typeface="+mn-ea"/>
                <a:cs typeface="+mn-cs"/>
              </a:rPr>
              <a:t> or purchases electricity supply from other then the local utility</a:t>
            </a:r>
            <a:r>
              <a:rPr lang="en-US" sz="1200" kern="1200" dirty="0" smtClean="0">
                <a:solidFill>
                  <a:schemeClr val="tx1"/>
                </a:solidFill>
                <a:latin typeface="+mn-lt"/>
                <a:ea typeface="+mn-ea"/>
                <a:cs typeface="+mn-cs"/>
              </a:rPr>
              <a:t> a remote net metering project could create a problem.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Energy buying group members receive electricity supply from the buying group, and campus only pays your local utility for the transmission and delivery of the electricity to campus. Many campuses</a:t>
            </a:r>
            <a:r>
              <a:rPr lang="en-US" sz="1200" kern="1200" baseline="0" dirty="0" smtClean="0">
                <a:solidFill>
                  <a:schemeClr val="tx1"/>
                </a:solidFill>
                <a:latin typeface="+mn-lt"/>
                <a:ea typeface="+mn-ea"/>
                <a:cs typeface="+mn-cs"/>
              </a:rPr>
              <a:t> also </a:t>
            </a:r>
            <a:r>
              <a:rPr lang="en-US" sz="1200" kern="1200" dirty="0" smtClean="0">
                <a:solidFill>
                  <a:schemeClr val="tx1"/>
                </a:solidFill>
                <a:latin typeface="+mn-lt"/>
                <a:ea typeface="+mn-ea"/>
                <a:cs typeface="+mn-cs"/>
              </a:rPr>
              <a:t>participate in one of many gas purchasing contracts OCF has facilitated, and again are only paying the transmission and delivery costs</a:t>
            </a:r>
            <a:r>
              <a:rPr lang="en-US" sz="1200" kern="1200" baseline="0" dirty="0" smtClean="0">
                <a:solidFill>
                  <a:schemeClr val="tx1"/>
                </a:solidFill>
                <a:latin typeface="+mn-lt"/>
                <a:ea typeface="+mn-ea"/>
                <a:cs typeface="+mn-cs"/>
              </a:rPr>
              <a:t> to the utility.</a:t>
            </a:r>
            <a:endParaRPr lang="en-US" sz="1200" kern="1200" dirty="0" smtClean="0">
              <a:solidFill>
                <a:schemeClr val="tx1"/>
              </a:solidFill>
              <a:latin typeface="+mn-lt"/>
              <a:ea typeface="+mn-ea"/>
              <a:cs typeface="+mn-cs"/>
            </a:endParaRP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With remote net metering, particularly with the smaller campuses, there is a potential that the monthly credit received for the renewable energy produced by the remote net metered project will be greater than the campus owes the utility for transmission and delivery. In this event the credit will continue to build, but there won’t be sufficient offsetting expenditures. In this case the only choice may be to leave the energy buying group and go back to purchasing the balance of electricity needs from the utility. This will increase supply costs and has to be carefully considered in the evaluation of the deal. OCF can help work through the numbers so that the campus is making an informed decision.</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T</a:t>
            </a:r>
            <a:r>
              <a:rPr lang="en-US" sz="1200" kern="1200" dirty="0" smtClean="0">
                <a:solidFill>
                  <a:schemeClr val="tx1"/>
                </a:solidFill>
                <a:latin typeface="+mn-lt"/>
                <a:ea typeface="+mn-ea"/>
                <a:cs typeface="+mn-cs"/>
              </a:rPr>
              <a:t>here are some important rules to consider related to the size, location and acceptable metering configuration.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first rule is that remote net metering projects are restricted to a maximum size of 2 MW</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T</a:t>
            </a:r>
            <a:r>
              <a:rPr lang="en-US" sz="1200" kern="1200" dirty="0" smtClean="0">
                <a:solidFill>
                  <a:schemeClr val="tx1"/>
                </a:solidFill>
                <a:latin typeface="+mn-lt"/>
                <a:ea typeface="+mn-ea"/>
                <a:cs typeface="+mn-cs"/>
              </a:rPr>
              <a:t>arget audience, those who are relatively new to their positions, new to SUNY or looking to advance in the future.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orientation was designed to help provide a better understanding of the functions and offerings of capital facilities and how each of the OCF staff can help campus staff be successful.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a:t>
            </a:fld>
            <a:endParaRPr lang="en-US" dirty="0"/>
          </a:p>
        </p:txBody>
      </p:sp>
    </p:spTree>
    <p:extLst>
      <p:ext uri="{BB962C8B-B14F-4D97-AF65-F5344CB8AC3E}">
        <p14:creationId xmlns:p14="http://schemas.microsoft.com/office/powerpoint/2010/main" xmlns="" val="2763096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second rule is that remote net metering projects must be in the same NYISO zone as the campus that is receiving the credit, </a:t>
            </a:r>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And where the project is feeding into the grid has to be the same utility provider as the campus. Can’t have a remote</a:t>
            </a:r>
            <a:r>
              <a:rPr lang="en-US" sz="1200" kern="1200" baseline="0" dirty="0" smtClean="0">
                <a:solidFill>
                  <a:schemeClr val="tx1"/>
                </a:solidFill>
                <a:latin typeface="+mn-lt"/>
                <a:ea typeface="+mn-ea"/>
                <a:cs typeface="+mn-cs"/>
              </a:rPr>
              <a:t> net metered project </a:t>
            </a:r>
            <a:r>
              <a:rPr lang="en-US" sz="1200" kern="1200" dirty="0" smtClean="0">
                <a:solidFill>
                  <a:schemeClr val="tx1"/>
                </a:solidFill>
                <a:latin typeface="+mn-lt"/>
                <a:ea typeface="+mn-ea"/>
                <a:cs typeface="+mn-cs"/>
              </a:rPr>
              <a:t>in National Grid while the campus is in NYSEG territory.</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fourth rule is that each property may have only one remote net metered project.</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To illustrate this suppose the campus is interested in a 1 MW remote net metered project. The campus is comfortable with the financial arrangements, and the project is installed. There will be a meter that measures the project’s production which will determine the campus credit. </a:t>
            </a:r>
          </a:p>
          <a:p>
            <a:r>
              <a:rPr lang="en-US" sz="1200" kern="1200" dirty="0" smtClean="0">
                <a:solidFill>
                  <a:schemeClr val="tx1"/>
                </a:solidFill>
                <a:latin typeface="Times New Roman"/>
                <a:ea typeface="+mn-ea"/>
                <a:cs typeface="Times New Roman"/>
              </a:rPr>
              <a:t>►Assume </a:t>
            </a:r>
            <a:r>
              <a:rPr lang="en-US" sz="1200" kern="1200" dirty="0" smtClean="0">
                <a:solidFill>
                  <a:schemeClr val="tx1"/>
                </a:solidFill>
                <a:latin typeface="+mn-lt"/>
                <a:ea typeface="+mn-ea"/>
                <a:cs typeface="+mn-cs"/>
              </a:rPr>
              <a:t>the project is going well and the campus wants to add another MW. The procurement process restarts. Can </a:t>
            </a:r>
            <a:r>
              <a:rPr lang="en-US" sz="1200" kern="1200" dirty="0" smtClean="0">
                <a:solidFill>
                  <a:schemeClr val="tx1"/>
                </a:solidFill>
                <a:latin typeface="+mn-lt"/>
                <a:ea typeface="+mn-ea"/>
                <a:cs typeface="+mn-cs"/>
              </a:rPr>
              <a:t>the campus </a:t>
            </a:r>
            <a:r>
              <a:rPr lang="en-US" sz="1200" kern="1200" dirty="0" smtClean="0">
                <a:solidFill>
                  <a:schemeClr val="tx1"/>
                </a:solidFill>
                <a:latin typeface="+mn-lt"/>
                <a:ea typeface="+mn-ea"/>
                <a:cs typeface="+mn-cs"/>
              </a:rPr>
              <a:t>install another MW on the same property? There is a 2 MW limit per parcel, however there is another controlling factor. Each parcel can have only one remote net meter.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Therefore </a:t>
            </a:r>
            <a:r>
              <a:rPr lang="en-US" sz="1200" kern="1200" dirty="0" smtClean="0">
                <a:solidFill>
                  <a:schemeClr val="tx1"/>
                </a:solidFill>
                <a:latin typeface="+mn-lt"/>
                <a:ea typeface="+mn-ea"/>
                <a:cs typeface="+mn-cs"/>
              </a:rPr>
              <a:t>the campus </a:t>
            </a:r>
            <a:r>
              <a:rPr lang="en-US" sz="1200" kern="1200" dirty="0" smtClean="0">
                <a:solidFill>
                  <a:schemeClr val="tx1"/>
                </a:solidFill>
                <a:latin typeface="+mn-lt"/>
                <a:ea typeface="+mn-ea"/>
                <a:cs typeface="+mn-cs"/>
              </a:rPr>
              <a:t>can’t add the additional MW to the same parcel.</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What if </a:t>
            </a:r>
            <a:r>
              <a:rPr lang="en-US" sz="1200" kern="1200" dirty="0" smtClean="0">
                <a:solidFill>
                  <a:schemeClr val="tx1"/>
                </a:solidFill>
                <a:latin typeface="+mn-lt"/>
                <a:ea typeface="+mn-ea"/>
                <a:cs typeface="+mn-cs"/>
              </a:rPr>
              <a:t>the campus aggregates </a:t>
            </a:r>
            <a:r>
              <a:rPr lang="en-US" sz="1200" kern="1200" dirty="0" smtClean="0">
                <a:solidFill>
                  <a:schemeClr val="tx1"/>
                </a:solidFill>
                <a:latin typeface="+mn-lt"/>
                <a:ea typeface="+mn-ea"/>
                <a:cs typeface="+mn-cs"/>
              </a:rPr>
              <a:t>the two meters into a single meter?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Unfortunately, that is also not permitted.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Instead the only option is to formally subdivide the parcels working with the local tax authority and real property division.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Once they are legally separate parcels they may each have a remote net meter. This is very important to consider if </a:t>
            </a:r>
            <a:r>
              <a:rPr lang="en-US" sz="1200" kern="1200" dirty="0" smtClean="0">
                <a:solidFill>
                  <a:schemeClr val="tx1"/>
                </a:solidFill>
                <a:latin typeface="+mn-lt"/>
                <a:ea typeface="+mn-ea"/>
                <a:cs typeface="+mn-cs"/>
              </a:rPr>
              <a:t>the campus is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considering </a:t>
            </a:r>
            <a:r>
              <a:rPr lang="en-US" sz="1200" kern="1200" dirty="0" smtClean="0">
                <a:solidFill>
                  <a:schemeClr val="tx1"/>
                </a:solidFill>
                <a:latin typeface="+mn-lt"/>
                <a:ea typeface="+mn-ea"/>
                <a:cs typeface="+mn-cs"/>
              </a:rPr>
              <a:t>starting small with an option to later expand.</a:t>
            </a:r>
          </a:p>
          <a:p>
            <a:r>
              <a:rPr lang="en-US" sz="1200" kern="1200" dirty="0" smtClean="0">
                <a:solidFill>
                  <a:schemeClr val="tx1"/>
                </a:solidFill>
                <a:latin typeface="+mn-lt"/>
                <a:ea typeface="+mn-ea"/>
                <a:cs typeface="+mn-cs"/>
              </a:rPr>
              <a:t>Typical purchasing requirements also apply and OCF can help answer questions related to the procurement process.</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EO 88, the REV Campus Challenge, and the State’s 2030 goals, the importance of energy management and sustainability continues to be significant.  </a:t>
            </a:r>
          </a:p>
          <a:p>
            <a:pPr lvl="0"/>
            <a:r>
              <a:rPr lang="en-US" sz="1200" kern="1200" dirty="0" smtClean="0">
                <a:solidFill>
                  <a:schemeClr val="tx1"/>
                </a:solidFill>
                <a:latin typeface="Times New Roman"/>
                <a:ea typeface="+mn-ea"/>
                <a:cs typeface="Times New Roman"/>
              </a:rPr>
              <a:t>►</a:t>
            </a:r>
            <a:r>
              <a:rPr lang="en-US" sz="1200" kern="1200" dirty="0" smtClean="0">
                <a:solidFill>
                  <a:schemeClr val="tx1"/>
                </a:solidFill>
                <a:latin typeface="+mn-lt"/>
                <a:ea typeface="+mn-ea"/>
                <a:cs typeface="+mn-cs"/>
              </a:rPr>
              <a:t>To help manage the goals ahead, OCF needs a census of dedicated campus energy manager and sustainability staff .  </a:t>
            </a:r>
          </a:p>
          <a:p>
            <a:pPr lvl="0"/>
            <a:r>
              <a:rPr lang="en-US" sz="1200" kern="1200" dirty="0" smtClean="0">
                <a:solidFill>
                  <a:schemeClr val="tx1"/>
                </a:solidFill>
                <a:latin typeface="Times New Roman"/>
                <a:ea typeface="+mn-ea"/>
                <a:cs typeface="Times New Roman"/>
              </a:rPr>
              <a:t>►</a:t>
            </a:r>
            <a:r>
              <a:rPr lang="en-US" sz="1200" kern="1200" dirty="0" smtClean="0">
                <a:solidFill>
                  <a:schemeClr val="tx1"/>
                </a:solidFill>
                <a:latin typeface="+mn-lt"/>
                <a:ea typeface="+mn-ea"/>
                <a:cs typeface="+mn-cs"/>
              </a:rPr>
              <a:t>Please complete the survey to assist OCF with determining campus resources.</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33</a:t>
            </a:fld>
            <a:endParaRPr lang="en-US"/>
          </a:p>
        </p:txBody>
      </p:sp>
    </p:spTree>
    <p:extLst>
      <p:ext uri="{BB962C8B-B14F-4D97-AF65-F5344CB8AC3E}">
        <p14:creationId xmlns:p14="http://schemas.microsoft.com/office/powerpoint/2010/main" xmlns="" val="3887788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OCF will be requesting information on submetering status for all campus buildings. Much of the information is already completed on the form but Campuses</a:t>
            </a:r>
            <a:r>
              <a:rPr lang="en-US" sz="1200" kern="1200" baseline="0" dirty="0" smtClean="0">
                <a:solidFill>
                  <a:schemeClr val="tx1"/>
                </a:solidFill>
                <a:latin typeface="+mn-lt"/>
                <a:ea typeface="+mn-ea"/>
                <a:cs typeface="+mn-cs"/>
              </a:rPr>
              <a:t> need </a:t>
            </a:r>
            <a:r>
              <a:rPr lang="en-US" sz="1200" kern="1200" dirty="0" smtClean="0">
                <a:solidFill>
                  <a:schemeClr val="tx1"/>
                </a:solidFill>
                <a:latin typeface="+mn-lt"/>
                <a:ea typeface="+mn-ea"/>
                <a:cs typeface="+mn-cs"/>
              </a:rPr>
              <a:t>to review it carefully and provide updates as appropriate</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34</a:t>
            </a:fld>
            <a:endParaRPr lang="en-US"/>
          </a:p>
        </p:txBody>
      </p:sp>
    </p:spTree>
    <p:extLst>
      <p:ext uri="{BB962C8B-B14F-4D97-AF65-F5344CB8AC3E}">
        <p14:creationId xmlns:p14="http://schemas.microsoft.com/office/powerpoint/2010/main" xmlns="" val="30806544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Purchasing flexibility SUNY has followed for the past 4 years is due to sunset at the end of June 2016. System Administration and the Construction Fund are working with our government relations staff with the goal of continuing this important flexibility.</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35</a:t>
            </a:fld>
            <a:endParaRPr lang="en-US"/>
          </a:p>
        </p:txBody>
      </p:sp>
    </p:spTree>
    <p:extLst>
      <p:ext uri="{BB962C8B-B14F-4D97-AF65-F5344CB8AC3E}">
        <p14:creationId xmlns:p14="http://schemas.microsoft.com/office/powerpoint/2010/main" xmlns="" val="41491926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endParaRPr lang="en-US" baseline="0"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55</a:t>
            </a:fld>
            <a:endParaRPr lang="en-US"/>
          </a:p>
        </p:txBody>
      </p:sp>
    </p:spTree>
    <p:extLst>
      <p:ext uri="{BB962C8B-B14F-4D97-AF65-F5344CB8AC3E}">
        <p14:creationId xmlns:p14="http://schemas.microsoft.com/office/powerpoint/2010/main" xmlns="" val="220297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APPA is an international organization that covers all of North and Central America.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APPA is the parent organization, ERAPPA is the Eastern Region, NYAPPA which includes both SUNY campuses and private colleges is the sister organization to SUNY/PPAA and co-sponsor of our conference.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4</a:t>
            </a:fld>
            <a:endParaRPr lang="en-US"/>
          </a:p>
        </p:txBody>
      </p:sp>
    </p:spTree>
    <p:extLst>
      <p:ext uri="{BB962C8B-B14F-4D97-AF65-F5344CB8AC3E}">
        <p14:creationId xmlns:p14="http://schemas.microsoft.com/office/powerpoint/2010/main" xmlns="" val="1329869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APPA provides valuable services to facilities managers with the following three goals:</a:t>
            </a:r>
          </a:p>
          <a:p>
            <a:pPr lvl="0"/>
            <a:endParaRPr lang="en-US" sz="1200" b="1"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1 - Transform the people</a:t>
            </a:r>
            <a:r>
              <a:rPr lang="en-US" sz="1200" kern="1200" dirty="0" smtClean="0">
                <a:solidFill>
                  <a:schemeClr val="tx1"/>
                </a:solidFill>
                <a:latin typeface="+mn-lt"/>
                <a:ea typeface="+mn-ea"/>
                <a:cs typeface="+mn-cs"/>
              </a:rPr>
              <a:t> – Helping to develop effective facilities leaders through numerous training opportunities, publications and other resources:</a:t>
            </a:r>
          </a:p>
          <a:p>
            <a:pPr lvl="0"/>
            <a:r>
              <a:rPr lang="en-US" sz="1200" b="1" kern="1200" dirty="0" smtClean="0">
                <a:solidFill>
                  <a:schemeClr val="tx1"/>
                </a:solidFill>
                <a:latin typeface="+mn-lt"/>
                <a:ea typeface="+mn-ea"/>
                <a:cs typeface="+mn-cs"/>
              </a:rPr>
              <a:t>2 - </a:t>
            </a:r>
            <a:r>
              <a:rPr lang="en-US" sz="1200" kern="1200" dirty="0" smtClean="0">
                <a:solidFill>
                  <a:schemeClr val="tx1"/>
                </a:solidFill>
                <a:latin typeface="+mn-lt"/>
                <a:ea typeface="+mn-ea"/>
                <a:cs typeface="+mn-cs"/>
              </a:rPr>
              <a:t>APPA works with facilities managers to help them </a:t>
            </a:r>
            <a:r>
              <a:rPr lang="en-US" sz="1200" b="1" kern="1200" dirty="0" smtClean="0">
                <a:solidFill>
                  <a:schemeClr val="tx1"/>
                </a:solidFill>
                <a:latin typeface="+mn-lt"/>
                <a:ea typeface="+mn-ea"/>
                <a:cs typeface="+mn-cs"/>
              </a:rPr>
              <a:t>transform higher education institutions</a:t>
            </a:r>
            <a:r>
              <a:rPr lang="en-US" sz="1200" kern="1200" dirty="0" smtClean="0">
                <a:solidFill>
                  <a:schemeClr val="tx1"/>
                </a:solidFill>
                <a:latin typeface="+mn-lt"/>
                <a:ea typeface="+mn-ea"/>
                <a:cs typeface="+mn-cs"/>
              </a:rPr>
              <a:t> to improve the learning environment; and </a:t>
            </a:r>
          </a:p>
          <a:p>
            <a:pPr lvl="0"/>
            <a:r>
              <a:rPr lang="en-US" sz="1200" b="1" kern="1200" dirty="0" smtClean="0">
                <a:solidFill>
                  <a:schemeClr val="tx1"/>
                </a:solidFill>
                <a:latin typeface="+mn-lt"/>
                <a:ea typeface="+mn-ea"/>
                <a:cs typeface="+mn-cs"/>
              </a:rPr>
              <a:t>3 - </a:t>
            </a:r>
            <a:r>
              <a:rPr lang="en-US" sz="1200" kern="1200" dirty="0" smtClean="0">
                <a:solidFill>
                  <a:schemeClr val="tx1"/>
                </a:solidFill>
                <a:latin typeface="+mn-lt"/>
                <a:ea typeface="+mn-ea"/>
                <a:cs typeface="+mn-cs"/>
              </a:rPr>
              <a:t>Finally works to </a:t>
            </a:r>
            <a:r>
              <a:rPr lang="en-US" sz="1200" b="1" kern="1200" dirty="0" smtClean="0">
                <a:solidFill>
                  <a:schemeClr val="tx1"/>
                </a:solidFill>
                <a:latin typeface="+mn-lt"/>
                <a:ea typeface="+mn-ea"/>
                <a:cs typeface="+mn-cs"/>
              </a:rPr>
              <a:t>elevate the importance of facilities</a:t>
            </a:r>
            <a:r>
              <a:rPr lang="en-US" sz="1200" kern="1200" dirty="0" smtClean="0">
                <a:solidFill>
                  <a:schemeClr val="tx1"/>
                </a:solidFill>
                <a:latin typeface="+mn-lt"/>
                <a:ea typeface="+mn-ea"/>
                <a:cs typeface="+mn-cs"/>
              </a:rPr>
              <a:t> in faculty, staff and student recruitment, something that you already know but which is not well recognized by other campus administrators. </a:t>
            </a:r>
          </a:p>
          <a:p>
            <a:pPr lvl="0"/>
            <a:r>
              <a:rPr lang="en-US" sz="1200" kern="1200" dirty="0" smtClean="0">
                <a:solidFill>
                  <a:schemeClr val="tx1"/>
                </a:solidFill>
                <a:latin typeface="Times New Roman"/>
                <a:ea typeface="+mn-ea"/>
                <a:cs typeface="Times New Roman"/>
              </a:rPr>
              <a:t>► M</a:t>
            </a:r>
            <a:r>
              <a:rPr lang="en-US" sz="1200" kern="1200" dirty="0" smtClean="0">
                <a:solidFill>
                  <a:schemeClr val="tx1"/>
                </a:solidFill>
                <a:latin typeface="+mn-lt"/>
                <a:ea typeface="+mn-ea"/>
                <a:cs typeface="+mn-cs"/>
              </a:rPr>
              <a:t>embership is strongly recommended</a:t>
            </a:r>
            <a:r>
              <a:rPr lang="en-US" sz="1200" kern="1200" baseline="0" dirty="0" smtClean="0">
                <a:solidFill>
                  <a:schemeClr val="tx1"/>
                </a:solidFill>
                <a:latin typeface="+mn-lt"/>
                <a:ea typeface="+mn-ea"/>
                <a:cs typeface="+mn-cs"/>
              </a:rPr>
              <a:t> to </a:t>
            </a:r>
            <a:r>
              <a:rPr lang="en-US" sz="1200" kern="1200" dirty="0" smtClean="0">
                <a:solidFill>
                  <a:schemeClr val="tx1"/>
                </a:solidFill>
                <a:latin typeface="+mn-lt"/>
                <a:ea typeface="+mn-ea"/>
                <a:cs typeface="+mn-cs"/>
              </a:rPr>
              <a:t>take advantage of the APPA offerings.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5</a:t>
            </a:fld>
            <a:endParaRPr lang="en-US"/>
          </a:p>
        </p:txBody>
      </p:sp>
    </p:spTree>
    <p:extLst>
      <p:ext uri="{BB962C8B-B14F-4D97-AF65-F5344CB8AC3E}">
        <p14:creationId xmlns:p14="http://schemas.microsoft.com/office/powerpoint/2010/main" xmlns="" val="3267455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Facilities Performance Indicators survey.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Oneonta and Brockport each participated in the 2014 report, and for Brockport this was their second year of participation.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What is the survey and why participate?</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survey examines key facilities measures that are important to you as leaders.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It includes critical self assessment. To complete the survey you must examine several factors related to your facilities, your operations and your capital plan.</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survey results provide peer comparison and benchmarking allowing you to better understand how your campus compares to your selected cohort. If the survey is continued over multiple years it will demonstrate how your campus is freeing over the duration of your reporting.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process of undergoing the survey will give managers a better </a:t>
            </a:r>
            <a:r>
              <a:rPr lang="en-US" sz="1200" u="sng" kern="1200" dirty="0" smtClean="0">
                <a:solidFill>
                  <a:schemeClr val="tx1"/>
                </a:solidFill>
                <a:latin typeface="+mn-lt"/>
                <a:ea typeface="+mn-ea"/>
                <a:cs typeface="+mn-cs"/>
              </a:rPr>
              <a:t>understanding of the key data </a:t>
            </a:r>
            <a:r>
              <a:rPr lang="en-US" sz="1200" kern="1200" dirty="0" smtClean="0">
                <a:solidFill>
                  <a:schemeClr val="tx1"/>
                </a:solidFill>
                <a:latin typeface="+mn-lt"/>
                <a:ea typeface="+mn-ea"/>
                <a:cs typeface="+mn-cs"/>
              </a:rPr>
              <a:t>surrounding facilities operations, maintenance and capital, which will help in making the case to those who control your budget.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survey is a collection of Facilities related data that spans all aspects of facilities management from custodial through general maintenance, grounds and into capital. It collects data about the institutions and also about both Personnel supplies materials and contracts.</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survey helps campuses develop the current replacement value for each facility.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Finally the survey provides access to data from other campuses for benchmarking purposes. </a:t>
            </a:r>
          </a:p>
          <a:p>
            <a:endParaRPr lang="en-US" sz="1050"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6</a:t>
            </a:fld>
            <a:endParaRPr lang="en-US"/>
          </a:p>
        </p:txBody>
      </p:sp>
    </p:spTree>
    <p:extLst>
      <p:ext uri="{BB962C8B-B14F-4D97-AF65-F5344CB8AC3E}">
        <p14:creationId xmlns:p14="http://schemas.microsoft.com/office/powerpoint/2010/main" xmlns="" val="3101786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Both Oneonta and Brockport readily admitted that this first year effort was a major task, and one that required some careful decisions on how to best answer the questions. </a:t>
            </a:r>
          </a:p>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However, Brockport can attest that the second year is much easier</a:t>
            </a:r>
            <a:r>
              <a:rPr lang="en-US" sz="1200" kern="1200" baseline="0" dirty="0" smtClean="0">
                <a:solidFill>
                  <a:schemeClr val="tx1"/>
                </a:solidFill>
                <a:latin typeface="+mn-lt"/>
                <a:ea typeface="+mn-ea"/>
                <a:cs typeface="+mn-cs"/>
              </a:rPr>
              <a:t> and did not require as extensive an</a:t>
            </a:r>
            <a:r>
              <a:rPr lang="en-US" sz="1200" kern="1200" dirty="0" smtClean="0">
                <a:solidFill>
                  <a:schemeClr val="tx1"/>
                </a:solidFill>
                <a:latin typeface="+mn-lt"/>
                <a:ea typeface="+mn-ea"/>
                <a:cs typeface="+mn-cs"/>
              </a:rPr>
              <a:t> effort. </a:t>
            </a:r>
          </a:p>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first decision is whether to complete the full survey or an express version. The more you put into it, the more </a:t>
            </a:r>
            <a:r>
              <a:rPr lang="en-US" sz="1200" kern="1200" dirty="0" smtClean="0">
                <a:solidFill>
                  <a:schemeClr val="tx1"/>
                </a:solidFill>
                <a:latin typeface="+mn-lt"/>
                <a:ea typeface="+mn-ea"/>
                <a:cs typeface="+mn-cs"/>
              </a:rPr>
              <a:t>campuses </a:t>
            </a:r>
            <a:r>
              <a:rPr lang="en-US" sz="1200" kern="1200" dirty="0" smtClean="0">
                <a:solidFill>
                  <a:schemeClr val="tx1"/>
                </a:solidFill>
                <a:latin typeface="+mn-lt"/>
                <a:ea typeface="+mn-ea"/>
                <a:cs typeface="+mn-cs"/>
              </a:rPr>
              <a:t>get out of it. </a:t>
            </a:r>
          </a:p>
          <a:p>
            <a:r>
              <a:rPr lang="en-US" sz="1200" kern="1200" dirty="0" smtClean="0">
                <a:solidFill>
                  <a:schemeClr val="tx1"/>
                </a:solidFill>
                <a:latin typeface="Times New Roman"/>
                <a:ea typeface="+mn-ea"/>
                <a:cs typeface="Times New Roman"/>
              </a:rPr>
              <a:t>► Decide</a:t>
            </a:r>
            <a:r>
              <a:rPr lang="en-US" sz="1200" kern="1200" dirty="0" smtClean="0">
                <a:solidFill>
                  <a:schemeClr val="tx1"/>
                </a:solidFill>
                <a:latin typeface="+mn-lt"/>
                <a:ea typeface="+mn-ea"/>
                <a:cs typeface="+mn-cs"/>
              </a:rPr>
              <a:t> whether or not to include auxiliaries</a:t>
            </a:r>
          </a:p>
          <a:p>
            <a:r>
              <a:rPr lang="en-US" sz="1200" kern="1200" dirty="0" smtClean="0">
                <a:solidFill>
                  <a:schemeClr val="tx1"/>
                </a:solidFill>
                <a:latin typeface="Times New Roman"/>
                <a:ea typeface="+mn-ea"/>
                <a:cs typeface="Times New Roman"/>
              </a:rPr>
              <a:t>► S</a:t>
            </a:r>
            <a:r>
              <a:rPr lang="en-US" sz="1200" kern="1200" dirty="0" smtClean="0">
                <a:solidFill>
                  <a:schemeClr val="tx1"/>
                </a:solidFill>
                <a:latin typeface="+mn-lt"/>
                <a:ea typeface="+mn-ea"/>
                <a:cs typeface="+mn-cs"/>
              </a:rPr>
              <a:t>pend time understanding the definitions </a:t>
            </a:r>
          </a:p>
          <a:p>
            <a:r>
              <a:rPr lang="en-US" sz="1200" kern="1200" dirty="0" smtClean="0">
                <a:solidFill>
                  <a:schemeClr val="tx1"/>
                </a:solidFill>
                <a:latin typeface="Times New Roman"/>
                <a:ea typeface="+mn-ea"/>
                <a:cs typeface="Times New Roman"/>
              </a:rPr>
              <a:t>► D</a:t>
            </a:r>
            <a:r>
              <a:rPr lang="en-US" sz="1200" kern="1200" dirty="0" smtClean="0">
                <a:solidFill>
                  <a:schemeClr val="tx1"/>
                </a:solidFill>
                <a:latin typeface="+mn-lt"/>
                <a:ea typeface="+mn-ea"/>
                <a:cs typeface="+mn-cs"/>
              </a:rPr>
              <a:t>ata on your campus may not seem to fit into the survey because of differences in the manner of data management at individual institutions. </a:t>
            </a:r>
          </a:p>
          <a:p>
            <a:r>
              <a:rPr lang="en-US" sz="1200" kern="1200" dirty="0" smtClean="0">
                <a:solidFill>
                  <a:schemeClr val="tx1"/>
                </a:solidFill>
                <a:latin typeface="Times New Roman"/>
                <a:ea typeface="+mn-ea"/>
                <a:cs typeface="Times New Roman"/>
              </a:rPr>
              <a:t>► Therefore, </a:t>
            </a:r>
            <a:r>
              <a:rPr lang="en-US" sz="1200" kern="1200" dirty="0" smtClean="0">
                <a:solidFill>
                  <a:schemeClr val="tx1"/>
                </a:solidFill>
                <a:latin typeface="+mn-lt"/>
                <a:ea typeface="+mn-ea"/>
                <a:cs typeface="+mn-cs"/>
              </a:rPr>
              <a:t>APPA provides advisors to help </a:t>
            </a:r>
            <a:r>
              <a:rPr lang="en-US" sz="1200" kern="1200" dirty="0" smtClean="0">
                <a:solidFill>
                  <a:schemeClr val="tx1"/>
                </a:solidFill>
                <a:latin typeface="+mn-lt"/>
                <a:ea typeface="+mn-ea"/>
                <a:cs typeface="+mn-cs"/>
              </a:rPr>
              <a:t>your campus </a:t>
            </a:r>
            <a:r>
              <a:rPr lang="en-US" sz="1200" kern="1200" dirty="0" smtClean="0">
                <a:solidFill>
                  <a:schemeClr val="tx1"/>
                </a:solidFill>
                <a:latin typeface="+mn-lt"/>
                <a:ea typeface="+mn-ea"/>
                <a:cs typeface="+mn-cs"/>
              </a:rPr>
              <a:t>through the process.</a:t>
            </a:r>
          </a:p>
          <a:p>
            <a:endParaRPr lang="en-US" dirty="0"/>
          </a:p>
        </p:txBody>
      </p:sp>
      <p:sp>
        <p:nvSpPr>
          <p:cNvPr id="4" name="Slide Number Placeholder 3"/>
          <p:cNvSpPr>
            <a:spLocks noGrp="1"/>
          </p:cNvSpPr>
          <p:nvPr>
            <p:ph type="sldNum" sz="quarter" idx="10"/>
          </p:nvPr>
        </p:nvSpPr>
        <p:spPr/>
        <p:txBody>
          <a:bodyPr/>
          <a:lstStyle/>
          <a:p>
            <a:fld id="{B1828FCA-1923-4C9C-BD63-9780C2A25DB6}" type="slidenum">
              <a:rPr lang="en-US" smtClean="0"/>
              <a:pPr/>
              <a:t>8</a:t>
            </a:fld>
            <a:endParaRPr lang="en-US"/>
          </a:p>
        </p:txBody>
      </p:sp>
    </p:spTree>
    <p:extLst>
      <p:ext uri="{BB962C8B-B14F-4D97-AF65-F5344CB8AC3E}">
        <p14:creationId xmlns:p14="http://schemas.microsoft.com/office/powerpoint/2010/main" xmlns="" val="4031545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T</a:t>
            </a:r>
            <a:r>
              <a:rPr lang="en-US" sz="1200" kern="1200" dirty="0" smtClean="0">
                <a:solidFill>
                  <a:schemeClr val="tx1"/>
                </a:solidFill>
                <a:latin typeface="+mn-lt"/>
                <a:ea typeface="+mn-ea"/>
                <a:cs typeface="+mn-cs"/>
              </a:rPr>
              <a:t>he FPI provides numerous metrics that help </a:t>
            </a:r>
            <a:r>
              <a:rPr lang="en-US" sz="1200" kern="1200" dirty="0" smtClean="0">
                <a:solidFill>
                  <a:schemeClr val="tx1"/>
                </a:solidFill>
                <a:latin typeface="+mn-lt"/>
                <a:ea typeface="+mn-ea"/>
                <a:cs typeface="+mn-cs"/>
              </a:rPr>
              <a:t>campuses </a:t>
            </a:r>
            <a:r>
              <a:rPr lang="en-US" sz="1200" kern="1200" dirty="0" smtClean="0">
                <a:solidFill>
                  <a:schemeClr val="tx1"/>
                </a:solidFill>
                <a:latin typeface="+mn-lt"/>
                <a:ea typeface="+mn-ea"/>
                <a:cs typeface="+mn-cs"/>
              </a:rPr>
              <a:t>to better understand where you are doing well and where you fall short.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Times New Roman"/>
                <a:ea typeface="+mn-ea"/>
                <a:cs typeface="Times New Roman"/>
              </a:rPr>
              <a:t>► </a:t>
            </a:r>
            <a:r>
              <a:rPr lang="en-US" sz="1200" kern="1200" dirty="0" smtClean="0">
                <a:solidFill>
                  <a:schemeClr val="tx1"/>
                </a:solidFill>
                <a:latin typeface="+mn-lt"/>
                <a:ea typeface="+mn-ea"/>
                <a:cs typeface="+mn-cs"/>
              </a:rPr>
              <a:t>The metrics can also be useful in looking at how </a:t>
            </a:r>
            <a:r>
              <a:rPr lang="en-US" sz="1200" kern="1200" dirty="0" smtClean="0">
                <a:solidFill>
                  <a:schemeClr val="tx1"/>
                </a:solidFill>
                <a:latin typeface="+mn-lt"/>
                <a:ea typeface="+mn-ea"/>
                <a:cs typeface="+mn-cs"/>
              </a:rPr>
              <a:t>your campus’s </a:t>
            </a:r>
            <a:r>
              <a:rPr lang="en-US" sz="1200" kern="1200" dirty="0" smtClean="0">
                <a:solidFill>
                  <a:schemeClr val="tx1"/>
                </a:solidFill>
                <a:latin typeface="+mn-lt"/>
                <a:ea typeface="+mn-ea"/>
                <a:cs typeface="+mn-cs"/>
              </a:rPr>
              <a:t>facilities align to the campus mission.</a:t>
            </a:r>
          </a:p>
          <a:p>
            <a:endParaRPr lang="en-US" dirty="0"/>
          </a:p>
        </p:txBody>
      </p:sp>
      <p:sp>
        <p:nvSpPr>
          <p:cNvPr id="4" name="Slide Number Placeholder 3"/>
          <p:cNvSpPr>
            <a:spLocks noGrp="1"/>
          </p:cNvSpPr>
          <p:nvPr>
            <p:ph type="sldNum" sz="quarter" idx="10"/>
          </p:nvPr>
        </p:nvSpPr>
        <p:spPr/>
        <p:txBody>
          <a:bodyPr/>
          <a:lstStyle/>
          <a:p>
            <a:fld id="{B1828FCA-1923-4C9C-BD63-9780C2A25DB6}" type="slidenum">
              <a:rPr lang="en-US" smtClean="0"/>
              <a:pPr/>
              <a:t>9</a:t>
            </a:fld>
            <a:endParaRPr lang="en-US"/>
          </a:p>
        </p:txBody>
      </p:sp>
    </p:spTree>
    <p:extLst>
      <p:ext uri="{BB962C8B-B14F-4D97-AF65-F5344CB8AC3E}">
        <p14:creationId xmlns:p14="http://schemas.microsoft.com/office/powerpoint/2010/main" xmlns="" val="1350721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defTabSz="914400"/>
            <a:endParaRPr lang="en-US" dirty="0">
              <a:solidFill>
                <a:prstClr val="white"/>
              </a:solidFill>
            </a:endParaRPr>
          </a:p>
        </p:txBody>
      </p:sp>
      <p:sp>
        <p:nvSpPr>
          <p:cNvPr id="9" name="Title 8"/>
          <p:cNvSpPr>
            <a:spLocks noGrp="1"/>
          </p:cNvSpPr>
          <p:nvPr>
            <p:ph type="ctrTitle"/>
          </p:nvPr>
        </p:nvSpPr>
        <p:spPr>
          <a:xfrm>
            <a:off x="685800" y="1314451"/>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3714750"/>
            <a:ext cx="9147765" cy="1434066"/>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defTabSz="914400"/>
              <a:endParaRPr lang="en-US" dirty="0">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defTabSz="914400"/>
              <a:endParaRPr lang="en-US" dirty="0">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defTabSz="914400"/>
              <a:endParaRPr lang="en-US" dirty="0">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606959B-4C9E-487E-AAF0-F30BCB875A3C}" type="datetime4">
              <a:rPr lang="en-US" smtClean="0"/>
              <a:pPr/>
              <a:t>July 20, 2015</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F07F09">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81E7C39-2016-42E6-95B2-DDAA0B825B1D}"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59072EE-4200-4984-B9E3-634854F364AA}" type="datetime4">
              <a:rPr lang="en-US" smtClean="0">
                <a:solidFill>
                  <a:prstClr val="black"/>
                </a:solidFill>
              </a:rPr>
              <a:pPr/>
              <a:t>July 20, 2015</a:t>
            </a:fld>
            <a:endParaRPr lang="en-US" dirty="0">
              <a:solidFill>
                <a:prstClr val="black"/>
              </a:solidFill>
            </a:endParaRPr>
          </a:p>
        </p:txBody>
      </p:sp>
      <p:sp>
        <p:nvSpPr>
          <p:cNvPr id="5" name="Footer Placeholder 4"/>
          <p:cNvSpPr>
            <a:spLocks noGrp="1"/>
          </p:cNvSpPr>
          <p:nvPr>
            <p:ph type="ftr" sz="quarter" idx="11"/>
          </p:nvPr>
        </p:nvSpPr>
        <p:spPr/>
        <p:txBody>
          <a:bodyPr/>
          <a:lstStyle>
            <a:extLst/>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extLst/>
          </a:lstStyle>
          <a:p>
            <a:fld id="{E81E7C39-2016-42E6-95B2-DDAA0B825B1D}" type="slidenum">
              <a:rPr lang="en-US" smtClean="0">
                <a:solidFill>
                  <a:prstClr val="black"/>
                </a:solidFill>
              </a:rPr>
              <a:pPr/>
              <a:t>‹#›</a:t>
            </a:fld>
            <a:endParaRPr lang="en-US" dirty="0">
              <a:solidFill>
                <a:prstClr val="black"/>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48CD346-8A63-404F-BA0A-85ADA9D4DF64}" type="datetime4">
              <a:rPr lang="en-US" smtClean="0">
                <a:solidFill>
                  <a:prstClr val="white"/>
                </a:solidFill>
              </a:rPr>
              <a:pPr/>
              <a:t>July 20, 2015</a:t>
            </a:fld>
            <a:endParaRPr lang="en-US" dirty="0">
              <a:solidFill>
                <a:prstClr val="white"/>
              </a:solidFill>
            </a:endParaRPr>
          </a:p>
        </p:txBody>
      </p:sp>
      <p:sp>
        <p:nvSpPr>
          <p:cNvPr id="5" name="Footer Placeholder 4"/>
          <p:cNvSpPr>
            <a:spLocks noGrp="1"/>
          </p:cNvSpPr>
          <p:nvPr>
            <p:ph type="ftr" sz="quarter" idx="11"/>
          </p:nvPr>
        </p:nvSpPr>
        <p:spPr/>
        <p:txBody>
          <a:bodyPr/>
          <a:lstStyle>
            <a:extLst/>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extLst/>
          </a:lstStyle>
          <a:p>
            <a:fld id="{E81E7C39-2016-42E6-95B2-DDAA0B825B1D}" type="slidenum">
              <a:rPr lang="en-US" smtClean="0">
                <a:solidFill>
                  <a:prstClr val="white"/>
                </a:solidFill>
              </a:rPr>
              <a:pPr/>
              <a:t>‹#›</a:t>
            </a:fld>
            <a:endParaRPr lang="en-US" dirty="0">
              <a:solidFill>
                <a:prstClr val="white"/>
              </a:solidFill>
            </a:endParaRPr>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defTabSz="914400"/>
            <a:endParaRPr lang="en-US" dirty="0">
              <a:solidFill>
                <a:prstClr val="white"/>
              </a:solidFill>
            </a:endParaRPr>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defTabSz="914400"/>
            <a:endParaRPr lang="en-US" dirty="0">
              <a:solidFill>
                <a:prstClr val="whit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799717-4D88-4843-A67A-D4707C9818D5}" type="datetime4">
              <a:rPr lang="en-US" smtClean="0">
                <a:solidFill>
                  <a:prstClr val="white"/>
                </a:solidFill>
              </a:rPr>
              <a:pPr/>
              <a:t>July 20, 2015</a:t>
            </a:fld>
            <a:endParaRPr lang="en-US" dirty="0">
              <a:solidFill>
                <a:prstClr val="white"/>
              </a:solidFill>
            </a:endParaRPr>
          </a:p>
        </p:txBody>
      </p:sp>
      <p:sp>
        <p:nvSpPr>
          <p:cNvPr id="6" name="Footer Placeholder 5"/>
          <p:cNvSpPr>
            <a:spLocks noGrp="1"/>
          </p:cNvSpPr>
          <p:nvPr>
            <p:ph type="ftr" sz="quarter" idx="11"/>
          </p:nvPr>
        </p:nvSpPr>
        <p:spPr/>
        <p:txBody>
          <a:bodyPr/>
          <a:lstStyle>
            <a:extLst/>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extLst/>
          </a:lstStyle>
          <a:p>
            <a:fld id="{E81E7C39-2016-42E6-95B2-DDAA0B825B1D}" type="slidenum">
              <a:rPr lang="en-US" smtClean="0">
                <a:solidFill>
                  <a:prstClr val="white"/>
                </a:solidFill>
              </a:rPr>
              <a:pPr/>
              <a:t>‹#›</a:t>
            </a:fld>
            <a:endParaRPr lang="en-US" dirty="0">
              <a:solidFill>
                <a:prstClr val="white"/>
              </a:solidFill>
            </a:endParaRP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083221"/>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083221"/>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2AE1B60-3648-49A1-BFFB-05BE72EBB7C3}" type="datetime4">
              <a:rPr lang="en-US" smtClean="0">
                <a:solidFill>
                  <a:prstClr val="black"/>
                </a:solidFill>
              </a:rPr>
              <a:pPr/>
              <a:t>July 20, 2015</a:t>
            </a:fld>
            <a:endParaRPr lang="en-US" dirty="0">
              <a:solidFill>
                <a:prstClr val="black"/>
              </a:solidFill>
            </a:endParaRPr>
          </a:p>
        </p:txBody>
      </p:sp>
      <p:sp>
        <p:nvSpPr>
          <p:cNvPr id="8" name="Footer Placeholder 7"/>
          <p:cNvSpPr>
            <a:spLocks noGrp="1"/>
          </p:cNvSpPr>
          <p:nvPr>
            <p:ph type="ftr" sz="quarter" idx="11"/>
          </p:nvPr>
        </p:nvSpPr>
        <p:spPr/>
        <p:txBody>
          <a:bodyPr/>
          <a:lstStyle>
            <a:extLst/>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extLst/>
          </a:lstStyle>
          <a:p>
            <a:fld id="{E81E7C39-2016-42E6-95B2-DDAA0B825B1D}" type="slidenum">
              <a:rPr lang="en-US" smtClean="0">
                <a:solidFill>
                  <a:prstClr val="black"/>
                </a:solidFill>
              </a:rPr>
              <a:pPr/>
              <a:t>‹#›</a:t>
            </a:fld>
            <a:endParaRPr lang="en-US" dirty="0">
              <a:solidFill>
                <a:prstClr val="black"/>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458CEF9-15C5-402B-AD65-3CD48D3B4B8B}" type="datetime4">
              <a:rPr lang="en-US" smtClean="0">
                <a:solidFill>
                  <a:prstClr val="white"/>
                </a:solidFill>
              </a:rPr>
              <a:pPr/>
              <a:t>July 20, 2015</a:t>
            </a:fld>
            <a:endParaRPr lang="en-US" dirty="0">
              <a:solidFill>
                <a:prstClr val="white"/>
              </a:solidFill>
            </a:endParaRPr>
          </a:p>
        </p:txBody>
      </p:sp>
      <p:sp>
        <p:nvSpPr>
          <p:cNvPr id="4" name="Footer Placeholder 3"/>
          <p:cNvSpPr>
            <a:spLocks noGrp="1"/>
          </p:cNvSpPr>
          <p:nvPr>
            <p:ph type="ftr" sz="quarter" idx="11"/>
          </p:nvPr>
        </p:nvSpPr>
        <p:spPr/>
        <p:txBody>
          <a:bodyPr/>
          <a:lstStyle>
            <a:extLst/>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extLst/>
          </a:lstStyle>
          <a:p>
            <a:fld id="{E81E7C39-2016-42E6-95B2-DDAA0B825B1D}" type="slidenum">
              <a:rPr lang="en-US" smtClean="0">
                <a:solidFill>
                  <a:prstClr val="white"/>
                </a:solidFill>
              </a:rPr>
              <a:pPr/>
              <a:t>‹#›</a:t>
            </a:fld>
            <a:endParaRPr lang="en-US" dirty="0">
              <a:solidFill>
                <a:prstClr val="white"/>
              </a:solidFill>
            </a:endParaRP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A1E7114-B0D9-4E45-AAF0-17787F6C126B}" type="datetime4">
              <a:rPr lang="en-US" smtClean="0">
                <a:solidFill>
                  <a:prstClr val="black"/>
                </a:solidFill>
              </a:rPr>
              <a:pPr/>
              <a:t>July 20, 2015</a:t>
            </a:fld>
            <a:endParaRPr lang="en-US" dirty="0">
              <a:solidFill>
                <a:prstClr val="black"/>
              </a:solidFill>
            </a:endParaRPr>
          </a:p>
        </p:txBody>
      </p:sp>
      <p:sp>
        <p:nvSpPr>
          <p:cNvPr id="3" name="Footer Placeholder 2"/>
          <p:cNvSpPr>
            <a:spLocks noGrp="1"/>
          </p:cNvSpPr>
          <p:nvPr>
            <p:ph type="ftr" sz="quarter" idx="11"/>
          </p:nvPr>
        </p:nvSpPr>
        <p:spPr/>
        <p:txBody>
          <a:bodyPr/>
          <a:lstStyle>
            <a:extLst/>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extLst/>
          </a:lstStyle>
          <a:p>
            <a:fld id="{E81E7C39-2016-42E6-95B2-DDAA0B825B1D}" type="slidenum">
              <a:rPr lang="en-US" smtClean="0">
                <a:solidFill>
                  <a:prstClr val="black"/>
                </a:solidFill>
              </a:rPr>
              <a:pPr/>
              <a:t>‹#›</a:t>
            </a:fld>
            <a:endParaRPr lang="en-US" dirty="0">
              <a:solidFill>
                <a:prstClr val="black"/>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extLst/>
          </a:lstStyle>
          <a:p>
            <a:fld id="{C549936F-6F0C-42E5-815C-49811CCA49A4}" type="datetime4">
              <a:rPr lang="en-US" smtClean="0">
                <a:solidFill>
                  <a:prstClr val="black"/>
                </a:solidFill>
              </a:rPr>
              <a:pPr/>
              <a:t>July 20, 2015</a:t>
            </a:fld>
            <a:endParaRPr lang="en-US" dirty="0">
              <a:solidFill>
                <a:prstClr val="black"/>
              </a:solidFill>
            </a:endParaRPr>
          </a:p>
        </p:txBody>
      </p:sp>
      <p:sp>
        <p:nvSpPr>
          <p:cNvPr id="6" name="Footer Placeholder 5"/>
          <p:cNvSpPr>
            <a:spLocks noGrp="1"/>
          </p:cNvSpPr>
          <p:nvPr>
            <p:ph type="ftr" sz="quarter" idx="11"/>
          </p:nvPr>
        </p:nvSpPr>
        <p:spPr/>
        <p:txBody>
          <a:bodyPr/>
          <a:lstStyle>
            <a:extLst/>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extLst/>
          </a:lstStyle>
          <a:p>
            <a:fld id="{E81E7C39-2016-42E6-95B2-DDAA0B825B1D}" type="slidenum">
              <a:rPr lang="en-US" smtClean="0">
                <a:solidFill>
                  <a:prstClr val="black"/>
                </a:solidFill>
              </a:rPr>
              <a:pPr/>
              <a:t>‹#›</a:t>
            </a:fld>
            <a:endParaRPr lang="en-US" dirty="0">
              <a:solidFill>
                <a:prstClr val="black"/>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04F3094-762E-4C2F-935D-8C0EC66E3ED4}" type="datetime4">
              <a:rPr lang="en-US" smtClean="0">
                <a:solidFill>
                  <a:prstClr val="white"/>
                </a:solidFill>
              </a:rPr>
              <a:pPr/>
              <a:t>July 20, 2015</a:t>
            </a:fld>
            <a:endParaRPr lang="en-US" dirty="0">
              <a:solidFill>
                <a:prstClr val="white"/>
              </a:solidFill>
            </a:endParaRPr>
          </a:p>
        </p:txBody>
      </p:sp>
      <p:sp>
        <p:nvSpPr>
          <p:cNvPr id="6" name="Footer Placeholder 5"/>
          <p:cNvSpPr>
            <a:spLocks noGrp="1"/>
          </p:cNvSpPr>
          <p:nvPr>
            <p:ph type="ftr" sz="quarter" idx="11"/>
          </p:nvPr>
        </p:nvSpPr>
        <p:spPr>
          <a:xfrm>
            <a:off x="4380073" y="4805958"/>
            <a:ext cx="2350681" cy="273844"/>
          </a:xfrm>
        </p:spPr>
        <p:txBody>
          <a:bodyPr/>
          <a:lstStyle>
            <a:lvl1pPr>
              <a:defRPr>
                <a:solidFill>
                  <a:schemeClr val="tx1"/>
                </a:solidFill>
              </a:defRPr>
            </a:lvl1pPr>
            <a:extLst/>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81E7C39-2016-42E6-95B2-DDAA0B825B1D}"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4458702"/>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defTabSz="914400"/>
            <a:endParaRPr lang="en-US" dirty="0">
              <a:solidFill>
                <a:prstClr val="white"/>
              </a:solidFill>
            </a:endParaRPr>
          </a:p>
        </p:txBody>
      </p:sp>
      <p:sp>
        <p:nvSpPr>
          <p:cNvPr id="9" name="Freeform 8"/>
          <p:cNvSpPr>
            <a:spLocks/>
          </p:cNvSpPr>
          <p:nvPr/>
        </p:nvSpPr>
        <p:spPr bwMode="auto">
          <a:xfrm>
            <a:off x="485717" y="4454258"/>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defTabSz="914400"/>
            <a:endParaRPr lang="en-US" dirty="0">
              <a:solidFill>
                <a:prstClr val="white"/>
              </a:solidFill>
            </a:endParaRPr>
          </a:p>
        </p:txBody>
      </p:sp>
      <p:sp>
        <p:nvSpPr>
          <p:cNvPr id="10" name="Right Triangle 9"/>
          <p:cNvSpPr>
            <a:spLocks/>
          </p:cNvSpPr>
          <p:nvPr/>
        </p:nvSpPr>
        <p:spPr bwMode="auto">
          <a:xfrm>
            <a:off x="-6042" y="4343440"/>
            <a:ext cx="3402314" cy="810651"/>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defTabSz="914400"/>
            <a:endParaRPr lang="en-US" dirty="0">
              <a:solidFill>
                <a:prstClr val="white"/>
              </a:solidFill>
            </a:endParaRPr>
          </a:p>
        </p:txBody>
      </p:sp>
      <p:cxnSp>
        <p:nvCxnSpPr>
          <p:cNvPr id="11" name="Straight Connector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defTabSz="914400"/>
            <a:endParaRPr lang="en-US" dirty="0">
              <a:solidFill>
                <a:prstClr val="white"/>
              </a:solidFill>
            </a:endParaRPr>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defTabSz="914400"/>
            <a:endParaRPr lang="en-US" dirty="0">
              <a:solidFill>
                <a:prstClr val="white"/>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10997"/>
            <a:ext cx="8229600" cy="3289553"/>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4E6D28A-C3F2-4ABE-895D-B5223FC42441}" type="datetime4">
              <a:rPr lang="en-US" smtClean="0">
                <a:solidFill>
                  <a:prstClr val="black"/>
                </a:solidFill>
              </a:rPr>
              <a:pPr/>
              <a:t>July 20, 2015</a:t>
            </a:fld>
            <a:endParaRPr lang="en-US" dirty="0">
              <a:solidFill>
                <a:prstClr val="black"/>
              </a:solidFill>
            </a:endParaRPr>
          </a:p>
        </p:txBody>
      </p:sp>
      <p:sp>
        <p:nvSpPr>
          <p:cNvPr id="5" name="Footer Placeholder 4"/>
          <p:cNvSpPr>
            <a:spLocks noGrp="1"/>
          </p:cNvSpPr>
          <p:nvPr>
            <p:ph type="ftr" sz="quarter" idx="11"/>
          </p:nvPr>
        </p:nvSpPr>
        <p:spPr/>
        <p:txBody>
          <a:bodyPr/>
          <a:lstStyle>
            <a:extLst/>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extLst/>
          </a:lstStyle>
          <a:p>
            <a:fld id="{E81E7C39-2016-42E6-95B2-DDAA0B825B1D}" type="slidenum">
              <a:rPr lang="en-US" smtClean="0">
                <a:solidFill>
                  <a:prstClr val="black"/>
                </a:solidFill>
              </a:rPr>
              <a:pPr/>
              <a:t>‹#›</a:t>
            </a:fld>
            <a:endParaRPr lang="en-US" dirty="0">
              <a:solidFill>
                <a:prstClr val="black"/>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0"/>
            <a:ext cx="1777470" cy="419457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81"/>
            <a:ext cx="6324600" cy="419457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6407E08-7266-4B76-BD18-CF57111F574B}" type="datetime4">
              <a:rPr lang="en-US" smtClean="0">
                <a:solidFill>
                  <a:prstClr val="black"/>
                </a:solidFill>
              </a:rPr>
              <a:pPr/>
              <a:t>July 20, 2015</a:t>
            </a:fld>
            <a:endParaRPr lang="en-US" dirty="0">
              <a:solidFill>
                <a:prstClr val="black"/>
              </a:solidFill>
            </a:endParaRPr>
          </a:p>
        </p:txBody>
      </p:sp>
      <p:sp>
        <p:nvSpPr>
          <p:cNvPr id="5" name="Footer Placeholder 4"/>
          <p:cNvSpPr>
            <a:spLocks noGrp="1"/>
          </p:cNvSpPr>
          <p:nvPr>
            <p:ph type="ftr" sz="quarter" idx="11"/>
          </p:nvPr>
        </p:nvSpPr>
        <p:spPr/>
        <p:txBody>
          <a:bodyPr/>
          <a:lstStyle>
            <a:extLst/>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extLst/>
          </a:lstStyle>
          <a:p>
            <a:fld id="{E81E7C39-2016-42E6-95B2-DDAA0B825B1D}" type="slidenum">
              <a:rPr lang="en-US" smtClean="0">
                <a:solidFill>
                  <a:prstClr val="black"/>
                </a:solidFill>
              </a:rPr>
              <a:pPr/>
              <a:t>‹#›</a:t>
            </a:fld>
            <a:endParaRPr lang="en-US" dirty="0">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8253E4-FCBC-6B46-91D9-D89156D6F57C}" type="datetimeFigureOut">
              <a:rPr lang="en-US" smtClean="0"/>
              <a:pPr/>
              <a:t>7/20/2015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8253E4-FCBC-6B46-91D9-D89156D6F57C}" type="datetimeFigureOut">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8253E4-FCBC-6B46-91D9-D89156D6F57C}" type="datetimeFigureOut">
              <a:rPr lang="en-US" smtClean="0"/>
              <a:pPr/>
              <a:t>7/20/2015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8253E4-FCBC-6B46-91D9-D89156D6F57C}" type="datetimeFigureOut">
              <a:rPr lang="en-US" smtClean="0"/>
              <a:pPr/>
              <a:t>7/20/2015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253E4-FCBC-6B46-91D9-D89156D6F57C}" type="datetimeFigureOut">
              <a:rPr lang="en-US" smtClean="0"/>
              <a:pPr/>
              <a:t>7/20/2015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32C2C6-8DCD-1142-B89F-4C5A1BF6A314}" type="slidenum">
              <a:rPr lang="en-US" smtClean="0"/>
              <a:pPr/>
              <a:t>‹#›</a:t>
            </a:fld>
            <a:endParaRPr lang="en-US"/>
          </a:p>
        </p:txBody>
      </p:sp>
      <p:sp>
        <p:nvSpPr>
          <p:cNvPr id="5" name="Oval 17"/>
          <p:cNvSpPr>
            <a:spLocks noChangeAspect="1" noChangeArrowheads="1"/>
          </p:cNvSpPr>
          <p:nvPr userDrawn="1"/>
        </p:nvSpPr>
        <p:spPr bwMode="auto">
          <a:xfrm>
            <a:off x="-1649874" y="-274320"/>
            <a:ext cx="2713817" cy="5608320"/>
          </a:xfrm>
          <a:prstGeom prst="ellipse">
            <a:avLst/>
          </a:prstGeom>
          <a:solidFill>
            <a:srgbClr val="FF6309"/>
          </a:solidFill>
          <a:ln w="6350" algn="ctr">
            <a:solidFill>
              <a:srgbClr val="807F83"/>
            </a:solidFill>
            <a:round/>
            <a:headEnd/>
            <a:tailEnd/>
          </a:ln>
          <a:effectLst/>
        </p:spPr>
        <p:txBody>
          <a:bodyPr wrap="none" anchor="ctr"/>
          <a:lstStyle/>
          <a:p>
            <a:pPr defTabSz="914400">
              <a:defRPr/>
            </a:pPr>
            <a:endParaRPr lang="en-US" dirty="0">
              <a:solidFill>
                <a:srgbClr val="000000"/>
              </a:solidFill>
              <a:latin typeface="Arial"/>
            </a:endParaRPr>
          </a:p>
        </p:txBody>
      </p:sp>
      <p:pic>
        <p:nvPicPr>
          <p:cNvPr id="7" name="Picture 21" descr="Circle Tagline Logo org"/>
          <p:cNvPicPr>
            <a:picLocks noChangeAspect="1" noChangeArrowheads="1"/>
          </p:cNvPicPr>
          <p:nvPr userDrawn="1"/>
        </p:nvPicPr>
        <p:blipFill>
          <a:blip r:embed="rId2" cstate="print"/>
          <a:srcRect/>
          <a:stretch>
            <a:fillRect/>
          </a:stretch>
        </p:blipFill>
        <p:spPr bwMode="auto">
          <a:xfrm>
            <a:off x="7620" y="2034540"/>
            <a:ext cx="990600" cy="99060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pPr/>
              <a:t>7/20/2015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D8253E4-FCBC-6B46-91D9-D89156D6F57C}" type="datetimeFigureOut">
              <a:rPr lang="en-US" smtClean="0"/>
              <a:pPr/>
              <a:t>7/20/2015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532C2C6-8DCD-1142-B89F-4C5A1BF6A3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4458702"/>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defTabSz="914400"/>
            <a:endParaRPr lang="en-US" dirty="0">
              <a:solidFill>
                <a:prstClr val="black"/>
              </a:solidFill>
            </a:endParaRPr>
          </a:p>
        </p:txBody>
      </p:sp>
      <p:sp>
        <p:nvSpPr>
          <p:cNvPr id="12" name="Freeform 11"/>
          <p:cNvSpPr>
            <a:spLocks/>
          </p:cNvSpPr>
          <p:nvPr/>
        </p:nvSpPr>
        <p:spPr bwMode="auto">
          <a:xfrm>
            <a:off x="485717" y="4454258"/>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defTabSz="914400"/>
            <a:endParaRPr lang="en-US" dirty="0">
              <a:solidFill>
                <a:prstClr val="black"/>
              </a:solidFill>
            </a:endParaRPr>
          </a:p>
        </p:txBody>
      </p:sp>
      <p:sp>
        <p:nvSpPr>
          <p:cNvPr id="14" name="Right Triangle 13"/>
          <p:cNvSpPr>
            <a:spLocks/>
          </p:cNvSpPr>
          <p:nvPr/>
        </p:nvSpPr>
        <p:spPr bwMode="auto">
          <a:xfrm>
            <a:off x="-6042" y="4343440"/>
            <a:ext cx="3402314" cy="810651"/>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defTabSz="914400"/>
            <a:endParaRPr lang="en-US" dirty="0">
              <a:solidFill>
                <a:prstClr val="white"/>
              </a:solidFill>
            </a:endParaRPr>
          </a:p>
        </p:txBody>
      </p:sp>
      <p:cxnSp>
        <p:nvCxnSpPr>
          <p:cNvPr id="15" name="Straight Connector 14"/>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4805958"/>
            <a:ext cx="1920240" cy="274320"/>
          </a:xfrm>
          <a:prstGeom prst="rect">
            <a:avLst/>
          </a:prstGeom>
        </p:spPr>
        <p:txBody>
          <a:bodyPr vert="horz" anchor="b"/>
          <a:lstStyle>
            <a:lvl1pPr algn="l" eaLnBrk="1" latinLnBrk="0" hangingPunct="1">
              <a:defRPr kumimoji="0" sz="1000">
                <a:solidFill>
                  <a:schemeClr val="tx1"/>
                </a:solidFill>
              </a:defRPr>
            </a:lvl1pPr>
            <a:extLst/>
          </a:lstStyle>
          <a:p>
            <a:pPr defTabSz="914400"/>
            <a:fld id="{4F7F6812-FFD8-4D3B-81FD-E669FF3494D9}" type="datetime4">
              <a:rPr lang="en-US" smtClean="0">
                <a:solidFill>
                  <a:prstClr val="black"/>
                </a:solidFill>
              </a:rPr>
              <a:pPr defTabSz="914400"/>
              <a:t>July 20, 2015</a:t>
            </a:fld>
            <a:endParaRPr lang="en-US" dirty="0">
              <a:solidFill>
                <a:prstClr val="black"/>
              </a:solidFill>
            </a:endParaRPr>
          </a:p>
        </p:txBody>
      </p:sp>
      <p:sp>
        <p:nvSpPr>
          <p:cNvPr id="22" name="Footer Placeholder 21"/>
          <p:cNvSpPr>
            <a:spLocks noGrp="1"/>
          </p:cNvSpPr>
          <p:nvPr>
            <p:ph type="ftr" sz="quarter" idx="3"/>
          </p:nvPr>
        </p:nvSpPr>
        <p:spPr>
          <a:xfrm>
            <a:off x="4380073" y="4805958"/>
            <a:ext cx="2350681" cy="273844"/>
          </a:xfrm>
          <a:prstGeom prst="rect">
            <a:avLst/>
          </a:prstGeom>
        </p:spPr>
        <p:txBody>
          <a:bodyPr vert="horz" anchor="b"/>
          <a:lstStyle>
            <a:lvl1pPr algn="r" eaLnBrk="1" latinLnBrk="0" hangingPunct="1">
              <a:defRPr kumimoji="0" sz="1000">
                <a:solidFill>
                  <a:schemeClr val="tx1"/>
                </a:solidFill>
              </a:defRPr>
            </a:lvl1pPr>
            <a:extLst/>
          </a:lstStyle>
          <a:p>
            <a:pPr defTabSz="914400"/>
            <a:endParaRPr lang="en-US" dirty="0">
              <a:solidFill>
                <a:prstClr val="black"/>
              </a:solidFill>
            </a:endParaRPr>
          </a:p>
        </p:txBody>
      </p:sp>
      <p:sp>
        <p:nvSpPr>
          <p:cNvPr id="18" name="Slide Number Placeholder 17"/>
          <p:cNvSpPr>
            <a:spLocks noGrp="1"/>
          </p:cNvSpPr>
          <p:nvPr>
            <p:ph type="sldNum" sz="quarter" idx="4"/>
          </p:nvPr>
        </p:nvSpPr>
        <p:spPr>
          <a:xfrm>
            <a:off x="8647272" y="4805958"/>
            <a:ext cx="365760" cy="273844"/>
          </a:xfrm>
          <a:prstGeom prst="rect">
            <a:avLst/>
          </a:prstGeom>
        </p:spPr>
        <p:txBody>
          <a:bodyPr vert="horz" anchor="b"/>
          <a:lstStyle>
            <a:lvl1pPr algn="r" eaLnBrk="1" latinLnBrk="0" hangingPunct="1">
              <a:defRPr kumimoji="0" sz="1000" b="0">
                <a:solidFill>
                  <a:schemeClr val="tx1"/>
                </a:solidFill>
              </a:defRPr>
            </a:lvl1pPr>
            <a:extLst/>
          </a:lstStyle>
          <a:p>
            <a:pPr defTabSz="914400"/>
            <a:fld id="{E81E7C39-2016-42E6-95B2-DDAA0B825B1D}" type="slidenum">
              <a:rPr lang="en-US" smtClean="0">
                <a:solidFill>
                  <a:prstClr val="black"/>
                </a:solidFill>
              </a:rPr>
              <a:pPr defTabSz="914400"/>
              <a:t>‹#›</a:t>
            </a:fld>
            <a:endParaRPr lang="en-US" dirty="0">
              <a:solidFill>
                <a:prstClr val="black"/>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appa.org/"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mailto:christina@appa.org" TargetMode="External"/><Relationship Id="rId4" Type="http://schemas.openxmlformats.org/officeDocument/2006/relationships/hyperlink" Target="http://www.appa.org/research/FPI/index.cf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hyperlink" Target="http://blog.suny.edu/2015/06/suny-turned-down-the-lights-for-daylighthour-2015/" TargetMode="Externa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2" y="0"/>
            <a:ext cx="9143998" cy="3441359"/>
          </a:xfrm>
          <a:prstGeom prst="rect">
            <a:avLst/>
          </a:prstGeom>
        </p:spPr>
      </p:pic>
      <p:sp>
        <p:nvSpPr>
          <p:cNvPr id="8" name="Rectangle 7"/>
          <p:cNvSpPr/>
          <p:nvPr/>
        </p:nvSpPr>
        <p:spPr>
          <a:xfrm>
            <a:off x="-1" y="3056473"/>
            <a:ext cx="9144001" cy="208702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a:xfrm>
            <a:off x="2" y="4131629"/>
            <a:ext cx="5833531" cy="923330"/>
          </a:xfrm>
          <a:prstGeom prst="rect">
            <a:avLst/>
          </a:prstGeom>
        </p:spPr>
        <p:txBody>
          <a:bodyPr wrap="square" anchor="ctr" anchorCtr="0">
            <a:spAutoFit/>
          </a:bodyPr>
          <a:lstStyle/>
          <a:p>
            <a:r>
              <a:rPr lang="en-US" b="1" dirty="0" smtClean="0">
                <a:solidFill>
                  <a:schemeClr val="bg1"/>
                </a:solidFill>
                <a:latin typeface="Arial" pitchFamily="34" charset="0"/>
                <a:cs typeface="Arial" pitchFamily="34" charset="0"/>
              </a:rPr>
              <a:t>Summer Conference</a:t>
            </a:r>
          </a:p>
          <a:p>
            <a:r>
              <a:rPr lang="en-US" b="1" dirty="0" smtClean="0">
                <a:solidFill>
                  <a:schemeClr val="bg1"/>
                </a:solidFill>
                <a:latin typeface="Arial" pitchFamily="34" charset="0"/>
                <a:cs typeface="Arial" pitchFamily="34" charset="0"/>
              </a:rPr>
              <a:t>Office for Capital Facilities</a:t>
            </a:r>
          </a:p>
          <a:p>
            <a:r>
              <a:rPr lang="en-US" dirty="0" smtClean="0">
                <a:solidFill>
                  <a:schemeClr val="bg1"/>
                </a:solidFill>
                <a:latin typeface="Arial" pitchFamily="34" charset="0"/>
                <a:cs typeface="Arial" pitchFamily="34" charset="0"/>
              </a:rPr>
              <a:t>July 2015</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5994401" y="3037193"/>
            <a:ext cx="2946399" cy="2106308"/>
          </a:xfrm>
          <a:prstGeom prst="rect">
            <a:avLst/>
          </a:prstGeom>
        </p:spPr>
      </p:pic>
      <p:sp>
        <p:nvSpPr>
          <p:cNvPr id="9" name="Rectangle 8"/>
          <p:cNvSpPr/>
          <p:nvPr/>
        </p:nvSpPr>
        <p:spPr>
          <a:xfrm>
            <a:off x="2" y="3056473"/>
            <a:ext cx="6413498" cy="923330"/>
          </a:xfrm>
          <a:prstGeom prst="rect">
            <a:avLst/>
          </a:prstGeom>
        </p:spPr>
        <p:txBody>
          <a:bodyPr wrap="square">
            <a:spAutoFit/>
          </a:bodyPr>
          <a:lstStyle/>
          <a:p>
            <a:r>
              <a:rPr lang="en-US" sz="5400" b="1" spc="-150" dirty="0" smtClean="0">
                <a:solidFill>
                  <a:schemeClr val="bg1"/>
                </a:solidFill>
                <a:latin typeface="Arial" pitchFamily="34" charset="0"/>
                <a:cs typeface="Arial" pitchFamily="34" charset="0"/>
              </a:rPr>
              <a:t>SUNY/PPAA</a:t>
            </a:r>
            <a:endParaRPr lang="en-US" sz="28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153549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106680"/>
            <a:ext cx="9352344" cy="1103313"/>
          </a:xfrm>
        </p:spPr>
        <p:txBody>
          <a:bodyPr>
            <a:normAutofit/>
          </a:bodyPr>
          <a:lstStyle/>
          <a:p>
            <a:r>
              <a:rPr lang="en-US" b="1" dirty="0" smtClean="0">
                <a:solidFill>
                  <a:srgbClr val="0070C0"/>
                </a:solidFill>
              </a:rPr>
              <a:t>FPI Data Can Be Segmented </a:t>
            </a:r>
            <a:endParaRPr lang="en-US" b="1" dirty="0">
              <a:solidFill>
                <a:srgbClr val="0070C0"/>
              </a:solidFill>
            </a:endParaRPr>
          </a:p>
        </p:txBody>
      </p:sp>
      <p:sp>
        <p:nvSpPr>
          <p:cNvPr id="3" name="Subtitle 2"/>
          <p:cNvSpPr>
            <a:spLocks noGrp="1"/>
          </p:cNvSpPr>
          <p:nvPr>
            <p:ph type="subTitle" idx="4294967295"/>
          </p:nvPr>
        </p:nvSpPr>
        <p:spPr>
          <a:xfrm>
            <a:off x="1759352" y="1209993"/>
            <a:ext cx="7592992" cy="3714750"/>
          </a:xfrm>
        </p:spPr>
        <p:txBody>
          <a:bodyPr>
            <a:normAutofit/>
          </a:bodyPr>
          <a:lstStyle/>
          <a:p>
            <a:pPr algn="l">
              <a:buFont typeface="Arial" pitchFamily="34" charset="0"/>
              <a:buChar char="•"/>
            </a:pPr>
            <a:r>
              <a:rPr lang="en-US" dirty="0"/>
              <a:t>APPA region</a:t>
            </a:r>
          </a:p>
          <a:p>
            <a:pPr algn="l">
              <a:buFont typeface="Arial" pitchFamily="34" charset="0"/>
              <a:buChar char="•"/>
            </a:pPr>
            <a:r>
              <a:rPr lang="en-US" dirty="0" smtClean="0"/>
              <a:t>Carnegie </a:t>
            </a:r>
            <a:r>
              <a:rPr lang="en-US" dirty="0"/>
              <a:t>classification</a:t>
            </a:r>
          </a:p>
          <a:p>
            <a:pPr algn="l">
              <a:buFont typeface="Arial" pitchFamily="34" charset="0"/>
              <a:buChar char="•"/>
            </a:pPr>
            <a:r>
              <a:rPr lang="en-US" dirty="0" smtClean="0"/>
              <a:t>Public </a:t>
            </a:r>
            <a:r>
              <a:rPr lang="en-US" dirty="0"/>
              <a:t>&amp; private institutions</a:t>
            </a:r>
          </a:p>
          <a:p>
            <a:pPr algn="l">
              <a:buFont typeface="Arial" pitchFamily="34" charset="0"/>
              <a:buChar char="•"/>
            </a:pPr>
            <a:r>
              <a:rPr lang="en-US" dirty="0" smtClean="0"/>
              <a:t>Enrollment </a:t>
            </a:r>
            <a:r>
              <a:rPr lang="en-US" dirty="0"/>
              <a:t>size</a:t>
            </a:r>
          </a:p>
          <a:p>
            <a:pPr algn="l">
              <a:buFont typeface="Arial" pitchFamily="34" charset="0"/>
              <a:buChar char="•"/>
            </a:pPr>
            <a:r>
              <a:rPr lang="en-US" dirty="0"/>
              <a:t>Members and non-members of APPA</a:t>
            </a:r>
          </a:p>
          <a:p>
            <a:pPr algn="l">
              <a:buFont typeface="Arial" pitchFamily="34" charset="0"/>
              <a:buChar char="•"/>
            </a:pPr>
            <a:r>
              <a:rPr lang="en-US" dirty="0"/>
              <a:t>Building age </a:t>
            </a:r>
            <a:r>
              <a:rPr lang="en-US" dirty="0" smtClean="0"/>
              <a:t>and more</a:t>
            </a:r>
            <a:endParaRPr lang="en-US" dirty="0"/>
          </a:p>
        </p:txBody>
      </p:sp>
    </p:spTree>
    <p:extLst>
      <p:ext uri="{BB962C8B-B14F-4D97-AF65-F5344CB8AC3E}">
        <p14:creationId xmlns:p14="http://schemas.microsoft.com/office/powerpoint/2010/main" xmlns="" val="228523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 y="228600"/>
            <a:ext cx="9468091" cy="1103313"/>
          </a:xfrm>
        </p:spPr>
        <p:txBody>
          <a:bodyPr>
            <a:normAutofit/>
          </a:bodyPr>
          <a:lstStyle/>
          <a:p>
            <a:r>
              <a:rPr lang="en-US" b="1" dirty="0" smtClean="0">
                <a:solidFill>
                  <a:srgbClr val="0070C0"/>
                </a:solidFill>
              </a:rPr>
              <a:t>Reviewing FPI Report Outcomes</a:t>
            </a:r>
            <a:endParaRPr lang="en-US" b="1" dirty="0">
              <a:solidFill>
                <a:srgbClr val="0070C0"/>
              </a:solidFill>
            </a:endParaRPr>
          </a:p>
        </p:txBody>
      </p:sp>
      <p:pic>
        <p:nvPicPr>
          <p:cNvPr id="8194" name="Picture 2" descr="C:\Documents and Settings\shealy\Local Settings\Temporary Internet Files\Content.IE5\JW543UBS\MPj04392390000[1].jpg"/>
          <p:cNvPicPr>
            <a:picLocks noChangeAspect="1" noChangeArrowheads="1"/>
          </p:cNvPicPr>
          <p:nvPr/>
        </p:nvPicPr>
        <p:blipFill>
          <a:blip r:embed="rId3" cstate="print"/>
          <a:srcRect/>
          <a:stretch>
            <a:fillRect/>
          </a:stretch>
        </p:blipFill>
        <p:spPr bwMode="auto">
          <a:xfrm>
            <a:off x="7315200" y="1097483"/>
            <a:ext cx="1828800" cy="2171700"/>
          </a:xfrm>
          <a:prstGeom prst="rect">
            <a:avLst/>
          </a:prstGeom>
          <a:noFill/>
        </p:spPr>
      </p:pic>
      <p:sp>
        <p:nvSpPr>
          <p:cNvPr id="5" name="TextBox 4"/>
          <p:cNvSpPr txBox="1"/>
          <p:nvPr/>
        </p:nvSpPr>
        <p:spPr>
          <a:xfrm>
            <a:off x="1169036" y="2259759"/>
            <a:ext cx="6322221" cy="461665"/>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400" dirty="0" smtClean="0">
                <a:solidFill>
                  <a:schemeClr val="bg1"/>
                </a:solidFill>
              </a:rPr>
              <a:t>Find out what Data is important to your VP</a:t>
            </a:r>
            <a:endParaRPr lang="en-US" sz="2400" dirty="0">
              <a:solidFill>
                <a:schemeClr val="bg1"/>
              </a:solidFill>
            </a:endParaRPr>
          </a:p>
        </p:txBody>
      </p:sp>
      <p:sp>
        <p:nvSpPr>
          <p:cNvPr id="6" name="TextBox 5"/>
          <p:cNvSpPr txBox="1"/>
          <p:nvPr/>
        </p:nvSpPr>
        <p:spPr>
          <a:xfrm>
            <a:off x="1169036" y="1655231"/>
            <a:ext cx="6322221" cy="461665"/>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400" dirty="0" smtClean="0">
                <a:solidFill>
                  <a:schemeClr val="bg1"/>
                </a:solidFill>
              </a:rPr>
              <a:t>Every school compares itself differently</a:t>
            </a:r>
            <a:endParaRPr lang="en-US" sz="2400" dirty="0">
              <a:solidFill>
                <a:schemeClr val="bg1"/>
              </a:solidFill>
            </a:endParaRPr>
          </a:p>
        </p:txBody>
      </p:sp>
      <p:sp>
        <p:nvSpPr>
          <p:cNvPr id="7" name="TextBox 6"/>
          <p:cNvSpPr txBox="1"/>
          <p:nvPr/>
        </p:nvSpPr>
        <p:spPr>
          <a:xfrm>
            <a:off x="1169036" y="2864287"/>
            <a:ext cx="6322221" cy="461665"/>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400" dirty="0" smtClean="0">
                <a:solidFill>
                  <a:schemeClr val="bg1"/>
                </a:solidFill>
              </a:rPr>
              <a:t>Determine your peer institutions</a:t>
            </a:r>
            <a:endParaRPr lang="en-US" sz="2400" dirty="0">
              <a:solidFill>
                <a:schemeClr val="bg1"/>
              </a:solidFill>
            </a:endParaRPr>
          </a:p>
        </p:txBody>
      </p:sp>
      <p:sp>
        <p:nvSpPr>
          <p:cNvPr id="10" name="TextBox 9"/>
          <p:cNvSpPr txBox="1"/>
          <p:nvPr/>
        </p:nvSpPr>
        <p:spPr>
          <a:xfrm>
            <a:off x="1169036" y="3449230"/>
            <a:ext cx="6322221" cy="461665"/>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400" dirty="0">
                <a:solidFill>
                  <a:schemeClr val="bg1"/>
                </a:solidFill>
              </a:rPr>
              <a:t>Makes the business </a:t>
            </a:r>
            <a:r>
              <a:rPr lang="en-US" sz="2400" dirty="0" smtClean="0">
                <a:solidFill>
                  <a:schemeClr val="bg1"/>
                </a:solidFill>
              </a:rPr>
              <a:t>case</a:t>
            </a:r>
            <a:endParaRPr lang="en-US" sz="2400" dirty="0">
              <a:solidFill>
                <a:schemeClr val="bg1"/>
              </a:solidFill>
            </a:endParaRPr>
          </a:p>
        </p:txBody>
      </p:sp>
    </p:spTree>
    <p:extLst>
      <p:ext uri="{BB962C8B-B14F-4D97-AF65-F5344CB8AC3E}">
        <p14:creationId xmlns:p14="http://schemas.microsoft.com/office/powerpoint/2010/main" xmlns="" val="3704547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902825" y="0"/>
            <a:ext cx="6986768" cy="1103313"/>
          </a:xfrm>
        </p:spPr>
        <p:txBody>
          <a:bodyPr>
            <a:normAutofit/>
          </a:bodyPr>
          <a:lstStyle/>
          <a:p>
            <a:r>
              <a:rPr lang="en-US" sz="4000" b="1" dirty="0">
                <a:solidFill>
                  <a:srgbClr val="0070C0"/>
                </a:solidFill>
              </a:rPr>
              <a:t>APPA Resources to Assist You</a:t>
            </a:r>
          </a:p>
        </p:txBody>
      </p:sp>
      <p:sp>
        <p:nvSpPr>
          <p:cNvPr id="3" name="Title 1"/>
          <p:cNvSpPr txBox="1">
            <a:spLocks/>
          </p:cNvSpPr>
          <p:nvPr/>
        </p:nvSpPr>
        <p:spPr>
          <a:xfrm>
            <a:off x="1180618" y="726312"/>
            <a:ext cx="6863787" cy="4586468"/>
          </a:xfrm>
          <a:prstGeom prst="rect">
            <a:avLst/>
          </a:prstGeom>
        </p:spPr>
        <p:txBody>
          <a:bodyPr/>
          <a:lstStyle/>
          <a:p>
            <a:pPr marL="342900" indent="-342900" eaLnBrk="0" fontAlgn="base" hangingPunct="0">
              <a:spcBef>
                <a:spcPts val="600"/>
              </a:spcBef>
              <a:buFont typeface="Wingdings" panose="05000000000000000000" pitchFamily="2" charset="2"/>
              <a:buChar char="Ø"/>
            </a:pPr>
            <a:r>
              <a:rPr lang="en-US" sz="2300" dirty="0"/>
              <a:t>Visit the APPA website at </a:t>
            </a:r>
            <a:r>
              <a:rPr lang="en-US" sz="2300" dirty="0">
                <a:hlinkClick r:id="rId3"/>
              </a:rPr>
              <a:t>www.appa.org</a:t>
            </a:r>
            <a:endParaRPr lang="en-US" sz="2300" dirty="0"/>
          </a:p>
          <a:p>
            <a:pPr marL="342900" indent="-342900" eaLnBrk="0" fontAlgn="base" hangingPunct="0">
              <a:spcBef>
                <a:spcPts val="600"/>
              </a:spcBef>
              <a:spcAft>
                <a:spcPts val="600"/>
              </a:spcAft>
              <a:buFont typeface="Wingdings" panose="05000000000000000000" pitchFamily="2" charset="2"/>
              <a:buChar char="Ø"/>
            </a:pPr>
            <a:r>
              <a:rPr lang="en-US" sz="2300" dirty="0" smtClean="0"/>
              <a:t>The </a:t>
            </a:r>
            <a:r>
              <a:rPr lang="en-US" sz="2300" dirty="0"/>
              <a:t>online FPI survey instrument can be accessed on the APPA  website.</a:t>
            </a:r>
          </a:p>
          <a:p>
            <a:pPr marL="342900" indent="-342900" eaLnBrk="0" fontAlgn="base" hangingPunct="0">
              <a:spcBef>
                <a:spcPts val="600"/>
              </a:spcBef>
              <a:spcAft>
                <a:spcPts val="600"/>
              </a:spcAft>
              <a:buFont typeface="Wingdings" panose="05000000000000000000" pitchFamily="2" charset="2"/>
              <a:buChar char="Ø"/>
            </a:pPr>
            <a:r>
              <a:rPr lang="en-US" sz="2300" dirty="0" smtClean="0"/>
              <a:t>Additional </a:t>
            </a:r>
            <a:r>
              <a:rPr lang="en-US" sz="2300" dirty="0"/>
              <a:t>information on the FPI Qualified Advisors Program can also be found on the APPA </a:t>
            </a:r>
            <a:r>
              <a:rPr lang="en-US" sz="2300" dirty="0" smtClean="0"/>
              <a:t>website</a:t>
            </a:r>
            <a:endParaRPr lang="en-US" sz="2300" kern="0" dirty="0"/>
          </a:p>
          <a:p>
            <a:pPr marL="342900" lvl="0" indent="-342900" algn="ctr" fontAlgn="base">
              <a:spcBef>
                <a:spcPts val="600"/>
              </a:spcBef>
              <a:spcAft>
                <a:spcPts val="600"/>
              </a:spcAft>
              <a:buFont typeface="Wingdings" panose="05000000000000000000" pitchFamily="2" charset="2"/>
              <a:buChar char="§"/>
            </a:pPr>
            <a:r>
              <a:rPr lang="en-US" sz="2300" kern="0" dirty="0">
                <a:hlinkClick r:id="rId4"/>
              </a:rPr>
              <a:t>http://www.appa.org/research/FPI/index.cfm</a:t>
            </a:r>
            <a:endParaRPr lang="en-US" sz="2300" kern="0" dirty="0"/>
          </a:p>
          <a:p>
            <a:pPr marL="342900" indent="-342900" eaLnBrk="0" fontAlgn="base" hangingPunct="0">
              <a:spcBef>
                <a:spcPts val="600"/>
              </a:spcBef>
              <a:spcAft>
                <a:spcPts val="600"/>
              </a:spcAft>
              <a:buFont typeface="Wingdings" panose="05000000000000000000" pitchFamily="2" charset="2"/>
              <a:buChar char="Ø"/>
            </a:pPr>
            <a:r>
              <a:rPr lang="en-US" sz="2300" dirty="0" smtClean="0"/>
              <a:t>Questions</a:t>
            </a:r>
            <a:r>
              <a:rPr lang="en-US" sz="2300" dirty="0"/>
              <a:t>?  Contact Christina Hills, </a:t>
            </a:r>
            <a:r>
              <a:rPr lang="en-US" sz="2300" dirty="0" smtClean="0"/>
              <a:t/>
            </a:r>
            <a:br>
              <a:rPr lang="en-US" sz="2300" dirty="0" smtClean="0"/>
            </a:br>
            <a:r>
              <a:rPr lang="en-US" sz="2300" dirty="0" smtClean="0"/>
              <a:t>APPA </a:t>
            </a:r>
            <a:r>
              <a:rPr lang="en-US" sz="2300" dirty="0"/>
              <a:t>Research Specialist</a:t>
            </a:r>
          </a:p>
          <a:p>
            <a:pPr marL="342900" indent="-342900" eaLnBrk="0" fontAlgn="base" hangingPunct="0">
              <a:spcBef>
                <a:spcPts val="600"/>
              </a:spcBef>
              <a:spcAft>
                <a:spcPts val="600"/>
              </a:spcAft>
              <a:buFont typeface="Wingdings" panose="05000000000000000000" pitchFamily="2" charset="2"/>
              <a:buChar char="Ø"/>
            </a:pPr>
            <a:r>
              <a:rPr lang="en-US" sz="2300" dirty="0" smtClean="0"/>
              <a:t>Tel</a:t>
            </a:r>
            <a:r>
              <a:rPr lang="en-US" sz="2300" dirty="0"/>
              <a:t>:  </a:t>
            </a:r>
            <a:r>
              <a:rPr lang="en-US" sz="2300" dirty="0" smtClean="0"/>
              <a:t>703/684-1446</a:t>
            </a:r>
            <a:br>
              <a:rPr lang="en-US" sz="2300" dirty="0" smtClean="0"/>
            </a:br>
            <a:r>
              <a:rPr lang="en-US" sz="2300" dirty="0" smtClean="0"/>
              <a:t>Email</a:t>
            </a:r>
            <a:r>
              <a:rPr lang="en-US" sz="2300" dirty="0"/>
              <a:t>:  </a:t>
            </a:r>
            <a:r>
              <a:rPr lang="en-US" sz="2300" dirty="0" smtClean="0">
                <a:hlinkClick r:id="rId5"/>
              </a:rPr>
              <a:t>christina@appa.org</a:t>
            </a:r>
            <a:r>
              <a:rPr lang="en-US" sz="2300" dirty="0" smtClean="0"/>
              <a:t> </a:t>
            </a:r>
            <a:endParaRPr lang="en-US" sz="2300" dirty="0"/>
          </a:p>
        </p:txBody>
      </p:sp>
      <p:pic>
        <p:nvPicPr>
          <p:cNvPr id="4" name="Picture 3"/>
          <p:cNvPicPr>
            <a:picLocks noChangeAspect="1"/>
          </p:cNvPicPr>
          <p:nvPr/>
        </p:nvPicPr>
        <p:blipFill>
          <a:blip r:embed="rId6"/>
          <a:stretch>
            <a:fillRect/>
          </a:stretch>
        </p:blipFill>
        <p:spPr>
          <a:xfrm>
            <a:off x="6220934" y="3310359"/>
            <a:ext cx="2923066" cy="1823862"/>
          </a:xfrm>
          <a:prstGeom prst="rect">
            <a:avLst/>
          </a:prstGeom>
        </p:spPr>
      </p:pic>
    </p:spTree>
    <p:extLst>
      <p:ext uri="{BB962C8B-B14F-4D97-AF65-F5344CB8AC3E}">
        <p14:creationId xmlns:p14="http://schemas.microsoft.com/office/powerpoint/2010/main" xmlns="" val="3241090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pic>
        <p:nvPicPr>
          <p:cNvPr id="4" name="Content Placeholder 3" descr="Physical Space Inventory - Mozilla Firefox"/>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l="1270" t="15330" r="4762" b="20517"/>
          <a:stretch/>
        </p:blipFill>
        <p:spPr>
          <a:xfrm>
            <a:off x="0" y="1034087"/>
            <a:ext cx="9022080" cy="3970019"/>
          </a:xfrm>
        </p:spPr>
      </p:pic>
      <p:sp>
        <p:nvSpPr>
          <p:cNvPr id="8" name="Rectangle 7"/>
          <p:cNvSpPr/>
          <p:nvPr/>
        </p:nvSpPr>
        <p:spPr>
          <a:xfrm>
            <a:off x="52071" y="0"/>
            <a:ext cx="9091929" cy="5143500"/>
          </a:xfrm>
          <a:prstGeom prst="rect">
            <a:avLst/>
          </a:prstGeom>
          <a:solidFill>
            <a:sysClr val="window" lastClr="FFFFFF">
              <a:alpha val="57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050"/>
              </a:solidFill>
              <a:effectLst/>
              <a:uLnTx/>
              <a:uFillTx/>
              <a:latin typeface="Calibri"/>
              <a:ea typeface="+mn-ea"/>
              <a:cs typeface="+mn-cs"/>
            </a:endParaRPr>
          </a:p>
        </p:txBody>
      </p:sp>
      <p:sp>
        <p:nvSpPr>
          <p:cNvPr id="5" name="TextBox 4"/>
          <p:cNvSpPr txBox="1"/>
          <p:nvPr/>
        </p:nvSpPr>
        <p:spPr>
          <a:xfrm>
            <a:off x="15240" y="1739294"/>
            <a:ext cx="6322221" cy="584775"/>
          </a:xfrm>
          <a:prstGeom prst="rect">
            <a:avLst/>
          </a:prstGeom>
          <a:solidFill>
            <a:srgbClr val="0074DE"/>
          </a:solidFill>
        </p:spPr>
        <p:txBody>
          <a:bodyPr wrap="square" rtlCol="0">
            <a:spAutoFit/>
          </a:bodyPr>
          <a:lstStyle/>
          <a:p>
            <a:r>
              <a:rPr lang="en-US" sz="3200" dirty="0" smtClean="0">
                <a:solidFill>
                  <a:schemeClr val="bg1"/>
                </a:solidFill>
              </a:rPr>
              <a:t>Open For Data Entry At All Times</a:t>
            </a:r>
            <a:endParaRPr lang="en-US" sz="3200" dirty="0">
              <a:solidFill>
                <a:schemeClr val="bg1"/>
              </a:solidFill>
            </a:endParaRPr>
          </a:p>
        </p:txBody>
      </p:sp>
      <p:sp>
        <p:nvSpPr>
          <p:cNvPr id="6" name="TextBox 5"/>
          <p:cNvSpPr txBox="1"/>
          <p:nvPr/>
        </p:nvSpPr>
        <p:spPr>
          <a:xfrm>
            <a:off x="15240" y="2667305"/>
            <a:ext cx="6322221" cy="584775"/>
          </a:xfrm>
          <a:prstGeom prst="rect">
            <a:avLst/>
          </a:prstGeom>
          <a:solidFill>
            <a:srgbClr val="0074DE"/>
          </a:solidFill>
        </p:spPr>
        <p:txBody>
          <a:bodyPr wrap="square" rtlCol="0">
            <a:spAutoFit/>
          </a:bodyPr>
          <a:lstStyle/>
          <a:p>
            <a:r>
              <a:rPr lang="en-US" sz="3200" dirty="0" smtClean="0">
                <a:solidFill>
                  <a:schemeClr val="bg1"/>
                </a:solidFill>
              </a:rPr>
              <a:t>Simple Customizable Reporting</a:t>
            </a:r>
            <a:endParaRPr lang="en-US" sz="3200" dirty="0">
              <a:solidFill>
                <a:schemeClr val="bg1"/>
              </a:solidFill>
            </a:endParaRPr>
          </a:p>
        </p:txBody>
      </p:sp>
      <p:sp>
        <p:nvSpPr>
          <p:cNvPr id="7" name="TextBox 6"/>
          <p:cNvSpPr txBox="1"/>
          <p:nvPr/>
        </p:nvSpPr>
        <p:spPr>
          <a:xfrm>
            <a:off x="15240" y="3595317"/>
            <a:ext cx="6322221" cy="584775"/>
          </a:xfrm>
          <a:prstGeom prst="rect">
            <a:avLst/>
          </a:prstGeom>
          <a:solidFill>
            <a:srgbClr val="0074DE"/>
          </a:solidFill>
        </p:spPr>
        <p:txBody>
          <a:bodyPr wrap="square" rtlCol="0">
            <a:spAutoFit/>
          </a:bodyPr>
          <a:lstStyle/>
          <a:p>
            <a:r>
              <a:rPr lang="en-US" sz="3200" dirty="0" smtClean="0">
                <a:solidFill>
                  <a:schemeClr val="bg1"/>
                </a:solidFill>
              </a:rPr>
              <a:t>True Life Cycle Management</a:t>
            </a:r>
            <a:endParaRPr lang="en-US" sz="3200" dirty="0">
              <a:solidFill>
                <a:schemeClr val="bg1"/>
              </a:solidFill>
            </a:endParaRPr>
          </a:p>
        </p:txBody>
      </p:sp>
      <p:sp>
        <p:nvSpPr>
          <p:cNvPr id="2" name="Title 1"/>
          <p:cNvSpPr>
            <a:spLocks noGrp="1"/>
          </p:cNvSpPr>
          <p:nvPr>
            <p:ph type="title"/>
          </p:nvPr>
        </p:nvSpPr>
        <p:spPr>
          <a:xfrm>
            <a:off x="457200" y="175499"/>
            <a:ext cx="8229600" cy="842367"/>
          </a:xfrm>
          <a:solidFill>
            <a:srgbClr val="0074DE"/>
          </a:solidFill>
        </p:spPr>
        <p:txBody>
          <a:bodyPr/>
          <a:lstStyle/>
          <a:p>
            <a:pPr>
              <a:spcAft>
                <a:spcPts val="600"/>
              </a:spcAft>
            </a:pPr>
            <a:r>
              <a:rPr lang="en-US" dirty="0" smtClean="0">
                <a:solidFill>
                  <a:schemeClr val="bg1"/>
                </a:solidFill>
              </a:rPr>
              <a:t>BCI/PSI and Life Cycle Modeling</a:t>
            </a:r>
            <a:endParaRPr lang="en-US" dirty="0">
              <a:solidFill>
                <a:schemeClr val="bg1"/>
              </a:solidFill>
            </a:endParaRPr>
          </a:p>
        </p:txBody>
      </p:sp>
    </p:spTree>
    <p:extLst>
      <p:ext uri="{BB962C8B-B14F-4D97-AF65-F5344CB8AC3E}">
        <p14:creationId xmlns:p14="http://schemas.microsoft.com/office/powerpoint/2010/main" xmlns="" val="3337068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5234"/>
          </a:xfrm>
        </p:spPr>
        <p:txBody>
          <a:bodyPr/>
          <a:lstStyle/>
          <a:p>
            <a:r>
              <a:rPr lang="en-US" dirty="0" smtClean="0"/>
              <a:t>Life Cycle Management</a:t>
            </a:r>
            <a:endParaRPr lang="en-US" dirty="0"/>
          </a:p>
        </p:txBody>
      </p:sp>
      <p:sp>
        <p:nvSpPr>
          <p:cNvPr id="3" name="Content Placeholder 2"/>
          <p:cNvSpPr>
            <a:spLocks noGrp="1"/>
          </p:cNvSpPr>
          <p:nvPr>
            <p:ph idx="1"/>
          </p:nvPr>
        </p:nvSpPr>
        <p:spPr/>
        <p:txBody>
          <a:bodyPr/>
          <a:lstStyle/>
          <a:p>
            <a:endParaRPr lang="en-US"/>
          </a:p>
        </p:txBody>
      </p:sp>
      <p:grpSp>
        <p:nvGrpSpPr>
          <p:cNvPr id="5" name="Group 4"/>
          <p:cNvGrpSpPr/>
          <p:nvPr/>
        </p:nvGrpSpPr>
        <p:grpSpPr>
          <a:xfrm>
            <a:off x="1" y="1059446"/>
            <a:ext cx="9144000" cy="3910263"/>
            <a:chOff x="1" y="1059446"/>
            <a:chExt cx="9144000" cy="3910263"/>
          </a:xfrm>
        </p:grpSpPr>
        <p:pic>
          <p:nvPicPr>
            <p:cNvPr id="4098" name="Picture 2" descr="http://www.acquisitionacademy.va.gov/images/schoolFm001.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 y="1059446"/>
              <a:ext cx="9144000" cy="391026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p:nvPr/>
          </p:nvSpPr>
          <p:spPr>
            <a:xfrm>
              <a:off x="4480560" y="2606040"/>
              <a:ext cx="762000" cy="335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4052291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Need SUBOA Support</a:t>
            </a:r>
            <a:endParaRPr lang="en-US" dirty="0"/>
          </a:p>
        </p:txBody>
      </p:sp>
      <p:sp>
        <p:nvSpPr>
          <p:cNvPr id="5" name="TextBox 4"/>
          <p:cNvSpPr txBox="1"/>
          <p:nvPr/>
        </p:nvSpPr>
        <p:spPr>
          <a:xfrm>
            <a:off x="3942759" y="1455683"/>
            <a:ext cx="4929393" cy="3108543"/>
          </a:xfrm>
          <a:prstGeom prst="rect">
            <a:avLst/>
          </a:prstGeom>
          <a:noFill/>
        </p:spPr>
        <p:txBody>
          <a:bodyPr wrap="square" rtlCol="0">
            <a:spAutoFit/>
          </a:bodyPr>
          <a:lstStyle/>
          <a:p>
            <a:pPr marL="285750" indent="-285750">
              <a:buFont typeface="Wingdings" panose="05000000000000000000" pitchFamily="2" charset="2"/>
              <a:buChar char="Ø"/>
            </a:pPr>
            <a:r>
              <a:rPr lang="en-US" sz="2800" dirty="0" smtClean="0"/>
              <a:t>Business officers need to be on board</a:t>
            </a:r>
          </a:p>
          <a:p>
            <a:pPr marL="285750" indent="-285750">
              <a:buFont typeface="Wingdings" panose="05000000000000000000" pitchFamily="2" charset="2"/>
              <a:buChar char="Ø"/>
            </a:pPr>
            <a:r>
              <a:rPr lang="en-US" sz="2800" dirty="0" smtClean="0"/>
              <a:t>This will replace outdated dysfunctional legacy databases and processes</a:t>
            </a:r>
          </a:p>
          <a:p>
            <a:pPr marL="285750" indent="-285750">
              <a:buFont typeface="Wingdings" panose="05000000000000000000" pitchFamily="2" charset="2"/>
              <a:buChar char="Ø"/>
            </a:pPr>
            <a:r>
              <a:rPr lang="en-US" sz="2800" dirty="0" smtClean="0"/>
              <a:t>Should be able to make APPA FPI process easier</a:t>
            </a:r>
            <a:endParaRPr lang="en-US" sz="2800" dirty="0"/>
          </a:p>
        </p:txBody>
      </p:sp>
      <p:pic>
        <p:nvPicPr>
          <p:cNvPr id="7" name="Content Placeholder 6"/>
          <p:cNvPicPr>
            <a:picLocks noGrp="1" noChangeAspect="1"/>
          </p:cNvPicPr>
          <p:nvPr>
            <p:ph idx="1"/>
          </p:nvPr>
        </p:nvPicPr>
        <p:blipFill>
          <a:blip r:embed="rId3"/>
          <a:stretch>
            <a:fillRect/>
          </a:stretch>
        </p:blipFill>
        <p:spPr>
          <a:xfrm>
            <a:off x="214057" y="1312916"/>
            <a:ext cx="3728702" cy="3394075"/>
          </a:xfrm>
          <a:prstGeom prst="rect">
            <a:avLst/>
          </a:prstGeom>
        </p:spPr>
      </p:pic>
    </p:spTree>
    <p:extLst>
      <p:ext uri="{BB962C8B-B14F-4D97-AF65-F5344CB8AC3E}">
        <p14:creationId xmlns:p14="http://schemas.microsoft.com/office/powerpoint/2010/main" xmlns="" val="190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3-31 at 3.13.39 PM.png"/>
          <p:cNvPicPr>
            <a:picLocks noChangeAspect="1"/>
          </p:cNvPicPr>
          <p:nvPr/>
        </p:nvPicPr>
        <p:blipFill>
          <a:blip r:embed="rId3"/>
          <a:stretch>
            <a:fillRect/>
          </a:stretch>
        </p:blipFill>
        <p:spPr>
          <a:xfrm>
            <a:off x="0" y="1"/>
            <a:ext cx="9144000" cy="5143500"/>
          </a:xfrm>
          <a:prstGeom prst="rect">
            <a:avLst/>
          </a:prstGeom>
        </p:spPr>
      </p:pic>
      <p:pic>
        <p:nvPicPr>
          <p:cNvPr id="4" name="Picture 3"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xmlns=""/>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6" name="Rectangle 5"/>
          <p:cNvSpPr/>
          <p:nvPr/>
        </p:nvSpPr>
        <p:spPr>
          <a:xfrm>
            <a:off x="-1" y="382246"/>
            <a:ext cx="3009901" cy="650687"/>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Energy</a:t>
            </a:r>
            <a:endParaRPr lang="en-US" sz="3600" b="1" spc="-150" dirty="0">
              <a:solidFill>
                <a:schemeClr val="bg1"/>
              </a:solidFill>
              <a:latin typeface="Arial" pitchFamily="34" charset="0"/>
              <a:cs typeface="Arial" pitchFamily="34" charset="0"/>
            </a:endParaRPr>
          </a:p>
        </p:txBody>
      </p:sp>
      <p:sp>
        <p:nvSpPr>
          <p:cNvPr id="8" name="Rectangle 7"/>
          <p:cNvSpPr/>
          <p:nvPr/>
        </p:nvSpPr>
        <p:spPr>
          <a:xfrm>
            <a:off x="273961" y="3084515"/>
            <a:ext cx="3605842"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EO88 O&amp;M Grant Program</a:t>
            </a:r>
            <a:endParaRPr lang="en-US" sz="2400" b="1" spc="-150" dirty="0">
              <a:solidFill>
                <a:schemeClr val="bg1"/>
              </a:solidFill>
              <a:latin typeface="Arial" pitchFamily="34" charset="0"/>
              <a:cs typeface="Arial" pitchFamily="34" charset="0"/>
            </a:endParaRPr>
          </a:p>
        </p:txBody>
      </p:sp>
      <p:sp>
        <p:nvSpPr>
          <p:cNvPr id="9" name="Rectangle 8"/>
          <p:cNvSpPr/>
          <p:nvPr/>
        </p:nvSpPr>
        <p:spPr>
          <a:xfrm>
            <a:off x="273961" y="1631567"/>
            <a:ext cx="2022032"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Daylight Hour</a:t>
            </a:r>
            <a:endParaRPr lang="en-US" sz="2400" b="1" spc="-150" dirty="0">
              <a:solidFill>
                <a:schemeClr val="bg1"/>
              </a:solidFill>
              <a:latin typeface="Arial" pitchFamily="34" charset="0"/>
              <a:cs typeface="Arial" pitchFamily="34" charset="0"/>
            </a:endParaRPr>
          </a:p>
        </p:txBody>
      </p:sp>
      <p:sp>
        <p:nvSpPr>
          <p:cNvPr id="10" name="Rectangle 9"/>
          <p:cNvSpPr/>
          <p:nvPr/>
        </p:nvSpPr>
        <p:spPr>
          <a:xfrm>
            <a:off x="273961" y="2600199"/>
            <a:ext cx="4140679"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College &amp; University Challenge</a:t>
            </a:r>
            <a:endParaRPr lang="en-US" sz="2400" b="1" spc="-150" dirty="0">
              <a:solidFill>
                <a:schemeClr val="bg1"/>
              </a:solidFill>
              <a:latin typeface="Arial" pitchFamily="34" charset="0"/>
              <a:cs typeface="Arial" pitchFamily="34" charset="0"/>
            </a:endParaRPr>
          </a:p>
        </p:txBody>
      </p:sp>
      <p:sp>
        <p:nvSpPr>
          <p:cNvPr id="11" name="Rectangle 10"/>
          <p:cNvSpPr/>
          <p:nvPr/>
        </p:nvSpPr>
        <p:spPr>
          <a:xfrm>
            <a:off x="273961" y="4537463"/>
            <a:ext cx="2884673"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Remote Net Metering</a:t>
            </a:r>
            <a:endParaRPr lang="en-US" sz="2400" b="1" spc="-150" dirty="0">
              <a:solidFill>
                <a:schemeClr val="bg1"/>
              </a:solidFill>
              <a:latin typeface="Arial" pitchFamily="34" charset="0"/>
              <a:cs typeface="Arial" pitchFamily="34" charset="0"/>
            </a:endParaRPr>
          </a:p>
        </p:txBody>
      </p:sp>
      <p:sp>
        <p:nvSpPr>
          <p:cNvPr id="12" name="Rectangle 11"/>
          <p:cNvSpPr/>
          <p:nvPr/>
        </p:nvSpPr>
        <p:spPr>
          <a:xfrm>
            <a:off x="273961" y="3568831"/>
            <a:ext cx="3842205"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EO88 Consultant Assistance</a:t>
            </a:r>
            <a:endParaRPr lang="en-US" sz="2400" b="1" spc="-150" dirty="0">
              <a:solidFill>
                <a:schemeClr val="bg1"/>
              </a:solidFill>
              <a:latin typeface="Arial" pitchFamily="34" charset="0"/>
              <a:cs typeface="Arial" pitchFamily="34" charset="0"/>
            </a:endParaRPr>
          </a:p>
        </p:txBody>
      </p:sp>
      <p:sp>
        <p:nvSpPr>
          <p:cNvPr id="13" name="Rectangle 12"/>
          <p:cNvSpPr/>
          <p:nvPr/>
        </p:nvSpPr>
        <p:spPr>
          <a:xfrm>
            <a:off x="273961" y="2115883"/>
            <a:ext cx="1380226"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NY Prize</a:t>
            </a:r>
            <a:endParaRPr lang="en-US" sz="2400" b="1" spc="-150" dirty="0">
              <a:solidFill>
                <a:schemeClr val="bg1"/>
              </a:solidFill>
              <a:latin typeface="Arial" pitchFamily="34" charset="0"/>
              <a:cs typeface="Arial" pitchFamily="34" charset="0"/>
            </a:endParaRPr>
          </a:p>
        </p:txBody>
      </p:sp>
      <p:sp>
        <p:nvSpPr>
          <p:cNvPr id="14" name="Rectangle 13"/>
          <p:cNvSpPr/>
          <p:nvPr/>
        </p:nvSpPr>
        <p:spPr>
          <a:xfrm>
            <a:off x="273961" y="4053147"/>
            <a:ext cx="4206240"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Energy &amp; Sustainability Survey</a:t>
            </a:r>
            <a:endParaRPr lang="en-US" sz="2400" b="1" spc="-150" dirty="0">
              <a:solidFill>
                <a:schemeClr val="bg1"/>
              </a:solidFill>
              <a:latin typeface="Arial" pitchFamily="34" charset="0"/>
              <a:cs typeface="Arial" pitchFamily="34" charset="0"/>
            </a:endParaRPr>
          </a:p>
        </p:txBody>
      </p:sp>
      <p:sp>
        <p:nvSpPr>
          <p:cNvPr id="15" name="Rectangle 14"/>
          <p:cNvSpPr/>
          <p:nvPr/>
        </p:nvSpPr>
        <p:spPr>
          <a:xfrm>
            <a:off x="273961" y="1147251"/>
            <a:ext cx="2711426" cy="365760"/>
          </a:xfrm>
          <a:prstGeom prst="rect">
            <a:avLst/>
          </a:prstGeom>
          <a:solidFill>
            <a:srgbClr val="54B9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400" b="1" spc="-150" dirty="0" smtClean="0">
                <a:solidFill>
                  <a:schemeClr val="bg1"/>
                </a:solidFill>
                <a:latin typeface="Arial" pitchFamily="34" charset="0"/>
                <a:cs typeface="Arial" pitchFamily="34" charset="0"/>
              </a:rPr>
              <a:t>Why it is so critical?</a:t>
            </a:r>
            <a:endParaRPr lang="en-US" sz="24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1950700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5-03-31 at 3.13.39 PM.png"/>
          <p:cNvPicPr>
            <a:picLocks noChangeAspect="1"/>
          </p:cNvPicPr>
          <p:nvPr/>
        </p:nvPicPr>
        <p:blipFill>
          <a:blip r:embed="rId3"/>
          <a:stretch>
            <a:fillRect/>
          </a:stretch>
        </p:blipFill>
        <p:spPr>
          <a:xfrm>
            <a:off x="0" y="0"/>
            <a:ext cx="9144000" cy="5143500"/>
          </a:xfrm>
          <a:prstGeom prst="rect">
            <a:avLst/>
          </a:prstGeom>
        </p:spPr>
      </p:pic>
      <p:sp>
        <p:nvSpPr>
          <p:cNvPr id="2" name="Title 1"/>
          <p:cNvSpPr>
            <a:spLocks noGrp="1"/>
          </p:cNvSpPr>
          <p:nvPr>
            <p:ph type="title"/>
          </p:nvPr>
        </p:nvSpPr>
        <p:spPr>
          <a:xfrm>
            <a:off x="0" y="335280"/>
            <a:ext cx="7376984" cy="586740"/>
          </a:xfrm>
          <a:solidFill>
            <a:srgbClr val="0074DE"/>
          </a:solidFill>
        </p:spPr>
        <p:txBody>
          <a:bodyPr>
            <a:normAutofit fontScale="90000"/>
          </a:bodyPr>
          <a:lstStyle/>
          <a:p>
            <a:pPr algn="l"/>
            <a:r>
              <a:rPr lang="en-US" sz="3600" dirty="0" smtClean="0">
                <a:solidFill>
                  <a:schemeClr val="bg1"/>
                </a:solidFill>
              </a:rPr>
              <a:t>State Operated Campuses Energy Statistics</a:t>
            </a:r>
            <a:endParaRPr lang="en-US" sz="3600"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935759317"/>
              </p:ext>
            </p:extLst>
          </p:nvPr>
        </p:nvGraphicFramePr>
        <p:xfrm>
          <a:off x="1136821" y="2063061"/>
          <a:ext cx="7092778" cy="2904355"/>
        </p:xfrm>
        <a:graphic>
          <a:graphicData uri="http://schemas.openxmlformats.org/drawingml/2006/table">
            <a:tbl>
              <a:tblPr/>
              <a:tblGrid>
                <a:gridCol w="546768"/>
                <a:gridCol w="3341350"/>
                <a:gridCol w="3204660"/>
              </a:tblGrid>
              <a:tr h="311580">
                <a:tc>
                  <a:txBody>
                    <a:bodyPr/>
                    <a:lstStyle/>
                    <a:p>
                      <a:pPr algn="ctr" fontAlgn="b"/>
                      <a:r>
                        <a:rPr lang="en-US" sz="1800" b="1" i="0" u="none" strike="noStrike" dirty="0">
                          <a:solidFill>
                            <a:srgbClr val="FFFFFF"/>
                          </a:solidFill>
                          <a:latin typeface="Calibri"/>
                        </a:rPr>
                        <a:t>ID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ctr" fontAlgn="b"/>
                      <a:r>
                        <a:rPr lang="en-US" sz="1800" b="1" i="0" u="none" strike="noStrike" dirty="0" smtClean="0">
                          <a:solidFill>
                            <a:srgbClr val="FFFFFF"/>
                          </a:solidFill>
                          <a:latin typeface="Calibri"/>
                        </a:rPr>
                        <a:t>Daily Statistics</a:t>
                      </a:r>
                      <a:endParaRPr lang="en-US" sz="1800" b="1" i="0" u="none" strike="noStrike" dirty="0">
                        <a:solidFill>
                          <a:srgbClr val="FFFFFF"/>
                        </a:solidFill>
                        <a:latin typeface="Calibri"/>
                      </a:endParaRP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c>
                  <a:txBody>
                    <a:bodyPr/>
                    <a:lstStyle/>
                    <a:p>
                      <a:pPr algn="ctr" fontAlgn="b"/>
                      <a:r>
                        <a:rPr lang="en-US" sz="1800" b="1" i="0" u="none" strike="noStrike" dirty="0">
                          <a:solidFill>
                            <a:srgbClr val="FFFFFF"/>
                          </a:solidFill>
                          <a:latin typeface="Calibri"/>
                        </a:rPr>
                        <a:t>2013-2014 </a:t>
                      </a:r>
                      <a:r>
                        <a:rPr lang="en-US" sz="1800" b="1" i="0" u="none" strike="noStrike" dirty="0" smtClean="0">
                          <a:solidFill>
                            <a:srgbClr val="FFFFFF"/>
                          </a:solidFill>
                          <a:latin typeface="Calibri"/>
                        </a:rPr>
                        <a:t>Average $/</a:t>
                      </a:r>
                      <a:r>
                        <a:rPr lang="en-US" sz="1800" b="1" i="0" u="none" strike="noStrike" dirty="0">
                          <a:solidFill>
                            <a:srgbClr val="FFFFFF"/>
                          </a:solidFill>
                          <a:latin typeface="Calibri"/>
                        </a:rPr>
                        <a:t>Day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solidFill>
                  </a:tcPr>
                </a:tc>
              </a:tr>
              <a:tr h="513421">
                <a:tc>
                  <a:txBody>
                    <a:bodyPr/>
                    <a:lstStyle/>
                    <a:p>
                      <a:pPr algn="ctr" fontAlgn="b"/>
                      <a:r>
                        <a:rPr lang="en-US" sz="2000" b="1" i="0" u="none" strike="noStrike" dirty="0" smtClean="0">
                          <a:solidFill>
                            <a:srgbClr val="000000"/>
                          </a:solidFill>
                          <a:latin typeface="Calibri"/>
                        </a:rPr>
                        <a:t>1</a:t>
                      </a:r>
                      <a:r>
                        <a:rPr lang="en-US" sz="2000" b="1" i="0" u="none" strike="noStrike" dirty="0">
                          <a:solidFill>
                            <a:srgbClr val="000000"/>
                          </a:solidFill>
                          <a:latin typeface="Calibri"/>
                        </a:rPr>
                        <a:t> </a:t>
                      </a:r>
                    </a:p>
                  </a:txBody>
                  <a:tcPr marL="9199" marR="9199" marT="91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smtClean="0">
                          <a:solidFill>
                            <a:srgbClr val="000000"/>
                          </a:solidFill>
                          <a:latin typeface="Calibri"/>
                        </a:rPr>
                        <a:t>All Campuses</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a:t>
                      </a:r>
                      <a:r>
                        <a:rPr lang="en-US" sz="2000" b="1" i="0" u="none" strike="noStrike" dirty="0" smtClean="0">
                          <a:solidFill>
                            <a:srgbClr val="000000"/>
                          </a:solidFill>
                          <a:latin typeface="Calibri"/>
                        </a:rPr>
                        <a:t>545,768  </a:t>
                      </a:r>
                      <a:endParaRPr lang="en-US" sz="2000" b="1" i="0" u="none" strike="noStrike" dirty="0">
                        <a:solidFill>
                          <a:srgbClr val="000000"/>
                        </a:solidFill>
                        <a:latin typeface="Calibri"/>
                      </a:endParaRPr>
                    </a:p>
                  </a:txBody>
                  <a:tcPr marL="9199" marR="9199" marT="91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13421">
                <a:tc>
                  <a:txBody>
                    <a:bodyPr/>
                    <a:lstStyle/>
                    <a:p>
                      <a:pPr algn="ctr" fontAlgn="b"/>
                      <a:r>
                        <a:rPr lang="en-US" sz="2000" b="1" i="0" u="none" strike="noStrike" dirty="0" smtClean="0">
                          <a:solidFill>
                            <a:srgbClr val="000000"/>
                          </a:solidFill>
                          <a:latin typeface="Calibri"/>
                        </a:rPr>
                        <a:t>2</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smtClean="0">
                          <a:solidFill>
                            <a:srgbClr val="000000"/>
                          </a:solidFill>
                          <a:latin typeface="Calibri"/>
                        </a:rPr>
                        <a:t>Max – Stony Brook</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a:t>
                      </a:r>
                      <a:r>
                        <a:rPr lang="en-US" sz="2000" b="1" i="0" u="none" strike="noStrike" dirty="0" smtClean="0">
                          <a:solidFill>
                            <a:srgbClr val="000000"/>
                          </a:solidFill>
                          <a:latin typeface="Calibri"/>
                        </a:rPr>
                        <a:t>137,866</a:t>
                      </a:r>
                      <a:endParaRPr lang="en-US" sz="2000" b="1" i="0" u="none" strike="noStrike" dirty="0">
                        <a:solidFill>
                          <a:srgbClr val="000000"/>
                        </a:solidFill>
                        <a:latin typeface="Calibri"/>
                      </a:endParaRPr>
                    </a:p>
                  </a:txBody>
                  <a:tcPr marL="9199" marR="9199" marT="91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13421">
                <a:tc>
                  <a:txBody>
                    <a:bodyPr/>
                    <a:lstStyle/>
                    <a:p>
                      <a:pPr algn="ctr" fontAlgn="b"/>
                      <a:r>
                        <a:rPr lang="en-US" sz="2000" b="1" i="0" u="none" strike="noStrike" dirty="0" smtClean="0">
                          <a:solidFill>
                            <a:srgbClr val="000000"/>
                          </a:solidFill>
                          <a:latin typeface="Calibri"/>
                        </a:rPr>
                        <a:t>3</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Average</a:t>
                      </a:r>
                    </a:p>
                  </a:txBody>
                  <a:tcPr marL="9199" marR="9199" marT="91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a:t>
                      </a:r>
                      <a:r>
                        <a:rPr lang="en-US" sz="2000" b="1" i="0" u="none" strike="noStrike" dirty="0" smtClean="0">
                          <a:solidFill>
                            <a:srgbClr val="000000"/>
                          </a:solidFill>
                          <a:latin typeface="Calibri"/>
                        </a:rPr>
                        <a:t>16,538</a:t>
                      </a:r>
                      <a:endParaRPr lang="en-US" sz="2000" b="1" i="0" u="none" strike="noStrike" dirty="0">
                        <a:solidFill>
                          <a:srgbClr val="000000"/>
                        </a:solidFill>
                        <a:latin typeface="Calibri"/>
                      </a:endParaRPr>
                    </a:p>
                  </a:txBody>
                  <a:tcPr marL="9199" marR="9199" marT="91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13421">
                <a:tc>
                  <a:txBody>
                    <a:bodyPr/>
                    <a:lstStyle/>
                    <a:p>
                      <a:pPr algn="ctr" fontAlgn="b"/>
                      <a:r>
                        <a:rPr lang="en-US" sz="2000" b="1" i="0" u="none" strike="noStrike" dirty="0" smtClean="0">
                          <a:solidFill>
                            <a:srgbClr val="000000"/>
                          </a:solidFill>
                          <a:latin typeface="Calibri"/>
                        </a:rPr>
                        <a:t>4</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smtClean="0">
                          <a:solidFill>
                            <a:srgbClr val="000000"/>
                          </a:solidFill>
                          <a:latin typeface="Calibri"/>
                        </a:rPr>
                        <a:t>Median</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smtClean="0">
                          <a:solidFill>
                            <a:srgbClr val="000000"/>
                          </a:solidFill>
                          <a:latin typeface="Calibri"/>
                        </a:rPr>
                        <a:t>$8,856</a:t>
                      </a:r>
                      <a:endParaRPr lang="en-US" sz="2000" b="1" i="0" u="none" strike="noStrike" dirty="0">
                        <a:solidFill>
                          <a:srgbClr val="000000"/>
                        </a:solidFill>
                        <a:latin typeface="Calibri"/>
                      </a:endParaRPr>
                    </a:p>
                  </a:txBody>
                  <a:tcPr marL="9199" marR="9199" marT="91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39091">
                <a:tc>
                  <a:txBody>
                    <a:bodyPr/>
                    <a:lstStyle/>
                    <a:p>
                      <a:pPr algn="ctr" fontAlgn="b"/>
                      <a:r>
                        <a:rPr lang="en-US" sz="2000" b="1" i="0" u="none" strike="noStrike" dirty="0" smtClean="0">
                          <a:solidFill>
                            <a:srgbClr val="000000"/>
                          </a:solidFill>
                          <a:latin typeface="Calibri"/>
                        </a:rPr>
                        <a:t>5</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smtClean="0">
                          <a:solidFill>
                            <a:srgbClr val="000000"/>
                          </a:solidFill>
                          <a:latin typeface="Calibri"/>
                        </a:rPr>
                        <a:t>Min - Empire</a:t>
                      </a:r>
                      <a:endParaRPr lang="en-US" sz="2000" b="1" i="0" u="none" strike="noStrike" dirty="0">
                        <a:solidFill>
                          <a:srgbClr val="000000"/>
                        </a:solidFill>
                        <a:latin typeface="Calibri"/>
                      </a:endParaRPr>
                    </a:p>
                  </a:txBody>
                  <a:tcPr marL="9199" marR="9199" marT="919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ctr" fontAlgn="b"/>
                      <a:r>
                        <a:rPr lang="en-US" sz="2000" b="1" i="0" u="none" strike="noStrike" dirty="0">
                          <a:solidFill>
                            <a:srgbClr val="000000"/>
                          </a:solidFill>
                          <a:latin typeface="Calibri"/>
                        </a:rPr>
                        <a:t>$</a:t>
                      </a:r>
                      <a:r>
                        <a:rPr lang="en-US" sz="2000" b="1" i="0" u="none" strike="noStrike" dirty="0" smtClean="0">
                          <a:solidFill>
                            <a:srgbClr val="000000"/>
                          </a:solidFill>
                          <a:latin typeface="Calibri"/>
                        </a:rPr>
                        <a:t>944</a:t>
                      </a:r>
                      <a:endParaRPr lang="en-US" sz="2000" b="1" i="0" u="none" strike="noStrike" dirty="0">
                        <a:solidFill>
                          <a:srgbClr val="000000"/>
                        </a:solidFill>
                        <a:latin typeface="Calibri"/>
                      </a:endParaRPr>
                    </a:p>
                  </a:txBody>
                  <a:tcPr marL="9199" marR="9199" marT="91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
        <p:nvSpPr>
          <p:cNvPr id="7" name="Title 1"/>
          <p:cNvSpPr txBox="1">
            <a:spLocks/>
          </p:cNvSpPr>
          <p:nvPr/>
        </p:nvSpPr>
        <p:spPr>
          <a:xfrm>
            <a:off x="1" y="1188927"/>
            <a:ext cx="3138616" cy="586740"/>
          </a:xfrm>
          <a:prstGeom prst="rect">
            <a:avLst/>
          </a:prstGeom>
          <a:solidFill>
            <a:srgbClr val="54B948"/>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smtClean="0">
                <a:solidFill>
                  <a:schemeClr val="bg1"/>
                </a:solidFill>
              </a:rPr>
              <a:t>Annual $200 Million</a:t>
            </a:r>
            <a:endParaRPr lang="en-US" sz="2800" b="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buffalonews.com/storyimage/BN/20131014/CITYANDREGION/131019390/AR/0/AR-131019390.jpg&amp;maxW=960"/>
          <p:cNvPicPr>
            <a:picLocks noChangeAspect="1" noChangeArrowheads="1"/>
          </p:cNvPicPr>
          <p:nvPr/>
        </p:nvPicPr>
        <p:blipFill>
          <a:blip r:embed="rId3" cstate="print"/>
          <a:srcRect b="3226"/>
          <a:stretch>
            <a:fillRect/>
          </a:stretch>
        </p:blipFill>
        <p:spPr bwMode="auto">
          <a:xfrm>
            <a:off x="0" y="0"/>
            <a:ext cx="9144000" cy="5143500"/>
          </a:xfrm>
          <a:prstGeom prst="rect">
            <a:avLst/>
          </a:prstGeom>
          <a:noFill/>
        </p:spPr>
      </p:pic>
      <p:pic>
        <p:nvPicPr>
          <p:cNvPr id="5" name="Picture 1"/>
          <p:cNvPicPr>
            <a:picLocks noChangeAspect="1" noChangeArrowheads="1"/>
          </p:cNvPicPr>
          <p:nvPr/>
        </p:nvPicPr>
        <p:blipFill>
          <a:blip r:embed="rId4"/>
          <a:srcRect l="3693" t="28993" b="11407"/>
          <a:stretch>
            <a:fillRect/>
          </a:stretch>
        </p:blipFill>
        <p:spPr bwMode="auto">
          <a:xfrm>
            <a:off x="-1" y="580571"/>
            <a:ext cx="9144002" cy="4562929"/>
          </a:xfrm>
          <a:prstGeom prst="rect">
            <a:avLst/>
          </a:prstGeom>
          <a:noFill/>
          <a:ln w="9525">
            <a:noFill/>
            <a:miter lim="800000"/>
            <a:headEnd/>
            <a:tailEnd/>
          </a:ln>
        </p:spPr>
      </p:pic>
      <p:sp>
        <p:nvSpPr>
          <p:cNvPr id="8" name="Rectangle 7"/>
          <p:cNvSpPr/>
          <p:nvPr/>
        </p:nvSpPr>
        <p:spPr>
          <a:xfrm>
            <a:off x="0" y="382246"/>
            <a:ext cx="9144001" cy="650687"/>
          </a:xfrm>
          <a:prstGeom prst="rect">
            <a:avLst/>
          </a:prstGeom>
          <a:solidFill>
            <a:srgbClr val="118B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spc="-150" dirty="0" smtClean="0">
                <a:solidFill>
                  <a:schemeClr val="bg1"/>
                </a:solidFill>
                <a:latin typeface="Arial" pitchFamily="34" charset="0"/>
                <a:cs typeface="Arial" pitchFamily="34" charset="0"/>
              </a:rPr>
              <a:t>January 2014 - Peak Daily Cost - $1.9 Million</a:t>
            </a:r>
            <a:endParaRPr lang="en-US" sz="36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5154744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srcRect l="3946" t="11389" r="7242" b="15411"/>
          <a:stretch>
            <a:fillRect/>
          </a:stretch>
        </p:blipFill>
        <p:spPr bwMode="auto">
          <a:xfrm>
            <a:off x="0" y="1"/>
            <a:ext cx="9144000" cy="514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0" y="0"/>
            <a:ext cx="9144000" cy="5143500"/>
          </a:xfrm>
          <a:prstGeom prst="rect">
            <a:avLst/>
          </a:prstGeom>
          <a:solidFill>
            <a:schemeClr val="bg1">
              <a:alpha val="6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campuses-logos-collage (2).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0"/>
            <a:ext cx="9144000" cy="3383280"/>
          </a:xfrm>
          <a:prstGeom prst="rect">
            <a:avLst/>
          </a:prstGeom>
        </p:spPr>
      </p:pic>
      <p:pic>
        <p:nvPicPr>
          <p:cNvPr id="8" name="Picture 7" descr="campuses-logos-collage (2).jpg"/>
          <p:cNvPicPr>
            <a:picLocks noChangeAspect="1"/>
          </p:cNvPicPr>
          <p:nvPr/>
        </p:nvPicPr>
        <p:blipFill rotWithShape="1">
          <a:blip r:embed="rId4" cstate="print">
            <a:extLst>
              <a:ext uri="{28A0092B-C50C-407E-A947-70E740481C1C}">
                <a14:useLocalDpi xmlns:a14="http://schemas.microsoft.com/office/drawing/2010/main" xmlns=""/>
              </a:ext>
            </a:extLst>
          </a:blip>
          <a:srcRect/>
          <a:stretch/>
        </p:blipFill>
        <p:spPr>
          <a:xfrm>
            <a:off x="0" y="3366346"/>
            <a:ext cx="9144000" cy="1777154"/>
          </a:xfrm>
          <a:prstGeom prst="rect">
            <a:avLst/>
          </a:prstGeom>
        </p:spPr>
      </p:pic>
      <p:sp>
        <p:nvSpPr>
          <p:cNvPr id="6" name="Rectangle 5"/>
          <p:cNvSpPr/>
          <p:nvPr/>
        </p:nvSpPr>
        <p:spPr>
          <a:xfrm>
            <a:off x="-12702" y="0"/>
            <a:ext cx="9144000" cy="5143500"/>
          </a:xfrm>
          <a:prstGeom prst="rect">
            <a:avLst/>
          </a:prstGeom>
          <a:solidFill>
            <a:sysClr val="window" lastClr="FFFFFF">
              <a:alpha val="85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050"/>
              </a:solidFill>
              <a:effectLst/>
              <a:uLnTx/>
              <a:uFillTx/>
              <a:latin typeface="Calibri"/>
              <a:ea typeface="+mn-ea"/>
              <a:cs typeface="+mn-cs"/>
            </a:endParaRPr>
          </a:p>
        </p:txBody>
      </p:sp>
      <p:sp>
        <p:nvSpPr>
          <p:cNvPr id="10" name="Rectangle 9"/>
          <p:cNvSpPr/>
          <p:nvPr/>
        </p:nvSpPr>
        <p:spPr>
          <a:xfrm>
            <a:off x="498064" y="1145046"/>
            <a:ext cx="4351789" cy="548640"/>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b="1" spc="-150" dirty="0" smtClean="0">
                <a:solidFill>
                  <a:schemeClr val="bg1"/>
                </a:solidFill>
                <a:latin typeface="Arial" pitchFamily="34" charset="0"/>
                <a:cs typeface="Arial" pitchFamily="34" charset="0"/>
              </a:rPr>
              <a:t>SUNY OCF Orientation</a:t>
            </a:r>
            <a:endParaRPr lang="en-US" sz="3300" b="1" spc="-150" dirty="0">
              <a:solidFill>
                <a:schemeClr val="bg1"/>
              </a:solidFill>
              <a:latin typeface="Arial" pitchFamily="34" charset="0"/>
              <a:cs typeface="Arial" pitchFamily="34" charset="0"/>
            </a:endParaRPr>
          </a:p>
        </p:txBody>
      </p:sp>
      <p:sp>
        <p:nvSpPr>
          <p:cNvPr id="15" name="Rectangle 14"/>
          <p:cNvSpPr/>
          <p:nvPr/>
        </p:nvSpPr>
        <p:spPr>
          <a:xfrm>
            <a:off x="498064" y="1883996"/>
            <a:ext cx="1953644" cy="548640"/>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b="1" spc="-150" dirty="0" smtClean="0">
                <a:solidFill>
                  <a:schemeClr val="bg1"/>
                </a:solidFill>
                <a:latin typeface="Arial" pitchFamily="34" charset="0"/>
                <a:cs typeface="Arial" pitchFamily="34" charset="0"/>
              </a:rPr>
              <a:t>APPA FPI</a:t>
            </a:r>
            <a:endParaRPr lang="en-US" sz="3300" b="1" spc="-150" dirty="0">
              <a:solidFill>
                <a:schemeClr val="bg1"/>
              </a:solidFill>
              <a:latin typeface="Arial" pitchFamily="34" charset="0"/>
              <a:cs typeface="Arial" pitchFamily="34" charset="0"/>
            </a:endParaRPr>
          </a:p>
        </p:txBody>
      </p:sp>
      <p:sp>
        <p:nvSpPr>
          <p:cNvPr id="16" name="Title 1"/>
          <p:cNvSpPr txBox="1">
            <a:spLocks/>
          </p:cNvSpPr>
          <p:nvPr/>
        </p:nvSpPr>
        <p:spPr>
          <a:xfrm>
            <a:off x="12702" y="218791"/>
            <a:ext cx="3263900" cy="651271"/>
          </a:xfrm>
          <a:prstGeom prst="rect">
            <a:avLst/>
          </a:prstGeom>
          <a:solidFill>
            <a:sysClr val="window" lastClr="FFFFFF">
              <a:alpha val="71000"/>
            </a:sysClr>
          </a:solidFill>
        </p:spPr>
        <p:txBody>
          <a:bodyPr vert="horz" lIns="91440" tIns="45720" rIns="91440" bIns="45720" rtlCol="0" anchor="ctr">
            <a:normAutofit fontScale="925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rgbClr val="0074DE"/>
                </a:solidFill>
                <a:effectLst/>
                <a:uLnTx/>
                <a:uFillTx/>
                <a:latin typeface="+mj-lt"/>
                <a:ea typeface="+mj-ea"/>
                <a:cs typeface="+mj-cs"/>
              </a:rPr>
              <a:t>Agenda </a:t>
            </a:r>
            <a:endParaRPr kumimoji="0" lang="en-US" sz="4400" b="1" i="0" u="none" strike="noStrike" kern="1200" cap="none" spc="0" normalizeH="0" baseline="0" noProof="0" dirty="0">
              <a:ln>
                <a:noFill/>
              </a:ln>
              <a:solidFill>
                <a:srgbClr val="0074DE"/>
              </a:solidFill>
              <a:effectLst/>
              <a:uLnTx/>
              <a:uFillTx/>
              <a:latin typeface="+mj-lt"/>
              <a:ea typeface="+mj-ea"/>
              <a:cs typeface="+mj-cs"/>
            </a:endParaRPr>
          </a:p>
        </p:txBody>
      </p:sp>
      <p:sp>
        <p:nvSpPr>
          <p:cNvPr id="18" name="Rectangle 17"/>
          <p:cNvSpPr/>
          <p:nvPr/>
        </p:nvSpPr>
        <p:spPr>
          <a:xfrm>
            <a:off x="498064" y="3361896"/>
            <a:ext cx="1548204" cy="548640"/>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b="1" spc="-150" dirty="0" smtClean="0">
                <a:solidFill>
                  <a:schemeClr val="bg1"/>
                </a:solidFill>
                <a:latin typeface="Arial" pitchFamily="34" charset="0"/>
                <a:cs typeface="Arial" pitchFamily="34" charset="0"/>
              </a:rPr>
              <a:t>Energy</a:t>
            </a:r>
            <a:endParaRPr lang="en-US" sz="3300" b="1" spc="-150" dirty="0">
              <a:solidFill>
                <a:schemeClr val="bg1"/>
              </a:solidFill>
              <a:latin typeface="Arial" pitchFamily="34" charset="0"/>
              <a:cs typeface="Arial" pitchFamily="34" charset="0"/>
            </a:endParaRPr>
          </a:p>
        </p:txBody>
      </p:sp>
      <p:sp>
        <p:nvSpPr>
          <p:cNvPr id="20" name="Rectangle 19"/>
          <p:cNvSpPr/>
          <p:nvPr/>
        </p:nvSpPr>
        <p:spPr>
          <a:xfrm>
            <a:off x="498064" y="4100847"/>
            <a:ext cx="3489147" cy="548640"/>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b="1" spc="-150" dirty="0" smtClean="0">
                <a:solidFill>
                  <a:schemeClr val="bg1"/>
                </a:solidFill>
                <a:latin typeface="Arial" pitchFamily="34" charset="0"/>
                <a:cs typeface="Arial" pitchFamily="34" charset="0"/>
              </a:rPr>
              <a:t>Carbon Monoxide</a:t>
            </a:r>
            <a:endParaRPr lang="en-US" sz="3300" b="1" spc="-150" dirty="0">
              <a:solidFill>
                <a:schemeClr val="bg1"/>
              </a:solidFill>
              <a:latin typeface="Arial" pitchFamily="34" charset="0"/>
              <a:cs typeface="Arial" pitchFamily="34" charset="0"/>
            </a:endParaRPr>
          </a:p>
        </p:txBody>
      </p:sp>
      <p:sp>
        <p:nvSpPr>
          <p:cNvPr id="21" name="Rectangle 20"/>
          <p:cNvSpPr/>
          <p:nvPr/>
        </p:nvSpPr>
        <p:spPr>
          <a:xfrm>
            <a:off x="498064" y="2622946"/>
            <a:ext cx="4902648" cy="548640"/>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300" b="1" spc="-150" dirty="0" smtClean="0">
                <a:solidFill>
                  <a:schemeClr val="bg1"/>
                </a:solidFill>
                <a:latin typeface="Arial" pitchFamily="34" charset="0"/>
                <a:cs typeface="Arial" pitchFamily="34" charset="0"/>
              </a:rPr>
              <a:t>BCI/PSI Life Cycle Models</a:t>
            </a:r>
            <a:endParaRPr lang="en-US" sz="3300" b="1" spc="-15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97" y="-985"/>
            <a:ext cx="9144793" cy="5145470"/>
          </a:xfrm>
          <a:prstGeom prst="rect">
            <a:avLst/>
          </a:prstGeom>
        </p:spPr>
      </p:pic>
      <p:sp>
        <p:nvSpPr>
          <p:cNvPr id="8" name="Rectangle 7"/>
          <p:cNvSpPr/>
          <p:nvPr/>
        </p:nvSpPr>
        <p:spPr>
          <a:xfrm>
            <a:off x="1467059" y="1003300"/>
            <a:ext cx="7676942" cy="650687"/>
          </a:xfrm>
          <a:prstGeom prst="rect">
            <a:avLst/>
          </a:prstGeom>
          <a:solidFill>
            <a:srgbClr val="44A43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4200" b="1" spc="-150" dirty="0" smtClean="0">
                <a:solidFill>
                  <a:schemeClr val="bg1"/>
                </a:solidFill>
                <a:latin typeface="Arial" pitchFamily="34" charset="0"/>
                <a:cs typeface="Arial" pitchFamily="34" charset="0"/>
              </a:rPr>
              <a:t>Princeton Review Green Guide</a:t>
            </a:r>
            <a:endParaRPr lang="en-US" sz="4200" b="1" spc="-150" dirty="0">
              <a:solidFill>
                <a:schemeClr val="bg1"/>
              </a:solidFill>
              <a:latin typeface="Arial" pitchFamily="34" charset="0"/>
              <a:cs typeface="Arial" pitchFamily="34" charset="0"/>
            </a:endParaRPr>
          </a:p>
        </p:txBody>
      </p:sp>
      <p:pic>
        <p:nvPicPr>
          <p:cNvPr id="7" name="Picture 6"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xmlns=""/>
              </a:ext>
            </a:extLst>
          </a:blip>
          <a:srcRect l="-11619"/>
          <a:stretch>
            <a:fillRect/>
          </a:stretch>
        </p:blipFill>
        <p:spPr bwMode="auto">
          <a:xfrm>
            <a:off x="5264041" y="4392928"/>
            <a:ext cx="1120993" cy="748788"/>
          </a:xfrm>
          <a:prstGeom prst="rect">
            <a:avLst/>
          </a:prstGeom>
          <a:noFill/>
          <a:ln w="9525">
            <a:noFill/>
            <a:miter lim="800000"/>
            <a:headEnd/>
            <a:tailEnd/>
          </a:ln>
        </p:spPr>
      </p:pic>
      <p:sp>
        <p:nvSpPr>
          <p:cNvPr id="47106" name="Rectangle 2"/>
          <p:cNvSpPr>
            <a:spLocks noChangeArrowheads="1"/>
          </p:cNvSpPr>
          <p:nvPr/>
        </p:nvSpPr>
        <p:spPr bwMode="auto">
          <a:xfrm>
            <a:off x="735839" y="2343930"/>
            <a:ext cx="7429500" cy="2308324"/>
          </a:xfrm>
          <a:prstGeom prst="rect">
            <a:avLst/>
          </a:prstGeom>
          <a:solidFill>
            <a:srgbClr val="44A436"/>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solidFill>
                <a:effectLst/>
                <a:latin typeface="Arial" charset="0"/>
                <a:cs typeface="Arial" charset="0"/>
              </a:rPr>
              <a:t>“Among nearly 10,000 teens who participated in our </a:t>
            </a:r>
            <a:r>
              <a:rPr kumimoji="0" lang="en-US" sz="2400" b="0" i="1" u="none" strike="noStrike" cap="none" normalizeH="0" baseline="0" dirty="0" smtClean="0">
                <a:ln>
                  <a:noFill/>
                </a:ln>
                <a:solidFill>
                  <a:schemeClr val="bg1"/>
                </a:solidFill>
                <a:effectLst/>
                <a:latin typeface="Arial" charset="0"/>
                <a:cs typeface="Arial" charset="0"/>
              </a:rPr>
              <a:t>2015 College Hopes &amp; Worries Survey</a:t>
            </a:r>
            <a:r>
              <a:rPr kumimoji="0" lang="en-US" sz="2400" b="0" i="0" u="none" strike="noStrike" cap="none" normalizeH="0" baseline="0" dirty="0" smtClean="0">
                <a:ln>
                  <a:noFill/>
                </a:ln>
                <a:solidFill>
                  <a:schemeClr val="bg1"/>
                </a:solidFill>
                <a:effectLst/>
                <a:latin typeface="Arial" charset="0"/>
                <a:cs typeface="Arial" charset="0"/>
              </a:rPr>
              <a:t>, 61% told us that having information about a school's commitment to the environment would influence their decision to apply to or attend the college”, said Robert Franek, The Princeton Review's Senior VP-Publisher. </a:t>
            </a:r>
          </a:p>
        </p:txBody>
      </p:sp>
    </p:spTree>
    <p:extLst>
      <p:ext uri="{BB962C8B-B14F-4D97-AF65-F5344CB8AC3E}">
        <p14:creationId xmlns:p14="http://schemas.microsoft.com/office/powerpoint/2010/main" xmlns="" val="36900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395" y="0"/>
            <a:ext cx="8229600" cy="1536323"/>
          </a:xfrm>
        </p:spPr>
        <p:txBody>
          <a:bodyPr>
            <a:noAutofit/>
          </a:bodyPr>
          <a:lstStyle/>
          <a:p>
            <a:r>
              <a:rPr lang="en-US" sz="6000" dirty="0" smtClean="0"/>
              <a:t>Daylight Hour</a:t>
            </a:r>
            <a:endParaRPr lang="en-US" sz="6000" dirty="0"/>
          </a:p>
        </p:txBody>
      </p:sp>
      <p:pic>
        <p:nvPicPr>
          <p:cNvPr id="5" name="Content Placeholder 4"/>
          <p:cNvPicPr>
            <a:picLocks noGrp="1" noChangeAspect="1"/>
          </p:cNvPicPr>
          <p:nvPr>
            <p:ph sz="half" idx="2"/>
          </p:nvPr>
        </p:nvPicPr>
        <p:blipFill rotWithShape="1">
          <a:blip r:embed="rId3"/>
          <a:srcRect l="26862" t="20009" b="32241"/>
          <a:stretch/>
        </p:blipFill>
        <p:spPr>
          <a:xfrm>
            <a:off x="4715885" y="1297458"/>
            <a:ext cx="4428115" cy="2962539"/>
          </a:xfrm>
          <a:prstGeom prst="rect">
            <a:avLst/>
          </a:prstGeom>
        </p:spPr>
      </p:pic>
      <p:pic>
        <p:nvPicPr>
          <p:cNvPr id="10242" name="Picture 2" descr="Embedded image permalink"/>
          <p:cNvPicPr>
            <a:picLocks noGrp="1" noChangeAspect="1" noChangeArrowheads="1"/>
          </p:cNvPicPr>
          <p:nvPr>
            <p:ph sz="half" idx="1"/>
          </p:nvPr>
        </p:nvPicPr>
        <p:blipFill rotWithShape="1">
          <a:blip r:embed="rId4">
            <a:extLst>
              <a:ext uri="{28A0092B-C50C-407E-A947-70E740481C1C}">
                <a14:useLocalDpi xmlns:a14="http://schemas.microsoft.com/office/drawing/2010/main" xmlns="" val="0"/>
              </a:ext>
            </a:extLst>
          </a:blip>
          <a:srcRect t="9533" r="25155"/>
          <a:stretch/>
        </p:blipFill>
        <p:spPr bwMode="auto">
          <a:xfrm>
            <a:off x="11987" y="1536323"/>
            <a:ext cx="4834603" cy="2931641"/>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itle 1"/>
          <p:cNvSpPr txBox="1">
            <a:spLocks/>
          </p:cNvSpPr>
          <p:nvPr/>
        </p:nvSpPr>
        <p:spPr>
          <a:xfrm>
            <a:off x="-1" y="4167321"/>
            <a:ext cx="9054391" cy="153632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hlinkClick r:id="rId5"/>
              </a:rPr>
              <a:t>http://blog.suny.edu/2015/06/suny-turned-down-the-lights-for-daylighthour-2015/</a:t>
            </a:r>
            <a:r>
              <a:rPr lang="en-US" sz="2000" dirty="0" smtClean="0"/>
              <a:t/>
            </a:r>
            <a:br>
              <a:rPr lang="en-US" sz="2000" dirty="0" smtClean="0"/>
            </a:br>
            <a:endParaRPr lang="en-US" sz="2000" dirty="0"/>
          </a:p>
        </p:txBody>
      </p:sp>
    </p:spTree>
    <p:extLst>
      <p:ext uri="{BB962C8B-B14F-4D97-AF65-F5344CB8AC3E}">
        <p14:creationId xmlns:p14="http://schemas.microsoft.com/office/powerpoint/2010/main" xmlns="" val="320079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mat-bizsolutions.com/wp-content/uploads/2014/09/Micro-Grid-system-Diagram.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39148"/>
            <a:ext cx="9297073" cy="5282648"/>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itle 1"/>
          <p:cNvSpPr>
            <a:spLocks noGrp="1"/>
          </p:cNvSpPr>
          <p:nvPr>
            <p:ph type="title"/>
          </p:nvPr>
        </p:nvSpPr>
        <p:spPr>
          <a:xfrm>
            <a:off x="0" y="1277255"/>
            <a:ext cx="2332947" cy="857250"/>
          </a:xfrm>
          <a:solidFill>
            <a:srgbClr val="0074DE"/>
          </a:solidFill>
        </p:spPr>
        <p:txBody>
          <a:bodyPr>
            <a:normAutofit/>
          </a:bodyPr>
          <a:lstStyle/>
          <a:p>
            <a:r>
              <a:rPr lang="en-US" dirty="0" smtClean="0">
                <a:solidFill>
                  <a:schemeClr val="bg1"/>
                </a:solidFill>
              </a:rPr>
              <a:t>NY Prize</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mat-bizsolutions.com/wp-content/uploads/2014/09/Micro-Grid-system-Diagram.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39148"/>
            <a:ext cx="9297073" cy="528264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0" y="452307"/>
            <a:ext cx="2561547" cy="857250"/>
          </a:xfrm>
          <a:solidFill>
            <a:srgbClr val="0074DE"/>
          </a:solidFill>
        </p:spPr>
        <p:txBody>
          <a:bodyPr>
            <a:normAutofit/>
          </a:bodyPr>
          <a:lstStyle/>
          <a:p>
            <a:r>
              <a:rPr lang="en-US" dirty="0" smtClean="0">
                <a:solidFill>
                  <a:schemeClr val="bg1"/>
                </a:solidFill>
              </a:rPr>
              <a:t>NY Prize</a:t>
            </a:r>
            <a:endParaRPr lang="en-US" dirty="0">
              <a:solidFill>
                <a:schemeClr val="bg1"/>
              </a:solidFill>
            </a:endParaRPr>
          </a:p>
        </p:txBody>
      </p:sp>
      <p:sp>
        <p:nvSpPr>
          <p:cNvPr id="3" name="Content Placeholder 2"/>
          <p:cNvSpPr>
            <a:spLocks noGrp="1"/>
          </p:cNvSpPr>
          <p:nvPr>
            <p:ph sz="half" idx="1"/>
          </p:nvPr>
        </p:nvSpPr>
        <p:spPr>
          <a:xfrm>
            <a:off x="10617" y="1497697"/>
            <a:ext cx="4118572" cy="3193573"/>
          </a:xfrm>
          <a:solidFill>
            <a:srgbClr val="0074DE"/>
          </a:solidFill>
        </p:spPr>
        <p:txBody>
          <a:bodyPr>
            <a:normAutofit fontScale="92500" lnSpcReduction="20000"/>
          </a:bodyPr>
          <a:lstStyle/>
          <a:p>
            <a:pPr lvl="0"/>
            <a:r>
              <a:rPr lang="en-US" dirty="0" smtClean="0">
                <a:solidFill>
                  <a:schemeClr val="bg1"/>
                </a:solidFill>
              </a:rPr>
              <a:t>SUNY Geneseo</a:t>
            </a:r>
          </a:p>
          <a:p>
            <a:pPr lvl="0"/>
            <a:r>
              <a:rPr lang="en-US" dirty="0" smtClean="0">
                <a:solidFill>
                  <a:schemeClr val="bg1"/>
                </a:solidFill>
              </a:rPr>
              <a:t>SUNY Plattsburgh</a:t>
            </a:r>
          </a:p>
          <a:p>
            <a:pPr lvl="0"/>
            <a:r>
              <a:rPr lang="en-US" dirty="0" smtClean="0">
                <a:solidFill>
                  <a:schemeClr val="bg1"/>
                </a:solidFill>
              </a:rPr>
              <a:t>SUNY Downstate Medical</a:t>
            </a:r>
          </a:p>
          <a:p>
            <a:pPr lvl="0"/>
            <a:r>
              <a:rPr lang="en-US" dirty="0" smtClean="0">
                <a:solidFill>
                  <a:schemeClr val="bg1"/>
                </a:solidFill>
              </a:rPr>
              <a:t>SUNY New Paltz</a:t>
            </a:r>
          </a:p>
          <a:p>
            <a:pPr lvl="0"/>
            <a:r>
              <a:rPr lang="en-US" dirty="0" smtClean="0">
                <a:solidFill>
                  <a:schemeClr val="bg1"/>
                </a:solidFill>
              </a:rPr>
              <a:t>SUNY Oswego</a:t>
            </a:r>
          </a:p>
          <a:p>
            <a:pPr lvl="0"/>
            <a:r>
              <a:rPr lang="en-US" dirty="0" smtClean="0">
                <a:solidFill>
                  <a:schemeClr val="bg1"/>
                </a:solidFill>
              </a:rPr>
              <a:t>SUNY Upstate Medical</a:t>
            </a:r>
          </a:p>
          <a:p>
            <a:pPr lvl="0"/>
            <a:r>
              <a:rPr lang="en-US" dirty="0" smtClean="0">
                <a:solidFill>
                  <a:schemeClr val="bg1"/>
                </a:solidFill>
              </a:rPr>
              <a:t>SUNY Canton</a:t>
            </a:r>
          </a:p>
          <a:p>
            <a:pPr lvl="0"/>
            <a:r>
              <a:rPr lang="en-US" dirty="0">
                <a:solidFill>
                  <a:schemeClr val="bg1"/>
                </a:solidFill>
              </a:rPr>
              <a:t>University at Buffalo</a:t>
            </a:r>
          </a:p>
          <a:p>
            <a:endParaRPr lang="en-US" dirty="0">
              <a:solidFill>
                <a:schemeClr val="bg1"/>
              </a:solidFill>
            </a:endParaRPr>
          </a:p>
        </p:txBody>
      </p:sp>
      <p:sp>
        <p:nvSpPr>
          <p:cNvPr id="4" name="Content Placeholder 3"/>
          <p:cNvSpPr>
            <a:spLocks noGrp="1"/>
          </p:cNvSpPr>
          <p:nvPr>
            <p:ph sz="half" idx="2"/>
          </p:nvPr>
        </p:nvSpPr>
        <p:spPr>
          <a:xfrm>
            <a:off x="3847043" y="1497697"/>
            <a:ext cx="5090984" cy="3193573"/>
          </a:xfrm>
          <a:solidFill>
            <a:srgbClr val="0074DE"/>
          </a:solidFill>
        </p:spPr>
        <p:txBody>
          <a:bodyPr>
            <a:normAutofit fontScale="92500" lnSpcReduction="20000"/>
          </a:bodyPr>
          <a:lstStyle/>
          <a:p>
            <a:pPr lvl="0"/>
            <a:r>
              <a:rPr lang="en-US" dirty="0" smtClean="0">
                <a:solidFill>
                  <a:schemeClr val="bg1"/>
                </a:solidFill>
              </a:rPr>
              <a:t>Cornell </a:t>
            </a:r>
            <a:endParaRPr lang="en-US" dirty="0">
              <a:solidFill>
                <a:schemeClr val="bg1"/>
              </a:solidFill>
            </a:endParaRPr>
          </a:p>
          <a:p>
            <a:pPr lvl="0"/>
            <a:r>
              <a:rPr lang="en-US" dirty="0">
                <a:solidFill>
                  <a:schemeClr val="bg1"/>
                </a:solidFill>
              </a:rPr>
              <a:t>Erie Community College</a:t>
            </a:r>
          </a:p>
          <a:p>
            <a:pPr lvl="0"/>
            <a:r>
              <a:rPr lang="en-US" dirty="0">
                <a:solidFill>
                  <a:schemeClr val="bg1"/>
                </a:solidFill>
              </a:rPr>
              <a:t>Schenectady Community College</a:t>
            </a:r>
          </a:p>
          <a:p>
            <a:pPr lvl="0"/>
            <a:r>
              <a:rPr lang="en-US" dirty="0">
                <a:solidFill>
                  <a:schemeClr val="bg1"/>
                </a:solidFill>
              </a:rPr>
              <a:t>Jefferson Community College</a:t>
            </a:r>
          </a:p>
          <a:p>
            <a:pPr lvl="0"/>
            <a:r>
              <a:rPr lang="en-US" dirty="0">
                <a:solidFill>
                  <a:schemeClr val="bg1"/>
                </a:solidFill>
              </a:rPr>
              <a:t>Westchester Community College</a:t>
            </a:r>
          </a:p>
          <a:p>
            <a:pPr lvl="0"/>
            <a:r>
              <a:rPr lang="en-US" dirty="0">
                <a:solidFill>
                  <a:schemeClr val="bg1"/>
                </a:solidFill>
              </a:rPr>
              <a:t>Onondaga Community College</a:t>
            </a:r>
          </a:p>
          <a:p>
            <a:pPr lvl="0"/>
            <a:r>
              <a:rPr lang="en-US" dirty="0">
                <a:solidFill>
                  <a:schemeClr val="bg1"/>
                </a:solidFill>
              </a:rPr>
              <a:t>Ulster Community College </a:t>
            </a:r>
          </a:p>
        </p:txBody>
      </p:sp>
    </p:spTree>
    <p:extLst>
      <p:ext uri="{BB962C8B-B14F-4D97-AF65-F5344CB8AC3E}">
        <p14:creationId xmlns:p14="http://schemas.microsoft.com/office/powerpoint/2010/main" xmlns="" val="9901095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 Campus and University </a:t>
            </a:r>
            <a:r>
              <a:rPr lang="en-US" dirty="0" err="1" smtClean="0"/>
              <a:t>Challange</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2292" name="Picture 4" descr="http://www.scienceofrelationships.com/storage/three_pillars_of_relationship_commitment.png?__SQUARESPACE_CACHEVERSION=1389726221287"/>
          <p:cNvPicPr>
            <a:picLocks noChangeAspect="1" noChangeArrowheads="1"/>
          </p:cNvPicPr>
          <p:nvPr/>
        </p:nvPicPr>
        <p:blipFill rotWithShape="1">
          <a:blip r:embed="rId3">
            <a:extLst>
              <a:ext uri="{28A0092B-C50C-407E-A947-70E740481C1C}">
                <a14:useLocalDpi xmlns:a14="http://schemas.microsoft.com/office/drawing/2010/main" xmlns="" val="0"/>
              </a:ext>
            </a:extLst>
          </a:blip>
          <a:srcRect b="17740"/>
          <a:stretch/>
        </p:blipFill>
        <p:spPr bwMode="auto">
          <a:xfrm>
            <a:off x="-4331" y="0"/>
            <a:ext cx="9166161" cy="515237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p:cNvSpPr/>
          <p:nvPr/>
        </p:nvSpPr>
        <p:spPr>
          <a:xfrm>
            <a:off x="5834" y="174207"/>
            <a:ext cx="6730632" cy="1133732"/>
          </a:xfrm>
          <a:prstGeom prst="rect">
            <a:avLst/>
          </a:prstGeom>
          <a:solidFill>
            <a:srgbClr val="44A43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spc="-150" dirty="0" smtClean="0">
                <a:solidFill>
                  <a:schemeClr val="bg1"/>
                </a:solidFill>
                <a:latin typeface="Arial" pitchFamily="34" charset="0"/>
                <a:cs typeface="Arial" pitchFamily="34" charset="0"/>
              </a:rPr>
              <a:t>Renewing the Energy Vision (REV) </a:t>
            </a:r>
            <a:r>
              <a:rPr lang="en-US" sz="3600" spc="-150" dirty="0">
                <a:solidFill>
                  <a:schemeClr val="bg1"/>
                </a:solidFill>
                <a:latin typeface="Arial" pitchFamily="34" charset="0"/>
                <a:cs typeface="Arial" pitchFamily="34" charset="0"/>
              </a:rPr>
              <a:t>C</a:t>
            </a:r>
            <a:r>
              <a:rPr lang="en-US" sz="3600" spc="-150" dirty="0" smtClean="0">
                <a:solidFill>
                  <a:schemeClr val="bg1"/>
                </a:solidFill>
                <a:latin typeface="Arial" pitchFamily="34" charset="0"/>
                <a:cs typeface="Arial" pitchFamily="34" charset="0"/>
              </a:rPr>
              <a:t>ollege &amp; University Challenge</a:t>
            </a:r>
            <a:endParaRPr lang="en-US" sz="3600" spc="-150" dirty="0">
              <a:solidFill>
                <a:schemeClr val="bg1"/>
              </a:solidFill>
              <a:latin typeface="Arial" pitchFamily="34" charset="0"/>
              <a:cs typeface="Arial" pitchFamily="34" charset="0"/>
            </a:endParaRPr>
          </a:p>
        </p:txBody>
      </p:sp>
      <p:sp>
        <p:nvSpPr>
          <p:cNvPr id="8" name="Rectangle 7"/>
          <p:cNvSpPr/>
          <p:nvPr/>
        </p:nvSpPr>
        <p:spPr>
          <a:xfrm>
            <a:off x="3401" y="1650253"/>
            <a:ext cx="4013014" cy="650687"/>
          </a:xfrm>
          <a:prstGeom prst="rect">
            <a:avLst/>
          </a:prstGeom>
          <a:solidFill>
            <a:srgbClr val="44A43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spc="-150" dirty="0" smtClean="0">
                <a:solidFill>
                  <a:schemeClr val="bg1"/>
                </a:solidFill>
                <a:latin typeface="Arial" pitchFamily="34" charset="0"/>
                <a:cs typeface="Arial" pitchFamily="34" charset="0"/>
              </a:rPr>
              <a:t>Energy &amp; Sustainability</a:t>
            </a:r>
            <a:endParaRPr lang="en-US" sz="3200" spc="-150" dirty="0">
              <a:solidFill>
                <a:schemeClr val="bg1"/>
              </a:solidFill>
              <a:latin typeface="Arial" pitchFamily="34" charset="0"/>
              <a:cs typeface="Arial" pitchFamily="34" charset="0"/>
            </a:endParaRPr>
          </a:p>
        </p:txBody>
      </p:sp>
      <p:sp>
        <p:nvSpPr>
          <p:cNvPr id="9" name="Rectangle 8"/>
          <p:cNvSpPr/>
          <p:nvPr/>
        </p:nvSpPr>
        <p:spPr>
          <a:xfrm>
            <a:off x="2297575" y="2797094"/>
            <a:ext cx="3686536" cy="650687"/>
          </a:xfrm>
          <a:prstGeom prst="rect">
            <a:avLst/>
          </a:prstGeom>
          <a:solidFill>
            <a:srgbClr val="44A43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spc="-150" dirty="0" smtClean="0">
                <a:solidFill>
                  <a:schemeClr val="bg1"/>
                </a:solidFill>
                <a:latin typeface="Arial" pitchFamily="34" charset="0"/>
                <a:cs typeface="Arial" pitchFamily="34" charset="0"/>
              </a:rPr>
              <a:t>Academics and R&amp;D</a:t>
            </a:r>
            <a:endParaRPr lang="en-US" sz="3200" spc="-150" dirty="0">
              <a:solidFill>
                <a:schemeClr val="bg1"/>
              </a:solidFill>
              <a:latin typeface="Arial" pitchFamily="34" charset="0"/>
              <a:cs typeface="Arial" pitchFamily="34" charset="0"/>
            </a:endParaRPr>
          </a:p>
        </p:txBody>
      </p:sp>
      <p:sp>
        <p:nvSpPr>
          <p:cNvPr id="10" name="Rectangle 9"/>
          <p:cNvSpPr/>
          <p:nvPr/>
        </p:nvSpPr>
        <p:spPr>
          <a:xfrm>
            <a:off x="4861367" y="3912163"/>
            <a:ext cx="4300464" cy="650687"/>
          </a:xfrm>
          <a:prstGeom prst="rect">
            <a:avLst/>
          </a:prstGeom>
          <a:solidFill>
            <a:srgbClr val="44A43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3200" spc="-150" dirty="0" smtClean="0">
                <a:solidFill>
                  <a:schemeClr val="bg1"/>
                </a:solidFill>
                <a:latin typeface="Arial" pitchFamily="34" charset="0"/>
                <a:cs typeface="Arial" pitchFamily="34" charset="0"/>
              </a:rPr>
              <a:t>Community Engagement</a:t>
            </a:r>
            <a:endParaRPr lang="en-US" sz="32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20232672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57346" name="Picture 2" descr="http://palm.coronadousd.net/static/media/uploads/Coronado%20Unified%20School%20District/News%20and%20Blog%20Images/Graphics/.thumbnails/maintenance%202-300x0.jpg"/>
          <p:cNvPicPr>
            <a:picLocks noChangeAspect="1" noChangeArrowheads="1"/>
          </p:cNvPicPr>
          <p:nvPr/>
        </p:nvPicPr>
        <p:blipFill>
          <a:blip r:embed="rId3"/>
          <a:srcRect t="6616" b="30651"/>
          <a:stretch>
            <a:fillRect/>
          </a:stretch>
        </p:blipFill>
        <p:spPr bwMode="auto">
          <a:xfrm>
            <a:off x="0" y="0"/>
            <a:ext cx="9144000" cy="5143500"/>
          </a:xfrm>
          <a:prstGeom prst="rect">
            <a:avLst/>
          </a:prstGeom>
          <a:noFill/>
        </p:spPr>
      </p:pic>
      <p:sp>
        <p:nvSpPr>
          <p:cNvPr id="5" name="Rectangle 4"/>
          <p:cNvSpPr/>
          <p:nvPr/>
        </p:nvSpPr>
        <p:spPr>
          <a:xfrm>
            <a:off x="3062514" y="412542"/>
            <a:ext cx="6081485" cy="650687"/>
          </a:xfrm>
          <a:prstGeom prst="rect">
            <a:avLst/>
          </a:prstGeom>
          <a:solidFill>
            <a:srgbClr val="44A43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b="1" spc="-150" dirty="0" smtClean="0">
                <a:solidFill>
                  <a:schemeClr val="bg1"/>
                </a:solidFill>
                <a:latin typeface="Arial" pitchFamily="34" charset="0"/>
                <a:cs typeface="Arial" pitchFamily="34" charset="0"/>
              </a:rPr>
              <a:t>Operations and Maintenance</a:t>
            </a:r>
            <a:endParaRPr lang="en-US" sz="3600" b="1" spc="-150" dirty="0">
              <a:solidFill>
                <a:schemeClr val="bg1"/>
              </a:solidFill>
              <a:latin typeface="Arial" pitchFamily="34" charset="0"/>
              <a:cs typeface="Arial" pitchFamily="34" charset="0"/>
            </a:endParaRPr>
          </a:p>
        </p:txBody>
      </p:sp>
      <p:sp>
        <p:nvSpPr>
          <p:cNvPr id="6" name="TextBox 5"/>
          <p:cNvSpPr txBox="1"/>
          <p:nvPr/>
        </p:nvSpPr>
        <p:spPr>
          <a:xfrm>
            <a:off x="1487604" y="3111690"/>
            <a:ext cx="7656396" cy="1754326"/>
          </a:xfrm>
          <a:prstGeom prst="rect">
            <a:avLst/>
          </a:prstGeom>
          <a:solidFill>
            <a:srgbClr val="0074DE"/>
          </a:solidFill>
        </p:spPr>
        <p:txBody>
          <a:bodyPr wrap="square" rtlCol="0">
            <a:spAutoFit/>
          </a:bodyPr>
          <a:lstStyle/>
          <a:p>
            <a:pPr marL="463550" indent="-463550">
              <a:buFont typeface="Wingdings" pitchFamily="2" charset="2"/>
              <a:buChar char="Ø"/>
            </a:pPr>
            <a:r>
              <a:rPr lang="en-US" sz="3600" b="1" dirty="0" smtClean="0">
                <a:solidFill>
                  <a:schemeClr val="bg1"/>
                </a:solidFill>
              </a:rPr>
              <a:t>Understaffed and Underfunded</a:t>
            </a:r>
          </a:p>
          <a:p>
            <a:pPr marL="463550" indent="-463550">
              <a:buFont typeface="Wingdings" pitchFamily="2" charset="2"/>
              <a:buChar char="Ø"/>
            </a:pPr>
            <a:r>
              <a:rPr lang="en-US" sz="3600" b="1" dirty="0" smtClean="0">
                <a:solidFill>
                  <a:schemeClr val="bg1"/>
                </a:solidFill>
              </a:rPr>
              <a:t>Tasks not accomplished can result in wasted energy</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alm.coronadousd.net/static/media/uploads/Coronado%20Unified%20School%20District/News%20and%20Blog%20Images/Graphics/.thumbnails/maintenance%202-300x0.jpg"/>
          <p:cNvPicPr>
            <a:picLocks noChangeAspect="1" noChangeArrowheads="1"/>
          </p:cNvPicPr>
          <p:nvPr/>
        </p:nvPicPr>
        <p:blipFill>
          <a:blip r:embed="rId3"/>
          <a:srcRect t="6616" b="30651"/>
          <a:stretch>
            <a:fillRect/>
          </a:stretch>
        </p:blipFill>
        <p:spPr bwMode="auto">
          <a:xfrm>
            <a:off x="0" y="0"/>
            <a:ext cx="9144000" cy="5143500"/>
          </a:xfrm>
          <a:prstGeom prst="rect">
            <a:avLst/>
          </a:prstGeom>
          <a:noFill/>
        </p:spPr>
      </p:pic>
      <p:sp>
        <p:nvSpPr>
          <p:cNvPr id="2" name="Title 1"/>
          <p:cNvSpPr>
            <a:spLocks noGrp="1"/>
          </p:cNvSpPr>
          <p:nvPr>
            <p:ph type="title"/>
          </p:nvPr>
        </p:nvSpPr>
        <p:spPr>
          <a:xfrm>
            <a:off x="0" y="426959"/>
            <a:ext cx="4991100" cy="651272"/>
          </a:xfrm>
          <a:solidFill>
            <a:srgbClr val="44A436"/>
          </a:solidFill>
        </p:spPr>
        <p:txBody>
          <a:bodyPr>
            <a:normAutofit fontScale="90000"/>
          </a:bodyPr>
          <a:lstStyle/>
          <a:p>
            <a:pPr algn="l"/>
            <a:r>
              <a:rPr lang="en-US" b="1" dirty="0" smtClean="0">
                <a:solidFill>
                  <a:schemeClr val="bg1"/>
                </a:solidFill>
              </a:rPr>
              <a:t>O&amp;M Grant Program</a:t>
            </a:r>
            <a:endParaRPr lang="en-US" b="1" dirty="0">
              <a:solidFill>
                <a:schemeClr val="bg1"/>
              </a:solidFill>
            </a:endParaRPr>
          </a:p>
        </p:txBody>
      </p:sp>
      <p:sp>
        <p:nvSpPr>
          <p:cNvPr id="3" name="Content Placeholder 2"/>
          <p:cNvSpPr>
            <a:spLocks noGrp="1"/>
          </p:cNvSpPr>
          <p:nvPr>
            <p:ph idx="1"/>
          </p:nvPr>
        </p:nvSpPr>
        <p:spPr>
          <a:xfrm>
            <a:off x="0" y="1283971"/>
            <a:ext cx="5326380" cy="796289"/>
          </a:xfrm>
          <a:solidFill>
            <a:srgbClr val="0074DE"/>
          </a:solidFill>
        </p:spPr>
        <p:txBody>
          <a:bodyPr>
            <a:normAutofit lnSpcReduction="10000"/>
          </a:bodyPr>
          <a:lstStyle/>
          <a:p>
            <a:pPr>
              <a:buFont typeface="Wingdings" pitchFamily="2" charset="2"/>
              <a:buChar char="Ø"/>
            </a:pPr>
            <a:r>
              <a:rPr lang="en-US" sz="2400" dirty="0" smtClean="0">
                <a:solidFill>
                  <a:schemeClr val="bg1"/>
                </a:solidFill>
              </a:rPr>
              <a:t>Intended to stimulate and accelerate operations and maintenance (O&amp;M)</a:t>
            </a:r>
          </a:p>
          <a:p>
            <a:pPr lvl="0">
              <a:buNone/>
            </a:pPr>
            <a:endParaRPr lang="en-US" sz="2000" dirty="0">
              <a:solidFill>
                <a:schemeClr val="bg1"/>
              </a:solidFill>
            </a:endParaRPr>
          </a:p>
        </p:txBody>
      </p:sp>
      <p:sp>
        <p:nvSpPr>
          <p:cNvPr id="7" name="TextBox 6"/>
          <p:cNvSpPr txBox="1"/>
          <p:nvPr/>
        </p:nvSpPr>
        <p:spPr>
          <a:xfrm>
            <a:off x="0" y="2629436"/>
            <a:ext cx="5330952" cy="2308324"/>
          </a:xfrm>
          <a:prstGeom prst="rect">
            <a:avLst/>
          </a:prstGeom>
          <a:solidFill>
            <a:srgbClr val="0074DE"/>
          </a:solidFill>
        </p:spPr>
        <p:txBody>
          <a:bodyPr wrap="square" rtlCol="0">
            <a:spAutoFit/>
          </a:bodyPr>
          <a:lstStyle/>
          <a:p>
            <a:pPr lvl="0">
              <a:buFont typeface="Wingdings" pitchFamily="2" charset="2"/>
              <a:buChar char="Ø"/>
            </a:pPr>
            <a:r>
              <a:rPr lang="en-US" sz="2400" dirty="0" smtClean="0">
                <a:solidFill>
                  <a:schemeClr val="bg1"/>
                </a:solidFill>
              </a:rPr>
              <a:t> Examples include:</a:t>
            </a:r>
            <a:endParaRPr lang="en-US" sz="3600" dirty="0" smtClean="0">
              <a:solidFill>
                <a:schemeClr val="bg1"/>
              </a:solidFill>
            </a:endParaRPr>
          </a:p>
          <a:p>
            <a:pPr marL="631825" lvl="1" indent="-174625">
              <a:buFont typeface="Wingdings" pitchFamily="2" charset="2"/>
              <a:buChar char="§"/>
            </a:pPr>
            <a:r>
              <a:rPr lang="en-US" sz="2400" dirty="0" smtClean="0">
                <a:solidFill>
                  <a:schemeClr val="bg1"/>
                </a:solidFill>
              </a:rPr>
              <a:t>Repairs, upgrades, optimization of existing HVAC systems;</a:t>
            </a:r>
            <a:endParaRPr lang="en-US" sz="3200" dirty="0" smtClean="0">
              <a:solidFill>
                <a:schemeClr val="bg1"/>
              </a:solidFill>
            </a:endParaRPr>
          </a:p>
          <a:p>
            <a:pPr lvl="1">
              <a:buFont typeface="Wingdings" pitchFamily="2" charset="2"/>
              <a:buChar char="§"/>
            </a:pPr>
            <a:r>
              <a:rPr lang="en-US" sz="2400" dirty="0" smtClean="0">
                <a:solidFill>
                  <a:schemeClr val="bg1"/>
                </a:solidFill>
              </a:rPr>
              <a:t> Lighting retrofits/replacements;</a:t>
            </a:r>
            <a:endParaRPr lang="en-US" sz="3200" dirty="0" smtClean="0">
              <a:solidFill>
                <a:schemeClr val="bg1"/>
              </a:solidFill>
            </a:endParaRPr>
          </a:p>
          <a:p>
            <a:pPr lvl="1">
              <a:buFont typeface="Wingdings" pitchFamily="2" charset="2"/>
              <a:buChar char="§"/>
            </a:pPr>
            <a:r>
              <a:rPr lang="en-US" sz="2400" dirty="0" smtClean="0">
                <a:solidFill>
                  <a:schemeClr val="bg1"/>
                </a:solidFill>
              </a:rPr>
              <a:t> Awareness programs; and</a:t>
            </a:r>
          </a:p>
          <a:p>
            <a:pPr lvl="1">
              <a:buFont typeface="Wingdings" pitchFamily="2" charset="2"/>
              <a:buChar char="§"/>
            </a:pPr>
            <a:r>
              <a:rPr lang="en-US" sz="2400" dirty="0" smtClean="0">
                <a:solidFill>
                  <a:schemeClr val="bg1"/>
                </a:solidFill>
              </a:rPr>
              <a:t> Preventative maintenance</a:t>
            </a: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1864519" y="3286126"/>
            <a:ext cx="1364456" cy="14704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285750" indent="-285750" eaLnBrk="0" hangingPunct="0">
              <a:defRPr sz="1600" b="1" i="1">
                <a:solidFill>
                  <a:schemeClr val="accent1"/>
                </a:solidFill>
                <a:latin typeface="Arial" panose="020B0604020202020204" pitchFamily="34" charset="0"/>
                <a:cs typeface="Arial" panose="020B0604020202020204" pitchFamily="34" charset="0"/>
              </a:defRPr>
            </a:lvl1pPr>
            <a:lvl2pPr marL="742950" indent="-285750" eaLnBrk="0" hangingPunct="0">
              <a:defRPr sz="1600" b="1" i="1">
                <a:solidFill>
                  <a:schemeClr val="accent1"/>
                </a:solidFill>
                <a:latin typeface="Arial" panose="020B0604020202020204" pitchFamily="34" charset="0"/>
                <a:cs typeface="Arial" panose="020B0604020202020204" pitchFamily="34" charset="0"/>
              </a:defRPr>
            </a:lvl2pPr>
            <a:lvl3pPr marL="1143000" indent="-228600" eaLnBrk="0" hangingPunct="0">
              <a:defRPr sz="1600" b="1" i="1">
                <a:solidFill>
                  <a:schemeClr val="accent1"/>
                </a:solidFill>
                <a:latin typeface="Arial" panose="020B0604020202020204" pitchFamily="34" charset="0"/>
                <a:cs typeface="Arial" panose="020B0604020202020204" pitchFamily="34" charset="0"/>
              </a:defRPr>
            </a:lvl3pPr>
            <a:lvl4pPr marL="1600200" indent="-228600" eaLnBrk="0" hangingPunct="0">
              <a:defRPr sz="1600" b="1" i="1">
                <a:solidFill>
                  <a:schemeClr val="accent1"/>
                </a:solidFill>
                <a:latin typeface="Arial" panose="020B0604020202020204" pitchFamily="34" charset="0"/>
                <a:cs typeface="Arial" panose="020B0604020202020204" pitchFamily="34" charset="0"/>
              </a:defRPr>
            </a:lvl4pPr>
            <a:lvl5pPr marL="2057400" indent="-228600" eaLnBrk="0" hangingPunct="0">
              <a:defRPr sz="1600" b="1" i="1">
                <a:solidFill>
                  <a:schemeClr val="accent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b="1" i="1">
                <a:solidFill>
                  <a:schemeClr val="accent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b="1" i="1">
                <a:solidFill>
                  <a:schemeClr val="accent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b="1" i="1">
                <a:solidFill>
                  <a:schemeClr val="accent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b="1" i="1">
                <a:solidFill>
                  <a:schemeClr val="accent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Char char="•"/>
            </a:pPr>
            <a:endParaRPr lang="en-US" sz="1050" b="0" i="0" dirty="0">
              <a:solidFill>
                <a:schemeClr val="tx1"/>
              </a:solidFill>
              <a:latin typeface="+mn-lt"/>
            </a:endParaRPr>
          </a:p>
        </p:txBody>
      </p:sp>
      <p:graphicFrame>
        <p:nvGraphicFramePr>
          <p:cNvPr id="9" name="Diagram 8"/>
          <p:cNvGraphicFramePr/>
          <p:nvPr>
            <p:extLst>
              <p:ext uri="{D42A27DB-BD31-4B8C-83A1-F6EECF244321}">
                <p14:modId xmlns:p14="http://schemas.microsoft.com/office/powerpoint/2010/main" xmlns="" val="3066592847"/>
              </p:ext>
            </p:extLst>
          </p:nvPr>
        </p:nvGraphicFramePr>
        <p:xfrm>
          <a:off x="431321" y="841829"/>
          <a:ext cx="8481860" cy="3962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12" descr="NYPA logo_rgb_72dpi.jpg"/>
          <p:cNvPicPr>
            <a:picLocks noChangeAspect="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247285" y="0"/>
            <a:ext cx="2751001" cy="8595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8" name="Picture 4" descr="BuildSmart NY"/>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71021" y="-22863"/>
            <a:ext cx="2857500" cy="85725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0" y="827313"/>
            <a:ext cx="2873829" cy="666371"/>
          </a:xfrm>
          <a:solidFill>
            <a:srgbClr val="0074DE"/>
          </a:solidFill>
        </p:spPr>
        <p:txBody>
          <a:bodyPr>
            <a:noAutofit/>
          </a:bodyPr>
          <a:lstStyle/>
          <a:p>
            <a:pPr algn="l"/>
            <a:r>
              <a:rPr lang="en-US" sz="3200" dirty="0" smtClean="0">
                <a:solidFill>
                  <a:schemeClr val="bg1"/>
                </a:solidFill>
              </a:rPr>
              <a:t>Build Smart NY</a:t>
            </a:r>
            <a:endParaRPr lang="en-US" sz="3200" dirty="0">
              <a:solidFill>
                <a:schemeClr val="bg1"/>
              </a:solidFill>
            </a:endParaRPr>
          </a:p>
        </p:txBody>
      </p:sp>
    </p:spTree>
    <p:extLst>
      <p:ext uri="{BB962C8B-B14F-4D97-AF65-F5344CB8AC3E}">
        <p14:creationId xmlns:p14="http://schemas.microsoft.com/office/powerpoint/2010/main" xmlns="" val="9818935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newscenter.lbl.gov/wp-content/uploads/105_2580412.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6269" b="22689"/>
          <a:stretch/>
        </p:blipFill>
        <p:spPr bwMode="auto">
          <a:xfrm>
            <a:off x="0" y="-19049"/>
            <a:ext cx="9174436" cy="51816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a:xfrm>
            <a:off x="1979271" y="3067290"/>
            <a:ext cx="7195164" cy="682907"/>
          </a:xfrm>
          <a:solidFill>
            <a:srgbClr val="44A436"/>
          </a:solidFill>
          <a:effectLst>
            <a:outerShdw blurRad="50800" dist="50800" dir="5400000" algn="ctr" rotWithShape="0">
              <a:srgbClr val="44A436"/>
            </a:outerShdw>
          </a:effectLst>
        </p:spPr>
        <p:txBody>
          <a:bodyPr/>
          <a:lstStyle/>
          <a:p>
            <a:pPr marL="0" indent="0" algn="r">
              <a:buNone/>
            </a:pPr>
            <a:r>
              <a:rPr lang="en-US" dirty="0" smtClean="0">
                <a:solidFill>
                  <a:schemeClr val="bg1"/>
                </a:solidFill>
              </a:rPr>
              <a:t>Beware Of Credits Exceeding Expenditures</a:t>
            </a:r>
            <a:endParaRPr lang="en-US" dirty="0">
              <a:solidFill>
                <a:schemeClr val="bg1"/>
              </a:solidFill>
            </a:endParaRPr>
          </a:p>
        </p:txBody>
      </p:sp>
      <p:sp>
        <p:nvSpPr>
          <p:cNvPr id="5" name="Rectangle 4"/>
          <p:cNvSpPr/>
          <p:nvPr/>
        </p:nvSpPr>
        <p:spPr>
          <a:xfrm>
            <a:off x="0" y="560046"/>
            <a:ext cx="4606724" cy="650687"/>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spc="-150" dirty="0" smtClean="0">
                <a:solidFill>
                  <a:schemeClr val="bg1"/>
                </a:solidFill>
                <a:latin typeface="Arial" pitchFamily="34" charset="0"/>
                <a:cs typeface="Arial" pitchFamily="34" charset="0"/>
              </a:rPr>
              <a:t>Remote Net Metering</a:t>
            </a:r>
            <a:endParaRPr lang="en-US" sz="3600"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1271620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0" y="-1970"/>
            <a:ext cx="9144793" cy="5145470"/>
          </a:xfrm>
          <a:prstGeom prst="rect">
            <a:avLst/>
          </a:prstGeom>
        </p:spPr>
      </p:pic>
      <p:sp>
        <p:nvSpPr>
          <p:cNvPr id="5" name="Title 1"/>
          <p:cNvSpPr txBox="1">
            <a:spLocks/>
          </p:cNvSpPr>
          <p:nvPr/>
        </p:nvSpPr>
        <p:spPr>
          <a:xfrm>
            <a:off x="7351486" y="191464"/>
            <a:ext cx="1792514" cy="857250"/>
          </a:xfrm>
          <a:prstGeom prst="rect">
            <a:avLst/>
          </a:prstGeom>
          <a:solidFill>
            <a:srgbClr val="0074DE"/>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Rule 1 </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
        <p:nvSpPr>
          <p:cNvPr id="6" name="Content Placeholder 2"/>
          <p:cNvSpPr txBox="1">
            <a:spLocks/>
          </p:cNvSpPr>
          <p:nvPr/>
        </p:nvSpPr>
        <p:spPr>
          <a:xfrm>
            <a:off x="6052457" y="2873828"/>
            <a:ext cx="3091543" cy="870857"/>
          </a:xfrm>
          <a:prstGeom prst="rect">
            <a:avLst/>
          </a:prstGeom>
          <a:solidFill>
            <a:srgbClr val="0074DE"/>
          </a:solidFill>
        </p:spPr>
        <p:txBody>
          <a:bodyPr vert="horz" lIns="91440" tIns="45720" rIns="91440" bIns="45720" rtlCol="0">
            <a:no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800" b="0" i="0" u="none" strike="noStrike" kern="1200" cap="none" spc="0" normalizeH="0" baseline="0" noProof="0" dirty="0" smtClean="0">
                <a:ln>
                  <a:noFill/>
                </a:ln>
                <a:solidFill>
                  <a:schemeClr val="bg1"/>
                </a:solidFill>
                <a:effectLst/>
                <a:uLnTx/>
                <a:uFillTx/>
                <a:latin typeface="+mn-lt"/>
                <a:ea typeface="+mn-ea"/>
                <a:cs typeface="+mn-cs"/>
              </a:rPr>
              <a:t>Maximum 2MW per Property</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srcRect/>
          <a:stretch>
            <a:fillRect/>
          </a:stretch>
        </p:blipFill>
        <p:spPr>
          <a:xfrm>
            <a:off x="2" y="0"/>
            <a:ext cx="9143998" cy="3190454"/>
          </a:xfrm>
          <a:prstGeom prst="rect">
            <a:avLst/>
          </a:prstGeom>
        </p:spPr>
      </p:pic>
      <p:sp>
        <p:nvSpPr>
          <p:cNvPr id="8" name="Rectangle 7"/>
          <p:cNvSpPr/>
          <p:nvPr/>
        </p:nvSpPr>
        <p:spPr>
          <a:xfrm>
            <a:off x="-1" y="3056473"/>
            <a:ext cx="9144001" cy="208702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a:xfrm>
            <a:off x="2" y="4270128"/>
            <a:ext cx="5833531" cy="646331"/>
          </a:xfrm>
          <a:prstGeom prst="rect">
            <a:avLst/>
          </a:prstGeom>
        </p:spPr>
        <p:txBody>
          <a:bodyPr wrap="square" anchor="ctr" anchorCtr="0">
            <a:spAutoFit/>
          </a:bodyPr>
          <a:lstStyle/>
          <a:p>
            <a:r>
              <a:rPr lang="en-US" b="1" dirty="0" smtClean="0">
                <a:solidFill>
                  <a:schemeClr val="bg1"/>
                </a:solidFill>
                <a:latin typeface="Arial" pitchFamily="34" charset="0"/>
                <a:cs typeface="Arial" pitchFamily="34" charset="0"/>
              </a:rPr>
              <a:t>Summer PPAA Conference</a:t>
            </a:r>
          </a:p>
          <a:p>
            <a:r>
              <a:rPr lang="en-US" dirty="0" smtClean="0">
                <a:solidFill>
                  <a:schemeClr val="bg1"/>
                </a:solidFill>
                <a:latin typeface="Arial" pitchFamily="34" charset="0"/>
                <a:cs typeface="Arial" pitchFamily="34" charset="0"/>
              </a:rPr>
              <a:t>July 14,2015</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5994401" y="3037193"/>
            <a:ext cx="2946399" cy="2106308"/>
          </a:xfrm>
          <a:prstGeom prst="rect">
            <a:avLst/>
          </a:prstGeom>
        </p:spPr>
      </p:pic>
      <p:sp>
        <p:nvSpPr>
          <p:cNvPr id="9" name="Rectangle 8"/>
          <p:cNvSpPr/>
          <p:nvPr/>
        </p:nvSpPr>
        <p:spPr>
          <a:xfrm>
            <a:off x="2" y="3056473"/>
            <a:ext cx="5492748" cy="1077218"/>
          </a:xfrm>
          <a:prstGeom prst="rect">
            <a:avLst/>
          </a:prstGeom>
        </p:spPr>
        <p:txBody>
          <a:bodyPr wrap="square">
            <a:spAutoFit/>
          </a:bodyPr>
          <a:lstStyle/>
          <a:p>
            <a:r>
              <a:rPr lang="en-US" sz="3200" b="1" spc="-150" dirty="0" smtClean="0">
                <a:solidFill>
                  <a:schemeClr val="bg1"/>
                </a:solidFill>
                <a:latin typeface="Arial" pitchFamily="34" charset="0"/>
                <a:cs typeface="Arial" pitchFamily="34" charset="0"/>
              </a:rPr>
              <a:t>Brunch with the Office for Capital Facilities</a:t>
            </a:r>
            <a:endParaRPr lang="en-US" sz="3200" b="1" spc="-150" dirty="0">
              <a:solidFill>
                <a:schemeClr val="bg1"/>
              </a:solidFill>
              <a:latin typeface="Arial" pitchFamily="34" charset="0"/>
              <a:cs typeface="Arial" pitchFamily="34" charset="0"/>
            </a:endParaRPr>
          </a:p>
        </p:txBody>
      </p:sp>
      <p:sp>
        <p:nvSpPr>
          <p:cNvPr id="3" name="Rectangle 2"/>
          <p:cNvSpPr/>
          <p:nvPr/>
        </p:nvSpPr>
        <p:spPr>
          <a:xfrm>
            <a:off x="2034257" y="1180346"/>
            <a:ext cx="4874802" cy="1323439"/>
          </a:xfrm>
          <a:prstGeom prst="rect">
            <a:avLst/>
          </a:prstGeom>
          <a:noFill/>
        </p:spPr>
        <p:txBody>
          <a:bodyPr wrap="square" lIns="91440" tIns="45720" rIns="91440" bIns="45720">
            <a:spAutoFit/>
          </a:bodyPr>
          <a:lstStyle/>
          <a:p>
            <a:pPr algn="ctr"/>
            <a:r>
              <a:rPr lang="en-US"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Thank</a:t>
            </a:r>
            <a:r>
              <a:rPr lang="en-US" sz="8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n-US" sz="60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You</a:t>
            </a:r>
            <a:endPar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xmlns="" val="356193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1486" y="191464"/>
            <a:ext cx="1792514" cy="857250"/>
          </a:xfrm>
          <a:solidFill>
            <a:srgbClr val="0074DE"/>
          </a:solidFill>
        </p:spPr>
        <p:txBody>
          <a:bodyPr/>
          <a:lstStyle/>
          <a:p>
            <a:r>
              <a:rPr lang="en-US" dirty="0" smtClean="0">
                <a:solidFill>
                  <a:schemeClr val="bg1"/>
                </a:solidFill>
              </a:rPr>
              <a:t>Rule 2</a:t>
            </a:r>
            <a:endParaRPr lang="en-US" dirty="0">
              <a:solidFill>
                <a:schemeClr val="bg1"/>
              </a:solidFill>
            </a:endParaRPr>
          </a:p>
        </p:txBody>
      </p:sp>
      <p:pic>
        <p:nvPicPr>
          <p:cNvPr id="1026" name="Picture 2"/>
          <p:cNvPicPr>
            <a:picLocks noChangeAspect="1" noChangeArrowheads="1"/>
          </p:cNvPicPr>
          <p:nvPr/>
        </p:nvPicPr>
        <p:blipFill>
          <a:blip r:embed="rId3"/>
          <a:srcRect/>
          <a:stretch>
            <a:fillRect/>
          </a:stretch>
        </p:blipFill>
        <p:spPr bwMode="auto">
          <a:xfrm>
            <a:off x="0" y="0"/>
            <a:ext cx="7007469" cy="5143500"/>
          </a:xfrm>
          <a:prstGeom prst="rect">
            <a:avLst/>
          </a:prstGeom>
          <a:noFill/>
          <a:ln w="9525">
            <a:noFill/>
            <a:miter lim="800000"/>
            <a:headEnd/>
            <a:tailEnd/>
          </a:ln>
        </p:spPr>
      </p:pic>
      <p:sp>
        <p:nvSpPr>
          <p:cNvPr id="3" name="Content Placeholder 2"/>
          <p:cNvSpPr>
            <a:spLocks noGrp="1"/>
          </p:cNvSpPr>
          <p:nvPr>
            <p:ph idx="1"/>
          </p:nvPr>
        </p:nvSpPr>
        <p:spPr>
          <a:xfrm>
            <a:off x="6052457" y="2873828"/>
            <a:ext cx="3091543" cy="870857"/>
          </a:xfrm>
          <a:solidFill>
            <a:srgbClr val="0074DE"/>
          </a:solidFill>
        </p:spPr>
        <p:txBody>
          <a:bodyPr>
            <a:noAutofit/>
          </a:bodyPr>
          <a:lstStyle/>
          <a:p>
            <a:pPr marL="0" indent="0" algn="r">
              <a:buNone/>
            </a:pPr>
            <a:r>
              <a:rPr lang="en-US" sz="2800" dirty="0" smtClean="0">
                <a:solidFill>
                  <a:schemeClr val="bg1"/>
                </a:solidFill>
              </a:rPr>
              <a:t>You must be in the same NYISO Zone</a:t>
            </a: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power2switch.com/static/css/images/ny_electric_map.png"/>
          <p:cNvPicPr>
            <a:picLocks noChangeAspect="1" noChangeArrowheads="1"/>
          </p:cNvPicPr>
          <p:nvPr/>
        </p:nvPicPr>
        <p:blipFill>
          <a:blip r:embed="rId3"/>
          <a:srcRect t="12742" b="14319"/>
          <a:stretch>
            <a:fillRect/>
          </a:stretch>
        </p:blipFill>
        <p:spPr bwMode="auto">
          <a:xfrm>
            <a:off x="0" y="0"/>
            <a:ext cx="9144000" cy="5143500"/>
          </a:xfrm>
          <a:prstGeom prst="rect">
            <a:avLst/>
          </a:prstGeom>
          <a:solidFill>
            <a:srgbClr val="0074DE"/>
          </a:solidFill>
        </p:spPr>
      </p:pic>
      <p:sp>
        <p:nvSpPr>
          <p:cNvPr id="2" name="Title 1"/>
          <p:cNvSpPr>
            <a:spLocks noGrp="1"/>
          </p:cNvSpPr>
          <p:nvPr>
            <p:ph type="title"/>
          </p:nvPr>
        </p:nvSpPr>
        <p:spPr>
          <a:xfrm>
            <a:off x="7148286" y="293064"/>
            <a:ext cx="1995714" cy="857250"/>
          </a:xfrm>
          <a:solidFill>
            <a:srgbClr val="0074DE"/>
          </a:solidFill>
        </p:spPr>
        <p:txBody>
          <a:bodyPr>
            <a:normAutofit/>
          </a:bodyPr>
          <a:lstStyle/>
          <a:p>
            <a:r>
              <a:rPr lang="en-US" dirty="0" smtClean="0">
                <a:solidFill>
                  <a:schemeClr val="bg1"/>
                </a:solidFill>
              </a:rPr>
              <a:t>Rule 3</a:t>
            </a:r>
            <a:endParaRPr lang="en-US" dirty="0">
              <a:solidFill>
                <a:schemeClr val="bg1"/>
              </a:solidFill>
            </a:endParaRPr>
          </a:p>
        </p:txBody>
      </p:sp>
      <p:sp>
        <p:nvSpPr>
          <p:cNvPr id="3" name="Content Placeholder 2"/>
          <p:cNvSpPr>
            <a:spLocks noGrp="1"/>
          </p:cNvSpPr>
          <p:nvPr>
            <p:ph idx="1"/>
          </p:nvPr>
        </p:nvSpPr>
        <p:spPr>
          <a:xfrm>
            <a:off x="5711371" y="3773713"/>
            <a:ext cx="3432629" cy="885373"/>
          </a:xfrm>
          <a:solidFill>
            <a:srgbClr val="0074DE"/>
          </a:solidFill>
        </p:spPr>
        <p:txBody>
          <a:bodyPr>
            <a:normAutofit fontScale="92500" lnSpcReduction="20000"/>
          </a:bodyPr>
          <a:lstStyle/>
          <a:p>
            <a:pPr marL="0" indent="0" algn="r">
              <a:buNone/>
            </a:pPr>
            <a:r>
              <a:rPr lang="en-US" dirty="0" smtClean="0">
                <a:solidFill>
                  <a:schemeClr val="bg1"/>
                </a:solidFill>
              </a:rPr>
              <a:t>You must be in the same utility territory</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harbinam\AppData\Local\Microsoft\Windows\Temporary Internet Files\Content.IE5\5V028XYD\grass-frame[1].jpg"/>
          <p:cNvPicPr>
            <a:picLocks noChangeAspect="1" noChangeArrowheads="1"/>
          </p:cNvPicPr>
          <p:nvPr/>
        </p:nvPicPr>
        <p:blipFill>
          <a:blip r:embed="rId3" cstate="print"/>
          <a:srcRect t="15626"/>
          <a:stretch>
            <a:fillRect/>
          </a:stretch>
        </p:blipFill>
        <p:spPr bwMode="auto">
          <a:xfrm>
            <a:off x="0" y="0"/>
            <a:ext cx="9144000" cy="5143500"/>
          </a:xfrm>
          <a:prstGeom prst="rect">
            <a:avLst/>
          </a:prstGeom>
          <a:noFill/>
          <a:ln>
            <a:noFill/>
          </a:ln>
        </p:spPr>
      </p:pic>
      <p:grpSp>
        <p:nvGrpSpPr>
          <p:cNvPr id="6" name="Group 5"/>
          <p:cNvGrpSpPr/>
          <p:nvPr/>
        </p:nvGrpSpPr>
        <p:grpSpPr>
          <a:xfrm>
            <a:off x="1033850" y="390066"/>
            <a:ext cx="3078257" cy="3640482"/>
            <a:chOff x="1033850" y="390066"/>
            <a:chExt cx="3078257" cy="3640482"/>
          </a:xfrm>
        </p:grpSpPr>
        <p:sp>
          <p:nvSpPr>
            <p:cNvPr id="10" name="TextBox 9"/>
            <p:cNvSpPr txBox="1"/>
            <p:nvPr/>
          </p:nvSpPr>
          <p:spPr>
            <a:xfrm>
              <a:off x="1849078" y="390066"/>
              <a:ext cx="1447800" cy="523220"/>
            </a:xfrm>
            <a:prstGeom prst="rect">
              <a:avLst/>
            </a:prstGeom>
            <a:noFill/>
          </p:spPr>
          <p:txBody>
            <a:bodyPr wrap="square" rtlCol="0">
              <a:spAutoFit/>
            </a:bodyPr>
            <a:lstStyle/>
            <a:p>
              <a:pPr algn="ctr"/>
              <a:r>
                <a:rPr lang="en-US" sz="2800" b="1" dirty="0" smtClean="0">
                  <a:solidFill>
                    <a:schemeClr val="bg1"/>
                  </a:solidFill>
                </a:rPr>
                <a:t>1 </a:t>
              </a:r>
              <a:r>
                <a:rPr lang="en-US" sz="2800" b="1" dirty="0">
                  <a:solidFill>
                    <a:schemeClr val="bg1"/>
                  </a:solidFill>
                </a:rPr>
                <a:t>M</a:t>
              </a:r>
              <a:r>
                <a:rPr lang="en-US" sz="2800" b="1" dirty="0" smtClean="0">
                  <a:solidFill>
                    <a:schemeClr val="bg1"/>
                  </a:solidFill>
                </a:rPr>
                <a:t>W</a:t>
              </a:r>
              <a:endParaRPr lang="en-US" sz="2800" b="1" dirty="0">
                <a:solidFill>
                  <a:schemeClr val="bg1"/>
                </a:solidFill>
              </a:endParaRPr>
            </a:p>
          </p:txBody>
        </p:sp>
        <p:grpSp>
          <p:nvGrpSpPr>
            <p:cNvPr id="3" name="Group 15"/>
            <p:cNvGrpSpPr/>
            <p:nvPr/>
          </p:nvGrpSpPr>
          <p:grpSpPr>
            <a:xfrm>
              <a:off x="1033850" y="940472"/>
              <a:ext cx="3078257" cy="3090076"/>
              <a:chOff x="1524000" y="590550"/>
              <a:chExt cx="2587367" cy="2183076"/>
            </a:xfrm>
          </p:grpSpPr>
          <p:pic>
            <p:nvPicPr>
              <p:cNvPr id="8" name="Picture 7" descr="solar_panel.jpg"/>
              <p:cNvPicPr>
                <a:picLocks noChangeAspect="1"/>
              </p:cNvPicPr>
              <p:nvPr/>
            </p:nvPicPr>
            <p:blipFill>
              <a:blip r:embed="rId4" cstate="print"/>
              <a:stretch>
                <a:fillRect/>
              </a:stretch>
            </p:blipFill>
            <p:spPr>
              <a:xfrm>
                <a:off x="1524000" y="590550"/>
                <a:ext cx="2587367" cy="1389620"/>
              </a:xfrm>
              <a:prstGeom prst="rect">
                <a:avLst/>
              </a:prstGeom>
            </p:spPr>
          </p:pic>
          <p:pic>
            <p:nvPicPr>
              <p:cNvPr id="14" name="Picture 13" descr="solar array.png"/>
              <p:cNvPicPr>
                <a:picLocks noChangeAspect="1"/>
              </p:cNvPicPr>
              <p:nvPr/>
            </p:nvPicPr>
            <p:blipFill>
              <a:blip r:embed="rId5" cstate="print"/>
              <a:srcRect l="30003" t="54060" r="23337" b="5336"/>
              <a:stretch>
                <a:fillRect/>
              </a:stretch>
            </p:blipFill>
            <p:spPr>
              <a:xfrm>
                <a:off x="2415321" y="1980170"/>
                <a:ext cx="773937" cy="793456"/>
              </a:xfrm>
              <a:prstGeom prst="rect">
                <a:avLst/>
              </a:prstGeom>
            </p:spPr>
          </p:pic>
        </p:grpSp>
      </p:grpSp>
      <p:grpSp>
        <p:nvGrpSpPr>
          <p:cNvPr id="16" name="Group 15"/>
          <p:cNvGrpSpPr/>
          <p:nvPr/>
        </p:nvGrpSpPr>
        <p:grpSpPr>
          <a:xfrm>
            <a:off x="5172534" y="390066"/>
            <a:ext cx="3078257" cy="3640482"/>
            <a:chOff x="1033850" y="390066"/>
            <a:chExt cx="3078257" cy="3640482"/>
          </a:xfrm>
        </p:grpSpPr>
        <p:sp>
          <p:nvSpPr>
            <p:cNvPr id="17" name="TextBox 16"/>
            <p:cNvSpPr txBox="1"/>
            <p:nvPr/>
          </p:nvSpPr>
          <p:spPr>
            <a:xfrm>
              <a:off x="1849078" y="390066"/>
              <a:ext cx="1447800" cy="523220"/>
            </a:xfrm>
            <a:prstGeom prst="rect">
              <a:avLst/>
            </a:prstGeom>
            <a:noFill/>
          </p:spPr>
          <p:txBody>
            <a:bodyPr wrap="square" rtlCol="0">
              <a:spAutoFit/>
            </a:bodyPr>
            <a:lstStyle/>
            <a:p>
              <a:pPr algn="ctr"/>
              <a:r>
                <a:rPr lang="en-US" sz="2800" b="1" dirty="0" smtClean="0">
                  <a:solidFill>
                    <a:schemeClr val="bg1"/>
                  </a:solidFill>
                </a:rPr>
                <a:t>1 </a:t>
              </a:r>
              <a:r>
                <a:rPr lang="en-US" sz="2800" b="1" dirty="0">
                  <a:solidFill>
                    <a:schemeClr val="bg1"/>
                  </a:solidFill>
                </a:rPr>
                <a:t>M</a:t>
              </a:r>
              <a:r>
                <a:rPr lang="en-US" sz="2800" b="1" dirty="0" smtClean="0">
                  <a:solidFill>
                    <a:schemeClr val="bg1"/>
                  </a:solidFill>
                </a:rPr>
                <a:t>W</a:t>
              </a:r>
              <a:endParaRPr lang="en-US" sz="2800" b="1" dirty="0">
                <a:solidFill>
                  <a:schemeClr val="bg1"/>
                </a:solidFill>
              </a:endParaRPr>
            </a:p>
          </p:txBody>
        </p:sp>
        <p:grpSp>
          <p:nvGrpSpPr>
            <p:cNvPr id="18" name="Group 15"/>
            <p:cNvGrpSpPr/>
            <p:nvPr/>
          </p:nvGrpSpPr>
          <p:grpSpPr>
            <a:xfrm>
              <a:off x="1033850" y="940472"/>
              <a:ext cx="3078257" cy="3090076"/>
              <a:chOff x="1524000" y="590550"/>
              <a:chExt cx="2587367" cy="2183076"/>
            </a:xfrm>
          </p:grpSpPr>
          <p:pic>
            <p:nvPicPr>
              <p:cNvPr id="19" name="Picture 18" descr="solar_panel.jpg"/>
              <p:cNvPicPr>
                <a:picLocks noChangeAspect="1"/>
              </p:cNvPicPr>
              <p:nvPr/>
            </p:nvPicPr>
            <p:blipFill>
              <a:blip r:embed="rId4" cstate="print"/>
              <a:stretch>
                <a:fillRect/>
              </a:stretch>
            </p:blipFill>
            <p:spPr>
              <a:xfrm>
                <a:off x="1524000" y="590550"/>
                <a:ext cx="2587367" cy="1389620"/>
              </a:xfrm>
              <a:prstGeom prst="rect">
                <a:avLst/>
              </a:prstGeom>
            </p:spPr>
          </p:pic>
          <p:pic>
            <p:nvPicPr>
              <p:cNvPr id="20" name="Picture 19" descr="solar array.png"/>
              <p:cNvPicPr>
                <a:picLocks noChangeAspect="1"/>
              </p:cNvPicPr>
              <p:nvPr/>
            </p:nvPicPr>
            <p:blipFill>
              <a:blip r:embed="rId5" cstate="print"/>
              <a:srcRect l="30003" t="54060" r="23337" b="5336"/>
              <a:stretch>
                <a:fillRect/>
              </a:stretch>
            </p:blipFill>
            <p:spPr>
              <a:xfrm>
                <a:off x="2415321" y="1980170"/>
                <a:ext cx="773937" cy="793456"/>
              </a:xfrm>
              <a:prstGeom prst="rect">
                <a:avLst/>
              </a:prstGeom>
            </p:spPr>
          </p:pic>
        </p:grpSp>
      </p:grpSp>
      <p:pic>
        <p:nvPicPr>
          <p:cNvPr id="25" name="Picture 24" descr="2000px-Barred_ring.svg.png"/>
          <p:cNvPicPr>
            <a:picLocks noChangeAspect="1"/>
          </p:cNvPicPr>
          <p:nvPr/>
        </p:nvPicPr>
        <p:blipFill>
          <a:blip r:embed="rId6" cstate="print"/>
          <a:stretch>
            <a:fillRect/>
          </a:stretch>
        </p:blipFill>
        <p:spPr>
          <a:xfrm>
            <a:off x="5113602" y="626325"/>
            <a:ext cx="3237771" cy="3207012"/>
          </a:xfrm>
          <a:prstGeom prst="rect">
            <a:avLst/>
          </a:prstGeom>
        </p:spPr>
      </p:pic>
      <p:pic>
        <p:nvPicPr>
          <p:cNvPr id="7" name="Picture 6"/>
          <p:cNvPicPr>
            <a:picLocks noChangeAspect="1"/>
          </p:cNvPicPr>
          <p:nvPr/>
        </p:nvPicPr>
        <p:blipFill>
          <a:blip r:embed="rId7"/>
          <a:stretch>
            <a:fillRect/>
          </a:stretch>
        </p:blipFill>
        <p:spPr>
          <a:xfrm>
            <a:off x="1924792" y="2955612"/>
            <a:ext cx="5547841" cy="2383743"/>
          </a:xfrm>
          <a:prstGeom prst="rect">
            <a:avLst/>
          </a:prstGeom>
        </p:spPr>
      </p:pic>
      <p:pic>
        <p:nvPicPr>
          <p:cNvPr id="21" name="Picture 20" descr="2000px-Barred_ring.svg.png"/>
          <p:cNvPicPr>
            <a:picLocks noChangeAspect="1"/>
          </p:cNvPicPr>
          <p:nvPr/>
        </p:nvPicPr>
        <p:blipFill>
          <a:blip r:embed="rId8" cstate="print"/>
          <a:stretch>
            <a:fillRect/>
          </a:stretch>
        </p:blipFill>
        <p:spPr>
          <a:xfrm>
            <a:off x="1849078" y="-258722"/>
            <a:ext cx="5623555" cy="5570131"/>
          </a:xfrm>
          <a:prstGeom prst="rect">
            <a:avLst/>
          </a:prstGeom>
        </p:spPr>
      </p:pic>
      <p:pic>
        <p:nvPicPr>
          <p:cNvPr id="12" name="Picture 11"/>
          <p:cNvPicPr>
            <a:picLocks noChangeAspect="1"/>
          </p:cNvPicPr>
          <p:nvPr/>
        </p:nvPicPr>
        <p:blipFill>
          <a:blip r:embed="rId9"/>
          <a:stretch>
            <a:fillRect/>
          </a:stretch>
        </p:blipFill>
        <p:spPr>
          <a:xfrm>
            <a:off x="4507986" y="-34516"/>
            <a:ext cx="128027" cy="5212532"/>
          </a:xfrm>
          <a:prstGeom prst="rect">
            <a:avLst/>
          </a:prstGeom>
        </p:spPr>
      </p:pic>
      <p:pic>
        <p:nvPicPr>
          <p:cNvPr id="13" name="Picture 12"/>
          <p:cNvPicPr>
            <a:picLocks noChangeAspect="1"/>
          </p:cNvPicPr>
          <p:nvPr/>
        </p:nvPicPr>
        <p:blipFill>
          <a:blip r:embed="rId10"/>
          <a:stretch>
            <a:fillRect/>
          </a:stretch>
        </p:blipFill>
        <p:spPr>
          <a:xfrm>
            <a:off x="1498034" y="4040908"/>
            <a:ext cx="6401355" cy="1243692"/>
          </a:xfrm>
          <a:prstGeom prst="rect">
            <a:avLst/>
          </a:prstGeom>
        </p:spPr>
      </p:pic>
      <p:grpSp>
        <p:nvGrpSpPr>
          <p:cNvPr id="24" name="Group 23"/>
          <p:cNvGrpSpPr/>
          <p:nvPr/>
        </p:nvGrpSpPr>
        <p:grpSpPr>
          <a:xfrm>
            <a:off x="5711371" y="293064"/>
            <a:ext cx="3432629" cy="4366022"/>
            <a:chOff x="5711371" y="293064"/>
            <a:chExt cx="3432629" cy="4366022"/>
          </a:xfrm>
        </p:grpSpPr>
        <p:sp>
          <p:nvSpPr>
            <p:cNvPr id="22" name="Title 1"/>
            <p:cNvSpPr txBox="1">
              <a:spLocks/>
            </p:cNvSpPr>
            <p:nvPr/>
          </p:nvSpPr>
          <p:spPr>
            <a:xfrm>
              <a:off x="7148286" y="293064"/>
              <a:ext cx="1995714" cy="857250"/>
            </a:xfrm>
            <a:prstGeom prst="rect">
              <a:avLst/>
            </a:prstGeom>
            <a:solidFill>
              <a:srgbClr val="0074DE"/>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Rule 4</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
          <p:nvSpPr>
            <p:cNvPr id="23" name="Content Placeholder 2"/>
            <p:cNvSpPr txBox="1">
              <a:spLocks/>
            </p:cNvSpPr>
            <p:nvPr/>
          </p:nvSpPr>
          <p:spPr>
            <a:xfrm>
              <a:off x="5711371" y="3773713"/>
              <a:ext cx="3432629" cy="885373"/>
            </a:xfrm>
            <a:prstGeom prst="rect">
              <a:avLst/>
            </a:prstGeom>
            <a:solidFill>
              <a:srgbClr val="0074DE"/>
            </a:solidFill>
          </p:spPr>
          <p:txBody>
            <a:bodyPr vert="horz" lIns="91440" tIns="45720" rIns="91440" bIns="45720" rtlCol="0">
              <a:normAutofit fontScale="92500" lnSpcReduction="20000"/>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bg1"/>
                  </a:solidFill>
                  <a:effectLst/>
                  <a:uLnTx/>
                  <a:uFillTx/>
                  <a:latin typeface="+mn-lt"/>
                  <a:ea typeface="+mn-ea"/>
                  <a:cs typeface="+mn-cs"/>
                </a:rPr>
                <a:t>Only one RNM per property</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2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7"/>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21"/>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0" presetClass="entr" presetSubtype="0" fill="hold"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edge">
                                      <p:cBhvr>
                                        <p:cTn id="50" dur="20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1970"/>
            <a:ext cx="9144793" cy="5145470"/>
          </a:xfrm>
          <a:prstGeom prst="rect">
            <a:avLst/>
          </a:prstGeom>
        </p:spPr>
      </p:pic>
      <p:sp>
        <p:nvSpPr>
          <p:cNvPr id="2" name="Title 1"/>
          <p:cNvSpPr>
            <a:spLocks noGrp="1"/>
          </p:cNvSpPr>
          <p:nvPr>
            <p:ph type="title"/>
          </p:nvPr>
        </p:nvSpPr>
        <p:spPr>
          <a:xfrm>
            <a:off x="-397" y="221664"/>
            <a:ext cx="8229600" cy="857250"/>
          </a:xfrm>
          <a:solidFill>
            <a:srgbClr val="0074DE"/>
          </a:solidFill>
        </p:spPr>
        <p:txBody>
          <a:bodyPr>
            <a:normAutofit fontScale="90000"/>
          </a:bodyPr>
          <a:lstStyle/>
          <a:p>
            <a:r>
              <a:rPr lang="en-US" dirty="0" smtClean="0">
                <a:solidFill>
                  <a:schemeClr val="bg1"/>
                </a:solidFill>
              </a:rPr>
              <a:t>Energy Manager/Sustainability Survey</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dirty="0" smtClean="0">
                <a:solidFill>
                  <a:schemeClr val="bg1"/>
                </a:solidFill>
              </a:rPr>
              <a:t>.</a:t>
            </a:r>
          </a:p>
          <a:p>
            <a:endParaRPr lang="en-US" dirty="0">
              <a:solidFill>
                <a:schemeClr val="bg1"/>
              </a:solidFill>
            </a:endParaRPr>
          </a:p>
        </p:txBody>
      </p:sp>
      <p:sp>
        <p:nvSpPr>
          <p:cNvPr id="5" name="TextBox 4"/>
          <p:cNvSpPr txBox="1"/>
          <p:nvPr/>
        </p:nvSpPr>
        <p:spPr>
          <a:xfrm>
            <a:off x="1938131" y="1372406"/>
            <a:ext cx="7205870" cy="1200329"/>
          </a:xfrm>
          <a:prstGeom prst="rect">
            <a:avLst/>
          </a:prstGeom>
          <a:solidFill>
            <a:srgbClr val="0074DE"/>
          </a:solidFill>
        </p:spPr>
        <p:txBody>
          <a:bodyPr wrap="square" rtlCol="0">
            <a:spAutoFit/>
          </a:bodyPr>
          <a:lstStyle/>
          <a:p>
            <a:pPr algn="r">
              <a:buFont typeface="Wingdings" pitchFamily="2" charset="2"/>
              <a:buChar char="Ø"/>
            </a:pPr>
            <a:r>
              <a:rPr lang="en-US" sz="3600" dirty="0" smtClean="0">
                <a:solidFill>
                  <a:schemeClr val="bg1"/>
                </a:solidFill>
              </a:rPr>
              <a:t> A census of energy </a:t>
            </a:r>
            <a:r>
              <a:rPr lang="en-US" sz="3600" dirty="0">
                <a:solidFill>
                  <a:schemeClr val="bg1"/>
                </a:solidFill>
              </a:rPr>
              <a:t>m</a:t>
            </a:r>
            <a:r>
              <a:rPr lang="en-US" sz="3600" dirty="0" smtClean="0">
                <a:solidFill>
                  <a:schemeClr val="bg1"/>
                </a:solidFill>
              </a:rPr>
              <a:t>anagers and</a:t>
            </a:r>
            <a:br>
              <a:rPr lang="en-US" sz="3600" dirty="0" smtClean="0">
                <a:solidFill>
                  <a:schemeClr val="bg1"/>
                </a:solidFill>
              </a:rPr>
            </a:br>
            <a:r>
              <a:rPr lang="en-US" sz="3600" dirty="0" smtClean="0">
                <a:solidFill>
                  <a:schemeClr val="bg1"/>
                </a:solidFill>
              </a:rPr>
              <a:t> Sustainability Coordinators is needed</a:t>
            </a:r>
          </a:p>
        </p:txBody>
      </p:sp>
      <p:sp>
        <p:nvSpPr>
          <p:cNvPr id="6" name="TextBox 5"/>
          <p:cNvSpPr txBox="1"/>
          <p:nvPr/>
        </p:nvSpPr>
        <p:spPr>
          <a:xfrm>
            <a:off x="3349487" y="2835827"/>
            <a:ext cx="5794513" cy="646331"/>
          </a:xfrm>
          <a:prstGeom prst="rect">
            <a:avLst/>
          </a:prstGeom>
          <a:solidFill>
            <a:srgbClr val="0074DE"/>
          </a:solidFill>
        </p:spPr>
        <p:txBody>
          <a:bodyPr wrap="square" rtlCol="0">
            <a:spAutoFit/>
          </a:bodyPr>
          <a:lstStyle/>
          <a:p>
            <a:pPr marL="463550" indent="-463550" algn="r">
              <a:buFont typeface="Wingdings" pitchFamily="2" charset="2"/>
              <a:buChar char="Ø"/>
            </a:pPr>
            <a:r>
              <a:rPr lang="en-US" sz="3600" dirty="0" smtClean="0">
                <a:solidFill>
                  <a:schemeClr val="bg1"/>
                </a:solidFill>
              </a:rPr>
              <a:t>Please </a:t>
            </a:r>
            <a:r>
              <a:rPr lang="en-US" sz="3600" dirty="0">
                <a:solidFill>
                  <a:schemeClr val="bg1"/>
                </a:solidFill>
              </a:rPr>
              <a:t>complete the </a:t>
            </a:r>
            <a:r>
              <a:rPr lang="en-US" sz="3600" dirty="0" smtClean="0">
                <a:solidFill>
                  <a:schemeClr val="bg1"/>
                </a:solidFill>
              </a:rPr>
              <a:t>survey</a:t>
            </a:r>
          </a:p>
        </p:txBody>
      </p:sp>
      <p:sp>
        <p:nvSpPr>
          <p:cNvPr id="7" name="TextBox 6"/>
          <p:cNvSpPr txBox="1"/>
          <p:nvPr/>
        </p:nvSpPr>
        <p:spPr>
          <a:xfrm>
            <a:off x="2971800" y="3737687"/>
            <a:ext cx="6172200" cy="646331"/>
          </a:xfrm>
          <a:prstGeom prst="rect">
            <a:avLst/>
          </a:prstGeom>
          <a:solidFill>
            <a:srgbClr val="0074DE"/>
          </a:solidFill>
        </p:spPr>
        <p:txBody>
          <a:bodyPr wrap="square" rtlCol="0">
            <a:spAutoFit/>
          </a:bodyPr>
          <a:lstStyle/>
          <a:p>
            <a:pPr marL="463550" indent="-463550" algn="r">
              <a:buFont typeface="Wingdings" pitchFamily="2" charset="2"/>
              <a:buChar char="Ø"/>
            </a:pPr>
            <a:r>
              <a:rPr lang="en-US" sz="3600" dirty="0" smtClean="0">
                <a:solidFill>
                  <a:schemeClr val="bg1"/>
                </a:solidFill>
              </a:rPr>
              <a:t>Results will be provided to all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http://www.mtstesting.com/images/header_general_commissioning.jpg"/>
          <p:cNvPicPr>
            <a:picLocks noChangeAspect="1" noChangeArrowheads="1"/>
          </p:cNvPicPr>
          <p:nvPr/>
        </p:nvPicPr>
        <p:blipFill>
          <a:blip r:embed="rId3"/>
          <a:srcRect l="12264" r="24991"/>
          <a:stretch>
            <a:fillRect/>
          </a:stretch>
        </p:blipFill>
        <p:spPr bwMode="auto">
          <a:xfrm>
            <a:off x="0" y="0"/>
            <a:ext cx="9144000" cy="5143500"/>
          </a:xfrm>
          <a:prstGeom prst="rect">
            <a:avLst/>
          </a:prstGeom>
          <a:noFill/>
        </p:spPr>
      </p:pic>
      <p:sp>
        <p:nvSpPr>
          <p:cNvPr id="2" name="Title 1"/>
          <p:cNvSpPr>
            <a:spLocks noGrp="1"/>
          </p:cNvSpPr>
          <p:nvPr>
            <p:ph type="title"/>
          </p:nvPr>
        </p:nvSpPr>
        <p:spPr>
          <a:xfrm>
            <a:off x="-397" y="221664"/>
            <a:ext cx="8588812" cy="857250"/>
          </a:xfrm>
          <a:solidFill>
            <a:srgbClr val="0074DE"/>
          </a:solidFill>
        </p:spPr>
        <p:txBody>
          <a:bodyPr>
            <a:normAutofit fontScale="90000"/>
          </a:bodyPr>
          <a:lstStyle/>
          <a:p>
            <a:pPr algn="l"/>
            <a:r>
              <a:rPr lang="en-US" dirty="0" smtClean="0">
                <a:solidFill>
                  <a:schemeClr val="bg1"/>
                </a:solidFill>
              </a:rPr>
              <a:t>Metering &amp; Retro Commissioning Survey</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dirty="0" smtClean="0">
                <a:solidFill>
                  <a:schemeClr val="bg1"/>
                </a:solidFill>
              </a:rPr>
              <a:t>.</a:t>
            </a:r>
          </a:p>
          <a:p>
            <a:endParaRPr lang="en-US" dirty="0">
              <a:solidFill>
                <a:schemeClr val="bg1"/>
              </a:solidFill>
            </a:endParaRPr>
          </a:p>
        </p:txBody>
      </p:sp>
      <p:sp>
        <p:nvSpPr>
          <p:cNvPr id="5" name="TextBox 4"/>
          <p:cNvSpPr txBox="1"/>
          <p:nvPr/>
        </p:nvSpPr>
        <p:spPr>
          <a:xfrm>
            <a:off x="4586513" y="1372406"/>
            <a:ext cx="4557487" cy="646331"/>
          </a:xfrm>
          <a:prstGeom prst="rect">
            <a:avLst/>
          </a:prstGeom>
          <a:solidFill>
            <a:srgbClr val="0074DE"/>
          </a:solidFill>
        </p:spPr>
        <p:txBody>
          <a:bodyPr wrap="square" rtlCol="0">
            <a:spAutoFit/>
          </a:bodyPr>
          <a:lstStyle/>
          <a:p>
            <a:pPr algn="r"/>
            <a:r>
              <a:rPr lang="en-US" sz="3600" dirty="0" smtClean="0">
                <a:solidFill>
                  <a:schemeClr val="bg1"/>
                </a:solidFill>
              </a:rPr>
              <a:t>Form has previous data</a:t>
            </a:r>
          </a:p>
        </p:txBody>
      </p:sp>
      <p:sp>
        <p:nvSpPr>
          <p:cNvPr id="6" name="TextBox 5"/>
          <p:cNvSpPr txBox="1"/>
          <p:nvPr/>
        </p:nvSpPr>
        <p:spPr>
          <a:xfrm>
            <a:off x="4310743" y="2472970"/>
            <a:ext cx="4833257" cy="1200329"/>
          </a:xfrm>
          <a:prstGeom prst="rect">
            <a:avLst/>
          </a:prstGeom>
          <a:solidFill>
            <a:srgbClr val="0074DE"/>
          </a:solidFill>
        </p:spPr>
        <p:txBody>
          <a:bodyPr wrap="square" rtlCol="0">
            <a:spAutoFit/>
          </a:bodyPr>
          <a:lstStyle/>
          <a:p>
            <a:pPr marL="463550" indent="-463550" algn="r"/>
            <a:r>
              <a:rPr lang="en-US" sz="3600" dirty="0" smtClean="0">
                <a:solidFill>
                  <a:schemeClr val="bg1"/>
                </a:solidFill>
              </a:rPr>
              <a:t>Review and Update with current status</a:t>
            </a:r>
          </a:p>
        </p:txBody>
      </p:sp>
    </p:spTree>
    <p:extLst>
      <p:ext uri="{BB962C8B-B14F-4D97-AF65-F5344CB8AC3E}">
        <p14:creationId xmlns:p14="http://schemas.microsoft.com/office/powerpoint/2010/main" xmlns="" val="24985797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unywallpaper-ppt.jpg"/>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0" y="0"/>
            <a:ext cx="9144000" cy="5143500"/>
          </a:xfrm>
          <a:prstGeom prst="rect">
            <a:avLst/>
          </a:prstGeom>
        </p:spPr>
      </p:pic>
      <p:pic>
        <p:nvPicPr>
          <p:cNvPr id="4" name="Picture 3"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xmlns=""/>
              </a:ext>
            </a:extLst>
          </a:blip>
          <a:srcRect l="-11619"/>
          <a:stretch>
            <a:fillRect/>
          </a:stretch>
        </p:blipFill>
        <p:spPr bwMode="auto">
          <a:xfrm>
            <a:off x="7679281" y="4329114"/>
            <a:ext cx="1219200" cy="814387"/>
          </a:xfrm>
          <a:prstGeom prst="rect">
            <a:avLst/>
          </a:prstGeom>
          <a:noFill/>
          <a:ln w="9525">
            <a:noFill/>
            <a:miter lim="800000"/>
            <a:headEnd/>
            <a:tailEnd/>
          </a:ln>
        </p:spPr>
      </p:pic>
      <p:pic>
        <p:nvPicPr>
          <p:cNvPr id="9" name="Picture 8" descr="Campus banners.png"/>
          <p:cNvPicPr>
            <a:picLocks noChangeAspect="1"/>
          </p:cNvPicPr>
          <p:nvPr/>
        </p:nvPicPr>
        <p:blipFill rotWithShape="1">
          <a:blip r:embed="rId5"/>
          <a:srcRect l="9755"/>
          <a:stretch/>
        </p:blipFill>
        <p:spPr>
          <a:xfrm>
            <a:off x="-2939" y="0"/>
            <a:ext cx="9146939" cy="5143500"/>
          </a:xfrm>
          <a:prstGeom prst="rect">
            <a:avLst/>
          </a:prstGeom>
        </p:spPr>
      </p:pic>
      <p:sp>
        <p:nvSpPr>
          <p:cNvPr id="6" name="Rectangle 5"/>
          <p:cNvSpPr/>
          <p:nvPr/>
        </p:nvSpPr>
        <p:spPr>
          <a:xfrm>
            <a:off x="0" y="560046"/>
            <a:ext cx="4606724" cy="650687"/>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Purchasing Flexibility</a:t>
            </a:r>
            <a:endParaRPr lang="en-US" sz="3600" b="1" spc="-150" dirty="0">
              <a:solidFill>
                <a:schemeClr val="bg1"/>
              </a:solidFill>
              <a:latin typeface="Arial" pitchFamily="34" charset="0"/>
              <a:cs typeface="Arial" pitchFamily="34" charset="0"/>
            </a:endParaRPr>
          </a:p>
        </p:txBody>
      </p:sp>
      <p:sp>
        <p:nvSpPr>
          <p:cNvPr id="8" name="Rectangle 7"/>
          <p:cNvSpPr/>
          <p:nvPr/>
        </p:nvSpPr>
        <p:spPr>
          <a:xfrm>
            <a:off x="1203766" y="1784672"/>
            <a:ext cx="7940233" cy="469914"/>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2800" b="1" spc="-150" dirty="0" smtClean="0">
                <a:solidFill>
                  <a:schemeClr val="bg1"/>
                </a:solidFill>
                <a:latin typeface="Arial" pitchFamily="34" charset="0"/>
                <a:cs typeface="Arial" pitchFamily="34" charset="0"/>
              </a:rPr>
              <a:t>Current flexibility expires at the </a:t>
            </a:r>
            <a:r>
              <a:rPr lang="en-US" sz="2800" b="1" spc="-150" dirty="0" smtClean="0">
                <a:solidFill>
                  <a:srgbClr val="FFFF00"/>
                </a:solidFill>
                <a:latin typeface="Arial" pitchFamily="34" charset="0"/>
                <a:cs typeface="Arial" pitchFamily="34" charset="0"/>
              </a:rPr>
              <a:t>end of June 2016. </a:t>
            </a:r>
            <a:endParaRPr lang="en-US" sz="2800" b="1" spc="-150" dirty="0">
              <a:solidFill>
                <a:srgbClr val="FFFF00"/>
              </a:solidFill>
              <a:latin typeface="Arial" pitchFamily="34" charset="0"/>
              <a:cs typeface="Arial" pitchFamily="34" charset="0"/>
            </a:endParaRPr>
          </a:p>
        </p:txBody>
      </p:sp>
      <p:sp>
        <p:nvSpPr>
          <p:cNvPr id="12" name="Rectangle 11"/>
          <p:cNvSpPr/>
          <p:nvPr/>
        </p:nvSpPr>
        <p:spPr>
          <a:xfrm>
            <a:off x="1799771" y="3285262"/>
            <a:ext cx="7344228" cy="1238826"/>
          </a:xfrm>
          <a:prstGeom prst="rect">
            <a:avLst/>
          </a:prstGeom>
          <a:solidFill>
            <a:srgbClr val="0074D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2800" b="1" spc="-150" dirty="0" smtClean="0">
                <a:solidFill>
                  <a:schemeClr val="bg1"/>
                </a:solidFill>
                <a:latin typeface="Arial" pitchFamily="34" charset="0"/>
                <a:cs typeface="Arial" pitchFamily="34" charset="0"/>
              </a:rPr>
              <a:t>Jessica and I are working with other System Admin departments on continuation of the current flexibility.  More to follow</a:t>
            </a:r>
            <a:endParaRPr lang="en-US" sz="28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29588481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202531"/>
          </a:xfrm>
        </p:spPr>
        <p:txBody>
          <a:bodyPr>
            <a:normAutofit fontScale="90000"/>
          </a:bodyPr>
          <a:lstStyle/>
          <a:p>
            <a:pPr algn="l"/>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solidFill>
                  <a:srgbClr val="FF0000"/>
                </a:solidFill>
              </a:rPr>
              <a:t>New Regulation</a:t>
            </a:r>
            <a:r>
              <a:rPr lang="en-US" dirty="0" smtClean="0"/>
              <a:t>:  </a:t>
            </a:r>
            <a:br>
              <a:rPr lang="en-US" dirty="0" smtClean="0"/>
            </a:br>
            <a:r>
              <a:rPr lang="en-US" dirty="0" smtClean="0"/>
              <a:t>Carbon Monoxide Alarms- Commercial Buildings</a:t>
            </a:r>
            <a:br>
              <a:rPr lang="en-US" dirty="0" smtClean="0"/>
            </a:br>
            <a:r>
              <a:rPr lang="en-US" dirty="0" smtClean="0"/>
              <a:t>New </a:t>
            </a:r>
            <a:r>
              <a:rPr lang="en-US" dirty="0" smtClean="0">
                <a:latin typeface="Aaux ProMedium"/>
              </a:rPr>
              <a:t>§</a:t>
            </a:r>
            <a:r>
              <a:rPr lang="en-US" dirty="0" smtClean="0"/>
              <a:t>1228.4</a:t>
            </a:r>
            <a:endParaRPr lang="en-US" dirty="0"/>
          </a:p>
        </p:txBody>
      </p:sp>
      <p:sp>
        <p:nvSpPr>
          <p:cNvPr id="3" name="Subtitle 2"/>
          <p:cNvSpPr>
            <a:spLocks noGrp="1"/>
          </p:cNvSpPr>
          <p:nvPr>
            <p:ph type="subTitle" idx="1"/>
          </p:nvPr>
        </p:nvSpPr>
        <p:spPr>
          <a:xfrm>
            <a:off x="1371600" y="3028950"/>
            <a:ext cx="6400800" cy="1200150"/>
          </a:xfrm>
        </p:spPr>
        <p:txBody>
          <a:bodyPr/>
          <a:lstStyle/>
          <a:p>
            <a:pPr algn="r"/>
            <a:r>
              <a:rPr lang="en-US" dirty="0" smtClean="0"/>
              <a:t>Nelson’s Law</a:t>
            </a:r>
          </a:p>
          <a:p>
            <a:pPr algn="r"/>
            <a:r>
              <a:rPr lang="en-US" dirty="0" smtClean="0"/>
              <a:t>As of July 1, 2015</a:t>
            </a:r>
            <a:endParaRPr lang="en-US" dirty="0"/>
          </a:p>
        </p:txBody>
      </p:sp>
      <p:pic>
        <p:nvPicPr>
          <p:cNvPr id="1026" name="Picture 2" descr="C:\Users\boyleba\Pictures\CO1-Warning.jpg"/>
          <p:cNvPicPr>
            <a:picLocks noChangeAspect="1" noChangeArrowheads="1"/>
          </p:cNvPicPr>
          <p:nvPr/>
        </p:nvPicPr>
        <p:blipFill>
          <a:blip r:embed="rId3" cstate="print"/>
          <a:srcRect/>
          <a:stretch>
            <a:fillRect/>
          </a:stretch>
        </p:blipFill>
        <p:spPr bwMode="auto">
          <a:xfrm>
            <a:off x="152400" y="2743201"/>
            <a:ext cx="2599513" cy="173355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Chemistry/Biology Lesson</a:t>
            </a:r>
            <a:endParaRPr lang="en-US" dirty="0"/>
          </a:p>
        </p:txBody>
      </p:sp>
      <p:sp>
        <p:nvSpPr>
          <p:cNvPr id="6" name="Text Placeholder 5"/>
          <p:cNvSpPr>
            <a:spLocks noGrp="1"/>
          </p:cNvSpPr>
          <p:nvPr>
            <p:ph type="body" idx="1"/>
          </p:nvPr>
        </p:nvSpPr>
        <p:spPr>
          <a:xfrm>
            <a:off x="457200" y="3086100"/>
            <a:ext cx="4040188" cy="1543050"/>
          </a:xfrm>
        </p:spPr>
        <p:txBody>
          <a:bodyPr>
            <a:normAutofit lnSpcReduction="10000"/>
          </a:bodyPr>
          <a:lstStyle/>
          <a:p>
            <a:pPr algn="ctr"/>
            <a:r>
              <a:rPr lang="en-US" b="1" dirty="0" smtClean="0"/>
              <a:t>Carbon Monoxide</a:t>
            </a:r>
          </a:p>
          <a:p>
            <a:pPr algn="ctr"/>
            <a:r>
              <a:rPr lang="en-US" dirty="0" smtClean="0"/>
              <a:t>CO</a:t>
            </a:r>
          </a:p>
          <a:p>
            <a:pPr algn="ctr"/>
            <a:r>
              <a:rPr lang="en-US" sz="2000" dirty="0" smtClean="0"/>
              <a:t>incomplete combustion </a:t>
            </a:r>
          </a:p>
          <a:p>
            <a:pPr algn="ctr"/>
            <a:r>
              <a:rPr lang="en-US" sz="2000" dirty="0" smtClean="0"/>
              <a:t>very dangerous</a:t>
            </a:r>
            <a:endParaRPr lang="en-US" sz="2000" dirty="0"/>
          </a:p>
        </p:txBody>
      </p:sp>
      <p:sp>
        <p:nvSpPr>
          <p:cNvPr id="7" name="Text Placeholder 6"/>
          <p:cNvSpPr>
            <a:spLocks noGrp="1"/>
          </p:cNvSpPr>
          <p:nvPr>
            <p:ph type="body" sz="half" idx="3"/>
          </p:nvPr>
        </p:nvSpPr>
        <p:spPr>
          <a:xfrm>
            <a:off x="4645027" y="3086100"/>
            <a:ext cx="4041775" cy="1543050"/>
          </a:xfrm>
        </p:spPr>
        <p:txBody>
          <a:bodyPr>
            <a:normAutofit/>
          </a:bodyPr>
          <a:lstStyle/>
          <a:p>
            <a:pPr algn="ctr"/>
            <a:r>
              <a:rPr lang="en-US" dirty="0" smtClean="0"/>
              <a:t>Carbon Dioxide or CO</a:t>
            </a:r>
            <a:r>
              <a:rPr lang="en-US" baseline="-25000" dirty="0" smtClean="0"/>
              <a:t>2</a:t>
            </a:r>
          </a:p>
          <a:p>
            <a:pPr algn="ctr"/>
            <a:r>
              <a:rPr lang="en-US" baseline="-25000" dirty="0" smtClean="0"/>
              <a:t>clean combustion or respiration</a:t>
            </a:r>
          </a:p>
          <a:p>
            <a:pPr algn="ctr"/>
            <a:r>
              <a:rPr lang="en-US" baseline="-25000" dirty="0" smtClean="0"/>
              <a:t>much less toxic</a:t>
            </a:r>
          </a:p>
          <a:p>
            <a:pPr algn="ctr"/>
            <a:r>
              <a:rPr lang="en-US" baseline="-25000" dirty="0" smtClean="0"/>
              <a:t>normal component of breathing air</a:t>
            </a:r>
            <a:endParaRPr lang="en-US" baseline="-25000" dirty="0"/>
          </a:p>
        </p:txBody>
      </p:sp>
      <p:pic>
        <p:nvPicPr>
          <p:cNvPr id="4" name="Picture 2" descr="C:\Users\boyleba\Pictures\wc_130208_carbon_monoxide_3d_200x151.jpg"/>
          <p:cNvPicPr>
            <a:picLocks noGrp="1" noChangeAspect="1" noChangeArrowheads="1"/>
          </p:cNvPicPr>
          <p:nvPr>
            <p:ph sz="quarter" idx="2"/>
          </p:nvPr>
        </p:nvPicPr>
        <p:blipFill>
          <a:blip r:embed="rId2" cstate="print"/>
          <a:stretch>
            <a:fillRect/>
          </a:stretch>
        </p:blipFill>
        <p:spPr bwMode="auto">
          <a:xfrm>
            <a:off x="1371600" y="1428750"/>
            <a:ext cx="1987759" cy="1485492"/>
          </a:xfrm>
          <a:prstGeom prst="rect">
            <a:avLst/>
          </a:prstGeom>
          <a:noFill/>
        </p:spPr>
      </p:pic>
      <p:pic>
        <p:nvPicPr>
          <p:cNvPr id="3074" name="Picture 2" descr="C:\Users\boyleba\Pictures\Carbon_dioxide_structure.png"/>
          <p:cNvPicPr>
            <a:picLocks noGrp="1" noChangeAspect="1" noChangeArrowheads="1"/>
          </p:cNvPicPr>
          <p:nvPr>
            <p:ph sz="quarter" idx="4"/>
          </p:nvPr>
        </p:nvPicPr>
        <p:blipFill>
          <a:blip r:embed="rId3" cstate="print"/>
          <a:srcRect/>
          <a:stretch>
            <a:fillRect/>
          </a:stretch>
        </p:blipFill>
        <p:spPr bwMode="auto">
          <a:xfrm>
            <a:off x="5562600" y="1123950"/>
            <a:ext cx="2443720" cy="1912227"/>
          </a:xfrm>
          <a:prstGeom prst="rect">
            <a:avLst/>
          </a:prstGeom>
          <a:noFill/>
        </p:spPr>
      </p:pic>
      <p:sp>
        <p:nvSpPr>
          <p:cNvPr id="8" name="Slide Number Placeholder 7"/>
          <p:cNvSpPr>
            <a:spLocks noGrp="1"/>
          </p:cNvSpPr>
          <p:nvPr>
            <p:ph type="sldNum" sz="quarter" idx="12"/>
          </p:nvPr>
        </p:nvSpPr>
        <p:spPr/>
        <p:txBody>
          <a:bodyPr/>
          <a:lstStyle/>
          <a:p>
            <a:fld id="{E81E7C39-2016-42E6-95B2-DDAA0B825B1D}" type="slidenum">
              <a:rPr lang="en-US" smtClean="0">
                <a:solidFill>
                  <a:prstClr val="black"/>
                </a:solidFill>
              </a:rPr>
              <a:pPr/>
              <a:t>37</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514350"/>
            <a:ext cx="8229600" cy="3991119"/>
          </a:xfrm>
        </p:spPr>
        <p:txBody>
          <a:bodyPr>
            <a:normAutofit fontScale="92500" lnSpcReduction="10000"/>
          </a:bodyPr>
          <a:lstStyle/>
          <a:p>
            <a:r>
              <a:rPr lang="en-US" dirty="0" smtClean="0"/>
              <a:t>Mixes well with air</a:t>
            </a:r>
          </a:p>
          <a:p>
            <a:r>
              <a:rPr lang="en-US" dirty="0" smtClean="0"/>
              <a:t>No smell or taste</a:t>
            </a:r>
          </a:p>
          <a:p>
            <a:r>
              <a:rPr lang="en-US" dirty="0" smtClean="0"/>
              <a:t>No visual cues</a:t>
            </a:r>
          </a:p>
          <a:p>
            <a:endParaRPr lang="en-US" dirty="0" smtClean="0"/>
          </a:p>
          <a:p>
            <a:endParaRPr lang="en-US" dirty="0" smtClean="0"/>
          </a:p>
          <a:p>
            <a:r>
              <a:rPr lang="en-US" dirty="0" smtClean="0"/>
              <a:t>Mild </a:t>
            </a:r>
            <a:r>
              <a:rPr lang="en-US" dirty="0" smtClean="0">
                <a:sym typeface="Wingdings" pitchFamily="2" charset="2"/>
              </a:rPr>
              <a:t> </a:t>
            </a:r>
            <a:r>
              <a:rPr lang="en-US" dirty="0" smtClean="0"/>
              <a:t>headaches, tiredness, flu-like symptoms</a:t>
            </a:r>
          </a:p>
          <a:p>
            <a:endParaRPr lang="en-US" dirty="0" smtClean="0"/>
          </a:p>
          <a:p>
            <a:r>
              <a:rPr lang="en-US" dirty="0" smtClean="0"/>
              <a:t>More significant </a:t>
            </a:r>
            <a:r>
              <a:rPr lang="en-US" dirty="0" smtClean="0">
                <a:sym typeface="Wingdings" pitchFamily="2" charset="2"/>
              </a:rPr>
              <a:t> </a:t>
            </a:r>
            <a:r>
              <a:rPr lang="en-US" dirty="0" smtClean="0"/>
              <a:t>death</a:t>
            </a:r>
          </a:p>
          <a:p>
            <a:pPr lvl="1"/>
            <a:r>
              <a:rPr lang="en-US" dirty="0" smtClean="0"/>
              <a:t>Treatment in significant cases is more than just moving to fresh air.</a:t>
            </a:r>
            <a:endParaRPr lang="en-US" dirty="0"/>
          </a:p>
        </p:txBody>
      </p:sp>
      <p:sp>
        <p:nvSpPr>
          <p:cNvPr id="7" name="Title 6"/>
          <p:cNvSpPr>
            <a:spLocks noGrp="1"/>
          </p:cNvSpPr>
          <p:nvPr>
            <p:ph type="title"/>
          </p:nvPr>
        </p:nvSpPr>
        <p:spPr/>
        <p:txBody>
          <a:bodyPr/>
          <a:lstStyle/>
          <a:p>
            <a:endParaRPr lang="en-US" dirty="0"/>
          </a:p>
        </p:txBody>
      </p:sp>
      <p:sp>
        <p:nvSpPr>
          <p:cNvPr id="10" name="Slide Number Placeholder 9"/>
          <p:cNvSpPr>
            <a:spLocks noGrp="1"/>
          </p:cNvSpPr>
          <p:nvPr>
            <p:ph type="sldNum" sz="quarter" idx="12"/>
          </p:nvPr>
        </p:nvSpPr>
        <p:spPr/>
        <p:txBody>
          <a:bodyPr/>
          <a:lstStyle/>
          <a:p>
            <a:fld id="{E81E7C39-2016-42E6-95B2-DDAA0B825B1D}" type="slidenum">
              <a:rPr lang="en-US" smtClean="0">
                <a:solidFill>
                  <a:prstClr val="black"/>
                </a:solidFill>
              </a:rPr>
              <a:pPr/>
              <a:t>38</a:t>
            </a:fld>
            <a:endParaRPr lang="en-US" dirty="0">
              <a:solidFill>
                <a:prstClr val="black"/>
              </a:solidFill>
            </a:endParaRPr>
          </a:p>
        </p:txBody>
      </p:sp>
      <p:pic>
        <p:nvPicPr>
          <p:cNvPr id="21505" name="Picture 1" descr="C:\Users\boyleba\Pictures\spotlight1.jpg"/>
          <p:cNvPicPr>
            <a:picLocks noChangeAspect="1" noChangeArrowheads="1"/>
          </p:cNvPicPr>
          <p:nvPr/>
        </p:nvPicPr>
        <p:blipFill>
          <a:blip r:embed="rId2" cstate="print"/>
          <a:srcRect/>
          <a:stretch>
            <a:fillRect/>
          </a:stretch>
        </p:blipFill>
        <p:spPr bwMode="auto">
          <a:xfrm>
            <a:off x="5251320" y="0"/>
            <a:ext cx="3892680" cy="245815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352549"/>
            <a:ext cx="8229600" cy="3152919"/>
          </a:xfrm>
        </p:spPr>
        <p:txBody>
          <a:bodyPr>
            <a:normAutofit/>
          </a:bodyPr>
          <a:lstStyle/>
          <a:p>
            <a:pPr>
              <a:buNone/>
            </a:pPr>
            <a:endParaRPr lang="en-US" dirty="0" smtClean="0"/>
          </a:p>
          <a:p>
            <a:pPr>
              <a:buNone/>
            </a:pPr>
            <a:r>
              <a:rPr lang="en-US" i="1" dirty="0" smtClean="0"/>
              <a:t>Existing commercial building </a:t>
            </a:r>
            <a:r>
              <a:rPr lang="en-US" i="1" dirty="0" smtClean="0">
                <a:sym typeface="Wingdings" pitchFamily="2" charset="2"/>
              </a:rPr>
              <a:t> </a:t>
            </a:r>
            <a:r>
              <a:rPr lang="en-US" dirty="0" smtClean="0"/>
              <a:t>constructed/permitted before Dec 31, 2015</a:t>
            </a:r>
          </a:p>
          <a:p>
            <a:pPr lvl="1"/>
            <a:endParaRPr lang="en-US" i="1" dirty="0" smtClean="0"/>
          </a:p>
          <a:p>
            <a:pPr lvl="1"/>
            <a:r>
              <a:rPr lang="en-US" i="1" dirty="0" smtClean="0"/>
              <a:t>New commercial building </a:t>
            </a:r>
            <a:r>
              <a:rPr lang="en-US" dirty="0" smtClean="0"/>
              <a:t>means not an existing commercial building.  (look at definition)</a:t>
            </a:r>
          </a:p>
          <a:p>
            <a:pPr lvl="1"/>
            <a:r>
              <a:rPr lang="en-US" dirty="0" smtClean="0"/>
              <a:t>Classrooms in this reg is K-12.</a:t>
            </a:r>
            <a:endParaRPr lang="en-US" dirty="0"/>
          </a:p>
        </p:txBody>
      </p:sp>
      <p:sp>
        <p:nvSpPr>
          <p:cNvPr id="7" name="Title 6"/>
          <p:cNvSpPr>
            <a:spLocks noGrp="1"/>
          </p:cNvSpPr>
          <p:nvPr>
            <p:ph type="title"/>
          </p:nvPr>
        </p:nvSpPr>
        <p:spPr>
          <a:xfrm>
            <a:off x="457200" y="205978"/>
            <a:ext cx="8229600" cy="1146571"/>
          </a:xfrm>
        </p:spPr>
        <p:txBody>
          <a:bodyPr>
            <a:normAutofit fontScale="90000"/>
          </a:bodyPr>
          <a:lstStyle/>
          <a:p>
            <a:r>
              <a:rPr lang="en-US" dirty="0" smtClean="0"/>
              <a:t>New regs will impact many buildings – new and existing.</a:t>
            </a:r>
            <a:endParaRPr lang="en-US" dirty="0"/>
          </a:p>
        </p:txBody>
      </p:sp>
      <p:sp>
        <p:nvSpPr>
          <p:cNvPr id="9" name="Slide Number Placeholder 8"/>
          <p:cNvSpPr>
            <a:spLocks noGrp="1"/>
          </p:cNvSpPr>
          <p:nvPr>
            <p:ph type="sldNum" sz="quarter" idx="12"/>
          </p:nvPr>
        </p:nvSpPr>
        <p:spPr/>
        <p:txBody>
          <a:bodyPr/>
          <a:lstStyle/>
          <a:p>
            <a:fld id="{E81E7C39-2016-42E6-95B2-DDAA0B825B1D}" type="slidenum">
              <a:rPr lang="en-US" smtClean="0">
                <a:solidFill>
                  <a:prstClr val="black"/>
                </a:solidFill>
              </a:rPr>
              <a:pPr/>
              <a:t>39</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9840" y="205979"/>
            <a:ext cx="2346960" cy="857250"/>
          </a:xfrm>
        </p:spPr>
        <p:txBody>
          <a:bodyPr/>
          <a:lstStyle/>
          <a:p>
            <a:endParaRPr lang="en-US" dirty="0"/>
          </a:p>
        </p:txBody>
      </p:sp>
      <p:pic>
        <p:nvPicPr>
          <p:cNvPr id="3074" name="Picture 2" descr="http://www.appa.org/assets/menu/regions.jpg"/>
          <p:cNvPicPr>
            <a:picLocks noGrp="1" noChangeAspect="1" noChangeArrowheads="1"/>
          </p:cNvPicPr>
          <p:nvPr>
            <p:ph idx="1"/>
          </p:nvPr>
        </p:nvPicPr>
        <p:blipFill rotWithShape="1">
          <a:blip r:embed="rId3">
            <a:extLst>
              <a:ext uri="{28A0092B-C50C-407E-A947-70E740481C1C}">
                <a14:useLocalDpi xmlns:a14="http://schemas.microsoft.com/office/drawing/2010/main" xmlns="" val="0"/>
              </a:ext>
            </a:extLst>
          </a:blip>
          <a:srcRect l="2147" r="1753"/>
          <a:stretch/>
        </p:blipFill>
        <p:spPr bwMode="auto">
          <a:xfrm>
            <a:off x="243840" y="0"/>
            <a:ext cx="8747760" cy="51435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 name="Group 5"/>
          <p:cNvGrpSpPr/>
          <p:nvPr/>
        </p:nvGrpSpPr>
        <p:grpSpPr>
          <a:xfrm>
            <a:off x="153035" y="0"/>
            <a:ext cx="9091929" cy="5192791"/>
            <a:chOff x="52070" y="-49291"/>
            <a:chExt cx="9091929" cy="5192791"/>
          </a:xfrm>
        </p:grpSpPr>
        <p:sp>
          <p:nvSpPr>
            <p:cNvPr id="5" name="Rectangle 4"/>
            <p:cNvSpPr/>
            <p:nvPr/>
          </p:nvSpPr>
          <p:spPr>
            <a:xfrm>
              <a:off x="52070" y="0"/>
              <a:ext cx="9091929" cy="5143500"/>
            </a:xfrm>
            <a:prstGeom prst="rect">
              <a:avLst/>
            </a:prstGeom>
            <a:solidFill>
              <a:sysClr val="window" lastClr="FFFFFF">
                <a:alpha val="66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050"/>
                </a:solidFill>
                <a:effectLst/>
                <a:uLnTx/>
                <a:uFillTx/>
                <a:latin typeface="Calibri"/>
                <a:ea typeface="+mn-ea"/>
                <a:cs typeface="+mn-cs"/>
              </a:endParaRPr>
            </a:p>
          </p:txBody>
        </p:sp>
        <p:graphicFrame>
          <p:nvGraphicFramePr>
            <p:cNvPr id="4" name="Diagram 3"/>
            <p:cNvGraphicFramePr/>
            <p:nvPr>
              <p:extLst>
                <p:ext uri="{D42A27DB-BD31-4B8C-83A1-F6EECF244321}">
                  <p14:modId xmlns:p14="http://schemas.microsoft.com/office/powerpoint/2010/main" xmlns="" val="1221299797"/>
                </p:ext>
              </p:extLst>
            </p:nvPr>
          </p:nvGraphicFramePr>
          <p:xfrm>
            <a:off x="441961" y="-49291"/>
            <a:ext cx="8122920" cy="51927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spTree>
    <p:extLst>
      <p:ext uri="{BB962C8B-B14F-4D97-AF65-F5344CB8AC3E}">
        <p14:creationId xmlns:p14="http://schemas.microsoft.com/office/powerpoint/2010/main" xmlns="" val="302121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Effective Date: June 27, 2015</a:t>
            </a:r>
          </a:p>
          <a:p>
            <a:endParaRPr lang="en-US" dirty="0" smtClean="0"/>
          </a:p>
          <a:p>
            <a:r>
              <a:rPr lang="en-US" dirty="0" smtClean="0"/>
              <a:t>Transition Period: June 27, 2016</a:t>
            </a:r>
          </a:p>
          <a:p>
            <a:endParaRPr lang="en-US" dirty="0" smtClean="0"/>
          </a:p>
          <a:p>
            <a:pPr marL="603504" lvl="2" indent="-256032">
              <a:spcBef>
                <a:spcPts val="400"/>
              </a:spcBef>
              <a:buSzPct val="68000"/>
              <a:buFont typeface="Wingdings 3"/>
              <a:buChar char=""/>
            </a:pPr>
            <a:r>
              <a:rPr lang="en-US" dirty="0" smtClean="0"/>
              <a:t>It will not be construed as a violation if the owner provides to the AHJ a statement certifying that they are making a good faith effort to move into compliance.</a:t>
            </a:r>
          </a:p>
          <a:p>
            <a:pPr lvl="2"/>
            <a:endParaRPr lang="en-US" dirty="0"/>
          </a:p>
        </p:txBody>
      </p:sp>
      <p:sp>
        <p:nvSpPr>
          <p:cNvPr id="2" name="Title 1"/>
          <p:cNvSpPr>
            <a:spLocks noGrp="1"/>
          </p:cNvSpPr>
          <p:nvPr>
            <p:ph type="title"/>
          </p:nvPr>
        </p:nvSpPr>
        <p:spPr/>
        <p:txBody>
          <a:bodyPr/>
          <a:lstStyle/>
          <a:p>
            <a:r>
              <a:rPr lang="en-US" dirty="0" smtClean="0"/>
              <a:t>Time Line</a:t>
            </a:r>
            <a:endParaRPr lang="en-US" dirty="0"/>
          </a:p>
        </p:txBody>
      </p:sp>
      <p:sp>
        <p:nvSpPr>
          <p:cNvPr id="6" name="Slide Number Placeholder 5"/>
          <p:cNvSpPr>
            <a:spLocks noGrp="1"/>
          </p:cNvSpPr>
          <p:nvPr>
            <p:ph type="sldNum" sz="quarter" idx="12"/>
          </p:nvPr>
        </p:nvSpPr>
        <p:spPr/>
        <p:txBody>
          <a:bodyPr/>
          <a:lstStyle/>
          <a:p>
            <a:fld id="{E81E7C39-2016-42E6-95B2-DDAA0B825B1D}" type="slidenum">
              <a:rPr lang="en-US" smtClean="0">
                <a:solidFill>
                  <a:prstClr val="black"/>
                </a:solidFill>
              </a:rPr>
              <a:pPr/>
              <a:t>40</a:t>
            </a:fld>
            <a:endParaRPr lang="en-US" dirty="0">
              <a:solidFill>
                <a:prstClr val="black"/>
              </a:solidFill>
            </a:endParaRPr>
          </a:p>
        </p:txBody>
      </p:sp>
      <p:pic>
        <p:nvPicPr>
          <p:cNvPr id="7" name="Picture 6" descr="launch-checklist.jpg"/>
          <p:cNvPicPr>
            <a:picLocks noChangeAspect="1"/>
          </p:cNvPicPr>
          <p:nvPr/>
        </p:nvPicPr>
        <p:blipFill>
          <a:blip r:embed="rId2" cstate="print"/>
          <a:stretch>
            <a:fillRect/>
          </a:stretch>
        </p:blipFill>
        <p:spPr>
          <a:xfrm>
            <a:off x="6096000" y="209550"/>
            <a:ext cx="2779514" cy="1752600"/>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Font typeface="Wingdings" pitchFamily="2" charset="2"/>
              <a:buChar char="ü"/>
            </a:pPr>
            <a:r>
              <a:rPr lang="en-US" dirty="0" smtClean="0"/>
              <a:t>any appliance, equipment, device or system that may emit carbon monoxide </a:t>
            </a:r>
            <a:endParaRPr lang="en-US" sz="2600" dirty="0" smtClean="0"/>
          </a:p>
          <a:p>
            <a:pPr lvl="1">
              <a:buNone/>
            </a:pPr>
            <a:r>
              <a:rPr lang="en-US" sz="2200" dirty="0" smtClean="0"/>
              <a:t>	including, but not limited to, fuel fired furnaces; fuel fired boilers; space heaters with pilot lights or open flames; kerosene heaters; wood stoves; fireplaces; and stoves, ovens, dryers, water heaters and refrigerators that use gas or liquid fuel </a:t>
            </a:r>
          </a:p>
          <a:p>
            <a:pPr>
              <a:buFont typeface="Wingdings" pitchFamily="2" charset="2"/>
              <a:buChar char="ü"/>
            </a:pPr>
            <a:r>
              <a:rPr lang="en-US" dirty="0" smtClean="0"/>
              <a:t>garages </a:t>
            </a:r>
          </a:p>
          <a:p>
            <a:pPr>
              <a:buFont typeface="Wingdings" pitchFamily="2" charset="2"/>
              <a:buChar char="ü"/>
            </a:pPr>
            <a:r>
              <a:rPr lang="en-US" dirty="0" smtClean="0"/>
              <a:t>other motor vehicle </a:t>
            </a:r>
          </a:p>
          <a:p>
            <a:pPr>
              <a:buNone/>
            </a:pPr>
            <a:r>
              <a:rPr lang="en-US" dirty="0" smtClean="0"/>
              <a:t>related occupancies. </a:t>
            </a:r>
            <a:endParaRPr lang="en-US" dirty="0"/>
          </a:p>
        </p:txBody>
      </p:sp>
      <p:sp>
        <p:nvSpPr>
          <p:cNvPr id="2" name="Title 1"/>
          <p:cNvSpPr>
            <a:spLocks noGrp="1"/>
          </p:cNvSpPr>
          <p:nvPr>
            <p:ph type="title"/>
          </p:nvPr>
        </p:nvSpPr>
        <p:spPr/>
        <p:txBody>
          <a:bodyPr/>
          <a:lstStyle/>
          <a:p>
            <a:r>
              <a:rPr lang="en-US" dirty="0" smtClean="0"/>
              <a:t>Carbon Monoxide Source</a:t>
            </a:r>
            <a:endParaRPr lang="en-US" dirty="0"/>
          </a:p>
        </p:txBody>
      </p:sp>
      <p:pic>
        <p:nvPicPr>
          <p:cNvPr id="4" name="Picture 3" descr="Polk County Iowa.jpg"/>
          <p:cNvPicPr>
            <a:picLocks noChangeAspect="1"/>
          </p:cNvPicPr>
          <p:nvPr/>
        </p:nvPicPr>
        <p:blipFill>
          <a:blip r:embed="rId2" cstate="print"/>
          <a:stretch>
            <a:fillRect/>
          </a:stretch>
        </p:blipFill>
        <p:spPr>
          <a:xfrm>
            <a:off x="5334000" y="3333750"/>
            <a:ext cx="3238500" cy="1650432"/>
          </a:xfrm>
          <a:prstGeom prst="rect">
            <a:avLst/>
          </a:prstGeom>
        </p:spPr>
      </p:pic>
      <p:sp>
        <p:nvSpPr>
          <p:cNvPr id="5" name="Slide Number Placeholder 4"/>
          <p:cNvSpPr>
            <a:spLocks noGrp="1"/>
          </p:cNvSpPr>
          <p:nvPr>
            <p:ph type="sldNum" sz="quarter" idx="12"/>
          </p:nvPr>
        </p:nvSpPr>
        <p:spPr/>
        <p:txBody>
          <a:bodyPr/>
          <a:lstStyle/>
          <a:p>
            <a:fld id="{E81E7C39-2016-42E6-95B2-DDAA0B825B1D}" type="slidenum">
              <a:rPr lang="en-US" smtClean="0">
                <a:solidFill>
                  <a:prstClr val="black"/>
                </a:solidFill>
              </a:rPr>
              <a:pPr/>
              <a:t>41</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endParaRPr lang="en-US" dirty="0" smtClean="0"/>
          </a:p>
          <a:p>
            <a:r>
              <a:rPr lang="en-US" dirty="0" smtClean="0"/>
              <a:t>uses ducts to provide heat, ventilation and/or air conditioning</a:t>
            </a:r>
          </a:p>
          <a:p>
            <a:pPr lvl="1">
              <a:buNone/>
            </a:pPr>
            <a:r>
              <a:rPr lang="en-US" dirty="0" smtClean="0"/>
              <a:t>-  With ducts, and/or </a:t>
            </a:r>
          </a:p>
          <a:p>
            <a:pPr lvl="1">
              <a:buNone/>
            </a:pPr>
            <a:r>
              <a:rPr lang="en-US" dirty="0" smtClean="0"/>
              <a:t>-  Is supplied with recirculated or makeup air from an area that contains a carbon monoxide source.</a:t>
            </a:r>
          </a:p>
          <a:p>
            <a:pPr lvl="1">
              <a:buFont typeface="Wingdings" pitchFamily="2" charset="2"/>
              <a:buChar char="v"/>
            </a:pPr>
            <a:endParaRPr lang="en-US" dirty="0" smtClean="0"/>
          </a:p>
          <a:p>
            <a:pPr lvl="1">
              <a:buFont typeface="Wingdings" pitchFamily="2" charset="2"/>
              <a:buChar char="v"/>
            </a:pPr>
            <a:r>
              <a:rPr lang="en-US" dirty="0" smtClean="0"/>
              <a:t>Forced hot air heat</a:t>
            </a:r>
          </a:p>
          <a:p>
            <a:pPr lvl="1">
              <a:buFont typeface="Wingdings" pitchFamily="2" charset="2"/>
              <a:buChar char="v"/>
            </a:pPr>
            <a:r>
              <a:rPr lang="en-US" dirty="0" smtClean="0"/>
              <a:t>Supply from an area with a CO source</a:t>
            </a:r>
            <a:endParaRPr lang="en-US" dirty="0"/>
          </a:p>
        </p:txBody>
      </p:sp>
      <p:sp>
        <p:nvSpPr>
          <p:cNvPr id="2" name="Title 1"/>
          <p:cNvSpPr>
            <a:spLocks noGrp="1"/>
          </p:cNvSpPr>
          <p:nvPr>
            <p:ph type="title"/>
          </p:nvPr>
        </p:nvSpPr>
        <p:spPr/>
        <p:txBody>
          <a:bodyPr>
            <a:normAutofit fontScale="90000"/>
          </a:bodyPr>
          <a:lstStyle/>
          <a:p>
            <a:r>
              <a:rPr lang="en-US" dirty="0" smtClean="0"/>
              <a:t>Carbon Monoxide-Producing HVAC System</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42</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The term “detection zone” means a story of a commercial building. </a:t>
            </a:r>
          </a:p>
          <a:p>
            <a:endParaRPr lang="en-US" dirty="0" smtClean="0"/>
          </a:p>
          <a:p>
            <a:pPr lvl="1">
              <a:buNone/>
            </a:pPr>
            <a:r>
              <a:rPr lang="en-US" dirty="0" smtClean="0"/>
              <a:t>However: </a:t>
            </a:r>
          </a:p>
          <a:p>
            <a:pPr lvl="1">
              <a:buNone/>
            </a:pPr>
            <a:endParaRPr lang="en-US" dirty="0" smtClean="0"/>
          </a:p>
          <a:p>
            <a:pPr lvl="1"/>
            <a:r>
              <a:rPr lang="en-US" dirty="0" smtClean="0"/>
              <a:t>A story with more than one CO-producing HVAC systems may be more than one detection area.</a:t>
            </a:r>
          </a:p>
          <a:p>
            <a:pPr lvl="1"/>
            <a:endParaRPr lang="en-US" dirty="0" smtClean="0"/>
          </a:p>
          <a:p>
            <a:pPr lvl="1"/>
            <a:r>
              <a:rPr lang="en-US" dirty="0" smtClean="0"/>
              <a:t>Each classroom is a separate detection zone.</a:t>
            </a:r>
          </a:p>
          <a:p>
            <a:pPr lvl="1"/>
            <a:endParaRPr lang="en-US" dirty="0" smtClean="0"/>
          </a:p>
          <a:p>
            <a:pPr lvl="1"/>
            <a:r>
              <a:rPr lang="en-US" dirty="0" smtClean="0"/>
              <a:t>Garages are separate zones.</a:t>
            </a:r>
          </a:p>
        </p:txBody>
      </p:sp>
      <p:sp>
        <p:nvSpPr>
          <p:cNvPr id="2" name="Title 1"/>
          <p:cNvSpPr>
            <a:spLocks noGrp="1"/>
          </p:cNvSpPr>
          <p:nvPr>
            <p:ph type="title"/>
          </p:nvPr>
        </p:nvSpPr>
        <p:spPr/>
        <p:txBody>
          <a:bodyPr/>
          <a:lstStyle/>
          <a:p>
            <a:r>
              <a:rPr lang="en-US" dirty="0" smtClean="0"/>
              <a:t>Detection Zone</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43</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71550"/>
            <a:ext cx="8229600" cy="3714750"/>
          </a:xfrm>
        </p:spPr>
        <p:txBody>
          <a:bodyPr>
            <a:normAutofit fontScale="92500" lnSpcReduction="20000"/>
          </a:bodyPr>
          <a:lstStyle/>
          <a:p>
            <a:r>
              <a:rPr lang="en-US" dirty="0" smtClean="0"/>
              <a:t>In commercial buildings, carbon monoxide detection shall be provided in every detection zone that </a:t>
            </a:r>
          </a:p>
          <a:p>
            <a:pPr lvl="1">
              <a:buFont typeface="Wingdings" pitchFamily="2" charset="2"/>
              <a:buChar char="ü"/>
            </a:pPr>
            <a:endParaRPr lang="en-US" dirty="0" smtClean="0"/>
          </a:p>
          <a:p>
            <a:pPr lvl="1">
              <a:buFont typeface="Wingdings" pitchFamily="2" charset="2"/>
              <a:buChar char="ü"/>
            </a:pPr>
            <a:r>
              <a:rPr lang="en-US" dirty="0" smtClean="0"/>
              <a:t>Contains any carbon monoxide source </a:t>
            </a:r>
          </a:p>
          <a:p>
            <a:pPr lvl="1">
              <a:buNone/>
            </a:pPr>
            <a:endParaRPr lang="en-US" dirty="0" smtClean="0"/>
          </a:p>
          <a:p>
            <a:pPr lvl="1">
              <a:buFont typeface="Wingdings" pitchFamily="2" charset="2"/>
              <a:buChar char="ü"/>
            </a:pPr>
            <a:r>
              <a:rPr lang="en-US" dirty="0" smtClean="0"/>
              <a:t>Is served by a CO-HVAC system</a:t>
            </a:r>
          </a:p>
          <a:p>
            <a:pPr lvl="1">
              <a:buFont typeface="Wingdings" pitchFamily="2" charset="2"/>
              <a:buChar char="ü"/>
            </a:pPr>
            <a:endParaRPr lang="en-US" dirty="0" smtClean="0"/>
          </a:p>
          <a:p>
            <a:pPr lvl="1">
              <a:buFont typeface="Wingdings" pitchFamily="2" charset="2"/>
              <a:buChar char="ü"/>
            </a:pPr>
            <a:r>
              <a:rPr lang="en-US" dirty="0" smtClean="0"/>
              <a:t>Is attached to a garage and/or any other motor-vehicle-related occupancy. </a:t>
            </a:r>
          </a:p>
          <a:p>
            <a:pPr lvl="1">
              <a:buFont typeface="Wingdings" pitchFamily="2" charset="2"/>
              <a:buChar char="v"/>
            </a:pPr>
            <a:endParaRPr lang="en-US" dirty="0" smtClean="0"/>
          </a:p>
          <a:p>
            <a:pPr lvl="1">
              <a:buFont typeface="Wingdings" pitchFamily="2" charset="2"/>
              <a:buChar char="v"/>
            </a:pPr>
            <a:r>
              <a:rPr lang="en-US" dirty="0" smtClean="0"/>
              <a:t>Exceptions.</a:t>
            </a:r>
          </a:p>
          <a:p>
            <a:endParaRPr lang="en-US" dirty="0"/>
          </a:p>
        </p:txBody>
      </p:sp>
      <p:sp>
        <p:nvSpPr>
          <p:cNvPr id="2" name="Title 1"/>
          <p:cNvSpPr>
            <a:spLocks noGrp="1"/>
          </p:cNvSpPr>
          <p:nvPr>
            <p:ph type="title"/>
          </p:nvPr>
        </p:nvSpPr>
        <p:spPr/>
        <p:txBody>
          <a:bodyPr/>
          <a:lstStyle/>
          <a:p>
            <a:r>
              <a:rPr lang="en-US" dirty="0" smtClean="0"/>
              <a:t>General rule</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44</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10996"/>
            <a:ext cx="8229600" cy="3594353"/>
          </a:xfrm>
        </p:spPr>
        <p:txBody>
          <a:bodyPr>
            <a:normAutofit/>
          </a:bodyPr>
          <a:lstStyle/>
          <a:p>
            <a:pPr>
              <a:buNone/>
            </a:pPr>
            <a:r>
              <a:rPr lang="en-US" sz="4100" dirty="0" smtClean="0">
                <a:solidFill>
                  <a:schemeClr val="tx2"/>
                </a:solidFill>
                <a:effectLst>
                  <a:outerShdw blurRad="31750" dist="25400" dir="5400000" algn="tl" rotWithShape="0">
                    <a:srgbClr val="000000">
                      <a:alpha val="25000"/>
                    </a:srgbClr>
                  </a:outerShdw>
                </a:effectLst>
                <a:latin typeface="+mj-lt"/>
                <a:ea typeface="+mj-ea"/>
                <a:cs typeface="+mj-cs"/>
              </a:rPr>
              <a:t>Triggering Condition 1: </a:t>
            </a:r>
          </a:p>
          <a:p>
            <a:pPr>
              <a:buNone/>
            </a:pPr>
            <a:r>
              <a:rPr lang="en-US" dirty="0" smtClean="0"/>
              <a:t>	carbon monoxide source in a detection zone</a:t>
            </a:r>
          </a:p>
          <a:p>
            <a:pPr>
              <a:buNone/>
            </a:pPr>
            <a:endParaRPr lang="en-US" dirty="0" smtClean="0"/>
          </a:p>
          <a:p>
            <a:pPr>
              <a:buNone/>
            </a:pPr>
            <a:r>
              <a:rPr lang="en-US" dirty="0" smtClean="0"/>
              <a:t>		furnaces			hot water heaters</a:t>
            </a:r>
          </a:p>
          <a:p>
            <a:pPr>
              <a:buNone/>
            </a:pPr>
            <a:r>
              <a:rPr lang="en-US" dirty="0" smtClean="0"/>
              <a:t>		bunsen burners		stoves and ovens</a:t>
            </a:r>
          </a:p>
          <a:p>
            <a:pPr>
              <a:buNone/>
            </a:pPr>
            <a:r>
              <a:rPr lang="en-US" dirty="0" smtClean="0"/>
              <a:t>		fire places			kilns</a:t>
            </a:r>
          </a:p>
          <a:p>
            <a:pPr>
              <a:buNone/>
            </a:pPr>
            <a:r>
              <a:rPr lang="en-US" dirty="0" smtClean="0"/>
              <a:t>		dryers</a:t>
            </a:r>
          </a:p>
          <a:p>
            <a:endParaRPr lang="en-US" dirty="0"/>
          </a:p>
        </p:txBody>
      </p:sp>
      <p:sp>
        <p:nvSpPr>
          <p:cNvPr id="2" name="Title 1"/>
          <p:cNvSpPr>
            <a:spLocks noGrp="1"/>
          </p:cNvSpPr>
          <p:nvPr>
            <p:ph type="title"/>
          </p:nvPr>
        </p:nvSpPr>
        <p:spPr/>
        <p:txBody>
          <a:bodyPr/>
          <a:lstStyle/>
          <a:p>
            <a:r>
              <a:rPr lang="en-US" dirty="0" smtClean="0"/>
              <a:t>Trigger Conditions</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45</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dirty="0" smtClean="0"/>
              <a:t>duct opening or other outlet from a CO-HVAC system in the detection zone</a:t>
            </a:r>
          </a:p>
          <a:p>
            <a:endParaRPr lang="en-US" dirty="0" smtClean="0"/>
          </a:p>
          <a:p>
            <a:pPr lvl="1"/>
            <a:r>
              <a:rPr lang="en-US" dirty="0" smtClean="0"/>
              <a:t>However, not be deemed to be a triggering condition if </a:t>
            </a:r>
          </a:p>
          <a:p>
            <a:pPr lvl="2"/>
            <a:r>
              <a:rPr lang="en-US" dirty="0" smtClean="0"/>
              <a:t>(a) carbon monoxide detection is provided in the first room or area served by each main duct </a:t>
            </a:r>
            <a:r>
              <a:rPr lang="en-US" b="1" dirty="0" smtClean="0"/>
              <a:t>and </a:t>
            </a:r>
          </a:p>
          <a:p>
            <a:pPr lvl="2"/>
            <a:r>
              <a:rPr lang="en-US" dirty="0" smtClean="0"/>
              <a:t>(b) the signal is automatically transmitted to an approved location. </a:t>
            </a:r>
          </a:p>
          <a:p>
            <a:pPr>
              <a:buNone/>
            </a:pPr>
            <a:endParaRPr lang="en-US" dirty="0" smtClean="0"/>
          </a:p>
          <a:p>
            <a:endParaRPr lang="en-US" dirty="0"/>
          </a:p>
        </p:txBody>
      </p:sp>
      <p:sp>
        <p:nvSpPr>
          <p:cNvPr id="3" name="Title 2"/>
          <p:cNvSpPr>
            <a:spLocks noGrp="1"/>
          </p:cNvSpPr>
          <p:nvPr>
            <p:ph type="title"/>
          </p:nvPr>
        </p:nvSpPr>
        <p:spPr/>
        <p:txBody>
          <a:bodyPr/>
          <a:lstStyle/>
          <a:p>
            <a:r>
              <a:rPr lang="en-US" dirty="0" smtClean="0"/>
              <a:t>Triggering Condition 2</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46</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garage or other motor-vehicle-related occupancy adjacent to a detection zone</a:t>
            </a:r>
          </a:p>
          <a:p>
            <a:endParaRPr lang="en-US" dirty="0" smtClean="0"/>
          </a:p>
          <a:p>
            <a:r>
              <a:rPr lang="en-US" dirty="0" smtClean="0"/>
              <a:t>Exceptions</a:t>
            </a:r>
          </a:p>
          <a:p>
            <a:endParaRPr lang="en-US" dirty="0"/>
          </a:p>
        </p:txBody>
      </p:sp>
      <p:sp>
        <p:nvSpPr>
          <p:cNvPr id="3" name="Title 2"/>
          <p:cNvSpPr>
            <a:spLocks noGrp="1"/>
          </p:cNvSpPr>
          <p:nvPr>
            <p:ph type="title"/>
          </p:nvPr>
        </p:nvSpPr>
        <p:spPr/>
        <p:txBody>
          <a:bodyPr/>
          <a:lstStyle/>
          <a:p>
            <a:r>
              <a:rPr lang="en-US" dirty="0" smtClean="0"/>
              <a:t>Triggering Condition 3</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47</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624078" indent="-514350">
              <a:buNone/>
            </a:pPr>
            <a:r>
              <a:rPr lang="en-US" dirty="0" smtClean="0"/>
              <a:t>Detection zones &lt;10,000 ft</a:t>
            </a:r>
            <a:r>
              <a:rPr lang="en-US" baseline="30000" dirty="0" smtClean="0"/>
              <a:t>2</a:t>
            </a:r>
            <a:r>
              <a:rPr lang="en-US" dirty="0" smtClean="0"/>
              <a:t> </a:t>
            </a:r>
            <a:r>
              <a:rPr lang="en-US" dirty="0" smtClean="0">
                <a:sym typeface="Wingdings" pitchFamily="2" charset="2"/>
              </a:rPr>
              <a:t></a:t>
            </a:r>
            <a:r>
              <a:rPr lang="en-US" i="1" dirty="0" smtClean="0"/>
              <a:t>central location</a:t>
            </a:r>
            <a:endParaRPr lang="en-US" dirty="0" smtClean="0"/>
          </a:p>
          <a:p>
            <a:pPr>
              <a:buNone/>
            </a:pPr>
            <a:endParaRPr lang="en-US" dirty="0" smtClean="0"/>
          </a:p>
          <a:p>
            <a:pPr>
              <a:buNone/>
            </a:pPr>
            <a:r>
              <a:rPr lang="en-US" dirty="0" smtClean="0"/>
              <a:t>Detection zones ≥10,000 ft</a:t>
            </a:r>
            <a:r>
              <a:rPr lang="en-US" baseline="30000" dirty="0" smtClean="0"/>
              <a:t>2</a:t>
            </a:r>
            <a:r>
              <a:rPr lang="en-US" dirty="0" smtClean="0"/>
              <a:t> </a:t>
            </a:r>
            <a:r>
              <a:rPr lang="en-US" dirty="0" smtClean="0">
                <a:sym typeface="Wingdings" pitchFamily="2" charset="2"/>
              </a:rPr>
              <a:t></a:t>
            </a:r>
          </a:p>
          <a:p>
            <a:pPr lvl="1">
              <a:buNone/>
            </a:pPr>
            <a:r>
              <a:rPr lang="en-US" dirty="0" smtClean="0"/>
              <a:t>central location and additional locations within such detection zone as may not exceed 100 ft travel distance</a:t>
            </a:r>
            <a:endParaRPr lang="en-US" dirty="0"/>
          </a:p>
        </p:txBody>
      </p:sp>
      <p:sp>
        <p:nvSpPr>
          <p:cNvPr id="2" name="Title 1"/>
          <p:cNvSpPr>
            <a:spLocks noGrp="1"/>
          </p:cNvSpPr>
          <p:nvPr>
            <p:ph type="title"/>
          </p:nvPr>
        </p:nvSpPr>
        <p:spPr/>
        <p:txBody>
          <a:bodyPr/>
          <a:lstStyle/>
          <a:p>
            <a:r>
              <a:rPr lang="en-US" dirty="0" smtClean="0"/>
              <a:t>Detection</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48</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smtClean="0"/>
          </a:p>
          <a:p>
            <a:r>
              <a:rPr lang="en-US" dirty="0" smtClean="0"/>
              <a:t>Carbon monoxide alarms</a:t>
            </a:r>
          </a:p>
          <a:p>
            <a:endParaRPr lang="en-US" dirty="0" smtClean="0"/>
          </a:p>
          <a:p>
            <a:r>
              <a:rPr lang="en-US" dirty="0" smtClean="0"/>
              <a:t>Carbon monoxide detection system</a:t>
            </a:r>
            <a:endParaRPr lang="en-US" dirty="0"/>
          </a:p>
        </p:txBody>
      </p:sp>
      <p:sp>
        <p:nvSpPr>
          <p:cNvPr id="3" name="Title 2"/>
          <p:cNvSpPr>
            <a:spLocks noGrp="1"/>
          </p:cNvSpPr>
          <p:nvPr>
            <p:ph type="title"/>
          </p:nvPr>
        </p:nvSpPr>
        <p:spPr/>
        <p:txBody>
          <a:bodyPr/>
          <a:lstStyle/>
          <a:p>
            <a:r>
              <a:rPr lang="en-US" dirty="0" smtClean="0"/>
              <a:t>Detection Equipment Choice</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49</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9840" y="205979"/>
            <a:ext cx="2346960" cy="857250"/>
          </a:xfrm>
        </p:spPr>
        <p:txBody>
          <a:bodyPr/>
          <a:lstStyle/>
          <a:p>
            <a:endParaRPr lang="en-US" dirty="0"/>
          </a:p>
        </p:txBody>
      </p:sp>
      <p:pic>
        <p:nvPicPr>
          <p:cNvPr id="3074" name="Picture 2" descr="http://www.appa.org/assets/menu/regions.jpg"/>
          <p:cNvPicPr>
            <a:picLocks noGrp="1" noChangeAspect="1" noChangeArrowheads="1"/>
          </p:cNvPicPr>
          <p:nvPr>
            <p:ph idx="1"/>
          </p:nvPr>
        </p:nvPicPr>
        <p:blipFill rotWithShape="1">
          <a:blip r:embed="rId3">
            <a:extLst>
              <a:ext uri="{28A0092B-C50C-407E-A947-70E740481C1C}">
                <a14:useLocalDpi xmlns:a14="http://schemas.microsoft.com/office/drawing/2010/main" xmlns="" val="0"/>
              </a:ext>
            </a:extLst>
          </a:blip>
          <a:srcRect l="2147" r="1753"/>
          <a:stretch/>
        </p:blipFill>
        <p:spPr bwMode="auto">
          <a:xfrm>
            <a:off x="243840" y="0"/>
            <a:ext cx="8747760" cy="51435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52071" y="0"/>
            <a:ext cx="9091929" cy="5143500"/>
          </a:xfrm>
          <a:prstGeom prst="rect">
            <a:avLst/>
          </a:prstGeom>
          <a:solidFill>
            <a:sysClr val="window" lastClr="FFFFFF">
              <a:alpha val="66000"/>
            </a:sys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B050"/>
              </a:solidFill>
              <a:effectLst/>
              <a:uLnTx/>
              <a:uFillTx/>
              <a:latin typeface="Calibri"/>
              <a:ea typeface="+mn-ea"/>
              <a:cs typeface="+mn-cs"/>
            </a:endParaRPr>
          </a:p>
        </p:txBody>
      </p:sp>
      <p:sp>
        <p:nvSpPr>
          <p:cNvPr id="3" name="TextBox 2"/>
          <p:cNvSpPr txBox="1"/>
          <p:nvPr/>
        </p:nvSpPr>
        <p:spPr>
          <a:xfrm>
            <a:off x="0" y="258470"/>
            <a:ext cx="8123377" cy="1077218"/>
          </a:xfrm>
          <a:prstGeom prst="rect">
            <a:avLst/>
          </a:prstGeom>
          <a:solidFill>
            <a:srgbClr val="FF6309"/>
          </a:solidFill>
        </p:spPr>
        <p:txBody>
          <a:bodyPr wrap="square" rtlCol="0">
            <a:spAutoFit/>
          </a:bodyPr>
          <a:lstStyle/>
          <a:p>
            <a:r>
              <a:rPr lang="en-US" sz="3200" dirty="0">
                <a:solidFill>
                  <a:schemeClr val="bg1"/>
                </a:solidFill>
              </a:rPr>
              <a:t>APPA seeks to create positive impact in educational facilities on three important levels:</a:t>
            </a:r>
          </a:p>
        </p:txBody>
      </p:sp>
      <p:sp>
        <p:nvSpPr>
          <p:cNvPr id="11" name="TextBox 10"/>
          <p:cNvSpPr txBox="1"/>
          <p:nvPr/>
        </p:nvSpPr>
        <p:spPr>
          <a:xfrm>
            <a:off x="243840" y="1650832"/>
            <a:ext cx="7386320" cy="707886"/>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000" dirty="0" smtClean="0">
                <a:solidFill>
                  <a:schemeClr val="bg1"/>
                </a:solidFill>
              </a:rPr>
              <a:t>APPA </a:t>
            </a:r>
            <a:r>
              <a:rPr lang="en-US" sz="2000" dirty="0">
                <a:solidFill>
                  <a:schemeClr val="bg1"/>
                </a:solidFill>
              </a:rPr>
              <a:t>transforms individual facilities professionals into higher performing managers and leaders, which</a:t>
            </a:r>
            <a:r>
              <a:rPr lang="en-US" sz="2000" dirty="0" smtClean="0">
                <a:solidFill>
                  <a:schemeClr val="bg1"/>
                </a:solidFill>
              </a:rPr>
              <a:t>…</a:t>
            </a:r>
            <a:endParaRPr lang="en-US" sz="2000" dirty="0">
              <a:solidFill>
                <a:schemeClr val="bg1"/>
              </a:solidFill>
            </a:endParaRPr>
          </a:p>
        </p:txBody>
      </p:sp>
      <p:sp>
        <p:nvSpPr>
          <p:cNvPr id="14" name="TextBox 13"/>
          <p:cNvSpPr txBox="1"/>
          <p:nvPr/>
        </p:nvSpPr>
        <p:spPr>
          <a:xfrm>
            <a:off x="243840" y="2531708"/>
            <a:ext cx="7386320" cy="707886"/>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000" dirty="0" smtClean="0">
                <a:solidFill>
                  <a:schemeClr val="bg1"/>
                </a:solidFill>
              </a:rPr>
              <a:t>Helps </a:t>
            </a:r>
            <a:r>
              <a:rPr lang="en-US" sz="2000" dirty="0">
                <a:solidFill>
                  <a:schemeClr val="bg1"/>
                </a:solidFill>
              </a:rPr>
              <a:t>transform member institutions into more inviting and supportive learning environments, which</a:t>
            </a:r>
            <a:r>
              <a:rPr lang="en-US" sz="2000" dirty="0" smtClean="0">
                <a:solidFill>
                  <a:schemeClr val="bg1"/>
                </a:solidFill>
              </a:rPr>
              <a:t>…</a:t>
            </a:r>
            <a:endParaRPr lang="en-US" sz="2000" dirty="0">
              <a:solidFill>
                <a:schemeClr val="bg1"/>
              </a:solidFill>
            </a:endParaRPr>
          </a:p>
        </p:txBody>
      </p:sp>
      <p:sp>
        <p:nvSpPr>
          <p:cNvPr id="15" name="TextBox 14"/>
          <p:cNvSpPr txBox="1"/>
          <p:nvPr/>
        </p:nvSpPr>
        <p:spPr>
          <a:xfrm>
            <a:off x="243840" y="3412584"/>
            <a:ext cx="7386320" cy="1015663"/>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2000" dirty="0" smtClean="0">
                <a:solidFill>
                  <a:schemeClr val="bg1"/>
                </a:solidFill>
              </a:rPr>
              <a:t>Elevates </a:t>
            </a:r>
            <a:r>
              <a:rPr lang="en-US" sz="2000" dirty="0">
                <a:solidFill>
                  <a:schemeClr val="bg1"/>
                </a:solidFill>
              </a:rPr>
              <a:t>the recognition and value of educational facilities and their direct impact on the recruitment and retention of students, faculty and staff</a:t>
            </a:r>
            <a:r>
              <a:rPr lang="en-US" sz="2000" dirty="0" smtClean="0">
                <a:solidFill>
                  <a:schemeClr val="bg1"/>
                </a:solidFill>
              </a:rPr>
              <a:t>.</a:t>
            </a:r>
            <a:endParaRPr lang="en-US" sz="2000" dirty="0">
              <a:solidFill>
                <a:schemeClr val="bg1"/>
              </a:solidFill>
            </a:endParaRPr>
          </a:p>
        </p:txBody>
      </p:sp>
    </p:spTree>
    <p:extLst>
      <p:ext uri="{BB962C8B-B14F-4D97-AF65-F5344CB8AC3E}">
        <p14:creationId xmlns:p14="http://schemas.microsoft.com/office/powerpoint/2010/main" xmlns="" val="7395396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endParaRPr lang="en-US" dirty="0" smtClean="0"/>
          </a:p>
          <a:p>
            <a:r>
              <a:rPr lang="en-US" dirty="0" smtClean="0"/>
              <a:t>UL 2034 Listed</a:t>
            </a:r>
          </a:p>
          <a:p>
            <a:endParaRPr lang="en-US" dirty="0" smtClean="0"/>
          </a:p>
          <a:p>
            <a:r>
              <a:rPr lang="en-US" dirty="0" smtClean="0"/>
              <a:t>Power source </a:t>
            </a:r>
          </a:p>
          <a:p>
            <a:pPr lvl="1"/>
            <a:r>
              <a:rPr lang="en-US" dirty="0" smtClean="0"/>
              <a:t>primary power from the building wiring, permanent </a:t>
            </a:r>
          </a:p>
          <a:p>
            <a:pPr lvl="1"/>
            <a:r>
              <a:rPr lang="en-US" dirty="0" smtClean="0"/>
              <a:t>backup battery</a:t>
            </a:r>
          </a:p>
          <a:p>
            <a:pPr lvl="1"/>
            <a:endParaRPr lang="en-US" dirty="0" smtClean="0"/>
          </a:p>
          <a:p>
            <a:pPr marL="580644" lvl="2" indent="-342900">
              <a:buFont typeface="Arial" pitchFamily="34" charset="0"/>
              <a:buChar char="•"/>
            </a:pPr>
            <a:r>
              <a:rPr lang="en-US" dirty="0" smtClean="0"/>
              <a:t>Carbon monoxide alarms powered solely by a 10-year battery shall be permitted in </a:t>
            </a:r>
          </a:p>
          <a:p>
            <a:pPr marL="1026414" lvl="3" indent="-342900"/>
            <a:r>
              <a:rPr lang="en-US" dirty="0" smtClean="0"/>
              <a:t>(a) existing commercial buildings and </a:t>
            </a:r>
          </a:p>
          <a:p>
            <a:pPr marL="1026414" lvl="3" indent="-342900"/>
            <a:r>
              <a:rPr lang="en-US" dirty="0" smtClean="0"/>
              <a:t>(b) commercial buildings without commercial electric power</a:t>
            </a:r>
          </a:p>
          <a:p>
            <a:pPr marL="505206" lvl="1" indent="-342900">
              <a:buNone/>
            </a:pPr>
            <a:endParaRPr lang="en-US" dirty="0" smtClean="0"/>
          </a:p>
          <a:p>
            <a:pPr marL="505206" lvl="1" indent="-342900">
              <a:buNone/>
            </a:pPr>
            <a:r>
              <a:rPr lang="en-US" sz="2700" dirty="0" smtClean="0"/>
              <a:t>A combination carbon monoxide and smoke alarm is not allowed.</a:t>
            </a:r>
          </a:p>
          <a:p>
            <a:pPr marL="505206" lvl="1" indent="-342900">
              <a:buNone/>
            </a:pPr>
            <a:r>
              <a:rPr lang="en-US" sz="2700" dirty="0" smtClean="0"/>
              <a:t>New buildings – interconnect and sign for unoccupied locations.</a:t>
            </a:r>
          </a:p>
          <a:p>
            <a:pPr marL="1026414" lvl="3" indent="-342900"/>
            <a:endParaRPr lang="en-US" dirty="0" smtClean="0"/>
          </a:p>
          <a:p>
            <a:endParaRPr lang="en-US" dirty="0" smtClean="0"/>
          </a:p>
          <a:p>
            <a:endParaRPr lang="en-US" dirty="0"/>
          </a:p>
        </p:txBody>
      </p:sp>
      <p:sp>
        <p:nvSpPr>
          <p:cNvPr id="2" name="Title 1"/>
          <p:cNvSpPr>
            <a:spLocks noGrp="1"/>
          </p:cNvSpPr>
          <p:nvPr>
            <p:ph type="title"/>
          </p:nvPr>
        </p:nvSpPr>
        <p:spPr/>
        <p:txBody>
          <a:bodyPr>
            <a:normAutofit fontScale="90000"/>
          </a:bodyPr>
          <a:lstStyle/>
          <a:p>
            <a:r>
              <a:rPr lang="en-US" dirty="0" smtClean="0"/>
              <a:t>Carbon monoxide alarms</a:t>
            </a:r>
            <a:br>
              <a:rPr lang="en-US" dirty="0" smtClean="0"/>
            </a:br>
            <a:r>
              <a:rPr lang="en-US" sz="3100" dirty="0" smtClean="0"/>
              <a:t>(self contained units)</a:t>
            </a:r>
            <a:endParaRPr lang="en-US" sz="3100"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50</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endParaRPr lang="en-US" dirty="0" smtClean="0"/>
          </a:p>
          <a:p>
            <a:r>
              <a:rPr lang="en-US" dirty="0" smtClean="0"/>
              <a:t>Send signal to the control unit that then provides notification to occupants and to off-premises monitoring location.</a:t>
            </a:r>
          </a:p>
          <a:p>
            <a:endParaRPr lang="en-US" dirty="0" smtClean="0"/>
          </a:p>
          <a:p>
            <a:r>
              <a:rPr lang="en-US" dirty="0" smtClean="0"/>
              <a:t>Carbon monoxide detection systems shall comply with NFPA 720. </a:t>
            </a:r>
          </a:p>
          <a:p>
            <a:pPr lvl="1"/>
            <a:r>
              <a:rPr lang="en-US" dirty="0" smtClean="0"/>
              <a:t>May have combo detectors.</a:t>
            </a:r>
          </a:p>
          <a:p>
            <a:endParaRPr lang="en-US" dirty="0" smtClean="0"/>
          </a:p>
          <a:p>
            <a:r>
              <a:rPr lang="en-US" dirty="0" smtClean="0"/>
              <a:t>Carbon monoxide detectors shall be listed in accordance with UL 2075. </a:t>
            </a:r>
            <a:endParaRPr lang="en-US" dirty="0"/>
          </a:p>
        </p:txBody>
      </p:sp>
      <p:sp>
        <p:nvSpPr>
          <p:cNvPr id="2" name="Title 1"/>
          <p:cNvSpPr>
            <a:spLocks noGrp="1"/>
          </p:cNvSpPr>
          <p:nvPr>
            <p:ph type="title"/>
          </p:nvPr>
        </p:nvSpPr>
        <p:spPr/>
        <p:txBody>
          <a:bodyPr>
            <a:normAutofit fontScale="90000"/>
          </a:bodyPr>
          <a:lstStyle/>
          <a:p>
            <a:r>
              <a:rPr lang="en-US" dirty="0" smtClean="0"/>
              <a:t>Carbon monoxide detection systems </a:t>
            </a:r>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51</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28651"/>
            <a:ext cx="8229600" cy="3876818"/>
          </a:xfrm>
        </p:spPr>
        <p:txBody>
          <a:bodyPr>
            <a:normAutofit/>
          </a:bodyPr>
          <a:lstStyle/>
          <a:p>
            <a:r>
              <a:rPr lang="en-US" sz="2000" dirty="0" smtClean="0"/>
              <a:t>New buildings need off premises notification where a fire alarm control unit is required by 903 or 907.</a:t>
            </a:r>
          </a:p>
          <a:p>
            <a:endParaRPr lang="en-US" sz="2000" dirty="0" smtClean="0"/>
          </a:p>
          <a:p>
            <a:r>
              <a:rPr lang="en-US" sz="2000" dirty="0" smtClean="0"/>
              <a:t>Can not activate the fire signal to the panel or trigger fire notification appliance.</a:t>
            </a:r>
          </a:p>
          <a:p>
            <a:endParaRPr lang="en-US" sz="2000" dirty="0" smtClean="0"/>
          </a:p>
          <a:p>
            <a:r>
              <a:rPr lang="en-US" sz="2000" dirty="0" smtClean="0"/>
              <a:t>Must have at least one on-site notification per building.</a:t>
            </a:r>
          </a:p>
        </p:txBody>
      </p:sp>
      <p:sp>
        <p:nvSpPr>
          <p:cNvPr id="3" name="Title 2"/>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E81E7C39-2016-42E6-95B2-DDAA0B825B1D}" type="slidenum">
              <a:rPr lang="en-US" smtClean="0">
                <a:solidFill>
                  <a:prstClr val="black"/>
                </a:solidFill>
              </a:rPr>
              <a:pPr/>
              <a:t>52</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285750"/>
          <a:ext cx="8229600" cy="4219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E81E7C39-2016-42E6-95B2-DDAA0B825B1D}" type="slidenum">
              <a:rPr lang="en-US" smtClean="0">
                <a:solidFill>
                  <a:prstClr val="black"/>
                </a:solidFill>
              </a:rPr>
              <a:pPr/>
              <a:t>53</a:t>
            </a:fld>
            <a:endParaRPr lang="en-US" dirty="0">
              <a:solidFill>
                <a:prstClr val="black"/>
              </a:solidFill>
            </a:endParaRPr>
          </a:p>
        </p:txBody>
      </p:sp>
      <p:sp>
        <p:nvSpPr>
          <p:cNvPr id="4" name="Title 3"/>
          <p:cNvSpPr>
            <a:spLocks noGrp="1"/>
          </p:cNvSpPr>
          <p:nvPr>
            <p:ph type="title"/>
          </p:nvPr>
        </p:nvSpPr>
        <p:spPr/>
        <p:txBody>
          <a:bodyPr>
            <a:normAutofit/>
          </a:bodyPr>
          <a:lstStyle/>
          <a:p>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500749" y="228599"/>
            <a:ext cx="8186051" cy="460465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524000" y="4229100"/>
            <a:ext cx="7231912" cy="53739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E81E7C39-2016-42E6-95B2-DDAA0B825B1D}" type="slidenum">
              <a:rPr lang="en-US" smtClean="0">
                <a:solidFill>
                  <a:prstClr val="black"/>
                </a:solidFill>
              </a:rPr>
              <a:pPr/>
              <a:t>54</a:t>
            </a:fld>
            <a:endParaRPr lang="en-US" dirty="0">
              <a:solidFill>
                <a:prstClr val="black"/>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mpus banners.png"/>
          <p:cNvPicPr>
            <a:picLocks noChangeAspect="1"/>
          </p:cNvPicPr>
          <p:nvPr/>
        </p:nvPicPr>
        <p:blipFill rotWithShape="1">
          <a:blip r:embed="rId3"/>
          <a:srcRect l="9755" b="3702"/>
          <a:stretch/>
        </p:blipFill>
        <p:spPr>
          <a:xfrm>
            <a:off x="1" y="-1"/>
            <a:ext cx="9144000" cy="5143501"/>
          </a:xfrm>
          <a:prstGeom prst="rect">
            <a:avLst/>
          </a:prstGeom>
        </p:spPr>
      </p:pic>
      <p:pic>
        <p:nvPicPr>
          <p:cNvPr id="7" name="Picture 6"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a14="http://schemas.microsoft.com/office/drawing/2010/main" xmlns=""/>
              </a:ext>
            </a:extLst>
          </a:blip>
          <a:srcRect l="-11619"/>
          <a:stretch>
            <a:fillRect/>
          </a:stretch>
        </p:blipFill>
        <p:spPr bwMode="auto">
          <a:xfrm>
            <a:off x="7679281" y="4329114"/>
            <a:ext cx="1219200" cy="814387"/>
          </a:xfrm>
          <a:prstGeom prst="rect">
            <a:avLst/>
          </a:prstGeom>
          <a:noFill/>
          <a:ln w="9525">
            <a:noFill/>
            <a:miter lim="800000"/>
            <a:headEnd/>
            <a:tailEnd/>
          </a:ln>
        </p:spPr>
      </p:pic>
      <p:sp>
        <p:nvSpPr>
          <p:cNvPr id="8" name="Rectangle 7"/>
          <p:cNvSpPr/>
          <p:nvPr/>
        </p:nvSpPr>
        <p:spPr>
          <a:xfrm>
            <a:off x="1" y="382246"/>
            <a:ext cx="2627085" cy="650687"/>
          </a:xfrm>
          <a:prstGeom prst="rect">
            <a:avLst/>
          </a:prstGeom>
          <a:solidFill>
            <a:srgbClr val="009E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Questions?</a:t>
            </a:r>
            <a:endParaRPr lang="en-US" sz="36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433219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630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1"/>
            <a:ext cx="8229600" cy="857250"/>
          </a:xfrm>
        </p:spPr>
        <p:txBody>
          <a:bodyPr>
            <a:normAutofit fontScale="90000"/>
          </a:bodyPr>
          <a:lstStyle/>
          <a:p>
            <a:r>
              <a:rPr lang="en-US" dirty="0" smtClean="0">
                <a:solidFill>
                  <a:schemeClr val="bg1"/>
                </a:solidFill>
              </a:rPr>
              <a:t>APPA Facilities Performance Indicators</a:t>
            </a:r>
            <a:endParaRPr lang="en-US" dirty="0">
              <a:solidFill>
                <a:schemeClr val="bg1"/>
              </a:solidFill>
            </a:endParaRPr>
          </a:p>
        </p:txBody>
      </p:sp>
      <p:sp>
        <p:nvSpPr>
          <p:cNvPr id="3" name="Content Placeholder 2"/>
          <p:cNvSpPr>
            <a:spLocks noGrp="1"/>
          </p:cNvSpPr>
          <p:nvPr>
            <p:ph idx="1"/>
          </p:nvPr>
        </p:nvSpPr>
        <p:spPr>
          <a:xfrm>
            <a:off x="457199" y="933451"/>
            <a:ext cx="8571053" cy="2767282"/>
          </a:xfrm>
        </p:spPr>
        <p:txBody>
          <a:bodyPr>
            <a:normAutofit/>
          </a:bodyPr>
          <a:lstStyle/>
          <a:p>
            <a:r>
              <a:rPr lang="en-US" dirty="0" smtClean="0">
                <a:solidFill>
                  <a:schemeClr val="bg1"/>
                </a:solidFill>
              </a:rPr>
              <a:t>Oneonta &amp; Brockport participated 2014</a:t>
            </a:r>
          </a:p>
          <a:p>
            <a:r>
              <a:rPr lang="en-US" dirty="0" smtClean="0">
                <a:solidFill>
                  <a:schemeClr val="bg1"/>
                </a:solidFill>
              </a:rPr>
              <a:t>Includes self assessment</a:t>
            </a:r>
            <a:endParaRPr lang="en-US" dirty="0">
              <a:solidFill>
                <a:schemeClr val="bg1"/>
              </a:solidFill>
            </a:endParaRPr>
          </a:p>
          <a:p>
            <a:r>
              <a:rPr lang="en-US" dirty="0" smtClean="0">
                <a:solidFill>
                  <a:schemeClr val="bg1"/>
                </a:solidFill>
              </a:rPr>
              <a:t>Peer comparison and benchmarking </a:t>
            </a:r>
            <a:endParaRPr lang="en-US" dirty="0">
              <a:solidFill>
                <a:schemeClr val="bg1"/>
              </a:solidFill>
            </a:endParaRPr>
          </a:p>
          <a:p>
            <a:r>
              <a:rPr lang="en-US" dirty="0" smtClean="0">
                <a:solidFill>
                  <a:schemeClr val="bg1"/>
                </a:solidFill>
              </a:rPr>
              <a:t>Understanding </a:t>
            </a:r>
            <a:r>
              <a:rPr lang="en-US" dirty="0">
                <a:solidFill>
                  <a:schemeClr val="bg1"/>
                </a:solidFill>
              </a:rPr>
              <a:t>of the </a:t>
            </a:r>
            <a:r>
              <a:rPr lang="en-US" dirty="0" smtClean="0">
                <a:solidFill>
                  <a:schemeClr val="bg1"/>
                </a:solidFill>
              </a:rPr>
              <a:t>data/information</a:t>
            </a:r>
            <a:endParaRPr lang="en-US" dirty="0">
              <a:solidFill>
                <a:schemeClr val="bg1"/>
              </a:solidFill>
            </a:endParaRPr>
          </a:p>
          <a:p>
            <a:endParaRPr lang="en-US" dirty="0">
              <a:solidFill>
                <a:schemeClr val="bg1"/>
              </a:solidFill>
            </a:endParaRPr>
          </a:p>
        </p:txBody>
      </p:sp>
      <p:pic>
        <p:nvPicPr>
          <p:cNvPr id="2050" name="Picture 2" descr="https://www.appa.org/assets/carousel/Facilitiesperformanceindicators.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3780526"/>
            <a:ext cx="9144000" cy="13629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8956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3"/>
          <a:srcRect l="549" t="6806" r="241" b="25585"/>
          <a:stretch/>
        </p:blipFill>
        <p:spPr>
          <a:xfrm>
            <a:off x="-15240" y="0"/>
            <a:ext cx="9159240" cy="5577840"/>
          </a:xfrm>
          <a:prstGeom prst="rect">
            <a:avLst/>
          </a:prstGeom>
        </p:spPr>
      </p:pic>
      <p:sp>
        <p:nvSpPr>
          <p:cNvPr id="5" name="TextBox 4"/>
          <p:cNvSpPr txBox="1"/>
          <p:nvPr/>
        </p:nvSpPr>
        <p:spPr>
          <a:xfrm>
            <a:off x="-15240" y="1269208"/>
            <a:ext cx="7386320" cy="707886"/>
          </a:xfrm>
          <a:prstGeom prst="rect">
            <a:avLst/>
          </a:prstGeom>
          <a:solidFill>
            <a:srgbClr val="FF6309"/>
          </a:solidFill>
        </p:spPr>
        <p:txBody>
          <a:bodyPr wrap="square" rtlCol="0">
            <a:spAutoFit/>
          </a:bodyPr>
          <a:lstStyle/>
          <a:p>
            <a:pPr marL="457200" indent="-457200">
              <a:buFont typeface="Wingdings" panose="05000000000000000000" pitchFamily="2" charset="2"/>
              <a:buChar char="Ø"/>
            </a:pPr>
            <a:r>
              <a:rPr lang="en-US" sz="4000" dirty="0" smtClean="0">
                <a:solidFill>
                  <a:schemeClr val="bg1"/>
                </a:solidFill>
              </a:rPr>
              <a:t>Sounds Like a lot of hard work</a:t>
            </a:r>
            <a:endParaRPr lang="en-US" sz="4000" dirty="0">
              <a:solidFill>
                <a:schemeClr val="bg1"/>
              </a:solidFill>
            </a:endParaRPr>
          </a:p>
        </p:txBody>
      </p:sp>
    </p:spTree>
    <p:extLst>
      <p:ext uri="{BB962C8B-B14F-4D97-AF65-F5344CB8AC3E}">
        <p14:creationId xmlns:p14="http://schemas.microsoft.com/office/powerpoint/2010/main" xmlns="" val="1644884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38514" y="206375"/>
            <a:ext cx="6691086" cy="857250"/>
          </a:xfrm>
        </p:spPr>
        <p:txBody>
          <a:bodyPr/>
          <a:lstStyle/>
          <a:p>
            <a:pPr algn="l"/>
            <a:r>
              <a:rPr lang="en-US" b="1" dirty="0" smtClean="0">
                <a:solidFill>
                  <a:srgbClr val="0070C0"/>
                </a:solidFill>
              </a:rPr>
              <a:t>What’s First?</a:t>
            </a:r>
            <a:endParaRPr lang="en-US" dirty="0"/>
          </a:p>
        </p:txBody>
      </p:sp>
      <p:sp>
        <p:nvSpPr>
          <p:cNvPr id="3" name="Content Placeholder 2"/>
          <p:cNvSpPr>
            <a:spLocks noGrp="1"/>
          </p:cNvSpPr>
          <p:nvPr>
            <p:ph idx="4294967295"/>
          </p:nvPr>
        </p:nvSpPr>
        <p:spPr>
          <a:xfrm>
            <a:off x="1429281" y="941704"/>
            <a:ext cx="7882359" cy="4079875"/>
          </a:xfrm>
        </p:spPr>
        <p:txBody>
          <a:bodyPr>
            <a:noAutofit/>
          </a:bodyPr>
          <a:lstStyle/>
          <a:p>
            <a:r>
              <a:rPr lang="en-US" sz="3100" dirty="0" smtClean="0"/>
              <a:t>Full survey or essential set of questions?</a:t>
            </a:r>
          </a:p>
          <a:p>
            <a:r>
              <a:rPr lang="en-US" sz="3100" dirty="0" smtClean="0"/>
              <a:t>Include auxiliaries or exclude auxiliaries?</a:t>
            </a:r>
          </a:p>
          <a:p>
            <a:r>
              <a:rPr lang="en-US" sz="3100" dirty="0" smtClean="0"/>
              <a:t>Understand the definitions</a:t>
            </a:r>
          </a:p>
          <a:p>
            <a:r>
              <a:rPr lang="en-US" sz="3100" dirty="0" smtClean="0"/>
              <a:t>Find the data sources </a:t>
            </a:r>
          </a:p>
          <a:p>
            <a:r>
              <a:rPr lang="en-US" sz="3100" dirty="0" smtClean="0"/>
              <a:t>Institutions may array the data differently than the survey asks for it</a:t>
            </a:r>
          </a:p>
          <a:p>
            <a:r>
              <a:rPr lang="en-US" sz="3100" dirty="0" smtClean="0"/>
              <a:t>Call an APPA FPI Advisor</a:t>
            </a:r>
          </a:p>
          <a:p>
            <a:endParaRPr lang="en-US" sz="3100" dirty="0"/>
          </a:p>
        </p:txBody>
      </p:sp>
    </p:spTree>
    <p:extLst>
      <p:ext uri="{BB962C8B-B14F-4D97-AF65-F5344CB8AC3E}">
        <p14:creationId xmlns:p14="http://schemas.microsoft.com/office/powerpoint/2010/main" xmlns="" val="1997276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06375"/>
            <a:ext cx="9144000" cy="857250"/>
          </a:xfrm>
        </p:spPr>
        <p:txBody>
          <a:bodyPr>
            <a:normAutofit/>
          </a:bodyPr>
          <a:lstStyle/>
          <a:p>
            <a:r>
              <a:rPr lang="en-US" b="1" dirty="0" smtClean="0">
                <a:solidFill>
                  <a:srgbClr val="0070C0"/>
                </a:solidFill>
              </a:rPr>
              <a:t>What Do You Get Out of It?</a:t>
            </a:r>
            <a:endParaRPr lang="en-US" dirty="0"/>
          </a:p>
        </p:txBody>
      </p:sp>
      <p:sp>
        <p:nvSpPr>
          <p:cNvPr id="3" name="Content Placeholder 2"/>
          <p:cNvSpPr>
            <a:spLocks noGrp="1"/>
          </p:cNvSpPr>
          <p:nvPr>
            <p:ph idx="4294967295"/>
          </p:nvPr>
        </p:nvSpPr>
        <p:spPr>
          <a:xfrm>
            <a:off x="1273215" y="1283544"/>
            <a:ext cx="7870785" cy="3530600"/>
          </a:xfrm>
        </p:spPr>
        <p:txBody>
          <a:bodyPr>
            <a:normAutofit/>
          </a:bodyPr>
          <a:lstStyle/>
          <a:p>
            <a:r>
              <a:rPr lang="en-US" dirty="0" smtClean="0"/>
              <a:t>The FPI provides a set of analytical metrics which informs on the performance of the campus facilities portfolio</a:t>
            </a:r>
          </a:p>
          <a:p>
            <a:r>
              <a:rPr lang="en-US" dirty="0" smtClean="0"/>
              <a:t>How well is your facilities portfolio in alignment with your institution’s strategic direction?  </a:t>
            </a:r>
          </a:p>
          <a:p>
            <a:endParaRPr lang="en-US" dirty="0" smtClean="0"/>
          </a:p>
          <a:p>
            <a:endParaRPr lang="en-US" dirty="0"/>
          </a:p>
        </p:txBody>
      </p:sp>
    </p:spTree>
    <p:extLst>
      <p:ext uri="{BB962C8B-B14F-4D97-AF65-F5344CB8AC3E}">
        <p14:creationId xmlns:p14="http://schemas.microsoft.com/office/powerpoint/2010/main" xmlns="" val="3586481849"/>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ours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34128</TotalTime>
  <Words>4821</Words>
  <Application>Microsoft Office PowerPoint</Application>
  <PresentationFormat>On-screen Show (16:9)</PresentationFormat>
  <Paragraphs>492</Paragraphs>
  <Slides>55</Slides>
  <Notes>37</Notes>
  <HiddenSlides>0</HiddenSlides>
  <MMClips>0</MMClips>
  <ScaleCrop>false</ScaleCrop>
  <HeadingPairs>
    <vt:vector size="4" baseType="variant">
      <vt:variant>
        <vt:lpstr>Theme</vt:lpstr>
      </vt:variant>
      <vt:variant>
        <vt:i4>2</vt:i4>
      </vt:variant>
      <vt:variant>
        <vt:lpstr>Slide Titles</vt:lpstr>
      </vt:variant>
      <vt:variant>
        <vt:i4>55</vt:i4>
      </vt:variant>
    </vt:vector>
  </HeadingPairs>
  <TitlesOfParts>
    <vt:vector size="57" baseType="lpstr">
      <vt:lpstr>Office Theme</vt:lpstr>
      <vt:lpstr>Concourse</vt:lpstr>
      <vt:lpstr>Slide 1</vt:lpstr>
      <vt:lpstr>Slide 2</vt:lpstr>
      <vt:lpstr>Slide 3</vt:lpstr>
      <vt:lpstr>Slide 4</vt:lpstr>
      <vt:lpstr>Slide 5</vt:lpstr>
      <vt:lpstr>APPA Facilities Performance Indicators</vt:lpstr>
      <vt:lpstr>Slide 7</vt:lpstr>
      <vt:lpstr>What’s First?</vt:lpstr>
      <vt:lpstr>What Do You Get Out of It?</vt:lpstr>
      <vt:lpstr>FPI Data Can Be Segmented </vt:lpstr>
      <vt:lpstr>Reviewing FPI Report Outcomes</vt:lpstr>
      <vt:lpstr>APPA Resources to Assist You</vt:lpstr>
      <vt:lpstr>BCI/PSI and Life Cycle Modeling</vt:lpstr>
      <vt:lpstr>Life Cycle Management</vt:lpstr>
      <vt:lpstr>We Need SUBOA Support</vt:lpstr>
      <vt:lpstr>Slide 16</vt:lpstr>
      <vt:lpstr>State Operated Campuses Energy Statistics</vt:lpstr>
      <vt:lpstr>Slide 18</vt:lpstr>
      <vt:lpstr>Slide 19</vt:lpstr>
      <vt:lpstr>Slide 20</vt:lpstr>
      <vt:lpstr>Daylight Hour</vt:lpstr>
      <vt:lpstr>NY Prize</vt:lpstr>
      <vt:lpstr>NY Prize</vt:lpstr>
      <vt:lpstr>REV Campus and University Challange</vt:lpstr>
      <vt:lpstr>Slide 25</vt:lpstr>
      <vt:lpstr>O&amp;M Grant Program</vt:lpstr>
      <vt:lpstr>Build Smart NY</vt:lpstr>
      <vt:lpstr>Slide 28</vt:lpstr>
      <vt:lpstr>Slide 29</vt:lpstr>
      <vt:lpstr>Rule 2</vt:lpstr>
      <vt:lpstr>Rule 3</vt:lpstr>
      <vt:lpstr>Slide 32</vt:lpstr>
      <vt:lpstr>Energy Manager/Sustainability Survey</vt:lpstr>
      <vt:lpstr>Metering &amp; Retro Commissioning Survey</vt:lpstr>
      <vt:lpstr>Slide 35</vt:lpstr>
      <vt:lpstr>     New Regulation:   Carbon Monoxide Alarms- Commercial Buildings New §1228.4</vt:lpstr>
      <vt:lpstr>Chemistry/Biology Lesson</vt:lpstr>
      <vt:lpstr>Slide 38</vt:lpstr>
      <vt:lpstr>New regs will impact many buildings – new and existing.</vt:lpstr>
      <vt:lpstr>Time Line</vt:lpstr>
      <vt:lpstr>Carbon Monoxide Source</vt:lpstr>
      <vt:lpstr>Carbon Monoxide-Producing HVAC System</vt:lpstr>
      <vt:lpstr>Detection Zone</vt:lpstr>
      <vt:lpstr>General rule</vt:lpstr>
      <vt:lpstr>Trigger Conditions</vt:lpstr>
      <vt:lpstr>Triggering Condition 2</vt:lpstr>
      <vt:lpstr>Triggering Condition 3</vt:lpstr>
      <vt:lpstr>Detection</vt:lpstr>
      <vt:lpstr>Detection Equipment Choice</vt:lpstr>
      <vt:lpstr>Carbon monoxide alarms (self contained units)</vt:lpstr>
      <vt:lpstr>Carbon monoxide detection systems </vt:lpstr>
      <vt:lpstr>Slide 52</vt:lpstr>
      <vt:lpstr>Slide 53</vt:lpstr>
      <vt:lpstr>Slide 54</vt:lpstr>
      <vt:lpstr>Slide 55</vt:lpstr>
    </vt:vector>
  </TitlesOfParts>
  <Company>The 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Schillinger</dc:creator>
  <cp:lastModifiedBy>Harbinam</cp:lastModifiedBy>
  <cp:revision>1253</cp:revision>
  <dcterms:created xsi:type="dcterms:W3CDTF">2013-01-08T18:33:12Z</dcterms:created>
  <dcterms:modified xsi:type="dcterms:W3CDTF">2015-07-20T17:04:39Z</dcterms:modified>
</cp:coreProperties>
</file>