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842" r:id="rId2"/>
    <p:sldId id="885" r:id="rId3"/>
    <p:sldId id="884" r:id="rId4"/>
    <p:sldId id="899" r:id="rId5"/>
    <p:sldId id="898" r:id="rId6"/>
    <p:sldId id="888" r:id="rId7"/>
    <p:sldId id="901" r:id="rId8"/>
    <p:sldId id="881" r:id="rId9"/>
    <p:sldId id="887" r:id="rId10"/>
    <p:sldId id="904" r:id="rId11"/>
    <p:sldId id="897" r:id="rId12"/>
    <p:sldId id="893" r:id="rId13"/>
    <p:sldId id="877" r:id="rId14"/>
    <p:sldId id="876" r:id="rId15"/>
    <p:sldId id="840" r:id="rId16"/>
    <p:sldId id="858" r:id="rId17"/>
    <p:sldId id="883" r:id="rId18"/>
    <p:sldId id="905" r:id="rId19"/>
    <p:sldId id="906" r:id="rId20"/>
    <p:sldId id="907" r:id="rId21"/>
    <p:sldId id="908" r:id="rId22"/>
    <p:sldId id="909" r:id="rId23"/>
    <p:sldId id="910" r:id="rId24"/>
    <p:sldId id="911" r:id="rId25"/>
    <p:sldId id="912" r:id="rId26"/>
    <p:sldId id="913" r:id="rId27"/>
    <p:sldId id="914" r:id="rId28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E70CF484-44F7-43E8-9B56-BC6002068885}">
          <p14:sldIdLst>
            <p14:sldId id="842"/>
            <p14:sldId id="885"/>
            <p14:sldId id="884"/>
            <p14:sldId id="899"/>
            <p14:sldId id="898"/>
            <p14:sldId id="888"/>
            <p14:sldId id="901"/>
            <p14:sldId id="881"/>
            <p14:sldId id="887"/>
            <p14:sldId id="904"/>
            <p14:sldId id="897"/>
            <p14:sldId id="893"/>
            <p14:sldId id="877"/>
            <p14:sldId id="876"/>
            <p14:sldId id="840"/>
            <p14:sldId id="858"/>
            <p14:sldId id="883"/>
            <p14:sldId id="905"/>
            <p14:sldId id="906"/>
            <p14:sldId id="907"/>
            <p14:sldId id="908"/>
            <p14:sldId id="909"/>
            <p14:sldId id="910"/>
            <p14:sldId id="911"/>
            <p14:sldId id="912"/>
            <p14:sldId id="913"/>
            <p14:sldId id="91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4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ger, Josh" initials="SJ" lastIdx="1" clrIdx="0">
    <p:extLst>
      <p:ext uri="{19B8F6BF-5375-455C-9EA6-DF929625EA0E}">
        <p15:presenceInfo xmlns:p15="http://schemas.microsoft.com/office/powerpoint/2012/main" userId="S-1-5-21-2028020263-1110531401-1417889603-327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B948"/>
    <a:srgbClr val="660066"/>
    <a:srgbClr val="781D7E"/>
    <a:srgbClr val="DEA900"/>
    <a:srgbClr val="EEB500"/>
    <a:srgbClr val="1F7734"/>
    <a:srgbClr val="FFFFFF"/>
    <a:srgbClr val="44A436"/>
    <a:srgbClr val="551257"/>
    <a:srgbClr val="CD00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A3552D-5AB2-45F2-827D-868CC3EA639D}" v="1229" dt="2017-07-09T19:38:27.4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20" autoAdjust="0"/>
    <p:restoredTop sz="53171" autoAdjust="0"/>
  </p:normalViewPr>
  <p:slideViewPr>
    <p:cSldViewPr snapToGrid="0" snapToObjects="1">
      <p:cViewPr varScale="1">
        <p:scale>
          <a:sx n="57" d="100"/>
          <a:sy n="57" d="100"/>
        </p:scale>
        <p:origin x="1579" y="53"/>
      </p:cViewPr>
      <p:guideLst>
        <p:guide orient="horz" pos="164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1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3AE3A3-EBE8-43F9-B06F-68AB449E18A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4982EA5-A482-4933-82A3-06F269B24B5A}">
      <dgm:prSet phldrT="[Text]" custT="1"/>
      <dgm:spPr/>
      <dgm:t>
        <a:bodyPr/>
        <a:lstStyle/>
        <a:p>
          <a:r>
            <a:rPr lang="en-US" sz="2800" dirty="0"/>
            <a:t>AiM Phase 2 – O &amp; M Proposal</a:t>
          </a:r>
        </a:p>
      </dgm:t>
    </dgm:pt>
    <dgm:pt modelId="{43626854-F5C5-4D1C-9F51-B0792DB6CEA9}" type="parTrans" cxnId="{BA7BDFC2-F9F4-46FF-8FE2-C5C466E6641E}">
      <dgm:prSet/>
      <dgm:spPr/>
      <dgm:t>
        <a:bodyPr/>
        <a:lstStyle/>
        <a:p>
          <a:endParaRPr lang="en-US"/>
        </a:p>
      </dgm:t>
    </dgm:pt>
    <dgm:pt modelId="{C2640FB3-EABE-4CF3-8212-B29C49F9D2AD}" type="sibTrans" cxnId="{BA7BDFC2-F9F4-46FF-8FE2-C5C466E6641E}">
      <dgm:prSet/>
      <dgm:spPr/>
      <dgm:t>
        <a:bodyPr/>
        <a:lstStyle/>
        <a:p>
          <a:endParaRPr lang="en-US"/>
        </a:p>
      </dgm:t>
    </dgm:pt>
    <dgm:pt modelId="{D9DEE4FA-CE1D-43B4-8C2E-584604255EA0}">
      <dgm:prSet phldrT="[Text]" custT="1"/>
      <dgm:spPr/>
      <dgm:t>
        <a:bodyPr/>
        <a:lstStyle/>
        <a:p>
          <a:r>
            <a:rPr lang="en-US" sz="2800" dirty="0"/>
            <a:t>EO166 – Affirming the Paris Agreement</a:t>
          </a:r>
        </a:p>
      </dgm:t>
    </dgm:pt>
    <dgm:pt modelId="{F153E506-BBF2-491C-91F2-5E437584EB6B}" type="parTrans" cxnId="{B021FD2F-F3A3-453D-BBE5-0265EC7D8CBF}">
      <dgm:prSet/>
      <dgm:spPr/>
      <dgm:t>
        <a:bodyPr/>
        <a:lstStyle/>
        <a:p>
          <a:endParaRPr lang="en-US"/>
        </a:p>
      </dgm:t>
    </dgm:pt>
    <dgm:pt modelId="{C3556CCD-A451-44D2-8874-482F1DB876C9}" type="sibTrans" cxnId="{B021FD2F-F3A3-453D-BBE5-0265EC7D8CBF}">
      <dgm:prSet/>
      <dgm:spPr/>
      <dgm:t>
        <a:bodyPr/>
        <a:lstStyle/>
        <a:p>
          <a:endParaRPr lang="en-US"/>
        </a:p>
      </dgm:t>
    </dgm:pt>
    <dgm:pt modelId="{26E00192-FCFF-4C73-9FC7-707270B77ECE}">
      <dgm:prSet phldrT="[Text]" custT="1"/>
      <dgm:spPr/>
      <dgm:t>
        <a:bodyPr/>
        <a:lstStyle/>
        <a:p>
          <a:r>
            <a:rPr lang="en-US" sz="2800" dirty="0"/>
            <a:t>Geothermal – NYSERDA PON </a:t>
          </a:r>
        </a:p>
      </dgm:t>
    </dgm:pt>
    <dgm:pt modelId="{535181DD-75B0-418E-A2C1-7C7C5A735EB1}" type="parTrans" cxnId="{9D6CB950-4B9A-41D2-BADE-279E7BCA21AE}">
      <dgm:prSet/>
      <dgm:spPr/>
      <dgm:t>
        <a:bodyPr/>
        <a:lstStyle/>
        <a:p>
          <a:endParaRPr lang="en-US"/>
        </a:p>
      </dgm:t>
    </dgm:pt>
    <dgm:pt modelId="{F11A712E-1B40-46A0-94E4-594D07B279C6}" type="sibTrans" cxnId="{9D6CB950-4B9A-41D2-BADE-279E7BCA21AE}">
      <dgm:prSet/>
      <dgm:spPr/>
      <dgm:t>
        <a:bodyPr/>
        <a:lstStyle/>
        <a:p>
          <a:endParaRPr lang="en-US"/>
        </a:p>
      </dgm:t>
    </dgm:pt>
    <dgm:pt modelId="{91A9815D-F334-421A-BC10-1BA234E7ADA4}">
      <dgm:prSet phldrT="[Text]" custT="1"/>
      <dgm:spPr/>
      <dgm:t>
        <a:bodyPr/>
        <a:lstStyle/>
        <a:p>
          <a:r>
            <a:rPr lang="en-US" sz="2800" dirty="0"/>
            <a:t>Procurement Legislation – What happened in 2017</a:t>
          </a:r>
        </a:p>
      </dgm:t>
    </dgm:pt>
    <dgm:pt modelId="{5643046B-B522-4122-ABD8-C169DB495D33}" type="sibTrans" cxnId="{29E969F3-35FB-41EA-ACF5-1E0014E35716}">
      <dgm:prSet/>
      <dgm:spPr/>
      <dgm:t>
        <a:bodyPr/>
        <a:lstStyle/>
        <a:p>
          <a:endParaRPr lang="en-US"/>
        </a:p>
      </dgm:t>
    </dgm:pt>
    <dgm:pt modelId="{0384B609-92E4-4D6F-B9F5-DA37100DE7C4}" type="parTrans" cxnId="{29E969F3-35FB-41EA-ACF5-1E0014E35716}">
      <dgm:prSet/>
      <dgm:spPr/>
      <dgm:t>
        <a:bodyPr/>
        <a:lstStyle/>
        <a:p>
          <a:endParaRPr lang="en-US"/>
        </a:p>
      </dgm:t>
    </dgm:pt>
    <dgm:pt modelId="{FB005E4B-F981-40AC-B0AB-7B5D1BB19B83}">
      <dgm:prSet phldrT="[Text]" custT="1"/>
      <dgm:spPr/>
      <dgm:t>
        <a:bodyPr/>
        <a:lstStyle/>
        <a:p>
          <a:r>
            <a:rPr lang="en-US" sz="2800" dirty="0"/>
            <a:t>RetrofitNY – Deep Energy Retrofit Project</a:t>
          </a:r>
        </a:p>
      </dgm:t>
    </dgm:pt>
    <dgm:pt modelId="{D8FFDD61-CA93-48F0-A87F-53110FBD3D38}" type="parTrans" cxnId="{F11E4CAC-A642-4062-8BBD-152BAC882DD3}">
      <dgm:prSet/>
      <dgm:spPr/>
      <dgm:t>
        <a:bodyPr/>
        <a:lstStyle/>
        <a:p>
          <a:endParaRPr lang="en-US"/>
        </a:p>
      </dgm:t>
    </dgm:pt>
    <dgm:pt modelId="{D11E0F32-A0F4-4653-9264-97A5E87EF523}" type="sibTrans" cxnId="{F11E4CAC-A642-4062-8BBD-152BAC882DD3}">
      <dgm:prSet/>
      <dgm:spPr/>
      <dgm:t>
        <a:bodyPr/>
        <a:lstStyle/>
        <a:p>
          <a:endParaRPr lang="en-US"/>
        </a:p>
      </dgm:t>
    </dgm:pt>
    <dgm:pt modelId="{F1338C01-2646-4927-948C-72A176FEF035}">
      <dgm:prSet phldrT="[Text]" custT="1"/>
      <dgm:spPr/>
      <dgm:t>
        <a:bodyPr/>
        <a:lstStyle/>
        <a:p>
          <a:r>
            <a:rPr lang="en-US" sz="2800" smtClean="0"/>
            <a:t>Aggregated Solar Project &gt;20MW</a:t>
          </a:r>
          <a:endParaRPr lang="en-US" sz="2800" dirty="0"/>
        </a:p>
      </dgm:t>
    </dgm:pt>
    <dgm:pt modelId="{C8E2FBEF-1651-491F-8A3E-BFE9C32CCDCB}" type="parTrans" cxnId="{621E2E47-593A-4268-A636-38E8B262AF2A}">
      <dgm:prSet/>
      <dgm:spPr/>
      <dgm:t>
        <a:bodyPr/>
        <a:lstStyle/>
        <a:p>
          <a:endParaRPr lang="en-US"/>
        </a:p>
      </dgm:t>
    </dgm:pt>
    <dgm:pt modelId="{F5A30FC2-AFAB-4105-94BF-BFD507B4816F}" type="sibTrans" cxnId="{621E2E47-593A-4268-A636-38E8B262AF2A}">
      <dgm:prSet/>
      <dgm:spPr/>
      <dgm:t>
        <a:bodyPr/>
        <a:lstStyle/>
        <a:p>
          <a:endParaRPr lang="en-US"/>
        </a:p>
      </dgm:t>
    </dgm:pt>
    <dgm:pt modelId="{780AC9A6-792E-4DC1-A91C-421391AC53BD}">
      <dgm:prSet phldrT="[Text]" custT="1"/>
      <dgm:spPr/>
      <dgm:t>
        <a:bodyPr/>
        <a:lstStyle/>
        <a:p>
          <a:r>
            <a:rPr lang="en-US" sz="2800" smtClean="0"/>
            <a:t>EO4 – Green  Procurement </a:t>
          </a:r>
          <a:endParaRPr lang="en-US" sz="2800" dirty="0"/>
        </a:p>
      </dgm:t>
    </dgm:pt>
    <dgm:pt modelId="{1A7DAAAF-1235-4A74-8795-0E2CC490A561}" type="parTrans" cxnId="{B762CEAF-5FFE-47D5-BC47-F5DCD922676A}">
      <dgm:prSet/>
      <dgm:spPr/>
      <dgm:t>
        <a:bodyPr/>
        <a:lstStyle/>
        <a:p>
          <a:endParaRPr lang="en-US"/>
        </a:p>
      </dgm:t>
    </dgm:pt>
    <dgm:pt modelId="{A7B69893-3C0B-4DB8-9527-F242C0738AAB}" type="sibTrans" cxnId="{B762CEAF-5FFE-47D5-BC47-F5DCD922676A}">
      <dgm:prSet/>
      <dgm:spPr/>
      <dgm:t>
        <a:bodyPr/>
        <a:lstStyle/>
        <a:p>
          <a:endParaRPr lang="en-US"/>
        </a:p>
      </dgm:t>
    </dgm:pt>
    <dgm:pt modelId="{0A763ECE-5FB9-4779-9FF2-E02016BB0742}" type="pres">
      <dgm:prSet presAssocID="{113AE3A3-EBE8-43F9-B06F-68AB449E18A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912248F0-D184-4C83-9CBC-BCFBFD8C9F6E}" type="pres">
      <dgm:prSet presAssocID="{113AE3A3-EBE8-43F9-B06F-68AB449E18A0}" presName="Name1" presStyleCnt="0"/>
      <dgm:spPr/>
    </dgm:pt>
    <dgm:pt modelId="{1897CA9E-9431-4D79-9A85-BC6CF8973C9B}" type="pres">
      <dgm:prSet presAssocID="{113AE3A3-EBE8-43F9-B06F-68AB449E18A0}" presName="cycle" presStyleCnt="0"/>
      <dgm:spPr/>
    </dgm:pt>
    <dgm:pt modelId="{18748EC9-2FBC-4A40-AC3B-CBA0C31E7099}" type="pres">
      <dgm:prSet presAssocID="{113AE3A3-EBE8-43F9-B06F-68AB449E18A0}" presName="srcNode" presStyleLbl="node1" presStyleIdx="0" presStyleCnt="7"/>
      <dgm:spPr/>
    </dgm:pt>
    <dgm:pt modelId="{D6227624-C714-472D-A512-677F7D755869}" type="pres">
      <dgm:prSet presAssocID="{113AE3A3-EBE8-43F9-B06F-68AB449E18A0}" presName="conn" presStyleLbl="parChTrans1D2" presStyleIdx="0" presStyleCnt="1"/>
      <dgm:spPr/>
      <dgm:t>
        <a:bodyPr/>
        <a:lstStyle/>
        <a:p>
          <a:endParaRPr lang="en-US"/>
        </a:p>
      </dgm:t>
    </dgm:pt>
    <dgm:pt modelId="{97147B3F-E599-4F00-8A5C-C31154CE19D9}" type="pres">
      <dgm:prSet presAssocID="{113AE3A3-EBE8-43F9-B06F-68AB449E18A0}" presName="extraNode" presStyleLbl="node1" presStyleIdx="0" presStyleCnt="7"/>
      <dgm:spPr/>
    </dgm:pt>
    <dgm:pt modelId="{0BCA9DB5-D13E-4652-AE6C-19AE8E52C7A7}" type="pres">
      <dgm:prSet presAssocID="{113AE3A3-EBE8-43F9-B06F-68AB449E18A0}" presName="dstNode" presStyleLbl="node1" presStyleIdx="0" presStyleCnt="7"/>
      <dgm:spPr/>
    </dgm:pt>
    <dgm:pt modelId="{0A5F2EFB-6901-42D5-BB1F-E335A37794F3}" type="pres">
      <dgm:prSet presAssocID="{A4982EA5-A482-4933-82A3-06F269B24B5A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AA1D18-DAF3-43CE-A3BF-05D48AD26664}" type="pres">
      <dgm:prSet presAssocID="{A4982EA5-A482-4933-82A3-06F269B24B5A}" presName="accent_1" presStyleCnt="0"/>
      <dgm:spPr/>
    </dgm:pt>
    <dgm:pt modelId="{D7807E83-5DDA-4DBC-BA5C-7C625140ED20}" type="pres">
      <dgm:prSet presAssocID="{A4982EA5-A482-4933-82A3-06F269B24B5A}" presName="accentRepeatNode" presStyleLbl="solidFgAcc1" presStyleIdx="0" presStyleCnt="7"/>
      <dgm:spPr/>
    </dgm:pt>
    <dgm:pt modelId="{39CC69BA-8BE5-465D-AED1-BF43316B2265}" type="pres">
      <dgm:prSet presAssocID="{D9DEE4FA-CE1D-43B4-8C2E-584604255EA0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A087B6-FEC1-4BE7-8604-30D566721456}" type="pres">
      <dgm:prSet presAssocID="{D9DEE4FA-CE1D-43B4-8C2E-584604255EA0}" presName="accent_2" presStyleCnt="0"/>
      <dgm:spPr/>
    </dgm:pt>
    <dgm:pt modelId="{F032CD34-D6BF-45E2-812D-4302C6E11C72}" type="pres">
      <dgm:prSet presAssocID="{D9DEE4FA-CE1D-43B4-8C2E-584604255EA0}" presName="accentRepeatNode" presStyleLbl="solidFgAcc1" presStyleIdx="1" presStyleCnt="7"/>
      <dgm:spPr/>
    </dgm:pt>
    <dgm:pt modelId="{F5221FC9-4476-49D3-B546-B865B81D5B40}" type="pres">
      <dgm:prSet presAssocID="{F1338C01-2646-4927-948C-72A176FEF035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EFC3A8-076E-447B-A8A2-89DE71C9924A}" type="pres">
      <dgm:prSet presAssocID="{F1338C01-2646-4927-948C-72A176FEF035}" presName="accent_3" presStyleCnt="0"/>
      <dgm:spPr/>
    </dgm:pt>
    <dgm:pt modelId="{E2757CAF-920B-437A-ABA1-D1D4807C493D}" type="pres">
      <dgm:prSet presAssocID="{F1338C01-2646-4927-948C-72A176FEF035}" presName="accentRepeatNode" presStyleLbl="solidFgAcc1" presStyleIdx="2" presStyleCnt="7"/>
      <dgm:spPr/>
    </dgm:pt>
    <dgm:pt modelId="{5D6C9158-78DB-41F3-9070-67CBAD1F9249}" type="pres">
      <dgm:prSet presAssocID="{FB005E4B-F981-40AC-B0AB-7B5D1BB19B83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401A53-AFE6-4FA0-A590-C8249B11102D}" type="pres">
      <dgm:prSet presAssocID="{FB005E4B-F981-40AC-B0AB-7B5D1BB19B83}" presName="accent_4" presStyleCnt="0"/>
      <dgm:spPr/>
    </dgm:pt>
    <dgm:pt modelId="{C438FB57-9449-4CAB-BEEA-77376807CA16}" type="pres">
      <dgm:prSet presAssocID="{FB005E4B-F981-40AC-B0AB-7B5D1BB19B83}" presName="accentRepeatNode" presStyleLbl="solidFgAcc1" presStyleIdx="3" presStyleCnt="7"/>
      <dgm:spPr/>
    </dgm:pt>
    <dgm:pt modelId="{6AC0603D-F9A6-460D-BCC7-C1962013E436}" type="pres">
      <dgm:prSet presAssocID="{26E00192-FCFF-4C73-9FC7-707270B77ECE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94840D-0CE8-4A49-B584-A9D25CEAC5E7}" type="pres">
      <dgm:prSet presAssocID="{26E00192-FCFF-4C73-9FC7-707270B77ECE}" presName="accent_5" presStyleCnt="0"/>
      <dgm:spPr/>
    </dgm:pt>
    <dgm:pt modelId="{58BDD639-9349-474D-8298-629A8247BAC6}" type="pres">
      <dgm:prSet presAssocID="{26E00192-FCFF-4C73-9FC7-707270B77ECE}" presName="accentRepeatNode" presStyleLbl="solidFgAcc1" presStyleIdx="4" presStyleCnt="7"/>
      <dgm:spPr/>
    </dgm:pt>
    <dgm:pt modelId="{ACF007F3-C37D-42ED-95A4-6FA8BE922B3A}" type="pres">
      <dgm:prSet presAssocID="{780AC9A6-792E-4DC1-A91C-421391AC53BD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32F750-7717-40A2-BEB6-932199C67F94}" type="pres">
      <dgm:prSet presAssocID="{780AC9A6-792E-4DC1-A91C-421391AC53BD}" presName="accent_6" presStyleCnt="0"/>
      <dgm:spPr/>
    </dgm:pt>
    <dgm:pt modelId="{48E6B6E7-4CFD-4901-90D5-F76755CC9ADD}" type="pres">
      <dgm:prSet presAssocID="{780AC9A6-792E-4DC1-A91C-421391AC53BD}" presName="accentRepeatNode" presStyleLbl="solidFgAcc1" presStyleIdx="5" presStyleCnt="7"/>
      <dgm:spPr/>
    </dgm:pt>
    <dgm:pt modelId="{221CC5B6-BE4A-469D-A5E2-58CC940B70CB}" type="pres">
      <dgm:prSet presAssocID="{91A9815D-F334-421A-BC10-1BA234E7ADA4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626965-835C-4743-A474-D3E95F1C2A1E}" type="pres">
      <dgm:prSet presAssocID="{91A9815D-F334-421A-BC10-1BA234E7ADA4}" presName="accent_7" presStyleCnt="0"/>
      <dgm:spPr/>
    </dgm:pt>
    <dgm:pt modelId="{4610C85F-4361-47C2-B426-C3EB466D5B1E}" type="pres">
      <dgm:prSet presAssocID="{91A9815D-F334-421A-BC10-1BA234E7ADA4}" presName="accentRepeatNode" presStyleLbl="solidFgAcc1" presStyleIdx="6" presStyleCnt="7"/>
      <dgm:spPr/>
    </dgm:pt>
  </dgm:ptLst>
  <dgm:cxnLst>
    <dgm:cxn modelId="{B021FD2F-F3A3-453D-BBE5-0265EC7D8CBF}" srcId="{113AE3A3-EBE8-43F9-B06F-68AB449E18A0}" destId="{D9DEE4FA-CE1D-43B4-8C2E-584604255EA0}" srcOrd="1" destOrd="0" parTransId="{F153E506-BBF2-491C-91F2-5E437584EB6B}" sibTransId="{C3556CCD-A451-44D2-8874-482F1DB876C9}"/>
    <dgm:cxn modelId="{621E2E47-593A-4268-A636-38E8B262AF2A}" srcId="{113AE3A3-EBE8-43F9-B06F-68AB449E18A0}" destId="{F1338C01-2646-4927-948C-72A176FEF035}" srcOrd="2" destOrd="0" parTransId="{C8E2FBEF-1651-491F-8A3E-BFE9C32CCDCB}" sibTransId="{F5A30FC2-AFAB-4105-94BF-BFD507B4816F}"/>
    <dgm:cxn modelId="{CB7F0550-3842-4C18-965B-9F289A767B3B}" type="presOf" srcId="{C2640FB3-EABE-4CF3-8212-B29C49F9D2AD}" destId="{D6227624-C714-472D-A512-677F7D755869}" srcOrd="0" destOrd="0" presId="urn:microsoft.com/office/officeart/2008/layout/VerticalCurvedList"/>
    <dgm:cxn modelId="{29E969F3-35FB-41EA-ACF5-1E0014E35716}" srcId="{113AE3A3-EBE8-43F9-B06F-68AB449E18A0}" destId="{91A9815D-F334-421A-BC10-1BA234E7ADA4}" srcOrd="6" destOrd="0" parTransId="{0384B609-92E4-4D6F-B9F5-DA37100DE7C4}" sibTransId="{5643046B-B522-4122-ABD8-C169DB495D33}"/>
    <dgm:cxn modelId="{89DE1ED9-C3FB-4250-ACA6-8DE16D3A1614}" type="presOf" srcId="{113AE3A3-EBE8-43F9-B06F-68AB449E18A0}" destId="{0A763ECE-5FB9-4779-9FF2-E02016BB0742}" srcOrd="0" destOrd="0" presId="urn:microsoft.com/office/officeart/2008/layout/VerticalCurvedList"/>
    <dgm:cxn modelId="{FABB204D-6DC2-4F2A-B2D1-F67022970B7C}" type="presOf" srcId="{D9DEE4FA-CE1D-43B4-8C2E-584604255EA0}" destId="{39CC69BA-8BE5-465D-AED1-BF43316B2265}" srcOrd="0" destOrd="0" presId="urn:microsoft.com/office/officeart/2008/layout/VerticalCurvedList"/>
    <dgm:cxn modelId="{F11E4CAC-A642-4062-8BBD-152BAC882DD3}" srcId="{113AE3A3-EBE8-43F9-B06F-68AB449E18A0}" destId="{FB005E4B-F981-40AC-B0AB-7B5D1BB19B83}" srcOrd="3" destOrd="0" parTransId="{D8FFDD61-CA93-48F0-A87F-53110FBD3D38}" sibTransId="{D11E0F32-A0F4-4653-9264-97A5E87EF523}"/>
    <dgm:cxn modelId="{265C2637-FC09-40A7-97BF-EEC2522A6609}" type="presOf" srcId="{26E00192-FCFF-4C73-9FC7-707270B77ECE}" destId="{6AC0603D-F9A6-460D-BCC7-C1962013E436}" srcOrd="0" destOrd="0" presId="urn:microsoft.com/office/officeart/2008/layout/VerticalCurvedList"/>
    <dgm:cxn modelId="{AF4F7F6F-13E3-4326-983F-E138F8C3950A}" type="presOf" srcId="{F1338C01-2646-4927-948C-72A176FEF035}" destId="{F5221FC9-4476-49D3-B546-B865B81D5B40}" srcOrd="0" destOrd="0" presId="urn:microsoft.com/office/officeart/2008/layout/VerticalCurvedList"/>
    <dgm:cxn modelId="{D8C50546-A0FE-4305-B368-E804492B151C}" type="presOf" srcId="{780AC9A6-792E-4DC1-A91C-421391AC53BD}" destId="{ACF007F3-C37D-42ED-95A4-6FA8BE922B3A}" srcOrd="0" destOrd="0" presId="urn:microsoft.com/office/officeart/2008/layout/VerticalCurvedList"/>
    <dgm:cxn modelId="{B762CEAF-5FFE-47D5-BC47-F5DCD922676A}" srcId="{113AE3A3-EBE8-43F9-B06F-68AB449E18A0}" destId="{780AC9A6-792E-4DC1-A91C-421391AC53BD}" srcOrd="5" destOrd="0" parTransId="{1A7DAAAF-1235-4A74-8795-0E2CC490A561}" sibTransId="{A7B69893-3C0B-4DB8-9527-F242C0738AAB}"/>
    <dgm:cxn modelId="{237BEB7E-0AE1-4AF3-9217-1E6D96FECF9F}" type="presOf" srcId="{A4982EA5-A482-4933-82A3-06F269B24B5A}" destId="{0A5F2EFB-6901-42D5-BB1F-E335A37794F3}" srcOrd="0" destOrd="0" presId="urn:microsoft.com/office/officeart/2008/layout/VerticalCurvedList"/>
    <dgm:cxn modelId="{BA7BDFC2-F9F4-46FF-8FE2-C5C466E6641E}" srcId="{113AE3A3-EBE8-43F9-B06F-68AB449E18A0}" destId="{A4982EA5-A482-4933-82A3-06F269B24B5A}" srcOrd="0" destOrd="0" parTransId="{43626854-F5C5-4D1C-9F51-B0792DB6CEA9}" sibTransId="{C2640FB3-EABE-4CF3-8212-B29C49F9D2AD}"/>
    <dgm:cxn modelId="{EF48453F-CAED-4F0D-86B3-4CC9F0F3201D}" type="presOf" srcId="{91A9815D-F334-421A-BC10-1BA234E7ADA4}" destId="{221CC5B6-BE4A-469D-A5E2-58CC940B70CB}" srcOrd="0" destOrd="0" presId="urn:microsoft.com/office/officeart/2008/layout/VerticalCurvedList"/>
    <dgm:cxn modelId="{4CC43E91-5B8D-48DD-A8F4-5B1F9CC4AD76}" type="presOf" srcId="{FB005E4B-F981-40AC-B0AB-7B5D1BB19B83}" destId="{5D6C9158-78DB-41F3-9070-67CBAD1F9249}" srcOrd="0" destOrd="0" presId="urn:microsoft.com/office/officeart/2008/layout/VerticalCurvedList"/>
    <dgm:cxn modelId="{9D6CB950-4B9A-41D2-BADE-279E7BCA21AE}" srcId="{113AE3A3-EBE8-43F9-B06F-68AB449E18A0}" destId="{26E00192-FCFF-4C73-9FC7-707270B77ECE}" srcOrd="4" destOrd="0" parTransId="{535181DD-75B0-418E-A2C1-7C7C5A735EB1}" sibTransId="{F11A712E-1B40-46A0-94E4-594D07B279C6}"/>
    <dgm:cxn modelId="{DDD2659A-B79A-4723-86C7-7EA7877FC675}" type="presParOf" srcId="{0A763ECE-5FB9-4779-9FF2-E02016BB0742}" destId="{912248F0-D184-4C83-9CBC-BCFBFD8C9F6E}" srcOrd="0" destOrd="0" presId="urn:microsoft.com/office/officeart/2008/layout/VerticalCurvedList"/>
    <dgm:cxn modelId="{8ECEA1E4-A1B6-4942-8FBE-38C72225DBF1}" type="presParOf" srcId="{912248F0-D184-4C83-9CBC-BCFBFD8C9F6E}" destId="{1897CA9E-9431-4D79-9A85-BC6CF8973C9B}" srcOrd="0" destOrd="0" presId="urn:microsoft.com/office/officeart/2008/layout/VerticalCurvedList"/>
    <dgm:cxn modelId="{917A4416-46EF-4627-B6B3-B77BDF45685D}" type="presParOf" srcId="{1897CA9E-9431-4D79-9A85-BC6CF8973C9B}" destId="{18748EC9-2FBC-4A40-AC3B-CBA0C31E7099}" srcOrd="0" destOrd="0" presId="urn:microsoft.com/office/officeart/2008/layout/VerticalCurvedList"/>
    <dgm:cxn modelId="{A3EA8288-8A54-4529-9417-B1A689CD9BB9}" type="presParOf" srcId="{1897CA9E-9431-4D79-9A85-BC6CF8973C9B}" destId="{D6227624-C714-472D-A512-677F7D755869}" srcOrd="1" destOrd="0" presId="urn:microsoft.com/office/officeart/2008/layout/VerticalCurvedList"/>
    <dgm:cxn modelId="{D254DA7A-F834-4DB6-B546-4E7CE51A70A3}" type="presParOf" srcId="{1897CA9E-9431-4D79-9A85-BC6CF8973C9B}" destId="{97147B3F-E599-4F00-8A5C-C31154CE19D9}" srcOrd="2" destOrd="0" presId="urn:microsoft.com/office/officeart/2008/layout/VerticalCurvedList"/>
    <dgm:cxn modelId="{AEB1B0AA-5054-41AD-96C8-6B80E1BB1C88}" type="presParOf" srcId="{1897CA9E-9431-4D79-9A85-BC6CF8973C9B}" destId="{0BCA9DB5-D13E-4652-AE6C-19AE8E52C7A7}" srcOrd="3" destOrd="0" presId="urn:microsoft.com/office/officeart/2008/layout/VerticalCurvedList"/>
    <dgm:cxn modelId="{E746F856-A6DC-475A-8CC2-647F071D2341}" type="presParOf" srcId="{912248F0-D184-4C83-9CBC-BCFBFD8C9F6E}" destId="{0A5F2EFB-6901-42D5-BB1F-E335A37794F3}" srcOrd="1" destOrd="0" presId="urn:microsoft.com/office/officeart/2008/layout/VerticalCurvedList"/>
    <dgm:cxn modelId="{D9A78AA4-520D-4659-B1A9-16E1A14417CF}" type="presParOf" srcId="{912248F0-D184-4C83-9CBC-BCFBFD8C9F6E}" destId="{84AA1D18-DAF3-43CE-A3BF-05D48AD26664}" srcOrd="2" destOrd="0" presId="urn:microsoft.com/office/officeart/2008/layout/VerticalCurvedList"/>
    <dgm:cxn modelId="{283BFE49-6132-4733-9A88-92B6948FEBF7}" type="presParOf" srcId="{84AA1D18-DAF3-43CE-A3BF-05D48AD26664}" destId="{D7807E83-5DDA-4DBC-BA5C-7C625140ED20}" srcOrd="0" destOrd="0" presId="urn:microsoft.com/office/officeart/2008/layout/VerticalCurvedList"/>
    <dgm:cxn modelId="{4B85AA4B-50B5-4C41-A93D-E74D82A43724}" type="presParOf" srcId="{912248F0-D184-4C83-9CBC-BCFBFD8C9F6E}" destId="{39CC69BA-8BE5-465D-AED1-BF43316B2265}" srcOrd="3" destOrd="0" presId="urn:microsoft.com/office/officeart/2008/layout/VerticalCurvedList"/>
    <dgm:cxn modelId="{9FDAC9EF-9071-4C36-84E9-A548F377539A}" type="presParOf" srcId="{912248F0-D184-4C83-9CBC-BCFBFD8C9F6E}" destId="{16A087B6-FEC1-4BE7-8604-30D566721456}" srcOrd="4" destOrd="0" presId="urn:microsoft.com/office/officeart/2008/layout/VerticalCurvedList"/>
    <dgm:cxn modelId="{C56F172C-4C11-4CAC-A239-76E037D9C00C}" type="presParOf" srcId="{16A087B6-FEC1-4BE7-8604-30D566721456}" destId="{F032CD34-D6BF-45E2-812D-4302C6E11C72}" srcOrd="0" destOrd="0" presId="urn:microsoft.com/office/officeart/2008/layout/VerticalCurvedList"/>
    <dgm:cxn modelId="{BBB4AF88-CFF8-4DD7-B7D0-420D3280257D}" type="presParOf" srcId="{912248F0-D184-4C83-9CBC-BCFBFD8C9F6E}" destId="{F5221FC9-4476-49D3-B546-B865B81D5B40}" srcOrd="5" destOrd="0" presId="urn:microsoft.com/office/officeart/2008/layout/VerticalCurvedList"/>
    <dgm:cxn modelId="{098D80A8-CB6D-4EA8-9005-AB8FB754A008}" type="presParOf" srcId="{912248F0-D184-4C83-9CBC-BCFBFD8C9F6E}" destId="{A7EFC3A8-076E-447B-A8A2-89DE71C9924A}" srcOrd="6" destOrd="0" presId="urn:microsoft.com/office/officeart/2008/layout/VerticalCurvedList"/>
    <dgm:cxn modelId="{55EE0557-8F87-4C8E-9AB5-6087339E2751}" type="presParOf" srcId="{A7EFC3A8-076E-447B-A8A2-89DE71C9924A}" destId="{E2757CAF-920B-437A-ABA1-D1D4807C493D}" srcOrd="0" destOrd="0" presId="urn:microsoft.com/office/officeart/2008/layout/VerticalCurvedList"/>
    <dgm:cxn modelId="{FBED0A18-2A37-490D-A909-F5ECFF9283E1}" type="presParOf" srcId="{912248F0-D184-4C83-9CBC-BCFBFD8C9F6E}" destId="{5D6C9158-78DB-41F3-9070-67CBAD1F9249}" srcOrd="7" destOrd="0" presId="urn:microsoft.com/office/officeart/2008/layout/VerticalCurvedList"/>
    <dgm:cxn modelId="{5E528F57-4F22-4EB0-BD44-AD9C13042E23}" type="presParOf" srcId="{912248F0-D184-4C83-9CBC-BCFBFD8C9F6E}" destId="{9A401A53-AFE6-4FA0-A590-C8249B11102D}" srcOrd="8" destOrd="0" presId="urn:microsoft.com/office/officeart/2008/layout/VerticalCurvedList"/>
    <dgm:cxn modelId="{C896E12C-7056-4C09-8C80-6922CF5A7127}" type="presParOf" srcId="{9A401A53-AFE6-4FA0-A590-C8249B11102D}" destId="{C438FB57-9449-4CAB-BEEA-77376807CA16}" srcOrd="0" destOrd="0" presId="urn:microsoft.com/office/officeart/2008/layout/VerticalCurvedList"/>
    <dgm:cxn modelId="{93ECC7FE-5F69-4570-8DCD-4BBE09F4677D}" type="presParOf" srcId="{912248F0-D184-4C83-9CBC-BCFBFD8C9F6E}" destId="{6AC0603D-F9A6-460D-BCC7-C1962013E436}" srcOrd="9" destOrd="0" presId="urn:microsoft.com/office/officeart/2008/layout/VerticalCurvedList"/>
    <dgm:cxn modelId="{F9E086F9-A47B-484C-B069-4DFC641753A7}" type="presParOf" srcId="{912248F0-D184-4C83-9CBC-BCFBFD8C9F6E}" destId="{B794840D-0CE8-4A49-B584-A9D25CEAC5E7}" srcOrd="10" destOrd="0" presId="urn:microsoft.com/office/officeart/2008/layout/VerticalCurvedList"/>
    <dgm:cxn modelId="{38A759B9-72DB-45B8-984B-7CF9849D191E}" type="presParOf" srcId="{B794840D-0CE8-4A49-B584-A9D25CEAC5E7}" destId="{58BDD639-9349-474D-8298-629A8247BAC6}" srcOrd="0" destOrd="0" presId="urn:microsoft.com/office/officeart/2008/layout/VerticalCurvedList"/>
    <dgm:cxn modelId="{66B5EAC9-27AE-4D78-9D0D-1560B82A1F43}" type="presParOf" srcId="{912248F0-D184-4C83-9CBC-BCFBFD8C9F6E}" destId="{ACF007F3-C37D-42ED-95A4-6FA8BE922B3A}" srcOrd="11" destOrd="0" presId="urn:microsoft.com/office/officeart/2008/layout/VerticalCurvedList"/>
    <dgm:cxn modelId="{5EF02C27-3101-46B5-8593-05F651153025}" type="presParOf" srcId="{912248F0-D184-4C83-9CBC-BCFBFD8C9F6E}" destId="{2732F750-7717-40A2-BEB6-932199C67F94}" srcOrd="12" destOrd="0" presId="urn:microsoft.com/office/officeart/2008/layout/VerticalCurvedList"/>
    <dgm:cxn modelId="{B5682A46-3516-49A6-B22F-123AA4E4BFF4}" type="presParOf" srcId="{2732F750-7717-40A2-BEB6-932199C67F94}" destId="{48E6B6E7-4CFD-4901-90D5-F76755CC9ADD}" srcOrd="0" destOrd="0" presId="urn:microsoft.com/office/officeart/2008/layout/VerticalCurvedList"/>
    <dgm:cxn modelId="{3BF894BE-9DF9-4BFC-BDF5-86F72289BD67}" type="presParOf" srcId="{912248F0-D184-4C83-9CBC-BCFBFD8C9F6E}" destId="{221CC5B6-BE4A-469D-A5E2-58CC940B70CB}" srcOrd="13" destOrd="0" presId="urn:microsoft.com/office/officeart/2008/layout/VerticalCurvedList"/>
    <dgm:cxn modelId="{CD2F6C93-6AE4-4E84-9C67-782164D09D21}" type="presParOf" srcId="{912248F0-D184-4C83-9CBC-BCFBFD8C9F6E}" destId="{45626965-835C-4743-A474-D3E95F1C2A1E}" srcOrd="14" destOrd="0" presId="urn:microsoft.com/office/officeart/2008/layout/VerticalCurvedList"/>
    <dgm:cxn modelId="{CA54D4C7-0CE8-428A-A147-C716AE6D22FF}" type="presParOf" srcId="{45626965-835C-4743-A474-D3E95F1C2A1E}" destId="{4610C85F-4361-47C2-B426-C3EB466D5B1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227624-C714-472D-A512-677F7D755869}">
      <dsp:nvSpPr>
        <dsp:cNvPr id="0" name=""/>
        <dsp:cNvSpPr/>
      </dsp:nvSpPr>
      <dsp:spPr>
        <a:xfrm>
          <a:off x="-4968226" y="-761514"/>
          <a:ext cx="5919042" cy="5919042"/>
        </a:xfrm>
        <a:prstGeom prst="blockArc">
          <a:avLst>
            <a:gd name="adj1" fmla="val 18900000"/>
            <a:gd name="adj2" fmla="val 2700000"/>
            <a:gd name="adj3" fmla="val 365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5F2EFB-6901-42D5-BB1F-E335A37794F3}">
      <dsp:nvSpPr>
        <dsp:cNvPr id="0" name=""/>
        <dsp:cNvSpPr/>
      </dsp:nvSpPr>
      <dsp:spPr>
        <a:xfrm>
          <a:off x="308380" y="199842"/>
          <a:ext cx="8618990" cy="39950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11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AiM Phase 2 – O &amp; M Proposal</a:t>
          </a:r>
        </a:p>
      </dsp:txBody>
      <dsp:txXfrm>
        <a:off x="308380" y="199842"/>
        <a:ext cx="8618990" cy="399509"/>
      </dsp:txXfrm>
    </dsp:sp>
    <dsp:sp modelId="{D7807E83-5DDA-4DBC-BA5C-7C625140ED20}">
      <dsp:nvSpPr>
        <dsp:cNvPr id="0" name=""/>
        <dsp:cNvSpPr/>
      </dsp:nvSpPr>
      <dsp:spPr>
        <a:xfrm>
          <a:off x="58686" y="149904"/>
          <a:ext cx="499387" cy="4993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CC69BA-8BE5-465D-AED1-BF43316B2265}">
      <dsp:nvSpPr>
        <dsp:cNvPr id="0" name=""/>
        <dsp:cNvSpPr/>
      </dsp:nvSpPr>
      <dsp:spPr>
        <a:xfrm>
          <a:off x="670172" y="799459"/>
          <a:ext cx="8257198" cy="399509"/>
        </a:xfrm>
        <a:prstGeom prst="rect">
          <a:avLst/>
        </a:prstGeom>
        <a:solidFill>
          <a:schemeClr val="accent3">
            <a:hueOff val="1875044"/>
            <a:satOff val="-2813"/>
            <a:lumOff val="-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11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EO166 – Affirming the Paris Agreement</a:t>
          </a:r>
        </a:p>
      </dsp:txBody>
      <dsp:txXfrm>
        <a:off x="670172" y="799459"/>
        <a:ext cx="8257198" cy="399509"/>
      </dsp:txXfrm>
    </dsp:sp>
    <dsp:sp modelId="{F032CD34-D6BF-45E2-812D-4302C6E11C72}">
      <dsp:nvSpPr>
        <dsp:cNvPr id="0" name=""/>
        <dsp:cNvSpPr/>
      </dsp:nvSpPr>
      <dsp:spPr>
        <a:xfrm>
          <a:off x="420478" y="749520"/>
          <a:ext cx="499387" cy="4993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875044"/>
              <a:satOff val="-2813"/>
              <a:lumOff val="-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221FC9-4476-49D3-B546-B865B81D5B40}">
      <dsp:nvSpPr>
        <dsp:cNvPr id="0" name=""/>
        <dsp:cNvSpPr/>
      </dsp:nvSpPr>
      <dsp:spPr>
        <a:xfrm>
          <a:off x="868432" y="1398635"/>
          <a:ext cx="8058938" cy="399509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11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Aggregated Solar Project &gt;20MW</a:t>
          </a:r>
          <a:endParaRPr lang="en-US" sz="2800" kern="1200" dirty="0"/>
        </a:p>
      </dsp:txBody>
      <dsp:txXfrm>
        <a:off x="868432" y="1398635"/>
        <a:ext cx="8058938" cy="399509"/>
      </dsp:txXfrm>
    </dsp:sp>
    <dsp:sp modelId="{E2757CAF-920B-437A-ABA1-D1D4807C493D}">
      <dsp:nvSpPr>
        <dsp:cNvPr id="0" name=""/>
        <dsp:cNvSpPr/>
      </dsp:nvSpPr>
      <dsp:spPr>
        <a:xfrm>
          <a:off x="618738" y="1348697"/>
          <a:ext cx="499387" cy="4993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6C9158-78DB-41F3-9070-67CBAD1F9249}">
      <dsp:nvSpPr>
        <dsp:cNvPr id="0" name=""/>
        <dsp:cNvSpPr/>
      </dsp:nvSpPr>
      <dsp:spPr>
        <a:xfrm>
          <a:off x="931735" y="1998252"/>
          <a:ext cx="7995636" cy="399509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11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RetrofitNY – Deep Energy Retrofit Project</a:t>
          </a:r>
        </a:p>
      </dsp:txBody>
      <dsp:txXfrm>
        <a:off x="931735" y="1998252"/>
        <a:ext cx="7995636" cy="399509"/>
      </dsp:txXfrm>
    </dsp:sp>
    <dsp:sp modelId="{C438FB57-9449-4CAB-BEEA-77376807CA16}">
      <dsp:nvSpPr>
        <dsp:cNvPr id="0" name=""/>
        <dsp:cNvSpPr/>
      </dsp:nvSpPr>
      <dsp:spPr>
        <a:xfrm>
          <a:off x="682041" y="1948313"/>
          <a:ext cx="499387" cy="4993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C0603D-F9A6-460D-BCC7-C1962013E436}">
      <dsp:nvSpPr>
        <dsp:cNvPr id="0" name=""/>
        <dsp:cNvSpPr/>
      </dsp:nvSpPr>
      <dsp:spPr>
        <a:xfrm>
          <a:off x="868432" y="2597868"/>
          <a:ext cx="8058938" cy="399509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11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Geothermal – NYSERDA PON </a:t>
          </a:r>
        </a:p>
      </dsp:txBody>
      <dsp:txXfrm>
        <a:off x="868432" y="2597868"/>
        <a:ext cx="8058938" cy="399509"/>
      </dsp:txXfrm>
    </dsp:sp>
    <dsp:sp modelId="{58BDD639-9349-474D-8298-629A8247BAC6}">
      <dsp:nvSpPr>
        <dsp:cNvPr id="0" name=""/>
        <dsp:cNvSpPr/>
      </dsp:nvSpPr>
      <dsp:spPr>
        <a:xfrm>
          <a:off x="618738" y="2547929"/>
          <a:ext cx="499387" cy="4993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F007F3-C37D-42ED-95A4-6FA8BE922B3A}">
      <dsp:nvSpPr>
        <dsp:cNvPr id="0" name=""/>
        <dsp:cNvSpPr/>
      </dsp:nvSpPr>
      <dsp:spPr>
        <a:xfrm>
          <a:off x="670172" y="3197045"/>
          <a:ext cx="8257198" cy="399509"/>
        </a:xfrm>
        <a:prstGeom prst="rect">
          <a:avLst/>
        </a:prstGeom>
        <a:solidFill>
          <a:schemeClr val="accent3">
            <a:hueOff val="9375220"/>
            <a:satOff val="-14067"/>
            <a:lumOff val="-22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11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EO4 – Green  Procurement </a:t>
          </a:r>
          <a:endParaRPr lang="en-US" sz="2800" kern="1200" dirty="0"/>
        </a:p>
      </dsp:txBody>
      <dsp:txXfrm>
        <a:off x="670172" y="3197045"/>
        <a:ext cx="8257198" cy="399509"/>
      </dsp:txXfrm>
    </dsp:sp>
    <dsp:sp modelId="{48E6B6E7-4CFD-4901-90D5-F76755CC9ADD}">
      <dsp:nvSpPr>
        <dsp:cNvPr id="0" name=""/>
        <dsp:cNvSpPr/>
      </dsp:nvSpPr>
      <dsp:spPr>
        <a:xfrm>
          <a:off x="420478" y="3147106"/>
          <a:ext cx="499387" cy="4993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9375220"/>
              <a:satOff val="-14067"/>
              <a:lumOff val="-22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1CC5B6-BE4A-469D-A5E2-58CC940B70CB}">
      <dsp:nvSpPr>
        <dsp:cNvPr id="0" name=""/>
        <dsp:cNvSpPr/>
      </dsp:nvSpPr>
      <dsp:spPr>
        <a:xfrm>
          <a:off x="308380" y="3796661"/>
          <a:ext cx="8618990" cy="399509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11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Procurement Legislation – What happened in 2017</a:t>
          </a:r>
        </a:p>
      </dsp:txBody>
      <dsp:txXfrm>
        <a:off x="308380" y="3796661"/>
        <a:ext cx="8618990" cy="399509"/>
      </dsp:txXfrm>
    </dsp:sp>
    <dsp:sp modelId="{4610C85F-4361-47C2-B426-C3EB466D5B1E}">
      <dsp:nvSpPr>
        <dsp:cNvPr id="0" name=""/>
        <dsp:cNvSpPr/>
      </dsp:nvSpPr>
      <dsp:spPr>
        <a:xfrm>
          <a:off x="58686" y="3746722"/>
          <a:ext cx="499387" cy="4993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21FFFF7-9A75-48C4-9FCF-B5F9F75806F5}" type="datetimeFigureOut">
              <a:rPr lang="en-US" smtClean="0"/>
              <a:pPr/>
              <a:t>7/20/2017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D62C596-F55E-4E3D-9319-9CC9AB728D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434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C0E5E36-BA11-409B-967C-5602C7C0D848}" type="datetimeFigureOut">
              <a:rPr lang="en-US" smtClean="0"/>
              <a:pPr/>
              <a:t>7/20/2017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C2A6502-EEF5-4ABE-8183-4E59069798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64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291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Staff needed to </a:t>
            </a:r>
            <a:r>
              <a:rPr lang="en-US" dirty="0" smtClean="0"/>
              <a:t>analyze data for those things that don’t need comparison to others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Industry goals are 45%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This graph shows  an AiM campus improving but with more room for improvement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OCF will help provide analysis from the data as part of our role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Additionally goal with PM to imbed into contracts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Impossible to standardize 26 systems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Should have a library of equipment and standardized PM</a:t>
            </a:r>
            <a:r>
              <a:rPr lang="en-US" baseline="0" dirty="0" smtClean="0"/>
              <a:t> to select when new equip installed.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One campus enters it, all campuses can use it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Better tracking of warrantees beyond one year contractor guarantee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64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Part </a:t>
            </a:r>
            <a:r>
              <a:rPr lang="en-US" dirty="0" smtClean="0"/>
              <a:t>of the </a:t>
            </a:r>
            <a:r>
              <a:rPr lang="en-US" dirty="0" smtClean="0"/>
              <a:t>why is </a:t>
            </a:r>
            <a:r>
              <a:rPr lang="en-US" dirty="0" smtClean="0"/>
              <a:t>the flexibility</a:t>
            </a:r>
            <a:r>
              <a:rPr lang="en-US" baseline="0" dirty="0" smtClean="0"/>
              <a:t> of AiM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Capacity</a:t>
            </a:r>
            <a:r>
              <a:rPr lang="en-US" baseline="0" dirty="0" smtClean="0"/>
              <a:t>, workstations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Capacity </a:t>
            </a:r>
            <a:r>
              <a:rPr lang="en-US" baseline="0" dirty="0" smtClean="0"/>
              <a:t>was numeric, workstations text.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Campuses wanted to report on </a:t>
            </a:r>
            <a:r>
              <a:rPr lang="en-US" baseline="0" dirty="0" err="1" smtClean="0"/>
              <a:t>WS</a:t>
            </a:r>
            <a:r>
              <a:rPr lang="en-US" baseline="0" dirty="0" smtClean="0"/>
              <a:t> </a:t>
            </a:r>
            <a:r>
              <a:rPr lang="en-US" baseline="0" dirty="0" smtClean="0"/>
              <a:t>which is the </a:t>
            </a:r>
            <a:r>
              <a:rPr lang="en-US" baseline="0" dirty="0" smtClean="0"/>
              <a:t>populated the data from PSI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Switched the </a:t>
            </a:r>
            <a:r>
              <a:rPr lang="en-US" baseline="0" dirty="0" smtClean="0"/>
              <a:t>data and renamed the fields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Capacity </a:t>
            </a:r>
            <a:r>
              <a:rPr lang="en-US" baseline="0" dirty="0" smtClean="0"/>
              <a:t>is </a:t>
            </a:r>
            <a:r>
              <a:rPr lang="en-US" baseline="0" dirty="0" smtClean="0"/>
              <a:t>now called </a:t>
            </a:r>
            <a:r>
              <a:rPr lang="en-US" baseline="0" dirty="0" smtClean="0"/>
              <a:t>Code Capacity and is text </a:t>
            </a:r>
            <a:r>
              <a:rPr lang="en-US" baseline="0" dirty="0" smtClean="0"/>
              <a:t>field </a:t>
            </a:r>
            <a:r>
              <a:rPr lang="en-US" baseline="0" dirty="0" smtClean="0"/>
              <a:t>allowing for multiple capacities to be </a:t>
            </a:r>
            <a:r>
              <a:rPr lang="en-US" baseline="0" dirty="0" smtClean="0"/>
              <a:t>listed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Workstations is numeric, allowing for calculations</a:t>
            </a: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Committee campus fund OCF will examine these issues in </a:t>
            </a:r>
            <a:r>
              <a:rPr lang="en-US" baseline="0" dirty="0" smtClean="0"/>
              <a:t>future </a:t>
            </a:r>
            <a:r>
              <a:rPr lang="en-US" baseline="0" dirty="0" smtClean="0"/>
              <a:t>and make decisions for change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4311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Proposal</a:t>
            </a: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Current limited 2 licenses each campus </a:t>
            </a: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Expand </a:t>
            </a:r>
            <a:r>
              <a:rPr lang="en-US" baseline="0" dirty="0" smtClean="0"/>
              <a:t>to unlimited and add AiMCAD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Add O&amp;M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Other modules potential for future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8750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What </a:t>
            </a:r>
            <a:r>
              <a:rPr lang="en-US" baseline="0" dirty="0" smtClean="0"/>
              <a:t>AiMCAD do?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Space data in AiM </a:t>
            </a:r>
            <a:r>
              <a:rPr lang="en-US" baseline="0" dirty="0" smtClean="0"/>
              <a:t>combines </a:t>
            </a:r>
            <a:r>
              <a:rPr lang="en-US" baseline="0" dirty="0" smtClean="0"/>
              <a:t>with CAD drawings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Depart, org, space type or combinations or other data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Multiple planning </a:t>
            </a:r>
            <a:r>
              <a:rPr lang="en-US" baseline="0" dirty="0" smtClean="0"/>
              <a:t>scenarios and more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6174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Can be combined with data outside of AiM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People counters at </a:t>
            </a:r>
            <a:r>
              <a:rPr lang="en-US" dirty="0" smtClean="0"/>
              <a:t>door</a:t>
            </a: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Each </a:t>
            </a:r>
            <a:r>
              <a:rPr lang="en-US" baseline="0" dirty="0" smtClean="0"/>
              <a:t>evening </a:t>
            </a:r>
            <a:r>
              <a:rPr lang="en-US" baseline="0" dirty="0" smtClean="0"/>
              <a:t>feeds to AiMCAD and produces drawing </a:t>
            </a:r>
            <a:r>
              <a:rPr lang="en-US" baseline="0" dirty="0" smtClean="0"/>
              <a:t>of classroom </a:t>
            </a:r>
            <a:r>
              <a:rPr lang="en-US" baseline="0" dirty="0" smtClean="0"/>
              <a:t>occupancy that day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Don’t </a:t>
            </a:r>
            <a:r>
              <a:rPr lang="en-US" baseline="0" dirty="0" smtClean="0"/>
              <a:t>clean </a:t>
            </a:r>
            <a:r>
              <a:rPr lang="en-US" baseline="0" dirty="0" smtClean="0"/>
              <a:t>rooms no one used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Redirect </a:t>
            </a:r>
            <a:r>
              <a:rPr lang="en-US" baseline="0" dirty="0" smtClean="0"/>
              <a:t>staff to other priorities</a:t>
            </a:r>
            <a:endParaRPr lang="en-US" baseline="0" dirty="0" smtClean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The people counter data can also be used to control HVAC, shutting down </a:t>
            </a:r>
            <a:r>
              <a:rPr lang="en-US" baseline="0" dirty="0" smtClean="0"/>
              <a:t>cooling </a:t>
            </a:r>
            <a:r>
              <a:rPr lang="en-US" baseline="0" dirty="0" smtClean="0"/>
              <a:t>if class is cancelled and therefore no one using the room</a:t>
            </a: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Also can combine with classroom scheduling data for planning classroom 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6728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Add-on features 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O&amp;M including Key 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EH&amp;S.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EH&amp;S provides Hazardous mat 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lang="en-US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Container issue/return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Hazardous Materials disbursement/recovery/disposal</a:t>
            </a:r>
            <a:endParaRPr lang="en-US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 with assets, specifically with buildings or major equipment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OSC audit 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hazardous waste management just getting started. </a:t>
            </a:r>
            <a:endParaRPr lang="en-US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program could 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long way toward mitigating any</a:t>
            </a: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documentation problems uncovered</a:t>
            </a:r>
            <a:endParaRPr lang="en-U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2049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Largest part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O&amp;M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O&amp;M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property, building, room or asset for where work is needed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AIM bldg. space data of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record, and therefore is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ideal as base for O&amp;M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include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unlimited enterprise licenses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SUNY wide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reports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 developed to help facilities managers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existing and justify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935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Phase 1 annual </a:t>
            </a:r>
            <a:r>
              <a:rPr lang="en-US" baseline="0" dirty="0" smtClean="0"/>
              <a:t>maintenance </a:t>
            </a:r>
            <a:r>
              <a:rPr lang="en-US" baseline="0" dirty="0" smtClean="0"/>
              <a:t>$</a:t>
            </a:r>
            <a:r>
              <a:rPr lang="en-US" baseline="0" dirty="0" smtClean="0"/>
              <a:t>79,653 </a:t>
            </a:r>
            <a:r>
              <a:rPr lang="en-US" baseline="0" dirty="0" smtClean="0"/>
              <a:t>shared by Fund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Fund </a:t>
            </a:r>
            <a:r>
              <a:rPr lang="en-US" baseline="0" dirty="0" smtClean="0"/>
              <a:t>purchased the Phase 1 licenses </a:t>
            </a:r>
            <a:r>
              <a:rPr lang="en-US" baseline="0" dirty="0" smtClean="0"/>
              <a:t>at $750, 000 – </a:t>
            </a:r>
            <a:r>
              <a:rPr lang="en-US" baseline="0" dirty="0" smtClean="0"/>
              <a:t>no cost to campuses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Expansion of Phase 1 to unlimited adds $38,000 to the annual licenses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Adding AiMCAD adds another $40,000 to annual licenses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Subtotal for </a:t>
            </a:r>
            <a:r>
              <a:rPr lang="en-US" baseline="0" dirty="0" smtClean="0"/>
              <a:t>the </a:t>
            </a:r>
            <a:r>
              <a:rPr lang="en-US" baseline="0" dirty="0" smtClean="0"/>
              <a:t>part </a:t>
            </a:r>
            <a:r>
              <a:rPr lang="en-US" baseline="0" dirty="0" smtClean="0"/>
              <a:t>shared </a:t>
            </a:r>
            <a:r>
              <a:rPr lang="en-US" baseline="0" dirty="0" smtClean="0"/>
              <a:t>by all 64 campuses </a:t>
            </a:r>
            <a:r>
              <a:rPr lang="en-US" baseline="0" dirty="0" smtClean="0"/>
              <a:t>plus </a:t>
            </a:r>
            <a:r>
              <a:rPr lang="en-US" baseline="0" dirty="0" smtClean="0"/>
              <a:t>the Fund and RF </a:t>
            </a:r>
            <a:r>
              <a:rPr lang="en-US" baseline="0" dirty="0" smtClean="0"/>
              <a:t>is $158K</a:t>
            </a: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O&amp;M adds another $148K to annual </a:t>
            </a:r>
            <a:r>
              <a:rPr lang="en-US" baseline="0" dirty="0" smtClean="0"/>
              <a:t>licenses, </a:t>
            </a:r>
            <a:r>
              <a:rPr lang="en-US" baseline="0" dirty="0" smtClean="0"/>
              <a:t>only participating campuses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More that join O&amp;M, the less </a:t>
            </a:r>
            <a:r>
              <a:rPr lang="en-US" baseline="0" dirty="0" smtClean="0"/>
              <a:t>$ per </a:t>
            </a:r>
            <a:r>
              <a:rPr lang="en-US" baseline="0" dirty="0" smtClean="0"/>
              <a:t>campus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All costs per campus are based on GSF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208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Tuesday </a:t>
            </a:r>
            <a:r>
              <a:rPr lang="en-US" dirty="0" smtClean="0"/>
              <a:t>July 18 Webinar </a:t>
            </a: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Express interest </a:t>
            </a:r>
            <a:r>
              <a:rPr lang="en-US" dirty="0" smtClean="0"/>
              <a:t>via email to KBD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Determine </a:t>
            </a:r>
            <a:r>
              <a:rPr lang="en-US" dirty="0" smtClean="0"/>
              <a:t>your current costs for all things that this will replace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System</a:t>
            </a:r>
            <a:r>
              <a:rPr lang="en-US" baseline="0" dirty="0" smtClean="0"/>
              <a:t> will</a:t>
            </a:r>
            <a:r>
              <a:rPr lang="en-US" dirty="0" smtClean="0"/>
              <a:t> </a:t>
            </a:r>
            <a:r>
              <a:rPr lang="en-US" dirty="0" smtClean="0"/>
              <a:t>prepare participation agreements with actual costs based on the participating campuses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Campuses sign</a:t>
            </a:r>
            <a:r>
              <a:rPr lang="en-US" baseline="0" dirty="0" smtClean="0"/>
              <a:t> </a:t>
            </a:r>
            <a:r>
              <a:rPr lang="en-US" baseline="0" dirty="0" smtClean="0"/>
              <a:t>participation agreements formally committing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Last minute changes mean everyone costs need to be recalculated.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Later as campuses join, everyone's costs will go down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Need enough participation for </a:t>
            </a:r>
            <a:r>
              <a:rPr lang="en-US" baseline="0" dirty="0" err="1" smtClean="0"/>
              <a:t>DoB</a:t>
            </a:r>
            <a:r>
              <a:rPr lang="en-US" baseline="0" dirty="0" smtClean="0"/>
              <a:t> to agree that we use Fund capital for the purchase</a:t>
            </a: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050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Most </a:t>
            </a:r>
            <a:r>
              <a:rPr lang="en-US" baseline="0" dirty="0" smtClean="0"/>
              <a:t>familiar with </a:t>
            </a:r>
            <a:r>
              <a:rPr lang="en-US" baseline="0" dirty="0" smtClean="0"/>
              <a:t>Beginning </a:t>
            </a:r>
            <a:r>
              <a:rPr lang="en-US" baseline="0" dirty="0" smtClean="0"/>
              <a:t>of June Trump announced withdrawing </a:t>
            </a:r>
            <a:r>
              <a:rPr lang="en-US" baseline="0" dirty="0" smtClean="0"/>
              <a:t>US from Paris agreement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Governor Cuomo </a:t>
            </a:r>
            <a:r>
              <a:rPr lang="en-US" baseline="0" dirty="0" smtClean="0"/>
              <a:t>&amp; </a:t>
            </a:r>
            <a:r>
              <a:rPr lang="en-US" baseline="0" dirty="0" smtClean="0"/>
              <a:t>other governors issued executive orders </a:t>
            </a: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NY EO166 “Redoubling New York State’s fight </a:t>
            </a:r>
            <a:r>
              <a:rPr lang="en-US" baseline="0" dirty="0" smtClean="0"/>
              <a:t>against economic and </a:t>
            </a:r>
            <a:r>
              <a:rPr lang="en-US" baseline="0" dirty="0" smtClean="0"/>
              <a:t>environmental threats </a:t>
            </a:r>
            <a:r>
              <a:rPr lang="en-US" baseline="0" dirty="0" smtClean="0"/>
              <a:t>posed by </a:t>
            </a:r>
            <a:r>
              <a:rPr lang="en-US" baseline="0" dirty="0" smtClean="0"/>
              <a:t>climate </a:t>
            </a:r>
            <a:r>
              <a:rPr lang="en-US" baseline="0" dirty="0" smtClean="0"/>
              <a:t>change and affirming goals of </a:t>
            </a:r>
            <a:r>
              <a:rPr lang="en-US" baseline="0" dirty="0" smtClean="0"/>
              <a:t>Paris climate agreement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509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605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</a:t>
            </a: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 </a:t>
            </a: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and/or wind project</a:t>
            </a:r>
            <a:endParaRPr lang="en-US" sz="1200" baseline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 for Solar is amount of land, and wind has NIMBY problem with neighbors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Remote net metering potential solution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Limitations &lt;2M same ISO and utility zones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 ever changing to meet the challenges, now have aggregators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Pool </a:t>
            </a: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 </a:t>
            </a: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several entities, in </a:t>
            </a: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SUNY and private colleges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suitable </a:t>
            </a: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 outside of SUNY</a:t>
            </a:r>
            <a:endParaRPr lang="en-US" sz="1200" baseline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Install and sell into the wholesale </a:t>
            </a: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market. To </a:t>
            </a: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so </a:t>
            </a: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need minimum 20MW solar 40 MW </a:t>
            </a: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Participating entities get % of proceeds based on the </a:t>
            </a: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Purchase Agreement (</a:t>
            </a:r>
            <a:r>
              <a:rPr lang="en-US" sz="1200" baseline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PPA</a:t>
            </a: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200" baseline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 options </a:t>
            </a: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RECS</a:t>
            </a:r>
            <a:endParaRPr lang="en-U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8564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Video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0779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Since Jan 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lot has happened</a:t>
            </a:r>
            <a:endParaRPr lang="en-US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Netherlands here 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6 months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SUNY and DASNY looking at Res hall portfolio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 criteria for prototype buildings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Box like, not Plaza, flat roofs, façade needs work, not recently renovated, heating oil or district heating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Suffers winter open window syndrome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RFP for a design competition</a:t>
            </a:r>
            <a:endParaRPr lang="en-U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2975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Geothermal </a:t>
            </a:r>
            <a:r>
              <a:rPr lang="en-US" dirty="0" err="1" smtClean="0"/>
              <a:t>PON</a:t>
            </a:r>
            <a:r>
              <a:rPr lang="en-US" dirty="0" smtClean="0"/>
              <a:t> 3620</a:t>
            </a: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Money</a:t>
            </a:r>
            <a:r>
              <a:rPr lang="en-US" baseline="0" dirty="0" smtClean="0"/>
              <a:t> $15M from clean energy Fund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&gt;10ton </a:t>
            </a:r>
            <a:r>
              <a:rPr lang="en-US" baseline="0" dirty="0" smtClean="0"/>
              <a:t>cooling </a:t>
            </a:r>
            <a:r>
              <a:rPr lang="en-US" baseline="0" dirty="0" smtClean="0"/>
              <a:t>$1200 per ton up to $500K per </a:t>
            </a:r>
            <a:r>
              <a:rPr lang="en-US" baseline="0" dirty="0" err="1" smtClean="0"/>
              <a:t>bldg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421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EO4 </a:t>
            </a:r>
            <a:r>
              <a:rPr lang="en-US" dirty="0" smtClean="0"/>
              <a:t>update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Directs </a:t>
            </a:r>
            <a:r>
              <a:rPr lang="en-US" dirty="0" smtClean="0"/>
              <a:t>green procurement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Exceptions: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Specified </a:t>
            </a:r>
            <a:r>
              <a:rPr lang="en-US" dirty="0" smtClean="0"/>
              <a:t>products, services or technology </a:t>
            </a:r>
            <a:r>
              <a:rPr lang="en-US" dirty="0" smtClean="0"/>
              <a:t>do not </a:t>
            </a:r>
            <a:r>
              <a:rPr lang="en-US" dirty="0" smtClean="0"/>
              <a:t>meet form function or utility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Cost is not competitive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Emergency need or</a:t>
            </a:r>
            <a:r>
              <a:rPr lang="en-US" baseline="0" dirty="0" smtClean="0"/>
              <a:t> safety consideration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Otherwise required to follow the specs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Items listed just had updated specification approved by interagency committee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6452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22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Current </a:t>
            </a:r>
            <a:r>
              <a:rPr lang="en-US" baseline="0" smtClean="0"/>
              <a:t>Capital Facilities Org Chart</a:t>
            </a: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3680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 I told you in January 2010 my first presentation in this role, I’m from Albany and I’m here to help. That was true then and true now for everyone in OCF.</a:t>
            </a:r>
          </a:p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427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389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103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172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819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326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857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Most </a:t>
            </a:r>
            <a:r>
              <a:rPr lang="en-US" dirty="0" smtClean="0"/>
              <a:t>have </a:t>
            </a:r>
            <a:r>
              <a:rPr lang="en-US" dirty="0" smtClean="0"/>
              <a:t>a system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May </a:t>
            </a:r>
            <a:r>
              <a:rPr lang="en-US" dirty="0" smtClean="0"/>
              <a:t>even pull reports backlog, WO completed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What do those tell you? Does it really let you know doing a good job?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Compare to previous years but how do you compare to others?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Once comprehensive system meaningful reports across campuses benchmarking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Compare Department staffing levels, backlog and WO production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432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460F-3C1D-42DB-A92E-6848ACF5C31C}" type="datetime1">
              <a:rPr lang="en-US" smtClean="0"/>
              <a:t>7/20/2017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25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2415B-B72A-4037-8F8E-98AAC34F7939}" type="datetime1">
              <a:rPr lang="en-US" smtClean="0"/>
              <a:t>7/20/2017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4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F351-C2F6-4DB4-9987-3D52037391F3}" type="datetime1">
              <a:rPr lang="en-US" smtClean="0"/>
              <a:t>7/20/2017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63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BE1E1-0D0C-4F50-AA68-AF1FFC207590}" type="datetime1">
              <a:rPr lang="en-US" smtClean="0"/>
              <a:t>7/20/2017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80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BD129-F773-4091-A125-D48922C799B1}" type="datetime1">
              <a:rPr lang="en-US" smtClean="0"/>
              <a:t>7/20/2017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6B16-0FE5-45B2-AA63-ECDE4CB814C4}" type="datetime1">
              <a:rPr lang="en-US" smtClean="0"/>
              <a:t>7/20/2017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81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BEC0-9040-40FF-8306-0E3482E3CC42}" type="datetime1">
              <a:rPr lang="en-US" smtClean="0"/>
              <a:t>7/20/2017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6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8AE95-FFF2-4524-AA6D-55B0393AA391}" type="datetime1">
              <a:rPr lang="en-US" smtClean="0"/>
              <a:t>7/20/2017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19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0DA62-C6C1-49BA-B06C-D723BB84AC45}" type="datetime1">
              <a:rPr lang="en-US" smtClean="0"/>
              <a:t>7/20/2017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30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CC9A-F267-4A86-8760-B5BD95EECFF1}" type="datetime1">
              <a:rPr lang="en-US" smtClean="0"/>
              <a:t>7/20/2017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3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49-64FA-4451-A041-E3CE6722BE24}" type="datetime1">
              <a:rPr lang="en-US" smtClean="0"/>
              <a:t>7/20/2017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80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04ABD-81DF-4AA6-ADCF-4D4205526E6F}" type="datetime1">
              <a:rPr lang="en-US" smtClean="0"/>
              <a:t>7/20/2017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139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hyperlink" Target="mailto:karren.bee-donohoe@suny.edu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a01.safelinks.protection.outlook.com/?url=https://ogs.ny.gov/greenny/green-product-specs.asp&amp;data=01|01|JSmitsAn@dasny.org|294c0a1aceba4df6461b08d4b424ff09|886b09f58d684ba88fafccc214b01239|0&amp;sdata=DdixOl31V5HqZ7FyloTlrjvsU9HFmbzpk9fIR8Bdblo%3D&amp;reserved=0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4514" y="2554515"/>
            <a:ext cx="9173029" cy="2588986"/>
          </a:xfrm>
          <a:prstGeom prst="rect">
            <a:avLst/>
          </a:prstGeom>
          <a:solidFill>
            <a:srgbClr val="004C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287" y="2929030"/>
            <a:ext cx="6533963" cy="141577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sz="24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SUNY/PPAA Summer Conference 2017</a:t>
            </a:r>
          </a:p>
          <a:p>
            <a:r>
              <a:rPr lang="en-US" sz="24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Office for Capital Facilities </a:t>
            </a:r>
            <a:endParaRPr lang="en-US" sz="20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June 2017</a:t>
            </a:r>
          </a:p>
        </p:txBody>
      </p:sp>
      <p:pic>
        <p:nvPicPr>
          <p:cNvPr id="5" name="Picture 4" descr="SUNY-logo-full-white-trans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4401" y="3037193"/>
            <a:ext cx="2946399" cy="21063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514" y="-14515"/>
            <a:ext cx="9173029" cy="256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5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watermark__BLUE_logo.png"/>
          <p:cNvPicPr>
            <a:picLocks noChangeAspect="1"/>
          </p:cNvPicPr>
          <p:nvPr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19"/>
          <a:stretch>
            <a:fillRect/>
          </a:stretch>
        </p:blipFill>
        <p:spPr bwMode="auto">
          <a:xfrm>
            <a:off x="7777487" y="4394713"/>
            <a:ext cx="1120993" cy="74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3124200" y="333828"/>
            <a:ext cx="6019802" cy="775047"/>
          </a:xfrm>
          <a:prstGeom prst="rect">
            <a:avLst/>
          </a:prstGeom>
          <a:solidFill>
            <a:srgbClr val="1F77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Data-driven decision making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7DF03AA5-34E1-48E2-A8AA-9B62BE61C292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10" name="Object 9"/>
          <p:cNvGraphicFramePr>
            <a:graphicFrameLocks noGrp="1"/>
          </p:cNvGraphicFramePr>
          <p:nvPr>
            <p:extLst/>
          </p:nvPr>
        </p:nvGraphicFramePr>
        <p:xfrm>
          <a:off x="239624" y="1634728"/>
          <a:ext cx="8658856" cy="3498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Worksheet" r:id="rId5" imgW="8522947" imgH="4035902" progId="Excel.Sheet.8">
                  <p:embed/>
                </p:oleObj>
              </mc:Choice>
              <mc:Fallback>
                <p:oleObj name="Worksheet" r:id="rId5" imgW="8522947" imgH="4035902" progId="Excel.Sheet.8">
                  <p:embed/>
                  <p:pic>
                    <p:nvPicPr>
                      <p:cNvPr id="10" name="Object 9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624" y="1634728"/>
                        <a:ext cx="8658856" cy="34983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45643" y="1200906"/>
            <a:ext cx="7292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Preventive Maintenance: Percentage of Available Employee Hours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Goal: 45% </a:t>
            </a:r>
          </a:p>
        </p:txBody>
      </p:sp>
    </p:spTree>
    <p:extLst>
      <p:ext uri="{BB962C8B-B14F-4D97-AF65-F5344CB8AC3E}">
        <p14:creationId xmlns:p14="http://schemas.microsoft.com/office/powerpoint/2010/main" val="184937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66028" y="4935996"/>
            <a:ext cx="2895600" cy="273844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6" t="1" r="4652" b="-1323"/>
          <a:stretch/>
        </p:blipFill>
        <p:spPr>
          <a:xfrm>
            <a:off x="-11146" y="-40766"/>
            <a:ext cx="9155145" cy="528038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C4E7A8-A115-40EE-AE9E-70CF12884C18}"/>
              </a:ext>
            </a:extLst>
          </p:cNvPr>
          <p:cNvSpPr txBox="1"/>
          <p:nvPr/>
        </p:nvSpPr>
        <p:spPr>
          <a:xfrm>
            <a:off x="1" y="19658"/>
            <a:ext cx="54035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Flexibility of AiM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2DF586-0B7B-458C-9BE4-7CBFE971A42D}"/>
              </a:ext>
            </a:extLst>
          </p:cNvPr>
          <p:cNvSpPr txBox="1"/>
          <p:nvPr/>
        </p:nvSpPr>
        <p:spPr>
          <a:xfrm>
            <a:off x="1889272" y="3780963"/>
            <a:ext cx="61620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highlight>
                  <a:srgbClr val="54B948"/>
                </a:highlight>
              </a:rPr>
              <a:t>Capacity →Code Capacity =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E12A4A-233C-4B46-A4C6-B3877DF298D2}"/>
              </a:ext>
            </a:extLst>
          </p:cNvPr>
          <p:cNvSpPr txBox="1"/>
          <p:nvPr/>
        </p:nvSpPr>
        <p:spPr>
          <a:xfrm>
            <a:off x="1889271" y="4400284"/>
            <a:ext cx="68239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highlight>
                  <a:srgbClr val="54B948"/>
                </a:highlight>
              </a:rPr>
              <a:t>Number of Workstations = Numeric</a:t>
            </a:r>
          </a:p>
        </p:txBody>
      </p:sp>
      <p:sp>
        <p:nvSpPr>
          <p:cNvPr id="14" name="Arrow: Curved Up 13">
            <a:extLst>
              <a:ext uri="{FF2B5EF4-FFF2-40B4-BE49-F238E27FC236}">
                <a16:creationId xmlns:a16="http://schemas.microsoft.com/office/drawing/2014/main" id="{BD1F242A-769A-4AB8-98E8-2A37B3BB4D4E}"/>
              </a:ext>
            </a:extLst>
          </p:cNvPr>
          <p:cNvSpPr/>
          <p:nvPr/>
        </p:nvSpPr>
        <p:spPr>
          <a:xfrm rot="4914906">
            <a:off x="-75862" y="2017182"/>
            <a:ext cx="2510435" cy="1102198"/>
          </a:xfrm>
          <a:prstGeom prst="curved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D72917-4482-4761-8219-95DA44743244}"/>
              </a:ext>
            </a:extLst>
          </p:cNvPr>
          <p:cNvSpPr txBox="1"/>
          <p:nvPr/>
        </p:nvSpPr>
        <p:spPr>
          <a:xfrm>
            <a:off x="1889272" y="1637100"/>
            <a:ext cx="4129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highlight>
                  <a:srgbClr val="54B948"/>
                </a:highlight>
              </a:rPr>
              <a:t>Capacity = Numeric 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251DC9-9180-4553-A657-485B507689A7}"/>
              </a:ext>
            </a:extLst>
          </p:cNvPr>
          <p:cNvSpPr txBox="1"/>
          <p:nvPr/>
        </p:nvSpPr>
        <p:spPr>
          <a:xfrm>
            <a:off x="1889272" y="2281605"/>
            <a:ext cx="5985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highlight>
                  <a:srgbClr val="54B948"/>
                </a:highlight>
              </a:rPr>
              <a:t>Number of Workstations = Text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750B9DF-9757-4FBF-8024-569EE6E98A5A}"/>
              </a:ext>
            </a:extLst>
          </p:cNvPr>
          <p:cNvSpPr txBox="1"/>
          <p:nvPr/>
        </p:nvSpPr>
        <p:spPr>
          <a:xfrm>
            <a:off x="1886591" y="1026116"/>
            <a:ext cx="1420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  <a:highlight>
                  <a:srgbClr val="FFFF00"/>
                </a:highlight>
              </a:rPr>
              <a:t>Before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11D4F2-5776-4D37-8222-1EAE36424A13}"/>
              </a:ext>
            </a:extLst>
          </p:cNvPr>
          <p:cNvSpPr txBox="1"/>
          <p:nvPr/>
        </p:nvSpPr>
        <p:spPr>
          <a:xfrm>
            <a:off x="1890417" y="3198846"/>
            <a:ext cx="10549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chemeClr val="tx2">
                    <a:lumMod val="75000"/>
                  </a:schemeClr>
                </a:solidFill>
                <a:highlight>
                  <a:srgbClr val="FFFF00"/>
                </a:highlight>
              </a:defRPr>
            </a:lvl1pPr>
          </a:lstStyle>
          <a:p>
            <a:r>
              <a:rPr lang="en-US" dirty="0"/>
              <a:t>Now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36921" y="4843740"/>
            <a:ext cx="2133600" cy="273844"/>
          </a:xfrm>
        </p:spPr>
        <p:txBody>
          <a:bodyPr/>
          <a:lstStyle/>
          <a:p>
            <a:fld id="{A532C2C6-8DCD-1142-B89F-4C5A1BF6A314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270466">
            <a:off x="7211865" y="116112"/>
            <a:ext cx="138371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A=250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B=287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C=350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31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watermark__BLUE_logo.png"/>
          <p:cNvPicPr>
            <a:picLocks noChangeAspect="1"/>
          </p:cNvPicPr>
          <p:nvPr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19"/>
          <a:stretch>
            <a:fillRect/>
          </a:stretch>
        </p:blipFill>
        <p:spPr bwMode="auto">
          <a:xfrm>
            <a:off x="8090014" y="4383508"/>
            <a:ext cx="1120993" cy="74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18801"/>
            <a:ext cx="2895600" cy="273844"/>
          </a:xfrm>
        </p:spPr>
        <p:txBody>
          <a:bodyPr/>
          <a:lstStyle/>
          <a:p>
            <a:fld id="{7B7521D7-86FB-4A71-9603-47C344A8D109}" type="slidenum">
              <a:rPr lang="en-US" smtClean="0"/>
              <a:t>12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9136" t="18738" r="31075" b="26712"/>
          <a:stretch/>
        </p:blipFill>
        <p:spPr>
          <a:xfrm>
            <a:off x="2392756" y="-24202"/>
            <a:ext cx="6717883" cy="5156498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42975" t="73065" r="44435" b="10471"/>
          <a:stretch/>
        </p:blipFill>
        <p:spPr>
          <a:xfrm>
            <a:off x="595117" y="3553703"/>
            <a:ext cx="2125580" cy="1556337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02751" y="1118563"/>
            <a:ext cx="492367" cy="39279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13237" y="3074850"/>
            <a:ext cx="471394" cy="376061"/>
          </a:xfrm>
          <a:prstGeom prst="ellipse">
            <a:avLst/>
          </a:prstGeom>
          <a:noFill/>
          <a:ln w="38100">
            <a:solidFill>
              <a:srgbClr val="CD00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3011" y="902420"/>
            <a:ext cx="20949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Currently - Property, Space and Asset Life Cycle Management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2445" y="1879352"/>
            <a:ext cx="20949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 </a:t>
            </a:r>
            <a:r>
              <a:rPr lang="en-US" dirty="0" err="1"/>
              <a:t>AiMCAD</a:t>
            </a:r>
            <a:r>
              <a:rPr lang="en-US" dirty="0"/>
              <a:t> and Unlimited Space licenses</a:t>
            </a:r>
          </a:p>
          <a:p>
            <a:endParaRPr lang="en-US" dirty="0"/>
          </a:p>
          <a:p>
            <a:r>
              <a:rPr lang="en-US" dirty="0"/>
              <a:t>Work Order Management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37924" y="3048001"/>
            <a:ext cx="1935634" cy="381674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>
                <a:solidFill>
                  <a:schemeClr val="bg1"/>
                </a:solidFill>
              </a:rPr>
              <a:t>Property, Space and Asset Life Cycle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14305" y="1642895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>
                <a:solidFill>
                  <a:schemeClr val="bg1"/>
                </a:solidFill>
              </a:rPr>
              <a:t>Integrated Workplace</a:t>
            </a:r>
          </a:p>
        </p:txBody>
      </p:sp>
      <p:sp>
        <p:nvSpPr>
          <p:cNvPr id="6" name="Oval 5"/>
          <p:cNvSpPr/>
          <p:nvPr/>
        </p:nvSpPr>
        <p:spPr>
          <a:xfrm>
            <a:off x="2660358" y="1956994"/>
            <a:ext cx="2090766" cy="169222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737923" y="4718801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>
                <a:solidFill>
                  <a:schemeClr val="bg1"/>
                </a:solidFill>
              </a:rPr>
              <a:t>Field Service Solutions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4080" y="4718801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>
                <a:solidFill>
                  <a:schemeClr val="bg1"/>
                </a:solidFill>
              </a:rPr>
              <a:t>Parking Management</a:t>
            </a:r>
          </a:p>
        </p:txBody>
      </p:sp>
      <p:sp>
        <p:nvSpPr>
          <p:cNvPr id="13" name="Oval 12"/>
          <p:cNvSpPr/>
          <p:nvPr/>
        </p:nvSpPr>
        <p:spPr>
          <a:xfrm>
            <a:off x="4836739" y="386934"/>
            <a:ext cx="2090766" cy="1692224"/>
          </a:xfrm>
          <a:prstGeom prst="ellipse">
            <a:avLst/>
          </a:prstGeom>
          <a:noFill/>
          <a:ln w="38100">
            <a:solidFill>
              <a:srgbClr val="CD00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935305" y="4718801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>
                <a:solidFill>
                  <a:schemeClr val="bg1"/>
                </a:solidFill>
              </a:rPr>
              <a:t>Energy Management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14305" y="3189694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>
                <a:solidFill>
                  <a:schemeClr val="bg1"/>
                </a:solidFill>
              </a:rPr>
              <a:t>Construction Management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24767" y="3195452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>
                <a:solidFill>
                  <a:schemeClr val="bg1"/>
                </a:solidFill>
              </a:rPr>
              <a:t>Surplus Management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24767" y="1665871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>
                <a:solidFill>
                  <a:schemeClr val="bg1"/>
                </a:solidFill>
              </a:rPr>
              <a:t>Property Risk Management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59819" y="1618185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>
                <a:solidFill>
                  <a:schemeClr val="bg1"/>
                </a:solidFill>
              </a:rPr>
              <a:t>Fleet and Fuel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32687" y="4718801"/>
            <a:ext cx="1935634" cy="241407"/>
          </a:xfrm>
          <a:prstGeom prst="rect">
            <a:avLst/>
          </a:prstGeom>
          <a:solidFill>
            <a:schemeClr val="bg2">
              <a:lumMod val="25000"/>
              <a:alpha val="92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300" dirty="0">
                <a:solidFill>
                  <a:schemeClr val="bg1"/>
                </a:solidFill>
              </a:rPr>
              <a:t>Asset and Inventory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22A859E-EB7D-452B-A5E8-05666192102F}"/>
              </a:ext>
            </a:extLst>
          </p:cNvPr>
          <p:cNvSpPr/>
          <p:nvPr/>
        </p:nvSpPr>
        <p:spPr>
          <a:xfrm>
            <a:off x="102751" y="2096706"/>
            <a:ext cx="492367" cy="392792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5791" y="131816"/>
            <a:ext cx="1190170" cy="713193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AiM:</a:t>
            </a:r>
            <a:endParaRPr lang="en-US" sz="3200" b="1" i="1" spc="-1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2318C97-2645-414A-98BD-953C86C7BD45}"/>
              </a:ext>
            </a:extLst>
          </p:cNvPr>
          <p:cNvSpPr/>
          <p:nvPr/>
        </p:nvSpPr>
        <p:spPr>
          <a:xfrm>
            <a:off x="2392756" y="1793927"/>
            <a:ext cx="2653848" cy="2014762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4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unywallpaper-ppt-ligh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" y="7229"/>
            <a:ext cx="9144000" cy="5143500"/>
          </a:xfrm>
          <a:prstGeom prst="rect">
            <a:avLst/>
          </a:prstGeom>
          <a:effectLst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DCC8D8-0ECF-4E43-A672-420DBB1F1609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6663" y="2489626"/>
            <a:ext cx="1747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Determine and plan for departmental space needs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" y="267962"/>
            <a:ext cx="2028824" cy="15144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1096" y="-39815"/>
            <a:ext cx="8222524" cy="551859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" y="4279812"/>
            <a:ext cx="3449256" cy="589118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Space Planning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" y="-39815"/>
            <a:ext cx="2028822" cy="30777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</a:rPr>
              <a:t>FICM</a:t>
            </a:r>
            <a:r>
              <a:rPr lang="en-US" sz="1400" dirty="0">
                <a:solidFill>
                  <a:schemeClr val="bg1"/>
                </a:solidFill>
              </a:rPr>
              <a:t> Space Type</a:t>
            </a:r>
          </a:p>
        </p:txBody>
      </p:sp>
    </p:spTree>
    <p:extLst>
      <p:ext uri="{BB962C8B-B14F-4D97-AF65-F5344CB8AC3E}">
        <p14:creationId xmlns:p14="http://schemas.microsoft.com/office/powerpoint/2010/main" val="259932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unywallpaper-ppt-ligh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7229"/>
            <a:ext cx="9144000" cy="5143500"/>
          </a:xfrm>
          <a:prstGeom prst="rect">
            <a:avLst/>
          </a:prstGeom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4002" t="16704" r="10518" b="3000"/>
          <a:stretch/>
        </p:blipFill>
        <p:spPr>
          <a:xfrm>
            <a:off x="-7" y="-16422"/>
            <a:ext cx="9219573" cy="549124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DCC8D8-0ECF-4E43-A672-420DBB1F1609}" type="slidenum">
              <a:rPr lang="en-US" smtClean="0"/>
              <a:t>14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334000" y="333828"/>
            <a:ext cx="3810002" cy="606209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Reporting: Space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1638" y="313422"/>
            <a:ext cx="2771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Determine cleaning needs based on daily use as measured by people counters at doorways</a:t>
            </a:r>
          </a:p>
        </p:txBody>
      </p:sp>
      <p:sp>
        <p:nvSpPr>
          <p:cNvPr id="5" name="TextBox 4"/>
          <p:cNvSpPr txBox="1">
            <a:spLocks noChangeAspect="1"/>
          </p:cNvSpPr>
          <p:nvPr/>
        </p:nvSpPr>
        <p:spPr>
          <a:xfrm>
            <a:off x="3475161" y="313422"/>
            <a:ext cx="1177862" cy="11334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r>
              <a:rPr lang="en-US" sz="1500" dirty="0"/>
              <a:t>No usage</a:t>
            </a:r>
          </a:p>
          <a:p>
            <a:r>
              <a:rPr lang="en-US" sz="1500" dirty="0"/>
              <a:t>Less than 10 </a:t>
            </a:r>
          </a:p>
          <a:p>
            <a:r>
              <a:rPr lang="en-US" sz="1500" dirty="0"/>
              <a:t>10 to 50</a:t>
            </a:r>
          </a:p>
          <a:p>
            <a:r>
              <a:rPr lang="en-US" sz="1500" dirty="0"/>
              <a:t>&gt; 50</a:t>
            </a:r>
          </a:p>
        </p:txBody>
      </p:sp>
    </p:spTree>
    <p:extLst>
      <p:ext uri="{BB962C8B-B14F-4D97-AF65-F5344CB8AC3E}">
        <p14:creationId xmlns:p14="http://schemas.microsoft.com/office/powerpoint/2010/main" val="386204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mmercial kitchen&#10;&#10;Description generated with high confidence">
            <a:extLst>
              <a:ext uri="{FF2B5EF4-FFF2-40B4-BE49-F238E27FC236}">
                <a16:creationId xmlns:a16="http://schemas.microsoft.com/office/drawing/2014/main" id="{692AF63F-97A6-40A4-AA07-24BA1A4212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34" r="1287" b="4568"/>
          <a:stretch/>
        </p:blipFill>
        <p:spPr>
          <a:xfrm>
            <a:off x="-22526" y="-36146"/>
            <a:ext cx="9253612" cy="519236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-22526" y="217613"/>
            <a:ext cx="1648126" cy="77504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EH&amp;S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DCC8D8-0ECF-4E43-A672-420DBB1F1609}" type="slidenum">
              <a:rPr lang="en-US" smtClean="0"/>
              <a:t>15</a:t>
            </a:fld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667656" y="3022092"/>
            <a:ext cx="8476344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Hazardous Material Disbursement/Recovery/Disposal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918856" y="2380964"/>
            <a:ext cx="5225143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Container Issue/Return Tracking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918856" y="1766937"/>
            <a:ext cx="5225143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Hazardous Material Management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BEA4EE6-B383-48AF-AE5F-E64498D91435}"/>
              </a:ext>
            </a:extLst>
          </p:cNvPr>
          <p:cNvSpPr/>
          <p:nvPr/>
        </p:nvSpPr>
        <p:spPr>
          <a:xfrm>
            <a:off x="4267198" y="3693005"/>
            <a:ext cx="4876801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Asset Management Integration</a:t>
            </a:r>
          </a:p>
        </p:txBody>
      </p:sp>
    </p:spTree>
    <p:extLst>
      <p:ext uri="{BB962C8B-B14F-4D97-AF65-F5344CB8AC3E}">
        <p14:creationId xmlns:p14="http://schemas.microsoft.com/office/powerpoint/2010/main" val="398662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7DF03AA5-34E1-48E2-A8AA-9B62BE61C292}" type="slidenum">
              <a:rPr lang="en-US" smtClean="0"/>
              <a:t>16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-43203" y="677333"/>
            <a:ext cx="4276535" cy="4565227"/>
            <a:chOff x="4875084" y="817299"/>
            <a:chExt cx="4251051" cy="4616965"/>
          </a:xfrm>
        </p:grpSpPr>
        <p:sp>
          <p:nvSpPr>
            <p:cNvPr id="13" name="Oval 12"/>
            <p:cNvSpPr/>
            <p:nvPr/>
          </p:nvSpPr>
          <p:spPr>
            <a:xfrm>
              <a:off x="5406419" y="1400736"/>
              <a:ext cx="3214151" cy="1116232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4875084" y="4929529"/>
              <a:ext cx="4251051" cy="504735"/>
            </a:xfrm>
            <a:custGeom>
              <a:avLst/>
              <a:gdLst>
                <a:gd name="connsiteX0" fmla="*/ 0 w 4251051"/>
                <a:gd name="connsiteY0" fmla="*/ 0 h 747477"/>
                <a:gd name="connsiteX1" fmla="*/ 4251051 w 4251051"/>
                <a:gd name="connsiteY1" fmla="*/ 0 h 747477"/>
                <a:gd name="connsiteX2" fmla="*/ 4251051 w 4251051"/>
                <a:gd name="connsiteY2" fmla="*/ 747477 h 747477"/>
                <a:gd name="connsiteX3" fmla="*/ 0 w 4251051"/>
                <a:gd name="connsiteY3" fmla="*/ 747477 h 747477"/>
                <a:gd name="connsiteX4" fmla="*/ 0 w 4251051"/>
                <a:gd name="connsiteY4" fmla="*/ 0 h 74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1051" h="747477">
                  <a:moveTo>
                    <a:pt x="0" y="0"/>
                  </a:moveTo>
                  <a:lnTo>
                    <a:pt x="4251051" y="0"/>
                  </a:lnTo>
                  <a:lnTo>
                    <a:pt x="4251051" y="747477"/>
                  </a:lnTo>
                  <a:lnTo>
                    <a:pt x="0" y="7474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9352" tIns="149352" rIns="149352" bIns="149352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Improved Asset Management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6954117" y="1122540"/>
              <a:ext cx="1773126" cy="1761533"/>
            </a:xfrm>
            <a:custGeom>
              <a:avLst/>
              <a:gdLst>
                <a:gd name="connsiteX0" fmla="*/ 0 w 1889775"/>
                <a:gd name="connsiteY0" fmla="*/ 938710 h 1877419"/>
                <a:gd name="connsiteX1" fmla="*/ 944888 w 1889775"/>
                <a:gd name="connsiteY1" fmla="*/ 0 h 1877419"/>
                <a:gd name="connsiteX2" fmla="*/ 1889776 w 1889775"/>
                <a:gd name="connsiteY2" fmla="*/ 938710 h 1877419"/>
                <a:gd name="connsiteX3" fmla="*/ 944888 w 1889775"/>
                <a:gd name="connsiteY3" fmla="*/ 1877420 h 1877419"/>
                <a:gd name="connsiteX4" fmla="*/ 0 w 1889775"/>
                <a:gd name="connsiteY4" fmla="*/ 938710 h 187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9775" h="1877419">
                  <a:moveTo>
                    <a:pt x="0" y="938710"/>
                  </a:moveTo>
                  <a:cubicBezTo>
                    <a:pt x="0" y="420275"/>
                    <a:pt x="423041" y="0"/>
                    <a:pt x="944888" y="0"/>
                  </a:cubicBezTo>
                  <a:cubicBezTo>
                    <a:pt x="1466735" y="0"/>
                    <a:pt x="1889776" y="420275"/>
                    <a:pt x="1889776" y="938710"/>
                  </a:cubicBezTo>
                  <a:cubicBezTo>
                    <a:pt x="1889776" y="1457145"/>
                    <a:pt x="1466735" y="1877420"/>
                    <a:pt x="944888" y="1877420"/>
                  </a:cubicBezTo>
                  <a:cubicBezTo>
                    <a:pt x="423041" y="1877420"/>
                    <a:pt x="0" y="1457145"/>
                    <a:pt x="0" y="938710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9611" tIns="297802" rIns="299611" bIns="297802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Asset Renewal Needs</a:t>
              </a:r>
            </a:p>
          </p:txBody>
        </p:sp>
        <p:sp>
          <p:nvSpPr>
            <p:cNvPr id="18" name="Down Arrow 17"/>
            <p:cNvSpPr/>
            <p:nvPr/>
          </p:nvSpPr>
          <p:spPr>
            <a:xfrm>
              <a:off x="6583275" y="3704870"/>
              <a:ext cx="794598" cy="1181243"/>
            </a:xfrm>
            <a:prstGeom prst="downArrow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Freeform 18"/>
            <p:cNvSpPr/>
            <p:nvPr/>
          </p:nvSpPr>
          <p:spPr>
            <a:xfrm>
              <a:off x="6081034" y="2195995"/>
              <a:ext cx="1807810" cy="1751433"/>
            </a:xfrm>
            <a:custGeom>
              <a:avLst/>
              <a:gdLst>
                <a:gd name="connsiteX0" fmla="*/ 0 w 1926741"/>
                <a:gd name="connsiteY0" fmla="*/ 933328 h 1866655"/>
                <a:gd name="connsiteX1" fmla="*/ 963371 w 1926741"/>
                <a:gd name="connsiteY1" fmla="*/ 0 h 1866655"/>
                <a:gd name="connsiteX2" fmla="*/ 1926742 w 1926741"/>
                <a:gd name="connsiteY2" fmla="*/ 933328 h 1866655"/>
                <a:gd name="connsiteX3" fmla="*/ 963371 w 1926741"/>
                <a:gd name="connsiteY3" fmla="*/ 1866656 h 1866655"/>
                <a:gd name="connsiteX4" fmla="*/ 0 w 1926741"/>
                <a:gd name="connsiteY4" fmla="*/ 933328 h 186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6741" h="1866655">
                  <a:moveTo>
                    <a:pt x="0" y="933328"/>
                  </a:moveTo>
                  <a:cubicBezTo>
                    <a:pt x="0" y="417865"/>
                    <a:pt x="431316" y="0"/>
                    <a:pt x="963371" y="0"/>
                  </a:cubicBezTo>
                  <a:cubicBezTo>
                    <a:pt x="1495426" y="0"/>
                    <a:pt x="1926742" y="417865"/>
                    <a:pt x="1926742" y="933328"/>
                  </a:cubicBezTo>
                  <a:cubicBezTo>
                    <a:pt x="1926742" y="1448791"/>
                    <a:pt x="1495426" y="1866656"/>
                    <a:pt x="963371" y="1866656"/>
                  </a:cubicBezTo>
                  <a:cubicBezTo>
                    <a:pt x="431316" y="1866656"/>
                    <a:pt x="0" y="1448791"/>
                    <a:pt x="0" y="933328"/>
                  </a:cubicBezTo>
                  <a:close/>
                </a:path>
              </a:pathLst>
            </a:custGeom>
            <a:solidFill>
              <a:srgbClr val="00206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5025" tIns="296225" rIns="305025" bIns="29622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O&amp;M</a:t>
              </a:r>
              <a:endParaRPr lang="en-US" sz="13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5299214" y="1153131"/>
              <a:ext cx="1773126" cy="1761533"/>
            </a:xfrm>
            <a:custGeom>
              <a:avLst/>
              <a:gdLst>
                <a:gd name="connsiteX0" fmla="*/ 0 w 1889775"/>
                <a:gd name="connsiteY0" fmla="*/ 938710 h 1877419"/>
                <a:gd name="connsiteX1" fmla="*/ 944888 w 1889775"/>
                <a:gd name="connsiteY1" fmla="*/ 0 h 1877419"/>
                <a:gd name="connsiteX2" fmla="*/ 1889776 w 1889775"/>
                <a:gd name="connsiteY2" fmla="*/ 938710 h 1877419"/>
                <a:gd name="connsiteX3" fmla="*/ 944888 w 1889775"/>
                <a:gd name="connsiteY3" fmla="*/ 1877420 h 1877419"/>
                <a:gd name="connsiteX4" fmla="*/ 0 w 1889775"/>
                <a:gd name="connsiteY4" fmla="*/ 938710 h 187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9775" h="1877419">
                  <a:moveTo>
                    <a:pt x="0" y="938710"/>
                  </a:moveTo>
                  <a:cubicBezTo>
                    <a:pt x="0" y="420275"/>
                    <a:pt x="423041" y="0"/>
                    <a:pt x="944888" y="0"/>
                  </a:cubicBezTo>
                  <a:cubicBezTo>
                    <a:pt x="1466735" y="0"/>
                    <a:pt x="1889776" y="420275"/>
                    <a:pt x="1889776" y="938710"/>
                  </a:cubicBezTo>
                  <a:cubicBezTo>
                    <a:pt x="1889776" y="1457145"/>
                    <a:pt x="1466735" y="1877420"/>
                    <a:pt x="944888" y="1877420"/>
                  </a:cubicBezTo>
                  <a:cubicBezTo>
                    <a:pt x="423041" y="1877420"/>
                    <a:pt x="0" y="1457145"/>
                    <a:pt x="0" y="938710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9611" tIns="297802" rIns="299611" bIns="29780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Property and Space Utilization</a:t>
              </a:r>
            </a:p>
          </p:txBody>
        </p:sp>
        <p:sp>
          <p:nvSpPr>
            <p:cNvPr id="22" name="Shape 21"/>
            <p:cNvSpPr/>
            <p:nvPr/>
          </p:nvSpPr>
          <p:spPr>
            <a:xfrm>
              <a:off x="4878534" y="817299"/>
              <a:ext cx="4204079" cy="3514708"/>
            </a:xfrm>
            <a:prstGeom prst="funnel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25" name="Rectangle 24"/>
          <p:cNvSpPr/>
          <p:nvPr/>
        </p:nvSpPr>
        <p:spPr>
          <a:xfrm>
            <a:off x="5632822" y="1706749"/>
            <a:ext cx="3511180" cy="938486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Integrate O&amp;M with property and space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718443" y="2875998"/>
            <a:ext cx="3439934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Enterprise license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337300" y="3552689"/>
            <a:ext cx="2806699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Benchmarking 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24200" y="234355"/>
            <a:ext cx="6019802" cy="775047"/>
          </a:xfrm>
          <a:prstGeom prst="rect">
            <a:avLst/>
          </a:prstGeom>
          <a:solidFill>
            <a:srgbClr val="1F77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Operations and Maintenance</a:t>
            </a:r>
          </a:p>
        </p:txBody>
      </p:sp>
    </p:spTree>
    <p:extLst>
      <p:ext uri="{BB962C8B-B14F-4D97-AF65-F5344CB8AC3E}">
        <p14:creationId xmlns:p14="http://schemas.microsoft.com/office/powerpoint/2010/main" val="43382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396" t="1710" r="-328" b="16350"/>
          <a:stretch/>
        </p:blipFill>
        <p:spPr>
          <a:xfrm>
            <a:off x="0" y="0"/>
            <a:ext cx="9196906" cy="5120640"/>
          </a:xfrm>
          <a:prstGeom prst="rect">
            <a:avLst/>
          </a:prstGeom>
        </p:spPr>
      </p:pic>
      <p:pic>
        <p:nvPicPr>
          <p:cNvPr id="16" name="Picture 15" descr="watermark__BLUE_logo.png"/>
          <p:cNvPicPr>
            <a:picLocks noChangeAspect="1"/>
          </p:cNvPicPr>
          <p:nvPr/>
        </p:nvPicPr>
        <p:blipFill>
          <a:blip r:embed="rId5" cstate="screen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19"/>
          <a:stretch>
            <a:fillRect/>
          </a:stretch>
        </p:blipFill>
        <p:spPr bwMode="auto">
          <a:xfrm>
            <a:off x="7777487" y="4394713"/>
            <a:ext cx="1120993" cy="74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1" y="382246"/>
            <a:ext cx="3520439" cy="650687"/>
          </a:xfrm>
          <a:prstGeom prst="rect">
            <a:avLst/>
          </a:prstGeom>
          <a:solidFill>
            <a:srgbClr val="1F77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Cost for Phase 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B384BA4C-DA9E-4C4C-B485-B56AB5EFFF15}" type="slidenum">
              <a:rPr lang="en-US" smtClean="0"/>
              <a:t>17</a:t>
            </a:fld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771290"/>
              </p:ext>
            </p:extLst>
          </p:nvPr>
        </p:nvGraphicFramePr>
        <p:xfrm>
          <a:off x="1" y="5840793"/>
          <a:ext cx="9208008" cy="146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Worksheet" r:id="rId6" imgW="4831057" imgH="769608" progId="Excel.Sheet.12">
                  <p:embed/>
                </p:oleObj>
              </mc:Choice>
              <mc:Fallback>
                <p:oleObj name="Worksheet" r:id="rId6" imgW="4831057" imgH="769608" progId="Excel.Sheet.12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" y="5840793"/>
                        <a:ext cx="9208008" cy="14655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" y="3288235"/>
            <a:ext cx="9168382" cy="923330"/>
          </a:xfrm>
          <a:prstGeom prst="rect">
            <a:avLst/>
          </a:prstGeom>
          <a:solidFill>
            <a:srgbClr val="660066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Annual </a:t>
            </a:r>
            <a:r>
              <a:rPr lang="en-US" dirty="0">
                <a:solidFill>
                  <a:schemeClr val="bg1"/>
                </a:solidFill>
              </a:rPr>
              <a:t>Maintenance includes cost for three existing modules, maintenance of the new modules, plus System Administration server costs, $10,000 in general OTPS, and a System Administration indirect cost charge at 2.64%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D7B8DCF-3156-4A61-81DA-4AA1EFFF0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170235"/>
              </p:ext>
            </p:extLst>
          </p:nvPr>
        </p:nvGraphicFramePr>
        <p:xfrm>
          <a:off x="1" y="1919922"/>
          <a:ext cx="9143999" cy="1446476"/>
        </p:xfrm>
        <a:graphic>
          <a:graphicData uri="http://schemas.openxmlformats.org/drawingml/2006/table">
            <a:tbl>
              <a:tblPr/>
              <a:tblGrid>
                <a:gridCol w="1147836">
                  <a:extLst>
                    <a:ext uri="{9D8B030D-6E8A-4147-A177-3AD203B41FA5}">
                      <a16:colId xmlns:a16="http://schemas.microsoft.com/office/drawing/2014/main" val="1612687607"/>
                    </a:ext>
                  </a:extLst>
                </a:gridCol>
                <a:gridCol w="1392880">
                  <a:extLst>
                    <a:ext uri="{9D8B030D-6E8A-4147-A177-3AD203B41FA5}">
                      <a16:colId xmlns:a16="http://schemas.microsoft.com/office/drawing/2014/main" val="3308538259"/>
                    </a:ext>
                  </a:extLst>
                </a:gridCol>
                <a:gridCol w="1379983">
                  <a:extLst>
                    <a:ext uri="{9D8B030D-6E8A-4147-A177-3AD203B41FA5}">
                      <a16:colId xmlns:a16="http://schemas.microsoft.com/office/drawing/2014/main" val="2523953469"/>
                    </a:ext>
                  </a:extLst>
                </a:gridCol>
                <a:gridCol w="1302601">
                  <a:extLst>
                    <a:ext uri="{9D8B030D-6E8A-4147-A177-3AD203B41FA5}">
                      <a16:colId xmlns:a16="http://schemas.microsoft.com/office/drawing/2014/main" val="953341169"/>
                    </a:ext>
                  </a:extLst>
                </a:gridCol>
                <a:gridCol w="1302601">
                  <a:extLst>
                    <a:ext uri="{9D8B030D-6E8A-4147-A177-3AD203B41FA5}">
                      <a16:colId xmlns:a16="http://schemas.microsoft.com/office/drawing/2014/main" val="3690765897"/>
                    </a:ext>
                  </a:extLst>
                </a:gridCol>
                <a:gridCol w="1315497">
                  <a:extLst>
                    <a:ext uri="{9D8B030D-6E8A-4147-A177-3AD203B41FA5}">
                      <a16:colId xmlns:a16="http://schemas.microsoft.com/office/drawing/2014/main" val="3675886294"/>
                    </a:ext>
                  </a:extLst>
                </a:gridCol>
                <a:gridCol w="1302601">
                  <a:extLst>
                    <a:ext uri="{9D8B030D-6E8A-4147-A177-3AD203B41FA5}">
                      <a16:colId xmlns:a16="http://schemas.microsoft.com/office/drawing/2014/main" val="3573190693"/>
                    </a:ext>
                  </a:extLst>
                </a:gridCol>
              </a:tblGrid>
              <a:tr h="10845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Phase 1 </a:t>
                      </a:r>
                    </a:p>
                  </a:txBody>
                  <a:tcPr marL="8730" marR="8730" marT="8730" marB="419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Phase 2 Property and Space</a:t>
                      </a:r>
                    </a:p>
                  </a:txBody>
                  <a:tcPr marL="8730" marR="8730" marT="8730" marB="419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Phase 2 AiMCAD</a:t>
                      </a:r>
                    </a:p>
                  </a:txBody>
                  <a:tcPr marL="8730" marR="8730" marT="8730" marB="419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8730" marR="8730" marT="8730" marB="419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Phase 2 O&amp;M</a:t>
                      </a:r>
                    </a:p>
                  </a:txBody>
                  <a:tcPr marL="8730" marR="8730" marT="8730" marB="419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 Overhead</a:t>
                      </a:r>
                    </a:p>
                  </a:txBody>
                  <a:tcPr marL="8730" marR="8730" marT="8730" marB="419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8730" marR="8730" marT="8730" marB="419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851509"/>
                  </a:ext>
                </a:extLst>
              </a:tr>
              <a:tr h="361941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$79,653 </a:t>
                      </a:r>
                    </a:p>
                  </a:txBody>
                  <a:tcPr marL="8730" marR="8730" marT="8730" marB="4190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$38,086 </a:t>
                      </a:r>
                    </a:p>
                  </a:txBody>
                  <a:tcPr marL="8730" marR="8730" marT="8730" marB="4190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$40,390 </a:t>
                      </a:r>
                    </a:p>
                  </a:txBody>
                  <a:tcPr marL="8730" marR="8730" marT="8730" marB="4190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$158,129 </a:t>
                      </a:r>
                    </a:p>
                  </a:txBody>
                  <a:tcPr marL="8730" marR="8730" marT="8730" marB="4190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$147,904 </a:t>
                      </a:r>
                    </a:p>
                  </a:txBody>
                  <a:tcPr marL="8730" marR="8730" marT="8730" marB="4190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$27,815 </a:t>
                      </a:r>
                    </a:p>
                  </a:txBody>
                  <a:tcPr marL="8730" marR="8730" marT="8730" marB="4190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$333,848 </a:t>
                      </a:r>
                    </a:p>
                  </a:txBody>
                  <a:tcPr marL="8730" marR="8730" marT="8730" marB="4190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186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774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1314"/>
            <a:ext cx="9170421" cy="50397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97280" y="1362184"/>
            <a:ext cx="7853680" cy="430887"/>
          </a:xfrm>
          <a:prstGeom prst="rect">
            <a:avLst/>
          </a:prstGeom>
          <a:solidFill>
            <a:srgbClr val="660066"/>
          </a:solidFill>
        </p:spPr>
        <p:txBody>
          <a:bodyPr wrap="square" rtlCol="0">
            <a:spAutoFit/>
          </a:bodyPr>
          <a:lstStyle/>
          <a:p>
            <a:r>
              <a:rPr lang="en-US" sz="2200" b="1" i="1" dirty="0">
                <a:solidFill>
                  <a:schemeClr val="bg1"/>
                </a:solidFill>
              </a:rPr>
              <a:t>Attend Webinar Tuesday 18</a:t>
            </a:r>
            <a:r>
              <a:rPr lang="en-US" sz="2200" b="1" i="1" baseline="30000" dirty="0">
                <a:solidFill>
                  <a:schemeClr val="bg1"/>
                </a:solidFill>
              </a:rPr>
              <a:t>th</a:t>
            </a:r>
            <a:r>
              <a:rPr lang="en-US" sz="2200" b="1" i="1" dirty="0">
                <a:solidFill>
                  <a:schemeClr val="bg1"/>
                </a:solidFill>
              </a:rPr>
              <a:t> at 10am, Link will be resent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037592"/>
            <a:ext cx="7853680" cy="430887"/>
          </a:xfrm>
          <a:prstGeom prst="rect">
            <a:avLst/>
          </a:prstGeom>
          <a:solidFill>
            <a:srgbClr val="660066"/>
          </a:solidFill>
        </p:spPr>
        <p:txBody>
          <a:bodyPr wrap="square" rtlCol="0">
            <a:spAutoFit/>
          </a:bodyPr>
          <a:lstStyle/>
          <a:p>
            <a:r>
              <a:rPr lang="en-US" sz="2200" b="1" i="1" dirty="0">
                <a:solidFill>
                  <a:schemeClr val="bg1"/>
                </a:solidFill>
              </a:rPr>
              <a:t>Express interest in program with email to </a:t>
            </a:r>
            <a:r>
              <a:rPr lang="en-US" sz="2200" b="1" i="1" dirty="0">
                <a:solidFill>
                  <a:schemeClr val="bg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hlinkClick r:id="rId4"/>
              </a:rPr>
              <a:t>Karren Bee-Donohoe</a:t>
            </a:r>
            <a:endParaRPr lang="en-US" sz="2200" b="1" i="1" dirty="0">
              <a:solidFill>
                <a:schemeClr val="bg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97280" y="2713000"/>
            <a:ext cx="7853680" cy="430887"/>
          </a:xfrm>
          <a:prstGeom prst="rect">
            <a:avLst/>
          </a:prstGeom>
          <a:solidFill>
            <a:srgbClr val="660066"/>
          </a:solidFill>
        </p:spPr>
        <p:txBody>
          <a:bodyPr wrap="square" rtlCol="0">
            <a:spAutoFit/>
          </a:bodyPr>
          <a:lstStyle/>
          <a:p>
            <a:r>
              <a:rPr lang="en-US" sz="2200" b="1" i="1" dirty="0">
                <a:solidFill>
                  <a:schemeClr val="bg1"/>
                </a:solidFill>
              </a:rPr>
              <a:t>Determine all current costs being incurred for these functions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3388408"/>
            <a:ext cx="7853680" cy="430887"/>
          </a:xfrm>
          <a:prstGeom prst="rect">
            <a:avLst/>
          </a:prstGeom>
          <a:solidFill>
            <a:srgbClr val="660066"/>
          </a:solidFill>
        </p:spPr>
        <p:txBody>
          <a:bodyPr wrap="square" rtlCol="0">
            <a:spAutoFit/>
          </a:bodyPr>
          <a:lstStyle/>
          <a:p>
            <a:r>
              <a:rPr lang="en-US" sz="2200" b="1" i="1" dirty="0">
                <a:solidFill>
                  <a:schemeClr val="bg1"/>
                </a:solidFill>
              </a:rPr>
              <a:t>Receive from System the actual cost based on total participants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4063814"/>
            <a:ext cx="7853680" cy="430887"/>
          </a:xfrm>
          <a:prstGeom prst="rect">
            <a:avLst/>
          </a:prstGeom>
          <a:solidFill>
            <a:srgbClr val="660066"/>
          </a:solidFill>
        </p:spPr>
        <p:txBody>
          <a:bodyPr wrap="square" rtlCol="0">
            <a:spAutoFit/>
          </a:bodyPr>
          <a:lstStyle/>
          <a:p>
            <a:r>
              <a:rPr lang="en-US" sz="2200" b="1" i="1" dirty="0">
                <a:solidFill>
                  <a:schemeClr val="bg1"/>
                </a:solidFill>
              </a:rPr>
              <a:t>Formally commit and participate in the implementation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/>
          <a:srcRect l="184" t="429" b="1"/>
          <a:stretch/>
        </p:blipFill>
        <p:spPr>
          <a:xfrm>
            <a:off x="420922" y="1402080"/>
            <a:ext cx="433237" cy="34831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/>
          <a:srcRect l="184" t="429" b="1"/>
          <a:stretch/>
        </p:blipFill>
        <p:spPr>
          <a:xfrm>
            <a:off x="420922" y="4105102"/>
            <a:ext cx="433237" cy="34831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/>
          <a:srcRect l="184" t="429" b="1"/>
          <a:stretch/>
        </p:blipFill>
        <p:spPr>
          <a:xfrm>
            <a:off x="420922" y="2067513"/>
            <a:ext cx="433237" cy="3483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/>
          <a:srcRect l="184" t="429" b="1"/>
          <a:stretch/>
        </p:blipFill>
        <p:spPr>
          <a:xfrm>
            <a:off x="420922" y="2732947"/>
            <a:ext cx="433237" cy="34831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/>
          <a:srcRect l="184" t="429" b="1"/>
          <a:stretch/>
        </p:blipFill>
        <p:spPr>
          <a:xfrm>
            <a:off x="420922" y="3429696"/>
            <a:ext cx="433237" cy="34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85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8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2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8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4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6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16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8EE49-A161-45F1-9AD1-79D346E30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A group of people in a room&#10;&#10;Description generated with very high confidence">
            <a:extLst>
              <a:ext uri="{FF2B5EF4-FFF2-40B4-BE49-F238E27FC236}">
                <a16:creationId xmlns:a16="http://schemas.microsoft.com/office/drawing/2014/main" id="{15218E6C-D78E-4B91-A630-5FD7D3DEF1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89535" y="0"/>
            <a:ext cx="9233535" cy="5129742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BED24D-ED3A-4500-A1A5-7ADE5E05F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7FB944-05EF-4A05-AB32-59D27DCDC347}"/>
              </a:ext>
            </a:extLst>
          </p:cNvPr>
          <p:cNvSpPr/>
          <p:nvPr/>
        </p:nvSpPr>
        <p:spPr>
          <a:xfrm>
            <a:off x="-89535" y="346132"/>
            <a:ext cx="1686106" cy="77504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EO166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5833F6-B6C7-45F7-ACAC-2529B78F3832}"/>
              </a:ext>
            </a:extLst>
          </p:cNvPr>
          <p:cNvSpPr txBox="1"/>
          <p:nvPr/>
        </p:nvSpPr>
        <p:spPr>
          <a:xfrm>
            <a:off x="769257" y="1467310"/>
            <a:ext cx="8374744" cy="584775"/>
          </a:xfrm>
          <a:prstGeom prst="rect">
            <a:avLst/>
          </a:prstGeom>
          <a:solidFill>
            <a:srgbClr val="54B948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chemeClr val="bg1"/>
                </a:solidFill>
                <a:highlight>
                  <a:srgbClr val="54B948"/>
                </a:highlight>
              </a:rPr>
              <a:t>NYS Reduce GHG 40% by 2030 and 80% by 2050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FCB385-E9B3-4C44-939D-61DB61D84D2E}"/>
              </a:ext>
            </a:extLst>
          </p:cNvPr>
          <p:cNvSpPr txBox="1"/>
          <p:nvPr/>
        </p:nvSpPr>
        <p:spPr>
          <a:xfrm>
            <a:off x="5341257" y="2190347"/>
            <a:ext cx="3802743" cy="584775"/>
          </a:xfrm>
          <a:prstGeom prst="rect">
            <a:avLst/>
          </a:prstGeom>
          <a:solidFill>
            <a:srgbClr val="54B948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chemeClr val="bg1"/>
                </a:solidFill>
                <a:highlight>
                  <a:srgbClr val="54B948"/>
                </a:highlight>
              </a:rPr>
              <a:t>Create Agency Plans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B734FD-4B0A-42ED-950A-7A80519F6A57}"/>
              </a:ext>
            </a:extLst>
          </p:cNvPr>
          <p:cNvSpPr txBox="1"/>
          <p:nvPr/>
        </p:nvSpPr>
        <p:spPr>
          <a:xfrm>
            <a:off x="769257" y="3006138"/>
            <a:ext cx="8374744" cy="584775"/>
          </a:xfrm>
          <a:prstGeom prst="rect">
            <a:avLst/>
          </a:prstGeom>
          <a:solidFill>
            <a:srgbClr val="54B948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chemeClr val="bg1"/>
                </a:solidFill>
                <a:highlight>
                  <a:srgbClr val="54B948"/>
                </a:highlight>
              </a:rPr>
              <a:t>NYSERDA and DEC to provide technical assistance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6D6D2A-83FE-4225-BCA9-21DF1197B23B}"/>
              </a:ext>
            </a:extLst>
          </p:cNvPr>
          <p:cNvSpPr txBox="1"/>
          <p:nvPr/>
        </p:nvSpPr>
        <p:spPr>
          <a:xfrm>
            <a:off x="2525486" y="3775552"/>
            <a:ext cx="6602776" cy="1077218"/>
          </a:xfrm>
          <a:prstGeom prst="rect">
            <a:avLst/>
          </a:prstGeom>
          <a:solidFill>
            <a:srgbClr val="54B948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chemeClr val="bg1"/>
                </a:solidFill>
                <a:highlight>
                  <a:srgbClr val="54B948"/>
                </a:highlight>
              </a:rPr>
              <a:t>Agencies must implement measures to improve efficiency and reduce GHG</a:t>
            </a:r>
          </a:p>
        </p:txBody>
      </p:sp>
    </p:spTree>
    <p:extLst>
      <p:ext uri="{BB962C8B-B14F-4D97-AF65-F5344CB8AC3E}">
        <p14:creationId xmlns:p14="http://schemas.microsoft.com/office/powerpoint/2010/main" val="18989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942" y="1228207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Why is this important</a:t>
            </a:r>
          </a:p>
          <a:p>
            <a:r>
              <a:rPr lang="en-US" dirty="0">
                <a:solidFill>
                  <a:schemeClr val="bg1"/>
                </a:solidFill>
              </a:rPr>
              <a:t>Vision for the future</a:t>
            </a:r>
          </a:p>
          <a:p>
            <a:r>
              <a:rPr lang="en-US" dirty="0">
                <a:solidFill>
                  <a:schemeClr val="bg1"/>
                </a:solidFill>
              </a:rPr>
              <a:t>What we’ve done so far</a:t>
            </a:r>
          </a:p>
          <a:p>
            <a:r>
              <a:rPr lang="en-US" dirty="0">
                <a:solidFill>
                  <a:schemeClr val="bg1"/>
                </a:solidFill>
              </a:rPr>
              <a:t>What we propose</a:t>
            </a:r>
          </a:p>
          <a:p>
            <a:r>
              <a:rPr lang="en-US" dirty="0">
                <a:solidFill>
                  <a:schemeClr val="bg1"/>
                </a:solidFill>
              </a:rPr>
              <a:t>How it helps campuses</a:t>
            </a:r>
          </a:p>
          <a:p>
            <a:r>
              <a:rPr lang="en-US" dirty="0">
                <a:solidFill>
                  <a:schemeClr val="bg1"/>
                </a:solidFill>
              </a:rPr>
              <a:t>Cost and potential savings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954757173"/>
              </p:ext>
            </p:extLst>
          </p:nvPr>
        </p:nvGraphicFramePr>
        <p:xfrm>
          <a:off x="157942" y="595086"/>
          <a:ext cx="8986058" cy="4396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angle 10"/>
          <p:cNvSpPr/>
          <p:nvPr/>
        </p:nvSpPr>
        <p:spPr>
          <a:xfrm>
            <a:off x="157942" y="119657"/>
            <a:ext cx="1970116" cy="65068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06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ky, solar cell, outdoor&#10;&#10;Description generated with very high confidence">
            <a:extLst>
              <a:ext uri="{FF2B5EF4-FFF2-40B4-BE49-F238E27FC236}">
                <a16:creationId xmlns:a16="http://schemas.microsoft.com/office/drawing/2014/main" id="{0BAA3AF0-320D-4C73-AE5B-D5F6980404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97" b="7991"/>
          <a:stretch/>
        </p:blipFill>
        <p:spPr>
          <a:xfrm>
            <a:off x="-17689" y="1"/>
            <a:ext cx="9161689" cy="51435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-22526" y="217613"/>
            <a:ext cx="8048926" cy="77504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Aggregated Solar and/or Wind Project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DCC8D8-0ECF-4E43-A672-420DBB1F1609}" type="slidenum">
              <a:rPr lang="en-US" smtClean="0"/>
              <a:t>20</a:t>
            </a:fld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3235252" y="2526997"/>
            <a:ext cx="5908748" cy="80504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Campuses participate at the MW level that works for the campus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830286" y="1366564"/>
            <a:ext cx="6313714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More flexible than Remote Net Metering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299403" y="1923761"/>
            <a:ext cx="4862286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&gt;20 MW Solar or &gt;40 MW Wind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FB91B2-1CAE-4B08-8FFF-72EC1ECB24B1}"/>
              </a:ext>
            </a:extLst>
          </p:cNvPr>
          <p:cNvSpPr/>
          <p:nvPr/>
        </p:nvSpPr>
        <p:spPr>
          <a:xfrm>
            <a:off x="3484863" y="3486718"/>
            <a:ext cx="5704114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Options for how RECs are handled</a:t>
            </a:r>
          </a:p>
        </p:txBody>
      </p:sp>
    </p:spTree>
    <p:extLst>
      <p:ext uri="{BB962C8B-B14F-4D97-AF65-F5344CB8AC3E}">
        <p14:creationId xmlns:p14="http://schemas.microsoft.com/office/powerpoint/2010/main" val="159060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PAA%20Vide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7417" y="-54645"/>
            <a:ext cx="9241417" cy="5198145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110514" y="532358"/>
            <a:ext cx="3033486" cy="697211"/>
          </a:xfrm>
          <a:prstGeom prst="rect">
            <a:avLst/>
          </a:prstGeom>
          <a:solidFill>
            <a:sysClr val="window" lastClr="FFFFFF">
              <a:alpha val="96000"/>
            </a:sys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4B94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RetrofitNY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74DE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361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89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89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rick building&#10;&#10;Description generated with very high confidence">
            <a:extLst>
              <a:ext uri="{FF2B5EF4-FFF2-40B4-BE49-F238E27FC236}">
                <a16:creationId xmlns:a16="http://schemas.microsoft.com/office/drawing/2014/main" id="{C2C0A8F0-D28C-4D32-9A8E-D63424392C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432"/>
          <a:stretch/>
        </p:blipFill>
        <p:spPr>
          <a:xfrm>
            <a:off x="1" y="12721"/>
            <a:ext cx="9268480" cy="51435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571206"/>
            <a:ext cx="2481943" cy="77504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Retrofit NY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DCC8D8-0ECF-4E43-A672-420DBB1F1609}" type="slidenum">
              <a:rPr lang="en-US" smtClean="0"/>
              <a:t>22</a:t>
            </a:fld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1" y="3828811"/>
            <a:ext cx="5021943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Planning a design competition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3057358"/>
            <a:ext cx="3124200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Setting up Criteria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CB68F6-790F-4A94-8A3F-C82CCEA4C32A}"/>
              </a:ext>
            </a:extLst>
          </p:cNvPr>
          <p:cNvSpPr/>
          <p:nvPr/>
        </p:nvSpPr>
        <p:spPr>
          <a:xfrm>
            <a:off x="-1" y="2361507"/>
            <a:ext cx="7141029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Netherlands team came to NY for 6 months</a:t>
            </a:r>
          </a:p>
        </p:txBody>
      </p:sp>
    </p:spTree>
    <p:extLst>
      <p:ext uri="{BB962C8B-B14F-4D97-AF65-F5344CB8AC3E}">
        <p14:creationId xmlns:p14="http://schemas.microsoft.com/office/powerpoint/2010/main" val="243480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52FAE-6E7A-4EAC-A08E-BC25B723E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DB0CDC9-DC25-4E6C-AE61-9F1B65C9A5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" y="0"/>
            <a:ext cx="9144000" cy="5254171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1CAE61-E01D-4E87-A638-45160518D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A532C2C6-8DCD-1142-B89F-4C5A1BF6A314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2162FC-9869-44C5-B0E1-DBE7796EA667}"/>
              </a:ext>
            </a:extLst>
          </p:cNvPr>
          <p:cNvSpPr/>
          <p:nvPr/>
        </p:nvSpPr>
        <p:spPr>
          <a:xfrm>
            <a:off x="4804229" y="966194"/>
            <a:ext cx="4347026" cy="606024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NYSERDA PON3620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345178-E841-426B-BCB6-8DCEECA501FD}"/>
              </a:ext>
            </a:extLst>
          </p:cNvPr>
          <p:cNvSpPr/>
          <p:nvPr/>
        </p:nvSpPr>
        <p:spPr>
          <a:xfrm>
            <a:off x="-1" y="2361507"/>
            <a:ext cx="3265715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$15M incentive pool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F2F064-DCFA-4C99-8987-CFF8CF9E6872}"/>
              </a:ext>
            </a:extLst>
          </p:cNvPr>
          <p:cNvSpPr/>
          <p:nvPr/>
        </p:nvSpPr>
        <p:spPr>
          <a:xfrm>
            <a:off x="0" y="2973191"/>
            <a:ext cx="3962400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$1200 per ton of cooling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1C546E-8480-47B6-8A1D-92232786D112}"/>
              </a:ext>
            </a:extLst>
          </p:cNvPr>
          <p:cNvSpPr/>
          <p:nvPr/>
        </p:nvSpPr>
        <p:spPr>
          <a:xfrm>
            <a:off x="0" y="3584875"/>
            <a:ext cx="3628571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spc="-1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$500,000 per building</a:t>
            </a:r>
          </a:p>
        </p:txBody>
      </p:sp>
    </p:spTree>
    <p:extLst>
      <p:ext uri="{BB962C8B-B14F-4D97-AF65-F5344CB8AC3E}">
        <p14:creationId xmlns:p14="http://schemas.microsoft.com/office/powerpoint/2010/main" val="24365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dome, outdoor, building, green&#10;&#10;Description generated with high confidence">
            <a:extLst>
              <a:ext uri="{FF2B5EF4-FFF2-40B4-BE49-F238E27FC236}">
                <a16:creationId xmlns:a16="http://schemas.microsoft.com/office/drawing/2014/main" id="{2D452EF9-FB72-4631-9B6F-5AF7B41AEF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615"/>
          <a:stretch/>
        </p:blipFill>
        <p:spPr>
          <a:xfrm>
            <a:off x="0" y="-29029"/>
            <a:ext cx="9144000" cy="530315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09B221-D0EF-4DDA-8BF8-D06A004CC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627331-C324-48FF-996B-060E2E017B43}"/>
              </a:ext>
            </a:extLst>
          </p:cNvPr>
          <p:cNvSpPr/>
          <p:nvPr/>
        </p:nvSpPr>
        <p:spPr>
          <a:xfrm>
            <a:off x="0" y="719035"/>
            <a:ext cx="89408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u="sng" dirty="0">
                <a:solidFill>
                  <a:srgbClr val="CD006B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Approved Green Purchasing Specifications</a:t>
            </a:r>
            <a:r>
              <a:rPr lang="en-US" sz="2800" dirty="0">
                <a:solidFill>
                  <a:srgbClr val="CD006B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</a:p>
          <a:p>
            <a:pPr marL="406400">
              <a:spcAft>
                <a:spcPts val="1200"/>
              </a:spcAft>
            </a:pPr>
            <a:r>
              <a:rPr lang="en-US" sz="2800" dirty="0">
                <a:solidFill>
                  <a:srgbClr val="CD006B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Considered "final" and </a:t>
            </a:r>
            <a:r>
              <a:rPr lang="en-US" sz="2800" u="sng" dirty="0">
                <a:solidFill>
                  <a:srgbClr val="CD006B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required </a:t>
            </a:r>
            <a:r>
              <a:rPr lang="en-US" sz="2800" dirty="0">
                <a:solidFill>
                  <a:srgbClr val="CD006B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to be used in purchases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2800" dirty="0">
                <a:solidFill>
                  <a:srgbClr val="CD006B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Disinfectants and Sanitizers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2800" dirty="0">
                <a:solidFill>
                  <a:srgbClr val="CD006B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Floor Finishes and Floor Removers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2800" dirty="0">
                <a:solidFill>
                  <a:srgbClr val="CD006B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Furniture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2800" dirty="0">
                <a:solidFill>
                  <a:srgbClr val="CD006B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General Purpose Cleaners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2800" dirty="0">
                <a:solidFill>
                  <a:srgbClr val="CD006B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Hand Cleaners, Hand Soaps, Consumer Antiseptic Hand Washes and Hand Rubs, and Personal Care Cleansing Products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2800" dirty="0">
                <a:solidFill>
                  <a:srgbClr val="CD006B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Lighting Fixtures, Ballasts and Lamps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D42B0E-C500-4F47-A117-B11824F3B1A8}"/>
              </a:ext>
            </a:extLst>
          </p:cNvPr>
          <p:cNvSpPr/>
          <p:nvPr/>
        </p:nvSpPr>
        <p:spPr>
          <a:xfrm>
            <a:off x="0" y="208824"/>
            <a:ext cx="3340735" cy="510211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EO4 Updates</a:t>
            </a:r>
          </a:p>
        </p:txBody>
      </p:sp>
    </p:spTree>
    <p:extLst>
      <p:ext uri="{BB962C8B-B14F-4D97-AF65-F5344CB8AC3E}">
        <p14:creationId xmlns:p14="http://schemas.microsoft.com/office/powerpoint/2010/main" val="112326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CCF5A-C6AE-41B8-ACD9-1809DF662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Content Placeholder 7" descr="A close up of a wooden table&#10;&#10;Description generated with high confidence">
            <a:extLst>
              <a:ext uri="{FF2B5EF4-FFF2-40B4-BE49-F238E27FC236}">
                <a16:creationId xmlns:a16="http://schemas.microsoft.com/office/drawing/2014/main" id="{109341DF-3499-4F65-968E-C2DA9B2720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6391"/>
          <a:stretch/>
        </p:blipFill>
        <p:spPr>
          <a:xfrm>
            <a:off x="-6" y="0"/>
            <a:ext cx="9144000" cy="514350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5E82DC-8B83-402D-B5FF-A22762490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39537" y="4754392"/>
            <a:ext cx="2895600" cy="273844"/>
          </a:xfrm>
        </p:spPr>
        <p:txBody>
          <a:bodyPr/>
          <a:lstStyle/>
          <a:p>
            <a:pPr algn="l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CDEEF5-6849-4609-8C1A-89FF7BF9E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39537" y="4754392"/>
            <a:ext cx="2133600" cy="273844"/>
          </a:xfrm>
        </p:spPr>
        <p:txBody>
          <a:bodyPr/>
          <a:lstStyle/>
          <a:p>
            <a:pPr algn="l"/>
            <a:fld id="{A532C2C6-8DCD-1142-B89F-4C5A1BF6A314}" type="slidenum">
              <a:rPr lang="en-US" smtClean="0"/>
              <a:pPr algn="l"/>
              <a:t>25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D4290D-C816-4AFF-8A41-B5525CFD498D}"/>
              </a:ext>
            </a:extLst>
          </p:cNvPr>
          <p:cNvSpPr/>
          <p:nvPr/>
        </p:nvSpPr>
        <p:spPr>
          <a:xfrm>
            <a:off x="0" y="385972"/>
            <a:ext cx="5254171" cy="510211"/>
          </a:xfrm>
          <a:prstGeom prst="rect">
            <a:avLst/>
          </a:prstGeom>
          <a:solidFill>
            <a:srgbClr val="774F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Procurement Legislation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CECAC5-65D0-46FD-B4F0-F6038FC89C4D}"/>
              </a:ext>
            </a:extLst>
          </p:cNvPr>
          <p:cNvSpPr/>
          <p:nvPr/>
        </p:nvSpPr>
        <p:spPr>
          <a:xfrm>
            <a:off x="-6" y="1808372"/>
            <a:ext cx="6019800" cy="510211"/>
          </a:xfrm>
          <a:prstGeom prst="rect">
            <a:avLst/>
          </a:prstGeom>
          <a:solidFill>
            <a:srgbClr val="6800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Proposed return to pre-audit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28B2C1-91DB-4224-BC77-32E3952029B7}"/>
              </a:ext>
            </a:extLst>
          </p:cNvPr>
          <p:cNvSpPr/>
          <p:nvPr/>
        </p:nvSpPr>
        <p:spPr>
          <a:xfrm>
            <a:off x="-6" y="2491247"/>
            <a:ext cx="7315199" cy="510211"/>
          </a:xfrm>
          <a:prstGeom prst="rect">
            <a:avLst/>
          </a:prstGeom>
          <a:solidFill>
            <a:srgbClr val="6800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Being pushed by Controller’s office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6D8B1-74EF-4049-B7A5-3DFFDF56A836}"/>
              </a:ext>
            </a:extLst>
          </p:cNvPr>
          <p:cNvSpPr/>
          <p:nvPr/>
        </p:nvSpPr>
        <p:spPr>
          <a:xfrm>
            <a:off x="-6" y="3174122"/>
            <a:ext cx="7039430" cy="510211"/>
          </a:xfrm>
          <a:prstGeom prst="rect">
            <a:avLst/>
          </a:prstGeom>
          <a:solidFill>
            <a:srgbClr val="6800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Response to SUNY Poly problems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6FA7380-38E0-4886-A5DF-59828DBBE32A}"/>
              </a:ext>
            </a:extLst>
          </p:cNvPr>
          <p:cNvSpPr/>
          <p:nvPr/>
        </p:nvSpPr>
        <p:spPr>
          <a:xfrm>
            <a:off x="-6" y="3856998"/>
            <a:ext cx="7039430" cy="1034316"/>
          </a:xfrm>
          <a:prstGeom prst="rect">
            <a:avLst/>
          </a:prstGeom>
          <a:solidFill>
            <a:srgbClr val="6800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More important than ever – follow procedures properly</a:t>
            </a:r>
          </a:p>
        </p:txBody>
      </p:sp>
    </p:spTree>
    <p:extLst>
      <p:ext uri="{BB962C8B-B14F-4D97-AF65-F5344CB8AC3E}">
        <p14:creationId xmlns:p14="http://schemas.microsoft.com/office/powerpoint/2010/main" val="421441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B1D13C-091A-47DB-B60C-EC18495D7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69312" y="4868861"/>
            <a:ext cx="2133600" cy="273844"/>
          </a:xfrm>
        </p:spPr>
        <p:txBody>
          <a:bodyPr/>
          <a:lstStyle/>
          <a:p>
            <a:fld id="{A532C2C6-8DCD-1142-B89F-4C5A1BF6A314}" type="slidenum">
              <a:rPr lang="en-US" smtClean="0"/>
              <a:pPr/>
              <a:t>26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0000000-0008-0000-0000-00004B000000}"/>
              </a:ext>
            </a:extLst>
          </p:cNvPr>
          <p:cNvGrpSpPr/>
          <p:nvPr/>
        </p:nvGrpSpPr>
        <p:grpSpPr>
          <a:xfrm>
            <a:off x="64914" y="307576"/>
            <a:ext cx="9025416" cy="4601326"/>
            <a:chOff x="0" y="0"/>
            <a:chExt cx="9246396" cy="4751662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0000000-0008-0000-0000-000002000000}"/>
                </a:ext>
              </a:extLst>
            </p:cNvPr>
            <p:cNvCxnSpPr/>
            <p:nvPr/>
          </p:nvCxnSpPr>
          <p:spPr>
            <a:xfrm>
              <a:off x="4488751" y="1690450"/>
              <a:ext cx="924836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0000000-0008-0000-0000-000004000000}"/>
                </a:ext>
              </a:extLst>
            </p:cNvPr>
            <p:cNvGrpSpPr/>
            <p:nvPr/>
          </p:nvGrpSpPr>
          <p:grpSpPr>
            <a:xfrm>
              <a:off x="4128038" y="694300"/>
              <a:ext cx="2529981" cy="518616"/>
              <a:chOff x="4128038" y="694300"/>
              <a:chExt cx="1355807" cy="421546"/>
            </a:xfrm>
            <a:scene3d>
              <a:camera prst="orthographicFront"/>
              <a:lightRig rig="flat" dir="t"/>
            </a:scene3d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00000000-0008-0000-0000-000005000000}"/>
                  </a:ext>
                </a:extLst>
              </p:cNvPr>
              <p:cNvSpPr/>
              <p:nvPr/>
            </p:nvSpPr>
            <p:spPr>
              <a:xfrm>
                <a:off x="4226690" y="694300"/>
                <a:ext cx="1152032" cy="42154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sp3d prstMaterial="dkEdge">
                <a:bevelT w="8200" h="38100"/>
              </a:sp3d>
            </p:spPr>
            <p:style>
              <a:lnRef idx="0">
                <a:scrgbClr r="0" g="0" b="0"/>
              </a:lnRef>
              <a:fillRef idx="2">
                <a:schemeClr val="dk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00000000-0008-0000-0000-000006000000}"/>
                  </a:ext>
                </a:extLst>
              </p:cNvPr>
              <p:cNvSpPr/>
              <p:nvPr/>
            </p:nvSpPr>
            <p:spPr>
              <a:xfrm>
                <a:off x="4128038" y="694300"/>
                <a:ext cx="1355807" cy="42154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5080" tIns="5080" rIns="5080" bIns="5080" numCol="1" spcCol="1270" anchor="ctr" anchorCtr="0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200" b="1" kern="1200"/>
                  <a:t>Associate Vice Chancellor, OCF</a:t>
                </a:r>
              </a:p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200" kern="1200"/>
                  <a:t>Karren Bee-Donohoe</a:t>
                </a:r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0000000-0008-0000-0000-000007000000}"/>
                </a:ext>
              </a:extLst>
            </p:cNvPr>
            <p:cNvSpPr/>
            <p:nvPr/>
          </p:nvSpPr>
          <p:spPr>
            <a:xfrm>
              <a:off x="4128038" y="0"/>
              <a:ext cx="2529981" cy="518615"/>
            </a:xfrm>
            <a:prstGeom prst="rect">
              <a:avLst/>
            </a:prstGeom>
            <a:ln>
              <a:solidFill>
                <a:schemeClr val="tx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/>
                <a:t>Vice Chancellor for Capital Facilities</a:t>
              </a:r>
            </a:p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/>
                <a:t>Robert Haelen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0000000-0008-0000-0000-000008000000}"/>
                </a:ext>
              </a:extLst>
            </p:cNvPr>
            <p:cNvCxnSpPr>
              <a:stCxn id="9" idx="2"/>
            </p:cNvCxnSpPr>
            <p:nvPr/>
          </p:nvCxnSpPr>
          <p:spPr>
            <a:xfrm>
              <a:off x="5393029" y="518615"/>
              <a:ext cx="2960" cy="17568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0000000-0008-0000-0000-000009000000}"/>
                </a:ext>
              </a:extLst>
            </p:cNvPr>
            <p:cNvCxnSpPr/>
            <p:nvPr/>
          </p:nvCxnSpPr>
          <p:spPr>
            <a:xfrm>
              <a:off x="5409362" y="1203954"/>
              <a:ext cx="0" cy="110366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0000000-0008-0000-0000-00000A000000}"/>
                </a:ext>
              </a:extLst>
            </p:cNvPr>
            <p:cNvGrpSpPr/>
            <p:nvPr/>
          </p:nvGrpSpPr>
          <p:grpSpPr>
            <a:xfrm>
              <a:off x="2697180" y="1439107"/>
              <a:ext cx="1996230" cy="491872"/>
              <a:chOff x="2697180" y="1439107"/>
              <a:chExt cx="1157588" cy="421546"/>
            </a:xfrm>
            <a:scene3d>
              <a:camera prst="orthographicFront"/>
              <a:lightRig rig="flat" dir="t"/>
            </a:scene3d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0000000-0008-0000-0000-00000B000000}"/>
                  </a:ext>
                </a:extLst>
              </p:cNvPr>
              <p:cNvSpPr/>
              <p:nvPr/>
            </p:nvSpPr>
            <p:spPr>
              <a:xfrm>
                <a:off x="2784875" y="1439107"/>
                <a:ext cx="964769" cy="42154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sp3d prstMaterial="dkEdge">
                <a:bevelT w="8200" h="38100"/>
              </a:sp3d>
            </p:spPr>
            <p:style>
              <a:lnRef idx="0">
                <a:scrgbClr r="0" g="0" b="0"/>
              </a:lnRef>
              <a:fillRef idx="2">
                <a:schemeClr val="dk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00000000-0008-0000-0000-00000C000000}"/>
                  </a:ext>
                </a:extLst>
              </p:cNvPr>
              <p:cNvSpPr/>
              <p:nvPr/>
            </p:nvSpPr>
            <p:spPr>
              <a:xfrm>
                <a:off x="2697180" y="1439107"/>
                <a:ext cx="1157588" cy="42154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5080" tIns="5080" rIns="5080" bIns="5080" numCol="1" spcCol="1270" anchor="ctr" anchorCtr="0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000" b="1" kern="1200"/>
                  <a:t>Administrative Assistant</a:t>
                </a:r>
              </a:p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200" kern="1200"/>
                  <a:t>Ashley Brainard</a:t>
                </a:r>
              </a:p>
            </p:txBody>
          </p:sp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0000000-0008-0000-0000-00000D000000}"/>
                </a:ext>
              </a:extLst>
            </p:cNvPr>
            <p:cNvCxnSpPr/>
            <p:nvPr/>
          </p:nvCxnSpPr>
          <p:spPr>
            <a:xfrm>
              <a:off x="3197321" y="2319104"/>
              <a:ext cx="1517" cy="3512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0000000-0008-0000-0000-00000E000000}"/>
                </a:ext>
              </a:extLst>
            </p:cNvPr>
            <p:cNvSpPr/>
            <p:nvPr/>
          </p:nvSpPr>
          <p:spPr>
            <a:xfrm>
              <a:off x="2283716" y="2498246"/>
              <a:ext cx="1744114" cy="599694"/>
            </a:xfrm>
            <a:prstGeom prst="rect">
              <a:avLst/>
            </a:prstGeom>
            <a:ln>
              <a:solidFill>
                <a:schemeClr val="tx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0000000-0008-0000-0000-00000F000000}"/>
                </a:ext>
              </a:extLst>
            </p:cNvPr>
            <p:cNvSpPr/>
            <p:nvPr/>
          </p:nvSpPr>
          <p:spPr>
            <a:xfrm>
              <a:off x="2291098" y="2498246"/>
              <a:ext cx="1744114" cy="599694"/>
            </a:xfrm>
            <a:prstGeom prst="rect">
              <a:avLst/>
            </a:prstGeom>
            <a:scene3d>
              <a:camera prst="orthographicFront"/>
              <a:lightRig rig="fla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080" tIns="5080" rIns="5080" bIns="5080" numCol="1" spcCol="1270" anchor="t" anchorCtr="0">
              <a:noAutofit/>
            </a:bodyPr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00" b="1" kern="1200"/>
                <a:t>Energy Manager </a:t>
              </a:r>
            </a:p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0" kern="1200"/>
                <a:t>Eric Mazzone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0000000-0008-0000-0000-000010000000}"/>
                </a:ext>
              </a:extLst>
            </p:cNvPr>
            <p:cNvCxnSpPr/>
            <p:nvPr/>
          </p:nvCxnSpPr>
          <p:spPr>
            <a:xfrm flipH="1">
              <a:off x="857396" y="2309795"/>
              <a:ext cx="7524047" cy="252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0000000-0008-0000-0000-000012000000}"/>
                </a:ext>
              </a:extLst>
            </p:cNvPr>
            <p:cNvSpPr/>
            <p:nvPr/>
          </p:nvSpPr>
          <p:spPr>
            <a:xfrm>
              <a:off x="0" y="2495591"/>
              <a:ext cx="1744114" cy="600637"/>
            </a:xfrm>
            <a:prstGeom prst="rect">
              <a:avLst/>
            </a:prstGeom>
            <a:ln>
              <a:solidFill>
                <a:schemeClr val="tx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0000000-0008-0000-0000-000013000000}"/>
                </a:ext>
              </a:extLst>
            </p:cNvPr>
            <p:cNvSpPr/>
            <p:nvPr/>
          </p:nvSpPr>
          <p:spPr>
            <a:xfrm>
              <a:off x="0" y="2495591"/>
              <a:ext cx="1744114" cy="600637"/>
            </a:xfrm>
            <a:prstGeom prst="rect">
              <a:avLst/>
            </a:prstGeom>
            <a:scene3d>
              <a:camera prst="orthographicFront"/>
              <a:lightRig rig="fla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080" tIns="5080" rIns="5080" bIns="5080" numCol="1" spcCol="1270" anchor="t" anchorCtr="0">
              <a:noAutofit/>
            </a:bodyPr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00" b="1" kern="1200"/>
                <a:t>Director, Energy Procurement &amp;Utility Regulatory Affairs</a:t>
              </a:r>
            </a:p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0" kern="1200"/>
                <a:t>Kathleen </a:t>
              </a:r>
              <a:r>
                <a:rPr lang="en-US" sz="1200" kern="1200"/>
                <a:t>Slusher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0000000-0008-0000-0000-000016000000}"/>
                </a:ext>
              </a:extLst>
            </p:cNvPr>
            <p:cNvCxnSpPr/>
            <p:nvPr/>
          </p:nvCxnSpPr>
          <p:spPr>
            <a:xfrm>
              <a:off x="879226" y="2303380"/>
              <a:ext cx="0" cy="19347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0000000-0008-0000-0000-000017000000}"/>
                </a:ext>
              </a:extLst>
            </p:cNvPr>
            <p:cNvCxnSpPr/>
            <p:nvPr/>
          </p:nvCxnSpPr>
          <p:spPr>
            <a:xfrm flipH="1">
              <a:off x="878386" y="3096228"/>
              <a:ext cx="1681" cy="409239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0000000-0008-0000-0000-000018000000}"/>
                </a:ext>
              </a:extLst>
            </p:cNvPr>
            <p:cNvCxnSpPr/>
            <p:nvPr/>
          </p:nvCxnSpPr>
          <p:spPr>
            <a:xfrm>
              <a:off x="878386" y="3933121"/>
              <a:ext cx="1681" cy="35804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0000000-0008-0000-0000-00001F000000}"/>
                </a:ext>
              </a:extLst>
            </p:cNvPr>
            <p:cNvCxnSpPr/>
            <p:nvPr/>
          </p:nvCxnSpPr>
          <p:spPr>
            <a:xfrm>
              <a:off x="5542251" y="2305061"/>
              <a:ext cx="17" cy="1986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0000000-0008-0000-0000-000020000000}"/>
                </a:ext>
              </a:extLst>
            </p:cNvPr>
            <p:cNvGrpSpPr/>
            <p:nvPr/>
          </p:nvGrpSpPr>
          <p:grpSpPr>
            <a:xfrm>
              <a:off x="4731051" y="3518670"/>
              <a:ext cx="1285286" cy="610407"/>
              <a:chOff x="4731051" y="3518670"/>
              <a:chExt cx="902059" cy="381112"/>
            </a:xfrm>
            <a:scene3d>
              <a:camera prst="orthographicFront"/>
              <a:lightRig rig="flat" dir="t"/>
            </a:scene3d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00000000-0008-0000-0000-000021000000}"/>
                  </a:ext>
                </a:extLst>
              </p:cNvPr>
              <p:cNvSpPr/>
              <p:nvPr/>
            </p:nvSpPr>
            <p:spPr>
              <a:xfrm>
                <a:off x="4731051" y="3518670"/>
                <a:ext cx="902059" cy="38111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sp3d prstMaterial="dkEdge">
                <a:bevelT w="8200" h="38100"/>
              </a:sp3d>
            </p:spPr>
            <p:style>
              <a:lnRef idx="0">
                <a:scrgbClr r="0" g="0" b="0"/>
              </a:lnRef>
              <a:fillRef idx="2">
                <a:schemeClr val="dk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00000000-0008-0000-0000-000022000000}"/>
                  </a:ext>
                </a:extLst>
              </p:cNvPr>
              <p:cNvSpPr/>
              <p:nvPr/>
            </p:nvSpPr>
            <p:spPr>
              <a:xfrm>
                <a:off x="4731051" y="3518670"/>
                <a:ext cx="902059" cy="38111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5080" tIns="5080" rIns="5080" bIns="5080" numCol="1" spcCol="1270" anchor="t" anchorCtr="0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000" b="1" kern="1200"/>
                  <a:t>Community College Program Manager</a:t>
                </a:r>
              </a:p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200" kern="1200"/>
                  <a:t>Rebecca Goldstein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0000000-0008-0000-0000-000023000000}"/>
                </a:ext>
              </a:extLst>
            </p:cNvPr>
            <p:cNvGrpSpPr/>
            <p:nvPr/>
          </p:nvGrpSpPr>
          <p:grpSpPr>
            <a:xfrm>
              <a:off x="1984548" y="3518670"/>
              <a:ext cx="1285285" cy="610407"/>
              <a:chOff x="1984548" y="3518670"/>
              <a:chExt cx="812274" cy="379548"/>
            </a:xfrm>
            <a:scene3d>
              <a:camera prst="orthographicFront"/>
              <a:lightRig rig="flat" dir="t"/>
            </a:scene3d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00000000-0008-0000-0000-000024000000}"/>
                  </a:ext>
                </a:extLst>
              </p:cNvPr>
              <p:cNvSpPr/>
              <p:nvPr/>
            </p:nvSpPr>
            <p:spPr>
              <a:xfrm>
                <a:off x="1984548" y="3518670"/>
                <a:ext cx="812273" cy="37954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sp3d prstMaterial="dkEdge">
                <a:bevelT w="8200" h="38100"/>
              </a:sp3d>
            </p:spPr>
            <p:style>
              <a:lnRef idx="0">
                <a:scrgbClr r="0" g="0" b="0"/>
              </a:lnRef>
              <a:fillRef idx="2">
                <a:schemeClr val="dk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00000000-0008-0000-0000-000025000000}"/>
                  </a:ext>
                </a:extLst>
              </p:cNvPr>
              <p:cNvSpPr/>
              <p:nvPr/>
            </p:nvSpPr>
            <p:spPr>
              <a:xfrm>
                <a:off x="1984548" y="3518670"/>
                <a:ext cx="812274" cy="379548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5080" tIns="5080" rIns="5080" bIns="5080" numCol="1" spcCol="1270" anchor="t" anchorCtr="0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000" b="1" kern="1200"/>
                  <a:t>Contract                  Specialist</a:t>
                </a:r>
              </a:p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200" kern="1200"/>
                  <a:t>Jessica Miller</a:t>
                </a: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0000000-0008-0000-0000-000026000000}"/>
                </a:ext>
              </a:extLst>
            </p:cNvPr>
            <p:cNvGrpSpPr/>
            <p:nvPr/>
          </p:nvGrpSpPr>
          <p:grpSpPr>
            <a:xfrm>
              <a:off x="4627882" y="2496901"/>
              <a:ext cx="1744114" cy="599694"/>
              <a:chOff x="4627882" y="2496901"/>
              <a:chExt cx="1127418" cy="378059"/>
            </a:xfrm>
            <a:scene3d>
              <a:camera prst="orthographicFront"/>
              <a:lightRig rig="flat" dir="t"/>
            </a:scene3d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00000000-0008-0000-0000-000027000000}"/>
                  </a:ext>
                </a:extLst>
              </p:cNvPr>
              <p:cNvSpPr/>
              <p:nvPr/>
            </p:nvSpPr>
            <p:spPr>
              <a:xfrm>
                <a:off x="4627882" y="2496901"/>
                <a:ext cx="1127418" cy="37805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sp3d prstMaterial="dkEdge">
                <a:bevelT w="8200" h="38100"/>
              </a:sp3d>
            </p:spPr>
            <p:style>
              <a:lnRef idx="0">
                <a:scrgbClr r="0" g="0" b="0"/>
              </a:lnRef>
              <a:fillRef idx="2">
                <a:schemeClr val="dk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00000000-0008-0000-0000-000028000000}"/>
                  </a:ext>
                </a:extLst>
              </p:cNvPr>
              <p:cNvSpPr/>
              <p:nvPr/>
            </p:nvSpPr>
            <p:spPr>
              <a:xfrm>
                <a:off x="4627882" y="2496901"/>
                <a:ext cx="1127418" cy="378059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5080" tIns="5080" rIns="5080" bIns="5080" numCol="1" spcCol="1270" anchor="t" anchorCtr="0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000" b="1"/>
                  <a:t>Director,  </a:t>
                </a:r>
                <a:br>
                  <a:rPr lang="en-US" sz="1000" b="1"/>
                </a:br>
                <a:r>
                  <a:rPr lang="en-US" sz="1000" b="1"/>
                  <a:t>Capital Programs</a:t>
                </a:r>
              </a:p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200" kern="1200"/>
                  <a:t>David Ferrari</a:t>
                </a: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0000000-0008-0000-0000-000029000000}"/>
                </a:ext>
              </a:extLst>
            </p:cNvPr>
            <p:cNvGrpSpPr/>
            <p:nvPr/>
          </p:nvGrpSpPr>
          <p:grpSpPr>
            <a:xfrm>
              <a:off x="6104303" y="3518670"/>
              <a:ext cx="1285285" cy="610407"/>
              <a:chOff x="6104303" y="3518670"/>
              <a:chExt cx="1226513" cy="594910"/>
            </a:xfrm>
            <a:scene3d>
              <a:camera prst="orthographicFront"/>
              <a:lightRig rig="flat" dir="t"/>
            </a:scene3d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00000000-0008-0000-0000-00002A000000}"/>
                  </a:ext>
                </a:extLst>
              </p:cNvPr>
              <p:cNvSpPr/>
              <p:nvPr/>
            </p:nvSpPr>
            <p:spPr>
              <a:xfrm>
                <a:off x="6104303" y="3518670"/>
                <a:ext cx="1226513" cy="59491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sp3d prstMaterial="dkEdge">
                <a:bevelT w="8200" h="38100"/>
              </a:sp3d>
            </p:spPr>
            <p:style>
              <a:lnRef idx="0">
                <a:scrgbClr r="0" g="0" b="0"/>
              </a:lnRef>
              <a:fillRef idx="2">
                <a:schemeClr val="dk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00000000-0008-0000-0000-00002B000000}"/>
                  </a:ext>
                </a:extLst>
              </p:cNvPr>
              <p:cNvSpPr/>
              <p:nvPr/>
            </p:nvSpPr>
            <p:spPr>
              <a:xfrm>
                <a:off x="6104303" y="3518670"/>
                <a:ext cx="1226513" cy="594910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5080" tIns="5080" rIns="5080" bIns="5080" numCol="1" spcCol="1270" anchor="t" anchorCtr="0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000" b="1" kern="1200"/>
                  <a:t>Residence Hall         Program Manager</a:t>
                </a:r>
              </a:p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200" b="0" kern="1200"/>
                  <a:t>Donald Smith</a:t>
                </a:r>
              </a:p>
            </p:txBody>
          </p:sp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0000000-0008-0000-0000-00002C000000}"/>
                </a:ext>
              </a:extLst>
            </p:cNvPr>
            <p:cNvCxnSpPr/>
            <p:nvPr/>
          </p:nvCxnSpPr>
          <p:spPr>
            <a:xfrm flipH="1">
              <a:off x="5379682" y="3331840"/>
              <a:ext cx="248" cy="18369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0000000-0008-0000-0000-000039000000}"/>
                </a:ext>
              </a:extLst>
            </p:cNvPr>
            <p:cNvSpPr/>
            <p:nvPr/>
          </p:nvSpPr>
          <p:spPr>
            <a:xfrm>
              <a:off x="7726618" y="3505346"/>
              <a:ext cx="1298798" cy="606913"/>
            </a:xfrm>
            <a:prstGeom prst="rect">
              <a:avLst/>
            </a:prstGeom>
            <a:ln>
              <a:solidFill>
                <a:schemeClr val="tx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0000000-0008-0000-0000-00002F000000}"/>
                </a:ext>
              </a:extLst>
            </p:cNvPr>
            <p:cNvCxnSpPr/>
            <p:nvPr/>
          </p:nvCxnSpPr>
          <p:spPr>
            <a:xfrm>
              <a:off x="8374339" y="2319310"/>
              <a:ext cx="0" cy="22360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0000000-0008-0000-0000-000030000000}"/>
                </a:ext>
              </a:extLst>
            </p:cNvPr>
            <p:cNvSpPr/>
            <p:nvPr/>
          </p:nvSpPr>
          <p:spPr>
            <a:xfrm>
              <a:off x="7505866" y="2502820"/>
              <a:ext cx="1736946" cy="601065"/>
            </a:xfrm>
            <a:prstGeom prst="rect">
              <a:avLst/>
            </a:prstGeom>
            <a:ln>
              <a:solidFill>
                <a:schemeClr val="tx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0000000-0008-0000-0000-000031000000}"/>
                </a:ext>
              </a:extLst>
            </p:cNvPr>
            <p:cNvSpPr/>
            <p:nvPr/>
          </p:nvSpPr>
          <p:spPr>
            <a:xfrm>
              <a:off x="7502282" y="2502820"/>
              <a:ext cx="1744114" cy="601065"/>
            </a:xfrm>
            <a:prstGeom prst="rect">
              <a:avLst/>
            </a:prstGeom>
            <a:scene3d>
              <a:camera prst="orthographicFront"/>
              <a:lightRig rig="fla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080" tIns="5080" rIns="5080" bIns="5080" numCol="1" spcCol="1270" anchor="t" anchorCtr="0">
              <a:noAutofit/>
            </a:bodyPr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00" b="1" kern="1200"/>
                <a:t>Director, Environmental </a:t>
              </a:r>
              <a:br>
                <a:rPr lang="en-US" sz="1000" b="1" kern="1200"/>
              </a:br>
              <a:r>
                <a:rPr lang="en-US" sz="1000" b="1" kern="1200"/>
                <a:t>Health &amp; Safety</a:t>
              </a:r>
            </a:p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/>
                <a:t>Barbara Boyle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0000000-0008-0000-0000-00003B000000}"/>
                </a:ext>
              </a:extLst>
            </p:cNvPr>
            <p:cNvCxnSpPr>
              <a:stCxn id="30" idx="2"/>
              <a:endCxn id="28" idx="0"/>
            </p:cNvCxnSpPr>
            <p:nvPr/>
          </p:nvCxnSpPr>
          <p:spPr>
            <a:xfrm>
              <a:off x="8374339" y="3103885"/>
              <a:ext cx="1678" cy="4014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0000000-0008-0000-0000-00003A000000}"/>
                </a:ext>
              </a:extLst>
            </p:cNvPr>
            <p:cNvSpPr/>
            <p:nvPr/>
          </p:nvSpPr>
          <p:spPr>
            <a:xfrm>
              <a:off x="7726616" y="3518208"/>
              <a:ext cx="1298800" cy="597499"/>
            </a:xfrm>
            <a:prstGeom prst="rect">
              <a:avLst/>
            </a:prstGeom>
            <a:scene3d>
              <a:camera prst="orthographicFront"/>
              <a:lightRig rig="fla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080" tIns="5080" rIns="5080" bIns="5080" numCol="1" spcCol="1270" anchor="t" anchorCtr="0">
              <a:noAutofit/>
            </a:bodyPr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defTabSz="3556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00" b="1" kern="12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Emergency Planning Specialist</a:t>
              </a:r>
            </a:p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/>
                <a:t>Allan</a:t>
              </a:r>
              <a:r>
                <a:rPr lang="en-US" sz="1200" kern="1200" baseline="0" dirty="0"/>
                <a:t> </a:t>
              </a:r>
              <a:r>
                <a:rPr lang="en-US" sz="1200" kern="1200" baseline="0" dirty="0" err="1"/>
                <a:t>Styno</a:t>
              </a:r>
              <a:endParaRPr lang="en-US" sz="1200" kern="1200" dirty="0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0000000-0008-0000-0000-00003C000000}"/>
                </a:ext>
              </a:extLst>
            </p:cNvPr>
            <p:cNvCxnSpPr/>
            <p:nvPr/>
          </p:nvCxnSpPr>
          <p:spPr>
            <a:xfrm flipH="1">
              <a:off x="2666361" y="3337094"/>
              <a:ext cx="248" cy="18369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0000000-0008-0000-0000-00003E000000}"/>
                </a:ext>
              </a:extLst>
            </p:cNvPr>
            <p:cNvCxnSpPr/>
            <p:nvPr/>
          </p:nvCxnSpPr>
          <p:spPr>
            <a:xfrm flipH="1">
              <a:off x="6751176" y="3334512"/>
              <a:ext cx="248" cy="18369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0000000-0008-0000-0000-00003F000000}"/>
                </a:ext>
              </a:extLst>
            </p:cNvPr>
            <p:cNvCxnSpPr/>
            <p:nvPr/>
          </p:nvCxnSpPr>
          <p:spPr>
            <a:xfrm flipH="1">
              <a:off x="3996123" y="3331839"/>
              <a:ext cx="248" cy="18369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0000000-0008-0000-0000-000040000000}"/>
                </a:ext>
              </a:extLst>
            </p:cNvPr>
            <p:cNvGrpSpPr/>
            <p:nvPr/>
          </p:nvGrpSpPr>
          <p:grpSpPr>
            <a:xfrm>
              <a:off x="3357799" y="3518670"/>
              <a:ext cx="1285286" cy="610407"/>
              <a:chOff x="3357799" y="3518670"/>
              <a:chExt cx="902059" cy="381112"/>
            </a:xfrm>
            <a:scene3d>
              <a:camera prst="orthographicFront"/>
              <a:lightRig rig="flat" dir="t"/>
            </a:scene3d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00000000-0008-0000-0000-000041000000}"/>
                  </a:ext>
                </a:extLst>
              </p:cNvPr>
              <p:cNvSpPr/>
              <p:nvPr/>
            </p:nvSpPr>
            <p:spPr>
              <a:xfrm>
                <a:off x="3357799" y="3518670"/>
                <a:ext cx="902059" cy="38111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sp3d prstMaterial="dkEdge">
                <a:bevelT w="8200" h="38100"/>
              </a:sp3d>
            </p:spPr>
            <p:style>
              <a:lnRef idx="0">
                <a:scrgbClr r="0" g="0" b="0"/>
              </a:lnRef>
              <a:fillRef idx="2">
                <a:schemeClr val="dk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00000000-0008-0000-0000-000042000000}"/>
                  </a:ext>
                </a:extLst>
              </p:cNvPr>
              <p:cNvSpPr/>
              <p:nvPr/>
            </p:nvSpPr>
            <p:spPr>
              <a:xfrm>
                <a:off x="3357799" y="3518670"/>
                <a:ext cx="902059" cy="38111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5080" tIns="5080" rIns="5080" bIns="5080" numCol="1" spcCol="1270" anchor="t" anchorCtr="0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000" b="1" kern="1200"/>
                  <a:t>Property Managment Specialist</a:t>
                </a:r>
              </a:p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200" kern="1200"/>
                  <a:t>Patrick Deloughery</a:t>
                </a:r>
              </a:p>
            </p:txBody>
          </p:sp>
        </p:grp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0000000-0008-0000-0000-000045000000}"/>
                </a:ext>
              </a:extLst>
            </p:cNvPr>
            <p:cNvCxnSpPr/>
            <p:nvPr/>
          </p:nvCxnSpPr>
          <p:spPr>
            <a:xfrm flipH="1">
              <a:off x="2665392" y="3341265"/>
              <a:ext cx="4096512" cy="525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0000000-0008-0000-0000-000015000000}"/>
                </a:ext>
              </a:extLst>
            </p:cNvPr>
            <p:cNvGrpSpPr/>
            <p:nvPr/>
          </p:nvGrpSpPr>
          <p:grpSpPr>
            <a:xfrm>
              <a:off x="227485" y="3336246"/>
              <a:ext cx="1284067" cy="607763"/>
              <a:chOff x="227485" y="3336246"/>
              <a:chExt cx="824610" cy="409737"/>
            </a:xfrm>
            <a:scene3d>
              <a:camera prst="orthographicFront"/>
              <a:lightRig rig="flat" dir="t"/>
            </a:scene3d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0000000-0008-0000-0000-000019000000}"/>
                  </a:ext>
                </a:extLst>
              </p:cNvPr>
              <p:cNvSpPr/>
              <p:nvPr/>
            </p:nvSpPr>
            <p:spPr>
              <a:xfrm>
                <a:off x="229661" y="3336246"/>
                <a:ext cx="822434" cy="40973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sp3d prstMaterial="dkEdge">
                <a:bevelT w="8200" h="38100"/>
              </a:sp3d>
            </p:spPr>
            <p:style>
              <a:lnRef idx="0">
                <a:scrgbClr r="0" g="0" b="0"/>
              </a:lnRef>
              <a:fillRef idx="2">
                <a:schemeClr val="dk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00000000-0008-0000-0000-00001A000000}"/>
                  </a:ext>
                </a:extLst>
              </p:cNvPr>
              <p:cNvSpPr/>
              <p:nvPr/>
            </p:nvSpPr>
            <p:spPr>
              <a:xfrm>
                <a:off x="227485" y="3336246"/>
                <a:ext cx="822434" cy="40973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5080" tIns="5080" rIns="5080" bIns="5080" numCol="1" spcCol="1270" anchor="t" anchorCtr="0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000" b="1" kern="1200"/>
                  <a:t>Senior Energy          Buying </a:t>
                </a:r>
                <a:r>
                  <a:rPr lang="en-US" sz="1000" b="1" i="0" kern="1200"/>
                  <a:t>Accountant</a:t>
                </a:r>
              </a:p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200" i="0" kern="1200"/>
                  <a:t>Dan Russ</a:t>
                </a: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0000000-0008-0000-0000-000014000000}"/>
                </a:ext>
              </a:extLst>
            </p:cNvPr>
            <p:cNvGrpSpPr/>
            <p:nvPr/>
          </p:nvGrpSpPr>
          <p:grpSpPr>
            <a:xfrm>
              <a:off x="225378" y="4143716"/>
              <a:ext cx="1288281" cy="607946"/>
              <a:chOff x="225378" y="4143716"/>
              <a:chExt cx="926660" cy="429420"/>
            </a:xfrm>
            <a:scene3d>
              <a:camera prst="orthographicFront"/>
              <a:lightRig rig="flat" dir="t"/>
            </a:scene3d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00000000-0008-0000-0000-00001B000000}"/>
                  </a:ext>
                </a:extLst>
              </p:cNvPr>
              <p:cNvSpPr/>
              <p:nvPr/>
            </p:nvSpPr>
            <p:spPr>
              <a:xfrm>
                <a:off x="226827" y="4149171"/>
                <a:ext cx="922157" cy="41891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sp3d prstMaterial="dkEdge">
                <a:bevelT w="8200" h="38100"/>
              </a:sp3d>
            </p:spPr>
            <p:style>
              <a:lnRef idx="0">
                <a:scrgbClr r="0" g="0" b="0"/>
              </a:lnRef>
              <a:fillRef idx="2">
                <a:schemeClr val="dk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0000000-0008-0000-0000-00001C000000}"/>
                  </a:ext>
                </a:extLst>
              </p:cNvPr>
              <p:cNvSpPr/>
              <p:nvPr/>
            </p:nvSpPr>
            <p:spPr>
              <a:xfrm>
                <a:off x="225378" y="4143716"/>
                <a:ext cx="926660" cy="429420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5080" tIns="5080" rIns="5080" bIns="5080" numCol="1" spcCol="1270" anchor="t" anchorCtr="0">
                <a:no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000" b="1" kern="1200"/>
                  <a:t>Energy Buying           Junior Accountant </a:t>
                </a:r>
              </a:p>
              <a:p>
                <a:pPr lvl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200" kern="1200"/>
                  <a:t>Melinda Race </a:t>
                </a:r>
              </a:p>
            </p:txBody>
          </p:sp>
        </p:grp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0000000-0008-0000-0000-000047000000}"/>
                </a:ext>
              </a:extLst>
            </p:cNvPr>
            <p:cNvCxnSpPr>
              <a:stCxn id="50" idx="2"/>
            </p:cNvCxnSpPr>
            <p:nvPr/>
          </p:nvCxnSpPr>
          <p:spPr>
            <a:xfrm flipH="1">
              <a:off x="5498312" y="3096595"/>
              <a:ext cx="1627" cy="25803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B8C93754-EBA6-4E1F-B716-33662CDD8AE4}"/>
              </a:ext>
            </a:extLst>
          </p:cNvPr>
          <p:cNvSpPr/>
          <p:nvPr/>
        </p:nvSpPr>
        <p:spPr>
          <a:xfrm>
            <a:off x="0" y="571206"/>
            <a:ext cx="2481943" cy="618965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OCF Today</a:t>
            </a:r>
          </a:p>
        </p:txBody>
      </p:sp>
    </p:spTree>
    <p:extLst>
      <p:ext uri="{BB962C8B-B14F-4D97-AF65-F5344CB8AC3E}">
        <p14:creationId xmlns:p14="http://schemas.microsoft.com/office/powerpoint/2010/main" val="283460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9359C-C76F-4B7F-A569-B4105A247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EDEB60-FAC1-45BE-9AB6-6B506CB37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BD76B9-28DB-4940-920B-A1B841024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824F9FD-FA14-4A64-93AB-F522F6EBE3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556" r="5556"/>
          <a:stretch/>
        </p:blipFill>
        <p:spPr>
          <a:xfrm>
            <a:off x="-59872" y="0"/>
            <a:ext cx="9203872" cy="517717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A02AD44-8EB9-4F9B-A4B2-26FC29F197A8}"/>
              </a:ext>
            </a:extLst>
          </p:cNvPr>
          <p:cNvSpPr txBox="1"/>
          <p:nvPr/>
        </p:nvSpPr>
        <p:spPr>
          <a:xfrm>
            <a:off x="-319314" y="0"/>
            <a:ext cx="9622971" cy="5370286"/>
          </a:xfrm>
          <a:prstGeom prst="rect">
            <a:avLst/>
          </a:prstGeom>
          <a:solidFill>
            <a:schemeClr val="bg1">
              <a:alpha val="41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3EBA1A-6964-42F9-8076-64EAB78FF3B3}"/>
              </a:ext>
            </a:extLst>
          </p:cNvPr>
          <p:cNvSpPr txBox="1"/>
          <p:nvPr/>
        </p:nvSpPr>
        <p:spPr>
          <a:xfrm>
            <a:off x="692669" y="1988424"/>
            <a:ext cx="80600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n>
                  <a:solidFill>
                    <a:srgbClr val="FFFF00"/>
                  </a:solidFill>
                </a:ln>
                <a:solidFill>
                  <a:srgbClr val="680034"/>
                </a:solidFill>
              </a:rPr>
              <a:t>We are here </a:t>
            </a:r>
            <a:r>
              <a:rPr lang="en-US" sz="7200" b="1">
                <a:ln>
                  <a:solidFill>
                    <a:srgbClr val="FFFF00"/>
                  </a:solidFill>
                </a:ln>
                <a:solidFill>
                  <a:srgbClr val="680034"/>
                </a:solidFill>
              </a:rPr>
              <a:t>to help!</a:t>
            </a:r>
            <a:endParaRPr lang="en-US" sz="7200" b="1" dirty="0">
              <a:ln>
                <a:solidFill>
                  <a:srgbClr val="FFFF00"/>
                </a:solidFill>
              </a:ln>
              <a:solidFill>
                <a:srgbClr val="6800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71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9144000" cy="52401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190" y="4384685"/>
            <a:ext cx="75468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Are </a:t>
            </a:r>
            <a:r>
              <a:rPr lang="en-US" sz="3600">
                <a:solidFill>
                  <a:schemeClr val="bg1"/>
                </a:solidFill>
              </a:rPr>
              <a:t>your facilities </a:t>
            </a:r>
            <a:r>
              <a:rPr lang="en-US" sz="3600" dirty="0">
                <a:solidFill>
                  <a:schemeClr val="bg1"/>
                </a:solidFill>
              </a:rPr>
              <a:t>the best they can be?</a:t>
            </a:r>
          </a:p>
        </p:txBody>
      </p:sp>
    </p:spTree>
    <p:extLst>
      <p:ext uri="{BB962C8B-B14F-4D97-AF65-F5344CB8AC3E}">
        <p14:creationId xmlns:p14="http://schemas.microsoft.com/office/powerpoint/2010/main" val="140593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F070C0C-6A99-4047-AEAA-332157229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8048" y="0"/>
            <a:ext cx="9824771" cy="51463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A073B3-383B-40F7-8840-59A8AF48A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IBM Watson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96E439-13ED-493C-9A32-01330AF62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5187EC-285A-4297-9913-8F330AA28FAC}"/>
              </a:ext>
            </a:extLst>
          </p:cNvPr>
          <p:cNvSpPr txBox="1"/>
          <p:nvPr/>
        </p:nvSpPr>
        <p:spPr>
          <a:xfrm>
            <a:off x="0" y="2689978"/>
            <a:ext cx="26672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Big Data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AF7924-BB93-4ADD-AA91-69D739C57B85}"/>
              </a:ext>
            </a:extLst>
          </p:cNvPr>
          <p:cNvSpPr txBox="1"/>
          <p:nvPr/>
        </p:nvSpPr>
        <p:spPr>
          <a:xfrm>
            <a:off x="0" y="205978"/>
            <a:ext cx="40361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IBM’s Watson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4F9666-D41E-4D26-8542-B2768ED01507}"/>
              </a:ext>
            </a:extLst>
          </p:cNvPr>
          <p:cNvSpPr txBox="1"/>
          <p:nvPr/>
        </p:nvSpPr>
        <p:spPr>
          <a:xfrm>
            <a:off x="6431206" y="2111489"/>
            <a:ext cx="27127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Analytics</a:t>
            </a:r>
          </a:p>
        </p:txBody>
      </p:sp>
    </p:spTree>
    <p:extLst>
      <p:ext uri="{BB962C8B-B14F-4D97-AF65-F5344CB8AC3E}">
        <p14:creationId xmlns:p14="http://schemas.microsoft.com/office/powerpoint/2010/main" val="99865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2A65D3A-1F79-489A-A14F-C332FEBFFC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0346"/>
          <a:stretch/>
        </p:blipFill>
        <p:spPr>
          <a:xfrm>
            <a:off x="1379245" y="66965"/>
            <a:ext cx="6678339" cy="5073119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2067D3-AE3B-4D6D-BCB0-EE80B582F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5971EB-C584-4B0F-9A27-2669C0C07705}"/>
              </a:ext>
            </a:extLst>
          </p:cNvPr>
          <p:cNvSpPr txBox="1"/>
          <p:nvPr/>
        </p:nvSpPr>
        <p:spPr>
          <a:xfrm>
            <a:off x="121789" y="-72427"/>
            <a:ext cx="191933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IoT</a:t>
            </a:r>
          </a:p>
          <a:p>
            <a:endParaRPr lang="en-US" sz="4000" dirty="0"/>
          </a:p>
          <a:p>
            <a:r>
              <a:rPr lang="en-US" sz="2400" dirty="0"/>
              <a:t>The</a:t>
            </a:r>
            <a:r>
              <a:rPr lang="en-US" sz="4000" dirty="0"/>
              <a:t> </a:t>
            </a:r>
            <a:r>
              <a:rPr lang="en-US" sz="4000" dirty="0">
                <a:solidFill>
                  <a:srgbClr val="FF0000"/>
                </a:solidFill>
              </a:rPr>
              <a:t>I</a:t>
            </a:r>
            <a:r>
              <a:rPr lang="en-US" sz="4000" dirty="0"/>
              <a:t>nternet </a:t>
            </a:r>
            <a:r>
              <a:rPr lang="en-US" sz="4000" dirty="0">
                <a:solidFill>
                  <a:srgbClr val="FF0000"/>
                </a:solidFill>
              </a:rPr>
              <a:t>o</a:t>
            </a:r>
            <a:r>
              <a:rPr lang="en-US" sz="4000" dirty="0"/>
              <a:t>f </a:t>
            </a:r>
            <a:r>
              <a:rPr lang="en-US" sz="4000" dirty="0">
                <a:solidFill>
                  <a:srgbClr val="FF0000"/>
                </a:solidFill>
              </a:rPr>
              <a:t>T</a:t>
            </a:r>
            <a:r>
              <a:rPr lang="en-US" sz="4000" dirty="0"/>
              <a:t>hings</a:t>
            </a:r>
          </a:p>
          <a:p>
            <a:endParaRPr lang="en-US" sz="4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0B7E80-4EC0-4B6A-88BD-4B37ED46175E}"/>
              </a:ext>
            </a:extLst>
          </p:cNvPr>
          <p:cNvSpPr txBox="1"/>
          <p:nvPr/>
        </p:nvSpPr>
        <p:spPr>
          <a:xfrm>
            <a:off x="2889504" y="272678"/>
            <a:ext cx="6254496" cy="1077218"/>
          </a:xfrm>
          <a:prstGeom prst="rect">
            <a:avLst/>
          </a:prstGeom>
          <a:solidFill>
            <a:srgbClr val="54B948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chemeClr val="bg1"/>
                </a:solidFill>
                <a:highlight>
                  <a:srgbClr val="54B948"/>
                </a:highlight>
              </a:rPr>
              <a:t>Billions of devices, sensors, data, and massive information databanks </a:t>
            </a:r>
          </a:p>
        </p:txBody>
      </p:sp>
    </p:spTree>
    <p:extLst>
      <p:ext uri="{BB962C8B-B14F-4D97-AF65-F5344CB8AC3E}">
        <p14:creationId xmlns:p14="http://schemas.microsoft.com/office/powerpoint/2010/main" val="283867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66" t="5858" r="-166" b="9237"/>
          <a:stretch/>
        </p:blipFill>
        <p:spPr>
          <a:xfrm>
            <a:off x="-9258" y="-15241"/>
            <a:ext cx="9181103" cy="517682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9258" y="481002"/>
            <a:ext cx="5092861" cy="65068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Better Data is needed</a:t>
            </a:r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92988" y="1805940"/>
            <a:ext cx="5551013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Optimize day to day operations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83603" y="3492039"/>
            <a:ext cx="4074284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Sharing best practices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83602" y="2367973"/>
            <a:ext cx="4078913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Decide where to invest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54500" y="2930006"/>
            <a:ext cx="2808015" cy="445928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Benchmarking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3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1F4669A-AA5F-47D5-805D-27009103F9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239" r="487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8F0A56-6768-4D6D-847B-687BA595F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93B701-539F-4AD8-B4B7-163B8B4FD399}"/>
              </a:ext>
            </a:extLst>
          </p:cNvPr>
          <p:cNvSpPr txBox="1"/>
          <p:nvPr/>
        </p:nvSpPr>
        <p:spPr>
          <a:xfrm>
            <a:off x="-1" y="3015878"/>
            <a:ext cx="6778171" cy="1569660"/>
          </a:xfrm>
          <a:prstGeom prst="rect">
            <a:avLst/>
          </a:prstGeom>
          <a:solidFill>
            <a:srgbClr val="54B948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highlight>
                  <a:srgbClr val="54B948"/>
                </a:highlight>
              </a:rPr>
              <a:t>OCF Mission is not to judge, scorn or damage facilities managers, but to help each campus to reach their potential</a:t>
            </a:r>
          </a:p>
        </p:txBody>
      </p:sp>
      <p:pic>
        <p:nvPicPr>
          <p:cNvPr id="9" name="Graphic 8" descr="Close">
            <a:extLst>
              <a:ext uri="{FF2B5EF4-FFF2-40B4-BE49-F238E27FC236}">
                <a16:creationId xmlns:a16="http://schemas.microsoft.com/office/drawing/2014/main" id="{3190A2FC-0FA0-4D37-97D1-46A46FBA62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916210" y="-387722"/>
            <a:ext cx="3403600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45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watermark__BLUE_logo.png"/>
          <p:cNvPicPr>
            <a:picLocks noChangeAspect="1"/>
          </p:cNvPicPr>
          <p:nvPr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19"/>
          <a:stretch>
            <a:fillRect/>
          </a:stretch>
        </p:blipFill>
        <p:spPr bwMode="auto">
          <a:xfrm>
            <a:off x="7777487" y="4394713"/>
            <a:ext cx="1120993" cy="74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4780344" y="333828"/>
            <a:ext cx="4363656" cy="775047"/>
          </a:xfrm>
          <a:prstGeom prst="rect">
            <a:avLst/>
          </a:prstGeom>
          <a:solidFill>
            <a:srgbClr val="1F77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O&amp;M Current Status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7DF03AA5-34E1-48E2-A8AA-9B62BE61C292}" type="slidenum">
              <a:rPr lang="en-US" smtClean="0"/>
              <a:t>8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4826"/>
          <a:stretch/>
        </p:blipFill>
        <p:spPr>
          <a:xfrm>
            <a:off x="3733802" y="-1"/>
            <a:ext cx="5410200" cy="51490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1762437"/>
            <a:ext cx="4511040" cy="457200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20 commercial programs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" y="2994215"/>
            <a:ext cx="3124200" cy="457200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 with no system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2366199"/>
            <a:ext cx="4389120" cy="457200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6 homegrown solutions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2" y="3597977"/>
            <a:ext cx="2392682" cy="457200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 uses Word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2" y="4201739"/>
            <a:ext cx="5105402" cy="457539"/>
          </a:xfrm>
          <a:prstGeom prst="rect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21 near or at enterprise level</a:t>
            </a:r>
            <a:endParaRPr lang="en-US" sz="2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387820"/>
            <a:ext cx="3124200" cy="775047"/>
          </a:xfrm>
          <a:prstGeom prst="rect">
            <a:avLst/>
          </a:prstGeom>
          <a:solidFill>
            <a:srgbClr val="1F77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Current Status</a:t>
            </a:r>
          </a:p>
        </p:txBody>
      </p:sp>
    </p:spTree>
    <p:extLst>
      <p:ext uri="{BB962C8B-B14F-4D97-AF65-F5344CB8AC3E}">
        <p14:creationId xmlns:p14="http://schemas.microsoft.com/office/powerpoint/2010/main" val="173157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833" y="0"/>
            <a:ext cx="7370451" cy="49046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514" y="2755567"/>
            <a:ext cx="3710247" cy="406685"/>
          </a:xfrm>
          <a:solidFill>
            <a:schemeClr val="bg1">
              <a:alpha val="68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en-US" dirty="0"/>
              <a:t>Good, fair or really bad?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513" y="3258076"/>
            <a:ext cx="7177348" cy="40668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Financial benefits of good facilities management?</a:t>
            </a:r>
          </a:p>
        </p:txBody>
      </p:sp>
      <p:sp>
        <p:nvSpPr>
          <p:cNvPr id="8" name="Rectangle 7"/>
          <p:cNvSpPr/>
          <p:nvPr/>
        </p:nvSpPr>
        <p:spPr>
          <a:xfrm>
            <a:off x="1" y="382246"/>
            <a:ext cx="1970116" cy="650687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No Data</a:t>
            </a:r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4513" y="3760585"/>
            <a:ext cx="7177348" cy="40668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Reducing Utility costs?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513" y="4263094"/>
            <a:ext cx="7177348" cy="40668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Ideal preventative maintenance levels?</a:t>
            </a:r>
          </a:p>
        </p:txBody>
      </p:sp>
    </p:spTree>
    <p:extLst>
      <p:ext uri="{BB962C8B-B14F-4D97-AF65-F5344CB8AC3E}">
        <p14:creationId xmlns:p14="http://schemas.microsoft.com/office/powerpoint/2010/main" val="265778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62761</TotalTime>
  <Words>1740</Words>
  <Application>Microsoft Office PowerPoint</Application>
  <PresentationFormat>On-screen Show (16:9)</PresentationFormat>
  <Paragraphs>333</Paragraphs>
  <Slides>27</Slides>
  <Notes>27</Notes>
  <HiddenSlides>0</HiddenSlides>
  <MMClips>1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Wingdings</vt:lpstr>
      <vt:lpstr>Office Theme</vt:lpstr>
      <vt:lpstr>Worksheet</vt:lpstr>
      <vt:lpstr>PowerPoint Presentation</vt:lpstr>
      <vt:lpstr>PowerPoint Presentation</vt:lpstr>
      <vt:lpstr>PowerPoint Presentation</vt:lpstr>
      <vt:lpstr>IBM Watson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State University of New York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Schillinger</dc:creator>
  <cp:lastModifiedBy>Bee-Donohoe, Karren</cp:lastModifiedBy>
  <cp:revision>1234</cp:revision>
  <cp:lastPrinted>2017-05-19T14:50:45Z</cp:lastPrinted>
  <dcterms:created xsi:type="dcterms:W3CDTF">2013-01-08T18:33:12Z</dcterms:created>
  <dcterms:modified xsi:type="dcterms:W3CDTF">2017-07-27T12:32:28Z</dcterms:modified>
</cp:coreProperties>
</file>