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9" r:id="rId2"/>
    <p:sldId id="258" r:id="rId3"/>
    <p:sldId id="259" r:id="rId4"/>
    <p:sldId id="389" r:id="rId5"/>
    <p:sldId id="394" r:id="rId6"/>
    <p:sldId id="398" r:id="rId7"/>
    <p:sldId id="263" r:id="rId8"/>
    <p:sldId id="422" r:id="rId9"/>
    <p:sldId id="395" r:id="rId10"/>
    <p:sldId id="384" r:id="rId11"/>
    <p:sldId id="270" r:id="rId12"/>
    <p:sldId id="401" r:id="rId13"/>
    <p:sldId id="347" r:id="rId14"/>
    <p:sldId id="382" r:id="rId15"/>
    <p:sldId id="388" r:id="rId16"/>
    <p:sldId id="390" r:id="rId17"/>
    <p:sldId id="391" r:id="rId18"/>
    <p:sldId id="392" r:id="rId19"/>
    <p:sldId id="385" r:id="rId20"/>
    <p:sldId id="420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004C93"/>
    <a:srgbClr val="00577A"/>
    <a:srgbClr val="009EE0"/>
    <a:srgbClr val="F7660D"/>
    <a:srgbClr val="546996"/>
    <a:srgbClr val="002546"/>
    <a:srgbClr val="3F52C7"/>
    <a:srgbClr val="00423C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483" autoAdjust="0"/>
    <p:restoredTop sz="72632" autoAdjust="0"/>
  </p:normalViewPr>
  <p:slideViewPr>
    <p:cSldViewPr snapToGrid="0">
      <p:cViewPr>
        <p:scale>
          <a:sx n="100" d="100"/>
          <a:sy n="100" d="100"/>
        </p:scale>
        <p:origin x="-1944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CC9C5-50EA-4DEC-9B90-24074012E79F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07E52-98E5-4F6A-9B70-BFE9B84B03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689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4567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 next several weeks, we will be refunding (refinancing) several older bond</a:t>
            </a:r>
            <a:r>
              <a:rPr lang="en-US" baseline="0" dirty="0" smtClean="0"/>
              <a:t> series.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-will reduce the rate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-will save campuses money on debt service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-anticipated to save approximately $30 million over life of the bonds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-by removing $300 M in funds from the bond cap, will leave more room for Ed facilities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078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en-US" dirty="0" smtClean="0"/>
              <a:t>Since 2007, campuses have had the ability to do campus let res hall projects</a:t>
            </a:r>
            <a:r>
              <a:rPr lang="en-US" baseline="0" dirty="0" smtClean="0"/>
              <a:t> using bonded funds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-bonded funds were appropriated to the Construction Fund – through their wicks waiver authority they could provide a waiver for res hall bonded projects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-hard dollar project funds appropriated to the Fund, so hard dollar renovation (Revolving Loan or campus cash) eligible for a Wicks waiver</a:t>
            </a:r>
          </a:p>
          <a:p>
            <a:pPr defTabSz="897301">
              <a:defRPr/>
            </a:pPr>
            <a:endParaRPr lang="en-US" baseline="0" dirty="0" smtClean="0"/>
          </a:p>
          <a:p>
            <a:pPr defTabSz="897301">
              <a:defRPr/>
            </a:pPr>
            <a:r>
              <a:rPr lang="en-US" baseline="0" dirty="0" smtClean="0"/>
              <a:t>New program in 2012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-funds no longer appropriated to the Fund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-alternative to using Wicks on campus let projects that uses res hall bond funds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-Labor Law section 222 – option to use a project labor agreement in order to bypass Wicks</a:t>
            </a:r>
          </a:p>
          <a:p>
            <a:pPr defTabSz="897301">
              <a:buFont typeface="Wingdings" pitchFamily="2" charset="2"/>
              <a:buChar char="v"/>
              <a:defRPr/>
            </a:pPr>
            <a:r>
              <a:rPr lang="en-US" baseline="0" dirty="0" smtClean="0"/>
              <a:t>-plan to have Jessica become expert in this and be a major resource to campuses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078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Since summer</a:t>
            </a:r>
            <a:r>
              <a:rPr lang="en-US" baseline="0" dirty="0" smtClean="0"/>
              <a:t> hiring is generally temp positions, may be required to check the Veterans list for potential employees.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-currently, only titles covered by this are: </a:t>
            </a:r>
          </a:p>
          <a:p>
            <a:pPr>
              <a:buFont typeface="Wingdings" pitchFamily="2" charset="2"/>
              <a:buNone/>
            </a:pPr>
            <a:r>
              <a:rPr lang="en-US" baseline="0" dirty="0" smtClean="0"/>
              <a:t>	Building Services Assistant, Clerk Titles, Parking Services Attendant and Campus Worker 1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-will keep you informed if others are added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-if using these titles, you will need to review veteran’s list as step in hiring plan and give preference to qualified veterans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When creating term contracts </a:t>
            </a:r>
            <a:r>
              <a:rPr lang="en-US" sz="1200" baseline="0" dirty="0" smtClean="0"/>
              <a:t>– enter them in Purchasing system as a zero dollar contract</a:t>
            </a:r>
          </a:p>
          <a:p>
            <a:pPr>
              <a:buFont typeface="Wingdings" pitchFamily="2" charset="2"/>
              <a:buChar char="v"/>
            </a:pPr>
            <a:r>
              <a:rPr lang="en-US" sz="1200" baseline="0" dirty="0" smtClean="0"/>
              <a:t>-you pay on the original contract value and any subsequent contract value changes</a:t>
            </a:r>
          </a:p>
          <a:p>
            <a:pPr>
              <a:buFont typeface="Wingdings" pitchFamily="2" charset="2"/>
              <a:buChar char="v"/>
            </a:pPr>
            <a:r>
              <a:rPr lang="en-US" sz="1200" baseline="0" dirty="0" smtClean="0"/>
              <a:t>-when using contract for a particular project, increase contract value to cover that project and DOL fees will only be on the increased portion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078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Baseline</a:t>
            </a:r>
            <a:r>
              <a:rPr lang="en-US" baseline="0" dirty="0" smtClean="0"/>
              <a:t> – 2010</a:t>
            </a:r>
          </a:p>
          <a:p>
            <a:r>
              <a:rPr lang="en-US" baseline="0" dirty="0" smtClean="0"/>
              <a:t>Have until 2020 to reach SUNY 22% goal</a:t>
            </a:r>
          </a:p>
          <a:p>
            <a:r>
              <a:rPr lang="en-US" baseline="0" dirty="0" smtClean="0"/>
              <a:t>Our actions to assist so far include: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-getting Energy Master Plans (EMPs) started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-pushing for sub-metering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-connecting </a:t>
            </a:r>
            <a:r>
              <a:rPr lang="en-US" baseline="0" dirty="0" err="1" smtClean="0"/>
              <a:t>submeters</a:t>
            </a:r>
            <a:r>
              <a:rPr lang="en-US" baseline="0" dirty="0" smtClean="0"/>
              <a:t> to NYEM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-reporting on data to NYEM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-collecting data for virtual audits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-developing O&amp;M plan that is not yet implemented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1921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Idea</a:t>
            </a:r>
            <a:r>
              <a:rPr lang="en-US" baseline="0" dirty="0" smtClean="0"/>
              <a:t> to develop a grant program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-would be based upon Binghamton’s successful energy improvement program (developed based upon a seed fund, savings accomplished by the projects got invested back into more projects)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Working with NYPA to create a similar program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-would help jumpstart energy savings efforts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-concept in early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Admin can direct things that need to happen, but most campus budget decisions are controlled locally.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we</a:t>
            </a:r>
            <a:r>
              <a:rPr lang="en-US" baseline="0" dirty="0" smtClean="0"/>
              <a:t> need some assurance that savings will be reinvested in facilities O&amp;M and energy projects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 contemplated that grants would come with agreement from campus budget office that a significant portion (% determined through discussion with business officers)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 would be reinvested into additional facilities to further advance goals of EO88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Would</a:t>
            </a:r>
            <a:r>
              <a:rPr lang="en-US" baseline="0" dirty="0" smtClean="0"/>
              <a:t> like grants to focus on projects that improve the Operations &amp; Maintenance of facilities in ways that continue and increase energy savings.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/>
              <a:t>-</a:t>
            </a:r>
            <a:r>
              <a:rPr lang="en-US" baseline="0" dirty="0" smtClean="0">
                <a:solidFill>
                  <a:srgbClr val="FFFF00"/>
                </a:solidFill>
              </a:rPr>
              <a:t>want to keep application process simple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>
                <a:solidFill>
                  <a:srgbClr val="FFFF00"/>
                </a:solidFill>
              </a:rPr>
              <a:t>-OCF with EO88 team would review and select recipients</a:t>
            </a:r>
          </a:p>
          <a:p>
            <a:pPr>
              <a:buFont typeface="Wingdings" pitchFamily="2" charset="2"/>
              <a:buChar char="v"/>
            </a:pPr>
            <a:r>
              <a:rPr lang="en-US" baseline="0" dirty="0" smtClean="0">
                <a:solidFill>
                  <a:srgbClr val="FFFF00"/>
                </a:solidFill>
              </a:rPr>
              <a:t>-would develop a requirement for a type of M&amp;V, but don’t wan</a:t>
            </a:r>
            <a:r>
              <a:rPr lang="en-US" baseline="0" dirty="0" smtClean="0"/>
              <a:t>t to create a lot of additional work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Interested in hearing feedback as well as having a few volunteers to help develop grant 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EO88 Deadlines for 2015 and 2016</a:t>
            </a:r>
          </a:p>
          <a:p>
            <a:pPr>
              <a:buFontTx/>
              <a:buChar char="-"/>
            </a:pPr>
            <a:r>
              <a:rPr lang="en-US" baseline="0" dirty="0" smtClean="0"/>
              <a:t>June 30, 2015 – Retro-Commissioning Deadline – Complete </a:t>
            </a:r>
            <a:r>
              <a:rPr lang="en-US" baseline="0" dirty="0" err="1" smtClean="0"/>
              <a:t>RCx</a:t>
            </a:r>
            <a:r>
              <a:rPr lang="en-US" baseline="0" dirty="0" smtClean="0"/>
              <a:t> studies and measure implementation for one-quarter of portfolio</a:t>
            </a:r>
          </a:p>
          <a:p>
            <a:pPr>
              <a:buFontTx/>
              <a:buChar char="-"/>
            </a:pPr>
            <a:r>
              <a:rPr lang="en-US" baseline="0" dirty="0" smtClean="0"/>
              <a:t>December 31, 2015 – Energy Audits – ASHRAE II Audits of lowest performing quartile of buildings</a:t>
            </a:r>
          </a:p>
          <a:p>
            <a:pPr>
              <a:buFontTx/>
              <a:buChar char="-"/>
            </a:pPr>
            <a:r>
              <a:rPr lang="en-US" baseline="0" dirty="0" smtClean="0"/>
              <a:t>December 31, 2015 – Implement CMMS for Operations and Maintenance Activities – All Agencies deploy a new or updated CMMS with energy related maintenance protocols in place</a:t>
            </a:r>
          </a:p>
          <a:p>
            <a:pPr>
              <a:buFontTx/>
              <a:buChar char="-"/>
            </a:pPr>
            <a:r>
              <a:rPr lang="en-US" baseline="0" dirty="0" smtClean="0"/>
              <a:t>December 31, 2016 – </a:t>
            </a:r>
            <a:r>
              <a:rPr lang="en-US" baseline="0" dirty="0" err="1" smtClean="0"/>
              <a:t>Submetering</a:t>
            </a:r>
            <a:r>
              <a:rPr lang="en-US" baseline="0" dirty="0" smtClean="0"/>
              <a:t> Requirement Complete – Covered buildings larger than 100,000 gross </a:t>
            </a:r>
            <a:r>
              <a:rPr lang="en-US" baseline="0" dirty="0" err="1" smtClean="0"/>
              <a:t>sqft</a:t>
            </a:r>
            <a:r>
              <a:rPr lang="en-US" baseline="0" dirty="0" smtClean="0"/>
              <a:t>. shall be </a:t>
            </a:r>
            <a:r>
              <a:rPr lang="en-US" baseline="0" dirty="0" err="1" smtClean="0"/>
              <a:t>submetered</a:t>
            </a:r>
            <a:r>
              <a:rPr lang="en-US" baseline="0" dirty="0" smtClean="0"/>
              <a:t> for all fuels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4567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3976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Project budgets and corresponding debt service are examined at the res hall capital plan reviews. 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primary driver of each capital plan is the campus Debt Service Liability. 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Each of the projects is examined to ensure that all associated debt service is accounted for in the plan, and that the timing of borrowing is accurately reflected.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253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 Hall facility program was removed from the bond cap in 2012,</a:t>
            </a:r>
            <a:r>
              <a:rPr lang="en-US" baseline="0" dirty="0" smtClean="0"/>
              <a:t> placing a large amount of responsibility on Capital Facilities.</a:t>
            </a:r>
          </a:p>
          <a:p>
            <a:r>
              <a:rPr lang="en-US" baseline="0" dirty="0" smtClean="0"/>
              <a:t>The program no longer has the backing of SUNY or of NYS.  </a:t>
            </a:r>
          </a:p>
          <a:p>
            <a:r>
              <a:rPr lang="en-US" baseline="0" dirty="0" smtClean="0"/>
              <a:t>It is an entirely stand-alone credit with approximately $1.2 billion in outstanding debt. </a:t>
            </a:r>
          </a:p>
          <a:p>
            <a:r>
              <a:rPr lang="en-US" baseline="0" dirty="0" smtClean="0"/>
              <a:t>David Ferrari and Don Smith in OCF collect information in order to maintain a high credit rating for the program and get the best rates possible for capital borrowing. </a:t>
            </a:r>
          </a:p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Capital Facilities thoroughly reviews each plan to ensure accuracy and completeness – Primary goal of review is to ensure that each campus can maintain solvency through the life of their capital plan.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Included in review are: 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comparison of historical trends to what is being forecasted </a:t>
            </a:r>
          </a:p>
          <a:p>
            <a:pPr marL="228600" indent="-228600">
              <a:buNone/>
            </a:pPr>
            <a:r>
              <a:rPr lang="en-US" baseline="0" dirty="0" smtClean="0"/>
              <a:t>(2) consultation with SUNY Controller and Budget Office to forecast financial performance of the individual campus’ DIFR program </a:t>
            </a:r>
          </a:p>
          <a:p>
            <a:pPr marL="228600" indent="-228600">
              <a:buNone/>
            </a:pPr>
            <a:r>
              <a:rPr lang="en-US" baseline="0" dirty="0" smtClean="0"/>
              <a:t>(3) meeting with individual campuses to make edits as needed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n-US" baseline="0" dirty="0" smtClean="0"/>
              <a:t>Items that are scrutinized or discussed during review and at campus visits: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Project budgets and corresponding debt service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Project dates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Types of borrowing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Future Operating expenses</a:t>
            </a:r>
          </a:p>
          <a:p>
            <a:pPr marL="228600" indent="-228600">
              <a:buAutoNum type="arabicParenBoth"/>
            </a:pPr>
            <a:r>
              <a:rPr lang="en-US" baseline="0" dirty="0" smtClean="0"/>
              <a:t>Utilization Rates/Occupancy/Room Rates &amp; their effects on Revenue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Project Dates are also reviewed during the capital plan review.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Important piece of data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Used to account for the timing of the borrowing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Also used to forecast</a:t>
            </a:r>
            <a:r>
              <a:rPr lang="en-US" baseline="0" dirty="0" smtClean="0"/>
              <a:t> future cash-flows to assist in the timing and sizing of future bond sales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None/>
            </a:pPr>
            <a:r>
              <a:rPr lang="en-US" baseline="0" dirty="0" smtClean="0"/>
              <a:t>The types of borrowing are also discussed. The residential facility program includes multiple potential funding sources.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Bond funds with 15 or 30 year life, each of which may either capitalize the interest or not during the first couple of years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Hard dollar funds, which can be either the SUNY revolving loan program or campus cash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Review is done to ensure the type of borrowing requested is reasonable and applicable based on type of project being done and campus resources</a:t>
            </a:r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480A6-A093-4DA3-BD6D-C130558375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6309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baseline="0" dirty="0" smtClean="0"/>
              <a:t>Future Operating Expenses must be forecast as part of the residential facility program.</a:t>
            </a:r>
          </a:p>
          <a:p>
            <a:pPr>
              <a:buFontTx/>
              <a:buNone/>
            </a:pPr>
            <a:r>
              <a:rPr lang="en-US" baseline="0" dirty="0" smtClean="0"/>
              <a:t>-Each campus’ expenses are reviewed for reasonability and that they reflect current trends</a:t>
            </a:r>
          </a:p>
          <a:p>
            <a:pPr>
              <a:buFontTx/>
              <a:buNone/>
            </a:pPr>
            <a:r>
              <a:rPr lang="en-US" baseline="0" dirty="0" smtClean="0"/>
              <a:t>-Important to developing campus cash flow projection</a:t>
            </a:r>
          </a:p>
          <a:p>
            <a:pPr>
              <a:buFontTx/>
              <a:buNone/>
            </a:pPr>
            <a:r>
              <a:rPr lang="en-US" baseline="0" dirty="0" smtClean="0"/>
              <a:t>-Known escalation rates and comparison with other campuses help ensure reasonability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Utilization rates/Occupancy/Room</a:t>
            </a:r>
            <a:r>
              <a:rPr lang="en-US" baseline="0" dirty="0" smtClean="0"/>
              <a:t> Rates and their effects on Revenue are also examined.</a:t>
            </a:r>
          </a:p>
          <a:p>
            <a:r>
              <a:rPr lang="en-US" baseline="0" dirty="0" smtClean="0"/>
              <a:t>-a main factor in this is the projected increase in room rents</a:t>
            </a:r>
          </a:p>
          <a:p>
            <a:r>
              <a:rPr lang="en-US" baseline="0" dirty="0" smtClean="0"/>
              <a:t>-in addition to tuition and fees being a concern for lowering cost of higher education, room and board are also under scrutiny</a:t>
            </a:r>
          </a:p>
          <a:p>
            <a:r>
              <a:rPr lang="en-US" baseline="0" dirty="0" smtClean="0"/>
              <a:t>-for residential facility program, room rates are revenue that sustains entire program</a:t>
            </a:r>
          </a:p>
          <a:p>
            <a:r>
              <a:rPr lang="en-US" baseline="0" dirty="0" smtClean="0"/>
              <a:t>-as costs increase, rates increase</a:t>
            </a:r>
          </a:p>
          <a:p>
            <a:r>
              <a:rPr lang="en-US" baseline="0" dirty="0" smtClean="0"/>
              <a:t>-projected utilization rates also influence future revenue growth</a:t>
            </a:r>
          </a:p>
          <a:p>
            <a:r>
              <a:rPr lang="en-US" baseline="0" dirty="0" smtClean="0"/>
              <a:t>-utilization rates compared with historical data to ensure figures are in line</a:t>
            </a:r>
          </a:p>
          <a:p>
            <a:r>
              <a:rPr lang="en-US" baseline="0" dirty="0" smtClean="0"/>
              <a:t>-utilization rates are a key component of this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Make Facilities Office a major player in development of Res Hall ten-year plan.</a:t>
            </a:r>
          </a:p>
          <a:p>
            <a:r>
              <a:rPr lang="en-US" baseline="0" dirty="0" smtClean="0"/>
              <a:t>Alert Capital Facilities at SUNY System ASAP to major changes in Res Halls.</a:t>
            </a:r>
          </a:p>
          <a:p>
            <a:r>
              <a:rPr lang="en-US" baseline="0" dirty="0" smtClean="0"/>
              <a:t>Submit major changes any time throughout the year, even though the plan is updated annually.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07E52-98E5-4F6A-9B70-BFE9B84B039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79C6-F800-451C-BD23-C7E8CE659C7C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908C0-EA3D-4A0C-BB08-A99B9A57F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ensemble.itec.suny.edu/app/assets/161E8B2E-3595-4FD5-B1DF-F9EA4141EA98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l="14286" r="13492" b="45378"/>
          <a:stretch>
            <a:fillRect/>
          </a:stretch>
        </p:blipFill>
        <p:spPr bwMode="auto">
          <a:xfrm>
            <a:off x="0" y="0"/>
            <a:ext cx="9144000" cy="518672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305800" y="470535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2015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144000" cy="1559432"/>
            <a:chOff x="0" y="430757"/>
            <a:chExt cx="9144000" cy="1559432"/>
          </a:xfrm>
        </p:grpSpPr>
        <p:sp>
          <p:nvSpPr>
            <p:cNvPr id="12" name="Rectangle 11"/>
            <p:cNvSpPr/>
            <p:nvPr/>
          </p:nvSpPr>
          <p:spPr>
            <a:xfrm flipH="1">
              <a:off x="7675728" y="438150"/>
              <a:ext cx="1468272" cy="8382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0" y="430757"/>
              <a:ext cx="1468272" cy="8382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38200" y="666750"/>
              <a:ext cx="7467600" cy="1323439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Office for Capital Facilities PPAA - Feb 2015</a:t>
              </a:r>
            </a:p>
          </p:txBody>
        </p:sp>
      </p:grpSp>
      <p:pic>
        <p:nvPicPr>
          <p:cNvPr id="27" name="Picture 26" descr="suny logo whit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2782" y="1789525"/>
            <a:ext cx="2879552" cy="2960571"/>
          </a:xfrm>
          <a:prstGeom prst="rect">
            <a:avLst/>
          </a:prstGeom>
          <a:effectLst>
            <a:outerShdw blurRad="228600" sx="102000" sy="102000" algn="ctr" rotWithShape="0">
              <a:prstClr val="black">
                <a:alpha val="4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6754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257550"/>
            <a:ext cx="9144000" cy="70788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4C93"/>
                </a:solidFill>
                <a:latin typeface="Arial" pitchFamily="34" charset="0"/>
                <a:cs typeface="Arial" pitchFamily="34" charset="0"/>
              </a:rPr>
              <a:t>Another Transition Slide</a:t>
            </a:r>
          </a:p>
        </p:txBody>
      </p:sp>
      <p:pic>
        <p:nvPicPr>
          <p:cNvPr id="8" name="Picture 7" descr="watermark__BLUE_logo.pn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https://ensemble.itec.suny.edu/app/assets/FF933128-C690-4613-BC5A-4152FBDBA088.jpg?width=600&amp;height=450"/>
          <p:cNvPicPr>
            <a:picLocks noChangeAspect="1" noChangeArrowheads="1"/>
          </p:cNvPicPr>
          <p:nvPr/>
        </p:nvPicPr>
        <p:blipFill>
          <a:blip r:embed="rId4" cstate="print"/>
          <a:srcRect b="2500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814816" y="0"/>
            <a:ext cx="329184" cy="516255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watermark__BLUE_logo.pn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4572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Isosceles Triangle 15"/>
          <p:cNvSpPr/>
          <p:nvPr/>
        </p:nvSpPr>
        <p:spPr>
          <a:xfrm rot="19766243">
            <a:off x="8730424" y="27990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75000" y="2427862"/>
            <a:ext cx="588327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 Hall Refunding (Refinancing)</a:t>
            </a:r>
          </a:p>
        </p:txBody>
      </p:sp>
      <p:sp>
        <p:nvSpPr>
          <p:cNvPr id="19" name="Isosceles Triangle 18"/>
          <p:cNvSpPr/>
          <p:nvPr/>
        </p:nvSpPr>
        <p:spPr>
          <a:xfrm rot="19766243">
            <a:off x="8730424" y="347531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38675" y="3104137"/>
            <a:ext cx="44196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$30 Million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Savings</a:t>
            </a:r>
          </a:p>
        </p:txBody>
      </p:sp>
    </p:spTree>
    <p:extLst>
      <p:ext uri="{BB962C8B-B14F-4D97-AF65-F5344CB8AC3E}">
        <p14:creationId xmlns:p14="http://schemas.microsoft.com/office/powerpoint/2010/main" xmlns="" val="54198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s://ensemble.itec.suny.edu/app/assets/05B37B36-5AA4-4391-B9B9-8F1C326D67E2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11222" b="1377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9" name="Picture 8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448175" y="2069089"/>
            <a:ext cx="4600575" cy="640499"/>
            <a:chOff x="4419600" y="1408688"/>
            <a:chExt cx="4600575" cy="640499"/>
          </a:xfrm>
        </p:grpSpPr>
        <p:sp>
          <p:nvSpPr>
            <p:cNvPr id="10" name="Isosceles Triangle 9"/>
            <p:cNvSpPr/>
            <p:nvPr/>
          </p:nvSpPr>
          <p:spPr>
            <a:xfrm rot="19766243">
              <a:off x="8698072" y="1798910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19600" y="1408688"/>
              <a:ext cx="46005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Wicks waivers  2010-2012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57550" y="799088"/>
            <a:ext cx="5791200" cy="1078650"/>
            <a:chOff x="3086100" y="1256288"/>
            <a:chExt cx="5791200" cy="1078650"/>
          </a:xfrm>
        </p:grpSpPr>
        <p:sp>
          <p:nvSpPr>
            <p:cNvPr id="14" name="Isosceles Triangle 13"/>
            <p:cNvSpPr/>
            <p:nvPr/>
          </p:nvSpPr>
          <p:spPr>
            <a:xfrm rot="19766243">
              <a:off x="8548847" y="2084661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086100" y="1256288"/>
              <a:ext cx="5791200" cy="954107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Res Hall Campus Let Program began in 2007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71550" y="2900939"/>
            <a:ext cx="8077200" cy="1040549"/>
            <a:chOff x="971550" y="2818388"/>
            <a:chExt cx="8077200" cy="1040549"/>
          </a:xfrm>
        </p:grpSpPr>
        <p:sp>
          <p:nvSpPr>
            <p:cNvPr id="16" name="Isosceles Triangle 15"/>
            <p:cNvSpPr/>
            <p:nvPr/>
          </p:nvSpPr>
          <p:spPr>
            <a:xfrm rot="19766243">
              <a:off x="8717122" y="3608660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71550" y="2818388"/>
              <a:ext cx="8077200" cy="954107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 longer - Under current program waivers only for </a:t>
              </a:r>
              <a:r>
                <a:rPr lang="en-US" sz="28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hard dollar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85875" y="4132838"/>
            <a:ext cx="7762875" cy="640499"/>
            <a:chOff x="1254125" y="4132838"/>
            <a:chExt cx="7762875" cy="640499"/>
          </a:xfrm>
        </p:grpSpPr>
        <p:sp>
          <p:nvSpPr>
            <p:cNvPr id="21" name="Isosceles Triangle 20"/>
            <p:cNvSpPr/>
            <p:nvPr/>
          </p:nvSpPr>
          <p:spPr>
            <a:xfrm rot="19766243">
              <a:off x="8679022" y="4523060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254125" y="4132838"/>
              <a:ext cx="77628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Project Labor Agreements </a:t>
              </a:r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 lieu of Wicks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4198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9570" name="Picture 2" descr="https://ensemble.itec.suny.edu/app/assets/F950E7CA-C684-4298-BB55-26D673AA10F4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14559" b="10390"/>
          <a:stretch>
            <a:fillRect/>
          </a:stretch>
        </p:blipFill>
        <p:spPr bwMode="auto">
          <a:xfrm>
            <a:off x="6280" y="0"/>
            <a:ext cx="9137720" cy="5143500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8824341" y="-3810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714875" y="1813500"/>
            <a:ext cx="4333875" cy="621450"/>
            <a:chOff x="4733924" y="3208913"/>
            <a:chExt cx="4333875" cy="621450"/>
          </a:xfrm>
        </p:grpSpPr>
        <p:sp>
          <p:nvSpPr>
            <p:cNvPr id="9" name="Isosceles Triangle 8"/>
            <p:cNvSpPr/>
            <p:nvPr/>
          </p:nvSpPr>
          <p:spPr>
            <a:xfrm rot="19766243">
              <a:off x="8726647" y="35800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33924" y="3208913"/>
              <a:ext cx="43338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Building Services Asst.</a:t>
              </a:r>
            </a:p>
          </p:txBody>
        </p:sp>
      </p:grpSp>
      <p:sp>
        <p:nvSpPr>
          <p:cNvPr id="12" name="Isosceles Triangle 11"/>
          <p:cNvSpPr/>
          <p:nvPr/>
        </p:nvSpPr>
        <p:spPr>
          <a:xfrm rot="19766243">
            <a:off x="8757407" y="3011618"/>
            <a:ext cx="307324" cy="24589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24650" y="2627887"/>
            <a:ext cx="2343149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Clerk Titles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191000" y="3442274"/>
            <a:ext cx="4876799" cy="523220"/>
            <a:chOff x="5430186" y="3208913"/>
            <a:chExt cx="3637613" cy="894276"/>
          </a:xfrm>
        </p:grpSpPr>
        <p:sp>
          <p:nvSpPr>
            <p:cNvPr id="15" name="Isosceles Triangle 14"/>
            <p:cNvSpPr/>
            <p:nvPr/>
          </p:nvSpPr>
          <p:spPr>
            <a:xfrm rot="19766243">
              <a:off x="8726647" y="35800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30186" y="3208913"/>
              <a:ext cx="3637613" cy="894276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Parking Services Attendant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810250" y="4256663"/>
            <a:ext cx="3257549" cy="621450"/>
            <a:chOff x="5831587" y="3208913"/>
            <a:chExt cx="3236212" cy="621450"/>
          </a:xfrm>
        </p:grpSpPr>
        <p:sp>
          <p:nvSpPr>
            <p:cNvPr id="18" name="Isosceles Triangle 17"/>
            <p:cNvSpPr/>
            <p:nvPr/>
          </p:nvSpPr>
          <p:spPr>
            <a:xfrm rot="19766243">
              <a:off x="8726647" y="35800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31587" y="3208913"/>
              <a:ext cx="3236212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Campus Worker 1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474300"/>
            <a:ext cx="9144000" cy="943879"/>
            <a:chOff x="0" y="430757"/>
            <a:chExt cx="9144000" cy="943879"/>
          </a:xfrm>
        </p:grpSpPr>
        <p:sp>
          <p:nvSpPr>
            <p:cNvPr id="22" name="Rectangle 21"/>
            <p:cNvSpPr/>
            <p:nvPr/>
          </p:nvSpPr>
          <p:spPr>
            <a:xfrm flipH="1">
              <a:off x="7675728" y="438150"/>
              <a:ext cx="1468272" cy="642257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0" y="430757"/>
              <a:ext cx="1468272" cy="6687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38200" y="666750"/>
              <a:ext cx="7467600" cy="707886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Veterans Hiring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semble.itec.suny.edu/app/assets/66C7A08A-70C0-402A-9225-CA7C8FBA27B3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l="9114" t="16703" r="8864" b="2178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Isosceles Triangle 7"/>
          <p:cNvSpPr/>
          <p:nvPr/>
        </p:nvSpPr>
        <p:spPr>
          <a:xfrm rot="19766243">
            <a:off x="8787574" y="293238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57900" y="2570737"/>
            <a:ext cx="30575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DOL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Letters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474300"/>
            <a:ext cx="9144000" cy="863274"/>
            <a:chOff x="0" y="430757"/>
            <a:chExt cx="9144000" cy="863274"/>
          </a:xfrm>
        </p:grpSpPr>
        <p:sp>
          <p:nvSpPr>
            <p:cNvPr id="14" name="Rectangle 13"/>
            <p:cNvSpPr/>
            <p:nvPr/>
          </p:nvSpPr>
          <p:spPr>
            <a:xfrm flipH="1">
              <a:off x="7675728" y="438150"/>
              <a:ext cx="1468272" cy="623207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430757"/>
              <a:ext cx="1468272" cy="5925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" name="Isosceles Triangle 15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" name="Isosceles Triangle 16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81050" y="647700"/>
              <a:ext cx="7467600" cy="646331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PWEF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41959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newscenter.lbl.gov/wp-content/uploads/105_25804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9" b="22689"/>
          <a:stretch/>
        </p:blipFill>
        <p:spPr bwMode="auto">
          <a:xfrm>
            <a:off x="0" y="-38100"/>
            <a:ext cx="9174436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-1905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202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oup 31"/>
          <p:cNvGrpSpPr/>
          <p:nvPr/>
        </p:nvGrpSpPr>
        <p:grpSpPr>
          <a:xfrm>
            <a:off x="85724" y="1826786"/>
            <a:ext cx="4124325" cy="610913"/>
            <a:chOff x="85724" y="1752600"/>
            <a:chExt cx="4124325" cy="610913"/>
          </a:xfrm>
        </p:grpSpPr>
        <p:sp>
          <p:nvSpPr>
            <p:cNvPr id="14" name="Isosceles Triangle 13"/>
            <p:cNvSpPr/>
            <p:nvPr/>
          </p:nvSpPr>
          <p:spPr>
            <a:xfrm rot="1833757" flipH="1">
              <a:off x="129350" y="211323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5724" y="1752600"/>
              <a:ext cx="412432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Actions to date 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5724" y="2497870"/>
            <a:ext cx="2581276" cy="610258"/>
            <a:chOff x="85724" y="2378730"/>
            <a:chExt cx="2581276" cy="610258"/>
          </a:xfrm>
        </p:grpSpPr>
        <p:sp>
          <p:nvSpPr>
            <p:cNvPr id="13" name="Isosceles Triangle 12"/>
            <p:cNvSpPr/>
            <p:nvPr/>
          </p:nvSpPr>
          <p:spPr>
            <a:xfrm rot="1833757" flipH="1">
              <a:off x="129350" y="2738711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5724" y="2378730"/>
              <a:ext cx="258127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EMPs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5724" y="3168299"/>
            <a:ext cx="2562226" cy="613433"/>
            <a:chOff x="85724" y="3099455"/>
            <a:chExt cx="2562226" cy="613433"/>
          </a:xfrm>
        </p:grpSpPr>
        <p:sp>
          <p:nvSpPr>
            <p:cNvPr id="9" name="Isosceles Triangle 8"/>
            <p:cNvSpPr/>
            <p:nvPr/>
          </p:nvSpPr>
          <p:spPr>
            <a:xfrm rot="1833757" flipH="1">
              <a:off x="129350" y="3462611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5724" y="3099455"/>
              <a:ext cx="256222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Sub-metering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5724" y="3841903"/>
            <a:ext cx="2562226" cy="610258"/>
            <a:chOff x="85724" y="3807480"/>
            <a:chExt cx="2562226" cy="610258"/>
          </a:xfrm>
        </p:grpSpPr>
        <p:sp>
          <p:nvSpPr>
            <p:cNvPr id="11" name="Isosceles Triangle 10"/>
            <p:cNvSpPr/>
            <p:nvPr/>
          </p:nvSpPr>
          <p:spPr>
            <a:xfrm rot="1833757" flipH="1">
              <a:off x="129350" y="4167461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5724" y="3807480"/>
              <a:ext cx="256222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Virtual Audits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5249" y="4512330"/>
            <a:ext cx="2533651" cy="619785"/>
            <a:chOff x="95249" y="4512330"/>
            <a:chExt cx="2533651" cy="619785"/>
          </a:xfrm>
        </p:grpSpPr>
        <p:sp>
          <p:nvSpPr>
            <p:cNvPr id="17" name="Isosceles Triangle 16"/>
            <p:cNvSpPr/>
            <p:nvPr/>
          </p:nvSpPr>
          <p:spPr>
            <a:xfrm rot="1833757" flipH="1">
              <a:off x="129349" y="4881838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5249" y="4512330"/>
              <a:ext cx="2533651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O&amp;M Plan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8100" y="209550"/>
            <a:ext cx="9144000" cy="863274"/>
            <a:chOff x="0" y="430757"/>
            <a:chExt cx="9144000" cy="863274"/>
          </a:xfrm>
        </p:grpSpPr>
        <p:sp>
          <p:nvSpPr>
            <p:cNvPr id="21" name="Rectangle 20"/>
            <p:cNvSpPr/>
            <p:nvPr/>
          </p:nvSpPr>
          <p:spPr>
            <a:xfrm flipH="1">
              <a:off x="7675728" y="438150"/>
              <a:ext cx="1468272" cy="623207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430757"/>
              <a:ext cx="1468272" cy="5925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Isosceles Triangle 22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4" name="Isosceles Triangle 23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81050" y="647700"/>
              <a:ext cx="7467600" cy="646331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EO88 – Build Smart NY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95249" y="1159530"/>
            <a:ext cx="7791451" cy="607085"/>
            <a:chOff x="95249" y="1159530"/>
            <a:chExt cx="7791451" cy="607085"/>
          </a:xfrm>
        </p:grpSpPr>
        <p:sp>
          <p:nvSpPr>
            <p:cNvPr id="26" name="Isosceles Triangle 25"/>
            <p:cNvSpPr/>
            <p:nvPr/>
          </p:nvSpPr>
          <p:spPr>
            <a:xfrm rot="1833757" flipH="1">
              <a:off x="129349" y="1516338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5249" y="1159530"/>
              <a:ext cx="7791451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New Energy Manager, Welcome Eric Mazzone!!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38354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 descr="https://ensemble.itec.suny.edu/app/assets/82C3AA78-4028-4B26-B5C3-43987DC467A5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8444" b="16708"/>
          <a:stretch>
            <a:fillRect/>
          </a:stretch>
        </p:blipFill>
        <p:spPr bwMode="auto">
          <a:xfrm>
            <a:off x="0" y="0"/>
            <a:ext cx="9162636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824341" y="-6350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19766243">
            <a:off x="8812373" y="1164547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24400" y="818137"/>
            <a:ext cx="44196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EO88 Grant Program</a:t>
            </a:r>
          </a:p>
        </p:txBody>
      </p:sp>
      <p:sp>
        <p:nvSpPr>
          <p:cNvPr id="9" name="Isosceles Triangle 8"/>
          <p:cNvSpPr/>
          <p:nvPr/>
        </p:nvSpPr>
        <p:spPr>
          <a:xfrm rot="19766243">
            <a:off x="8812372" y="200846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00525" y="1608712"/>
            <a:ext cx="494347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Jumpstart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Energy Savings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 descr="https://ensemble.itec.suny.edu/app/assets/307222B6-972E-4603-BB9A-4C2BDA8ABE47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5333" r="1205" b="205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824341" y="-3810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028950" y="2351662"/>
            <a:ext cx="5972175" cy="650026"/>
            <a:chOff x="3086100" y="2332612"/>
            <a:chExt cx="5972175" cy="650026"/>
          </a:xfrm>
        </p:grpSpPr>
        <p:sp>
          <p:nvSpPr>
            <p:cNvPr id="6" name="Isosceles Triangle 5"/>
            <p:cNvSpPr/>
            <p:nvPr/>
          </p:nvSpPr>
          <p:spPr>
            <a:xfrm rot="19766243">
              <a:off x="8730424" y="2732361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086100" y="2332612"/>
              <a:ext cx="59721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Savings - </a:t>
              </a:r>
              <a:r>
                <a:rPr lang="en-US" sz="28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Reinvest</a:t>
              </a:r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into Facilities</a:t>
              </a:r>
            </a:p>
          </p:txBody>
        </p:sp>
      </p:grpSp>
      <p:sp>
        <p:nvSpPr>
          <p:cNvPr id="13" name="Isosceles Triangle 12"/>
          <p:cNvSpPr/>
          <p:nvPr/>
        </p:nvSpPr>
        <p:spPr>
          <a:xfrm rot="19766243">
            <a:off x="8673274" y="1798912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04950" y="1418212"/>
            <a:ext cx="7496175" cy="523220"/>
            <a:chOff x="3198570" y="2332612"/>
            <a:chExt cx="5859705" cy="804996"/>
          </a:xfrm>
        </p:grpSpPr>
        <p:sp>
          <p:nvSpPr>
            <p:cNvPr id="11" name="Isosceles Triangle 10"/>
            <p:cNvSpPr/>
            <p:nvPr/>
          </p:nvSpPr>
          <p:spPr>
            <a:xfrm rot="19766243">
              <a:off x="8730424" y="2732361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98570" y="2332612"/>
              <a:ext cx="5859705" cy="804996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Campus Budget officers control budget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8" name="Picture 2" descr="https://ensemble.itec.suny.edu/app/assets/0D7B1E6D-951E-43D3-B97A-6E505F2673CF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9685" b="1531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824341" y="-3810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19766243">
            <a:off x="8730424" y="27990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00575" y="2437387"/>
            <a:ext cx="44196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Keep Application Simple</a:t>
            </a:r>
          </a:p>
        </p:txBody>
      </p:sp>
      <p:sp>
        <p:nvSpPr>
          <p:cNvPr id="9" name="Isosceles Triangle 8"/>
          <p:cNvSpPr/>
          <p:nvPr/>
        </p:nvSpPr>
        <p:spPr>
          <a:xfrm rot="19766243">
            <a:off x="8711374" y="35610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51000" y="3199387"/>
            <a:ext cx="73501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OCF and Build Smart will select Winners</a:t>
            </a:r>
          </a:p>
        </p:txBody>
      </p:sp>
      <p:sp>
        <p:nvSpPr>
          <p:cNvPr id="11" name="Isosceles Triangle 10"/>
          <p:cNvSpPr/>
          <p:nvPr/>
        </p:nvSpPr>
        <p:spPr>
          <a:xfrm rot="19766243">
            <a:off x="8692324" y="430398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00575" y="3942337"/>
            <a:ext cx="44196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Simplified M&amp;V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106" name="Picture 2" descr="https://ensemble.itec.suny.edu/app/assets/4D286A79-2B21-43EC-8C6A-1453C0C818DD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l="9434" t="13250" r="6289" b="2354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-1905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 rot="1833757" flipH="1">
            <a:off x="129350" y="5892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5724" y="228600"/>
            <a:ext cx="57626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EO88 – 2015 &amp; 2016 Deadlines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Isosceles Triangle 10"/>
          <p:cNvSpPr/>
          <p:nvPr/>
        </p:nvSpPr>
        <p:spPr>
          <a:xfrm rot="1833757" flipH="1">
            <a:off x="138875" y="171318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5722" y="1318280"/>
            <a:ext cx="5260978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06/30/15-Retro-Commissioning</a:t>
            </a:r>
          </a:p>
        </p:txBody>
      </p:sp>
      <p:sp>
        <p:nvSpPr>
          <p:cNvPr id="13" name="Isosceles Triangle 12"/>
          <p:cNvSpPr/>
          <p:nvPr/>
        </p:nvSpPr>
        <p:spPr>
          <a:xfrm rot="1833757" flipH="1">
            <a:off x="129351" y="241803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5724" y="2048530"/>
            <a:ext cx="3981451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12/31/15-Energy Audits</a:t>
            </a:r>
          </a:p>
        </p:txBody>
      </p:sp>
      <p:sp>
        <p:nvSpPr>
          <p:cNvPr id="15" name="Isosceles Triangle 14"/>
          <p:cNvSpPr/>
          <p:nvPr/>
        </p:nvSpPr>
        <p:spPr>
          <a:xfrm rot="1833757" flipH="1">
            <a:off x="129350" y="314193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725" y="2781955"/>
            <a:ext cx="3981450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12/31/15-CMMS</a:t>
            </a:r>
          </a:p>
        </p:txBody>
      </p:sp>
      <p:sp>
        <p:nvSpPr>
          <p:cNvPr id="19" name="Isosceles Triangle 18"/>
          <p:cNvSpPr/>
          <p:nvPr/>
        </p:nvSpPr>
        <p:spPr>
          <a:xfrm rot="1833757" flipH="1">
            <a:off x="129350" y="3875361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5725" y="3515380"/>
            <a:ext cx="3981450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12/31/16-Submetering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5724" y="4251980"/>
            <a:ext cx="6797676" cy="616608"/>
            <a:chOff x="85724" y="1686580"/>
            <a:chExt cx="6797676" cy="616608"/>
          </a:xfrm>
        </p:grpSpPr>
        <p:sp>
          <p:nvSpPr>
            <p:cNvPr id="18" name="Isosceles Triangle 17"/>
            <p:cNvSpPr/>
            <p:nvPr/>
          </p:nvSpPr>
          <p:spPr>
            <a:xfrm rot="1833757" flipH="1">
              <a:off x="129351" y="2052911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5724" y="1686580"/>
              <a:ext cx="679767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12/31/17-Energy Monitoring &amp; Control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http://www.buffalonews.com/storyimage/BN/20131014/CITYANDREGION/131019390/AR/0/AR-131019390.jpg&amp;maxW=960"/>
          <p:cNvPicPr>
            <a:picLocks noChangeAspect="1" noChangeArrowheads="1"/>
          </p:cNvPicPr>
          <p:nvPr/>
        </p:nvPicPr>
        <p:blipFill>
          <a:blip r:embed="rId3" cstate="print"/>
          <a:srcRect b="322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8824341" y="-38101"/>
            <a:ext cx="329184" cy="5181601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435100" y="1510287"/>
            <a:ext cx="7623175" cy="643676"/>
            <a:chOff x="1435100" y="2843787"/>
            <a:chExt cx="7623175" cy="643676"/>
          </a:xfrm>
        </p:grpSpPr>
        <p:sp>
          <p:nvSpPr>
            <p:cNvPr id="14" name="Isosceles Triangle 13"/>
            <p:cNvSpPr/>
            <p:nvPr/>
          </p:nvSpPr>
          <p:spPr>
            <a:xfrm rot="19766243">
              <a:off x="8730424" y="32371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35100" y="2843787"/>
              <a:ext cx="76231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Ebola, NFPA, CO, Codes, NFPA &amp; More 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49575" y="2361187"/>
            <a:ext cx="6105525" cy="618276"/>
            <a:chOff x="2952750" y="2843787"/>
            <a:chExt cx="6105525" cy="618276"/>
          </a:xfrm>
        </p:grpSpPr>
        <p:sp>
          <p:nvSpPr>
            <p:cNvPr id="9" name="Isosceles Triangle 8"/>
            <p:cNvSpPr/>
            <p:nvPr/>
          </p:nvSpPr>
          <p:spPr>
            <a:xfrm rot="19766243">
              <a:off x="8730424" y="32117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52750" y="2843787"/>
              <a:ext cx="610552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B1184, MCM, Upcoming Projects 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949575" y="3199387"/>
            <a:ext cx="6105525" cy="618276"/>
            <a:chOff x="2952750" y="2843787"/>
            <a:chExt cx="6105525" cy="618276"/>
          </a:xfrm>
        </p:grpSpPr>
        <p:sp>
          <p:nvSpPr>
            <p:cNvPr id="16" name="Isosceles Triangle 15"/>
            <p:cNvSpPr/>
            <p:nvPr/>
          </p:nvSpPr>
          <p:spPr>
            <a:xfrm rot="19766243">
              <a:off x="8730424" y="32117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952750" y="2843787"/>
              <a:ext cx="610552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Remote Net Metering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949575" y="4012187"/>
            <a:ext cx="6105525" cy="618276"/>
            <a:chOff x="2952750" y="2843787"/>
            <a:chExt cx="6105525" cy="618276"/>
          </a:xfrm>
        </p:grpSpPr>
        <p:sp>
          <p:nvSpPr>
            <p:cNvPr id="19" name="Isosceles Triangle 18"/>
            <p:cNvSpPr/>
            <p:nvPr/>
          </p:nvSpPr>
          <p:spPr>
            <a:xfrm rot="19766243">
              <a:off x="8730424" y="32117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952750" y="2843787"/>
              <a:ext cx="610552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Energy Buying Group Meeting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474300"/>
            <a:ext cx="9144000" cy="863274"/>
            <a:chOff x="0" y="430757"/>
            <a:chExt cx="9144000" cy="863274"/>
          </a:xfrm>
        </p:grpSpPr>
        <p:sp>
          <p:nvSpPr>
            <p:cNvPr id="22" name="Rectangle 21"/>
            <p:cNvSpPr/>
            <p:nvPr/>
          </p:nvSpPr>
          <p:spPr>
            <a:xfrm flipH="1">
              <a:off x="7675728" y="438150"/>
              <a:ext cx="1468272" cy="623207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0" y="430757"/>
              <a:ext cx="1468272" cy="5925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4" name="Isosceles Triangle 23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" name="Isosceles Triangle 24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1050" y="647700"/>
              <a:ext cx="7467600" cy="646331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Tomorrow’s Preview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46754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ensemble.itec.suny.edu/app/assets/4BC3A97F-526F-4F8B-8AFB-CD7055F611B2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10074" r="5185" b="18815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  <p:pic>
        <p:nvPicPr>
          <p:cNvPr id="8" name="Picture 7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0" y="0"/>
            <a:ext cx="2971800" cy="5162550"/>
            <a:chOff x="0" y="0"/>
            <a:chExt cx="2971800" cy="516255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329184" cy="5162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/>
          </p:nvSpPr>
          <p:spPr>
            <a:xfrm rot="1833757" flipH="1">
              <a:off x="119825" y="1438069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 rot="1833757" flipH="1">
              <a:off x="119825" y="81783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200" y="457200"/>
              <a:ext cx="2895600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Agenda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4431" y="1096030"/>
            <a:ext cx="3202169" cy="619783"/>
            <a:chOff x="74431" y="1096030"/>
            <a:chExt cx="3202169" cy="619783"/>
          </a:xfrm>
        </p:grpSpPr>
        <p:sp>
          <p:nvSpPr>
            <p:cNvPr id="16" name="Isosceles Triangle 15"/>
            <p:cNvSpPr/>
            <p:nvPr/>
          </p:nvSpPr>
          <p:spPr>
            <a:xfrm rot="1833757" flipH="1">
              <a:off x="118056" y="1465536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431" y="1096030"/>
              <a:ext cx="3202169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marL="115888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Res Hall Program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4431" y="1819058"/>
            <a:ext cx="2992619" cy="619783"/>
            <a:chOff x="74431" y="1865118"/>
            <a:chExt cx="2992619" cy="619783"/>
          </a:xfrm>
        </p:grpSpPr>
        <p:sp>
          <p:nvSpPr>
            <p:cNvPr id="18" name="Isosceles Triangle 17"/>
            <p:cNvSpPr/>
            <p:nvPr/>
          </p:nvSpPr>
          <p:spPr>
            <a:xfrm rot="1833757" flipH="1">
              <a:off x="118056" y="2234624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4431" y="1865118"/>
              <a:ext cx="2992619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marL="115888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Veterans Hiring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4431" y="2542086"/>
            <a:ext cx="1487669" cy="619783"/>
            <a:chOff x="74431" y="2629242"/>
            <a:chExt cx="1487669" cy="619783"/>
          </a:xfrm>
        </p:grpSpPr>
        <p:sp>
          <p:nvSpPr>
            <p:cNvPr id="24" name="Isosceles Triangle 23"/>
            <p:cNvSpPr/>
            <p:nvPr/>
          </p:nvSpPr>
          <p:spPr>
            <a:xfrm rot="1833757" flipH="1">
              <a:off x="118056" y="2998748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431" y="2629242"/>
              <a:ext cx="1487669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marL="115888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PWEF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7131" y="3988142"/>
            <a:ext cx="3468869" cy="619783"/>
            <a:chOff x="87131" y="3988142"/>
            <a:chExt cx="3468869" cy="619783"/>
          </a:xfrm>
        </p:grpSpPr>
        <p:sp>
          <p:nvSpPr>
            <p:cNvPr id="20" name="Isosceles Triangle 19"/>
            <p:cNvSpPr/>
            <p:nvPr/>
          </p:nvSpPr>
          <p:spPr>
            <a:xfrm rot="1833757" flipH="1">
              <a:off x="130756" y="4357648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7131" y="3988142"/>
              <a:ext cx="3468869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marL="115888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Preview Tomorrow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99831" y="3265114"/>
            <a:ext cx="1487669" cy="619783"/>
            <a:chOff x="99831" y="3327742"/>
            <a:chExt cx="1487669" cy="619783"/>
          </a:xfrm>
        </p:grpSpPr>
        <p:sp>
          <p:nvSpPr>
            <p:cNvPr id="26" name="Isosceles Triangle 25"/>
            <p:cNvSpPr/>
            <p:nvPr/>
          </p:nvSpPr>
          <p:spPr>
            <a:xfrm rot="1833757" flipH="1">
              <a:off x="143456" y="3697248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9831" y="3327742"/>
              <a:ext cx="1487669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marL="115888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EO88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semble.itec.suny.edu/app/assets/97BFEBCA-16F4-4E43-94E1-116B3DB7F2BA.jpg?width=600&amp;height=450"/>
          <p:cNvPicPr>
            <a:picLocks noChangeAspect="1" noChangeArrowheads="1"/>
          </p:cNvPicPr>
          <p:nvPr/>
        </p:nvPicPr>
        <p:blipFill>
          <a:blip r:embed="rId2" cstate="print"/>
          <a:srcRect t="16201" r="2998" b="1104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2" name="Picture 2" descr="C:\Users\beedonka\AppData\Local\Microsoft\Windows\Temporary Internet Files\Content.IE5\6JUCQPMG\question-mark-in-blue-round-button-6154-larg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7900" y="2148840"/>
            <a:ext cx="2044360" cy="2044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 rot="19766243">
            <a:off x="8730425" y="208466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419600" y="1750993"/>
            <a:ext cx="4629151" cy="523220"/>
          </a:xfrm>
          <a:prstGeom prst="rect">
            <a:avLst/>
          </a:prstGeom>
          <a:solidFill>
            <a:srgbClr val="004C93"/>
          </a:solidFill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Budgets are a must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watermark__BLUE_logo.pn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Isosceles Triangle 10"/>
          <p:cNvSpPr/>
          <p:nvPr/>
        </p:nvSpPr>
        <p:spPr>
          <a:xfrm rot="19766243">
            <a:off x="8730856" y="3531353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30849" y="2744308"/>
            <a:ext cx="4175051" cy="954107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Debt Service Liability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key to affordability</a:t>
            </a:r>
          </a:p>
        </p:txBody>
      </p:sp>
      <p:pic>
        <p:nvPicPr>
          <p:cNvPr id="106498" name="Picture 2" descr="https://ensemble.itec.suny.edu/app/assets/60FEDA7E-F6D6-4A11-B074-A7F173678809.tif?width=600&amp;height=450"/>
          <p:cNvPicPr>
            <a:picLocks noChangeAspect="1" noChangeArrowheads="1"/>
          </p:cNvPicPr>
          <p:nvPr/>
        </p:nvPicPr>
        <p:blipFill>
          <a:blip r:embed="rId4" cstate="print"/>
          <a:srcRect l="6036" t="14910" b="1461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>
            <a:off x="0" y="-6350"/>
            <a:ext cx="3775075" cy="5162550"/>
            <a:chOff x="0" y="0"/>
            <a:chExt cx="3775075" cy="5162550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329184" cy="5162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 rot="1833757" flipH="1">
              <a:off x="132526" y="230373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8900" y="1943100"/>
              <a:ext cx="36861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Discussion Items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6198" y="3235981"/>
            <a:ext cx="4165602" cy="548640"/>
            <a:chOff x="203199" y="2956580"/>
            <a:chExt cx="3419476" cy="954107"/>
          </a:xfrm>
        </p:grpSpPr>
        <p:sp>
          <p:nvSpPr>
            <p:cNvPr id="30" name="Isosceles Triangle 29"/>
            <p:cNvSpPr/>
            <p:nvPr/>
          </p:nvSpPr>
          <p:spPr>
            <a:xfrm rot="1833757" flipH="1">
              <a:off x="272225" y="3326086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03199" y="2956580"/>
              <a:ext cx="3419476" cy="954107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Refunding (refinancing) 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8899" y="3947180"/>
            <a:ext cx="3419476" cy="619783"/>
            <a:chOff x="380999" y="3108980"/>
            <a:chExt cx="3419476" cy="619783"/>
          </a:xfrm>
        </p:grpSpPr>
        <p:sp>
          <p:nvSpPr>
            <p:cNvPr id="32" name="Isosceles Triangle 31"/>
            <p:cNvSpPr/>
            <p:nvPr/>
          </p:nvSpPr>
          <p:spPr>
            <a:xfrm rot="1833757" flipH="1">
              <a:off x="424625" y="3478486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80999" y="3108980"/>
              <a:ext cx="341947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Wicks/PLAs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8899" y="2550180"/>
            <a:ext cx="3419476" cy="619783"/>
            <a:chOff x="203199" y="2956580"/>
            <a:chExt cx="3419476" cy="619783"/>
          </a:xfrm>
        </p:grpSpPr>
        <p:sp>
          <p:nvSpPr>
            <p:cNvPr id="37" name="Isosceles Triangle 36"/>
            <p:cNvSpPr/>
            <p:nvPr/>
          </p:nvSpPr>
          <p:spPr>
            <a:xfrm rot="1833757" flipH="1">
              <a:off x="272225" y="3326086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03199" y="2956580"/>
              <a:ext cx="341947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Capital Plans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474300"/>
            <a:ext cx="9144000" cy="1097767"/>
            <a:chOff x="0" y="430757"/>
            <a:chExt cx="9144000" cy="1097767"/>
          </a:xfrm>
        </p:grpSpPr>
        <p:sp>
          <p:nvSpPr>
            <p:cNvPr id="13" name="Rectangle 12"/>
            <p:cNvSpPr/>
            <p:nvPr/>
          </p:nvSpPr>
          <p:spPr>
            <a:xfrm flipH="1">
              <a:off x="7675728" y="438150"/>
              <a:ext cx="1468272" cy="8382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430757"/>
              <a:ext cx="1468272" cy="838200"/>
            </a:xfrm>
            <a:prstGeom prst="rect">
              <a:avLst/>
            </a:prstGeom>
            <a:solidFill>
              <a:srgbClr val="004C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/>
            <p:cNvSpPr/>
            <p:nvPr/>
          </p:nvSpPr>
          <p:spPr>
            <a:xfrm rot="20297754" flipH="1" flipV="1">
              <a:off x="895935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/>
            <p:cNvSpPr/>
            <p:nvPr/>
          </p:nvSpPr>
          <p:spPr>
            <a:xfrm rot="1302246" flipV="1">
              <a:off x="7575654" y="546847"/>
              <a:ext cx="672411" cy="441136"/>
            </a:xfrm>
            <a:prstGeom prst="triangle">
              <a:avLst>
                <a:gd name="adj" fmla="val 25260"/>
              </a:avLst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38200" y="666750"/>
              <a:ext cx="7467600" cy="861774"/>
            </a:xfrm>
            <a:prstGeom prst="rect">
              <a:avLst/>
            </a:prstGeom>
            <a:solidFill>
              <a:srgbClr val="004C9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5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Res Hall Capital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6" name="Picture 2" descr="https://ensemble.itec.suny.edu/app/assets/BECB52DA-F4ED-49F7-B3AC-EF09E6F90E82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7831" b="1716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19766243">
            <a:off x="8717724" y="27990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97449" y="2437387"/>
            <a:ext cx="40608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Greater </a:t>
            </a: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Responsibility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Isosceles Triangle 14"/>
          <p:cNvSpPr/>
          <p:nvPr/>
        </p:nvSpPr>
        <p:spPr>
          <a:xfrm rot="19766243">
            <a:off x="8752198" y="345942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19766243">
            <a:off x="8739949" y="365946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771900" y="3300977"/>
            <a:ext cx="5308147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$1.2 billion in outstanding debt</a:t>
            </a:r>
          </a:p>
        </p:txBody>
      </p:sp>
      <p:sp>
        <p:nvSpPr>
          <p:cNvPr id="18" name="Isosceles Triangle 17"/>
          <p:cNvSpPr/>
          <p:nvPr/>
        </p:nvSpPr>
        <p:spPr>
          <a:xfrm rot="19766243">
            <a:off x="8749474" y="457068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016499" y="4209037"/>
            <a:ext cx="40608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 Credit Rating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ensemble.itec.suny.edu/app/assets/302CD90A-F423-40ED-A888-142E95BD2D4D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8381" r="2928" b="1881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" name="Picture 4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8817659" y="0"/>
            <a:ext cx="329184" cy="516255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134100" y="1736256"/>
            <a:ext cx="2924371" cy="620869"/>
            <a:chOff x="6134100" y="1736256"/>
            <a:chExt cx="2924371" cy="620869"/>
          </a:xfrm>
        </p:grpSpPr>
        <p:sp>
          <p:nvSpPr>
            <p:cNvPr id="7" name="Isosceles Triangle 6"/>
            <p:cNvSpPr/>
            <p:nvPr/>
          </p:nvSpPr>
          <p:spPr>
            <a:xfrm rot="19766243">
              <a:off x="8730425" y="2106848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34100" y="1736256"/>
              <a:ext cx="2924371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Historic </a:t>
              </a:r>
              <a:r>
                <a:rPr lang="en-US" sz="2800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Trends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15000" y="3199387"/>
            <a:ext cx="3343274" cy="627125"/>
            <a:chOff x="4808195" y="3294637"/>
            <a:chExt cx="4250080" cy="627125"/>
          </a:xfrm>
        </p:grpSpPr>
        <p:sp>
          <p:nvSpPr>
            <p:cNvPr id="10" name="Isosceles Triangle 9"/>
            <p:cNvSpPr/>
            <p:nvPr/>
          </p:nvSpPr>
          <p:spPr>
            <a:xfrm rot="19766243">
              <a:off x="8607529" y="3624959"/>
              <a:ext cx="401532" cy="296803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808195" y="3294637"/>
              <a:ext cx="4250080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Campus Meetings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57700" y="2478652"/>
            <a:ext cx="4610100" cy="627811"/>
            <a:chOff x="4469949" y="3955027"/>
            <a:chExt cx="4610100" cy="627811"/>
          </a:xfrm>
        </p:grpSpPr>
        <p:sp>
          <p:nvSpPr>
            <p:cNvPr id="12" name="Isosceles Triangle 11"/>
            <p:cNvSpPr/>
            <p:nvPr/>
          </p:nvSpPr>
          <p:spPr>
            <a:xfrm rot="19766243">
              <a:off x="8739949" y="4332561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469949" y="3955027"/>
              <a:ext cx="4610100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Controller &amp; Budget  Input</a:t>
              </a:r>
            </a:p>
          </p:txBody>
        </p:sp>
      </p:grpSp>
      <p:sp>
        <p:nvSpPr>
          <p:cNvPr id="14" name="Isosceles Triangle 13"/>
          <p:cNvSpPr/>
          <p:nvPr/>
        </p:nvSpPr>
        <p:spPr>
          <a:xfrm rot="19766243">
            <a:off x="8720899" y="139886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14775" y="1031406"/>
            <a:ext cx="5134171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Capital Plan Reviews Include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potsdam.edu/admissions/images/42765scr_02b09a90776fd0b.jpg"/>
          <p:cNvPicPr>
            <a:picLocks noChangeAspect="1" noChangeArrowheads="1"/>
          </p:cNvPicPr>
          <p:nvPr/>
        </p:nvPicPr>
        <p:blipFill>
          <a:blip r:embed="rId3" cstate="print"/>
          <a:srcRect t="5064" r="159" b="1090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4" name="Isosceles Triangle 23"/>
          <p:cNvSpPr/>
          <p:nvPr/>
        </p:nvSpPr>
        <p:spPr>
          <a:xfrm rot="1833757" flipH="1">
            <a:off x="119825" y="148458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29184" cy="516255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3762374" cy="5162550"/>
            <a:chOff x="0" y="0"/>
            <a:chExt cx="3762374" cy="516255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329184" cy="516255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/>
            <p:cNvSpPr/>
            <p:nvPr/>
          </p:nvSpPr>
          <p:spPr>
            <a:xfrm rot="1833757" flipH="1">
              <a:off x="119825" y="1503636"/>
              <a:ext cx="288003" cy="250277"/>
            </a:xfrm>
            <a:prstGeom prst="triangle">
              <a:avLst/>
            </a:prstGeom>
            <a:solidFill>
              <a:srgbClr val="00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/>
            <p:cNvSpPr/>
            <p:nvPr/>
          </p:nvSpPr>
          <p:spPr>
            <a:xfrm rot="1833757" flipH="1">
              <a:off x="119825" y="81783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199" y="457200"/>
              <a:ext cx="3686175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Discussion Items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199" y="1134130"/>
              <a:ext cx="3419476" cy="523220"/>
            </a:xfrm>
            <a:prstGeom prst="rect">
              <a:avLst/>
            </a:prstGeom>
            <a:solidFill>
              <a:srgbClr val="009EE0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Project Budgets</a:t>
              </a:r>
              <a:endPara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Isosceles Triangle 13"/>
          <p:cNvSpPr/>
          <p:nvPr/>
        </p:nvSpPr>
        <p:spPr>
          <a:xfrm rot="1833757" flipH="1">
            <a:off x="129350" y="222753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5723" y="1858030"/>
            <a:ext cx="3409951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Dates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Isosceles Triangle 15"/>
          <p:cNvSpPr/>
          <p:nvPr/>
        </p:nvSpPr>
        <p:spPr>
          <a:xfrm rot="1833757" flipH="1">
            <a:off x="129350" y="293238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 rot="1833757" flipH="1">
            <a:off x="129350" y="363723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 rot="1833757" flipH="1">
            <a:off x="138875" y="4380186"/>
            <a:ext cx="288003" cy="250277"/>
          </a:xfrm>
          <a:prstGeom prst="triangle">
            <a:avLst/>
          </a:prstGeom>
          <a:solidFill>
            <a:srgbClr val="00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/>
          <p:cNvSpPr/>
          <p:nvPr/>
        </p:nvSpPr>
        <p:spPr>
          <a:xfrm rot="1833757" flipH="1">
            <a:off x="119825" y="79878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6199" y="438150"/>
            <a:ext cx="6096001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Campus Meeting  - Discussion Items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723" y="1838980"/>
            <a:ext cx="3409951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Dates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724" y="2572405"/>
            <a:ext cx="3419476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Borrowing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249" y="3267730"/>
            <a:ext cx="3419476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Future Operating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5249" y="4010680"/>
            <a:ext cx="3419476" cy="523220"/>
          </a:xfrm>
          <a:prstGeom prst="rect">
            <a:avLst/>
          </a:prstGeom>
          <a:solidFill>
            <a:srgbClr val="009EE0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Utilization Rates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16175"/>
            <a:ext cx="9144000" cy="517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9766243">
            <a:off x="8730425" y="252281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62450" y="2152650"/>
            <a:ext cx="471487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</a:t>
            </a: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dates influence debt</a:t>
            </a:r>
          </a:p>
        </p:txBody>
      </p:sp>
      <p:sp>
        <p:nvSpPr>
          <p:cNvPr id="7" name="Isosceles Triangle 6"/>
          <p:cNvSpPr/>
          <p:nvPr/>
        </p:nvSpPr>
        <p:spPr>
          <a:xfrm rot="19766243">
            <a:off x="8730425" y="33705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24301" y="3000375"/>
            <a:ext cx="516255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Borrowing type </a:t>
            </a: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15 or 30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year</a:t>
            </a:r>
          </a:p>
        </p:txBody>
      </p:sp>
      <p:sp>
        <p:nvSpPr>
          <p:cNvPr id="12" name="Isosceles Triangle 11"/>
          <p:cNvSpPr/>
          <p:nvPr/>
        </p:nvSpPr>
        <p:spPr>
          <a:xfrm rot="19766243">
            <a:off x="8717725" y="165921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505200" y="1289050"/>
            <a:ext cx="55594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</a:t>
            </a: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Budgets must be accurate </a:t>
            </a:r>
          </a:p>
        </p:txBody>
      </p:sp>
      <p:sp>
        <p:nvSpPr>
          <p:cNvPr id="14" name="Isosceles Triangle 13"/>
          <p:cNvSpPr/>
          <p:nvPr/>
        </p:nvSpPr>
        <p:spPr>
          <a:xfrm rot="19766243">
            <a:off x="8705025" y="41579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898901" y="3787775"/>
            <a:ext cx="516255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Bonds or hard dollar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ensemble.itec.suny.edu/app/assets/4C9D2026-2F80-43CB-A5D7-F011B864D7DD.jpg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7222" b="1777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814816" y="0"/>
            <a:ext cx="329184" cy="51435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19766243">
            <a:off x="8812371" y="307843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watermark__BLUE_logo.png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1619"/>
          <a:stretch>
            <a:fillRect/>
          </a:stretch>
        </p:blipFill>
        <p:spPr bwMode="auto">
          <a:xfrm>
            <a:off x="304800" y="4329113"/>
            <a:ext cx="1219200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Isosceles Triangle 11"/>
          <p:cNvSpPr/>
          <p:nvPr/>
        </p:nvSpPr>
        <p:spPr>
          <a:xfrm rot="19766243">
            <a:off x="8812372" y="3948386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81375" y="3583562"/>
            <a:ext cx="5762625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Utilization affects revenue</a:t>
            </a:r>
          </a:p>
        </p:txBody>
      </p:sp>
      <p:sp>
        <p:nvSpPr>
          <p:cNvPr id="6" name="Rectangle 5"/>
          <p:cNvSpPr/>
          <p:nvPr/>
        </p:nvSpPr>
        <p:spPr>
          <a:xfrm>
            <a:off x="2616201" y="2707262"/>
            <a:ext cx="65278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Room rents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also affect revenue</a:t>
            </a:r>
          </a:p>
        </p:txBody>
      </p:sp>
      <p:sp>
        <p:nvSpPr>
          <p:cNvPr id="7" name="Isosceles Triangle 6"/>
          <p:cNvSpPr/>
          <p:nvPr/>
        </p:nvSpPr>
        <p:spPr>
          <a:xfrm rot="19766243">
            <a:off x="8806624" y="219261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57499" y="1822450"/>
            <a:ext cx="6286501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Future operating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 be considered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ensemble.itec.suny.edu/app/assets/93C3342E-B781-43E5-B51C-542652EC54A4.tif?width=600&amp;height=450"/>
          <p:cNvPicPr>
            <a:picLocks noChangeAspect="1" noChangeArrowheads="1"/>
          </p:cNvPicPr>
          <p:nvPr/>
        </p:nvPicPr>
        <p:blipFill>
          <a:blip r:embed="rId3" cstate="print"/>
          <a:srcRect t="6349" r="1304" b="19629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304800" y="0"/>
            <a:ext cx="8839200" cy="5143500"/>
            <a:chOff x="304800" y="0"/>
            <a:chExt cx="8839200" cy="5143500"/>
          </a:xfrm>
        </p:grpSpPr>
        <p:sp>
          <p:nvSpPr>
            <p:cNvPr id="17" name="Rectangle 16"/>
            <p:cNvSpPr/>
            <p:nvPr/>
          </p:nvSpPr>
          <p:spPr>
            <a:xfrm>
              <a:off x="8814816" y="0"/>
              <a:ext cx="329184" cy="5143500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watermark__BLUE_logo.png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100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-11619"/>
            <a:stretch>
              <a:fillRect/>
            </a:stretch>
          </p:blipFill>
          <p:spPr bwMode="auto">
            <a:xfrm>
              <a:off x="304800" y="4329113"/>
              <a:ext cx="1219200" cy="814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Isosceles Triangle 18"/>
            <p:cNvSpPr/>
            <p:nvPr/>
          </p:nvSpPr>
          <p:spPr>
            <a:xfrm rot="19766243">
              <a:off x="8736172" y="2906986"/>
              <a:ext cx="288003" cy="250277"/>
            </a:xfrm>
            <a:prstGeom prst="triangle">
              <a:avLst/>
            </a:prstGeom>
            <a:solidFill>
              <a:srgbClr val="0025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29100" y="2529462"/>
              <a:ext cx="4838701" cy="523220"/>
            </a:xfrm>
            <a:prstGeom prst="rect">
              <a:avLst/>
            </a:prstGeom>
            <a:solidFill>
              <a:srgbClr val="004C93"/>
            </a:solidFill>
          </p:spPr>
          <p:txBody>
            <a:bodyPr wrap="square">
              <a:spAutoFit/>
            </a:bodyPr>
            <a:lstStyle/>
            <a:p>
              <a:pPr algn="r"/>
              <a:r>
                <a:rPr lang="en-US" sz="28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Insert yourself in the process</a:t>
              </a:r>
            </a:p>
          </p:txBody>
        </p:sp>
      </p:grpSp>
      <p:sp>
        <p:nvSpPr>
          <p:cNvPr id="14" name="Isosceles Triangle 13"/>
          <p:cNvSpPr/>
          <p:nvPr/>
        </p:nvSpPr>
        <p:spPr>
          <a:xfrm rot="19766243">
            <a:off x="8730424" y="2192611"/>
            <a:ext cx="288003" cy="250277"/>
          </a:xfrm>
          <a:prstGeom prst="triangle">
            <a:avLst/>
          </a:prstGeom>
          <a:solidFill>
            <a:srgbClr val="00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670300" y="1822450"/>
            <a:ext cx="5384800" cy="523220"/>
          </a:xfrm>
          <a:prstGeom prst="rect">
            <a:avLst/>
          </a:prstGeom>
          <a:solidFill>
            <a:srgbClr val="004C93"/>
          </a:solidFill>
        </p:spPr>
        <p:txBody>
          <a:bodyPr wrap="square">
            <a:spAutoFit/>
          </a:bodyPr>
          <a:lstStyle/>
          <a:p>
            <a:pPr algn="r"/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Facilities Staff Must be Involved</a:t>
            </a:r>
            <a:endParaRPr lang="en-US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19993</TotalTime>
  <Words>1511</Words>
  <Application>Microsoft Office PowerPoint</Application>
  <PresentationFormat>On-screen Show (16:9)</PresentationFormat>
  <Paragraphs>193</Paragraphs>
  <Slides>20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todtmaje</dc:creator>
  <cp:lastModifiedBy>ashley</cp:lastModifiedBy>
  <cp:revision>738</cp:revision>
  <dcterms:created xsi:type="dcterms:W3CDTF">2013-09-12T16:13:03Z</dcterms:created>
  <dcterms:modified xsi:type="dcterms:W3CDTF">2015-03-09T18:04:07Z</dcterms:modified>
</cp:coreProperties>
</file>