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theme/theme5.xml" ContentType="application/vnd.openxmlformats-officedocument.theme+xml"/>
  <Override PartName="/ppt/notesSlides/notesSlide2.xml" ContentType="application/vnd.openxmlformats-officedocument.presentationml.notesSlide+xml"/>
  <Override PartName="/ppt/diagrams/drawing2.xml" ContentType="application/vnd.ms-office.drawingml.diagramDrawing+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notesSlides/notesSlide49.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Override PartName="/ppt/notesSlides/notesSlide45.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notesSlides/notesSlide23.xml" ContentType="application/vnd.openxmlformats-officedocument.presentationml.notesSlide+xml"/>
  <Override PartName="/ppt/notesSlides/notesSlide41.xml" ContentType="application/vnd.openxmlformats-officedocument.presentationml.notesSlide+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slides/slide9.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notesSlides/notesSlide48.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diagrams/quickStyle1.xml" ContentType="application/vnd.openxmlformats-officedocument.drawingml.diagramStyle+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notesSlides/notesSlide46.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ppt/notesSlides/notesSlide4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layout2.xml" ContentType="application/vnd.openxmlformats-officedocument.drawingml.diagramLayout+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notesSlides/notesSlide47.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Layouts/slideLayout15.xml" ContentType="application/vnd.openxmlformats-officedocument.presentationml.slideLayout+xml"/>
  <Default Extension="wmf" ContentType="image/x-wmf"/>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notesSlides/notesSlide25.xml" ContentType="application/vnd.openxmlformats-officedocument.presentationml.notesSlide+xml"/>
  <Override PartName="/ppt/notesSlides/notesSlide43.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21.xml" ContentType="application/vnd.openxmlformats-officedocument.presentationml.notesSlide+xml"/>
  <Override PartName="/ppt/notesSlides/notesSlide50.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3" r:id="rId1"/>
    <p:sldMasterId id="2147484145" r:id="rId2"/>
    <p:sldMasterId id="2147484086" r:id="rId3"/>
  </p:sldMasterIdLst>
  <p:notesMasterIdLst>
    <p:notesMasterId r:id="rId54"/>
  </p:notesMasterIdLst>
  <p:handoutMasterIdLst>
    <p:handoutMasterId r:id="rId55"/>
  </p:handoutMasterIdLst>
  <p:sldIdLst>
    <p:sldId id="355" r:id="rId4"/>
    <p:sldId id="465" r:id="rId5"/>
    <p:sldId id="445" r:id="rId6"/>
    <p:sldId id="499" r:id="rId7"/>
    <p:sldId id="500" r:id="rId8"/>
    <p:sldId id="501" r:id="rId9"/>
    <p:sldId id="516" r:id="rId10"/>
    <p:sldId id="456" r:id="rId11"/>
    <p:sldId id="497" r:id="rId12"/>
    <p:sldId id="502" r:id="rId13"/>
    <p:sldId id="503" r:id="rId14"/>
    <p:sldId id="505" r:id="rId15"/>
    <p:sldId id="518" r:id="rId16"/>
    <p:sldId id="471" r:id="rId17"/>
    <p:sldId id="517" r:id="rId18"/>
    <p:sldId id="530" r:id="rId19"/>
    <p:sldId id="531" r:id="rId20"/>
    <p:sldId id="479" r:id="rId21"/>
    <p:sldId id="519" r:id="rId22"/>
    <p:sldId id="536" r:id="rId23"/>
    <p:sldId id="533" r:id="rId24"/>
    <p:sldId id="544" r:id="rId25"/>
    <p:sldId id="545" r:id="rId26"/>
    <p:sldId id="539" r:id="rId27"/>
    <p:sldId id="540" r:id="rId28"/>
    <p:sldId id="520" r:id="rId29"/>
    <p:sldId id="521" r:id="rId30"/>
    <p:sldId id="522" r:id="rId31"/>
    <p:sldId id="523" r:id="rId32"/>
    <p:sldId id="524" r:id="rId33"/>
    <p:sldId id="525" r:id="rId34"/>
    <p:sldId id="526" r:id="rId35"/>
    <p:sldId id="527" r:id="rId36"/>
    <p:sldId id="553" r:id="rId37"/>
    <p:sldId id="554" r:id="rId38"/>
    <p:sldId id="528" r:id="rId39"/>
    <p:sldId id="532" r:id="rId40"/>
    <p:sldId id="529" r:id="rId41"/>
    <p:sldId id="546" r:id="rId42"/>
    <p:sldId id="475" r:id="rId43"/>
    <p:sldId id="504" r:id="rId44"/>
    <p:sldId id="442" r:id="rId45"/>
    <p:sldId id="547" r:id="rId46"/>
    <p:sldId id="548" r:id="rId47"/>
    <p:sldId id="549" r:id="rId48"/>
    <p:sldId id="550" r:id="rId49"/>
    <p:sldId id="551" r:id="rId50"/>
    <p:sldId id="552" r:id="rId51"/>
    <p:sldId id="443" r:id="rId52"/>
    <p:sldId id="472" r:id="rId53"/>
  </p:sldIdLst>
  <p:sldSz cx="9144000" cy="6858000" type="screen4x3"/>
  <p:notesSz cx="7102475" cy="9388475"/>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frameSlides="1"/>
  <p:showPr showNarration="1" useTimings="0">
    <p:present/>
    <p:sldAll/>
    <p:penClr>
      <a:srgbClr val="FF0000"/>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CB1FAA"/>
    <a:srgbClr val="5F157D"/>
    <a:srgbClr val="E57C09"/>
    <a:srgbClr val="731997"/>
    <a:srgbClr val="9933FF"/>
    <a:srgbClr val="FFFFCC"/>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008" autoAdjust="0"/>
    <p:restoredTop sz="52439" autoAdjust="0"/>
  </p:normalViewPr>
  <p:slideViewPr>
    <p:cSldViewPr snapToGrid="0">
      <p:cViewPr>
        <p:scale>
          <a:sx n="60" d="100"/>
          <a:sy n="60" d="100"/>
        </p:scale>
        <p:origin x="-3000" y="-133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528"/>
    </p:cViewPr>
  </p:sorterViewPr>
  <p:notesViewPr>
    <p:cSldViewPr snapToGrid="0">
      <p:cViewPr varScale="1">
        <p:scale>
          <a:sx n="53" d="100"/>
          <a:sy n="53" d="100"/>
        </p:scale>
        <p:origin x="-2466" y="-84"/>
      </p:cViewPr>
      <p:guideLst>
        <p:guide orient="horz" pos="2957"/>
        <p:guide pos="2237"/>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slide" Target="slides/slide38.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presProps" Target="presProps.xml"/><Relationship Id="rId8" Type="http://schemas.openxmlformats.org/officeDocument/2006/relationships/slide" Target="slides/slide5.xml"/><Relationship Id="rId51" Type="http://schemas.openxmlformats.org/officeDocument/2006/relationships/slide" Target="slides/slide48.xml"/><Relationship Id="rId3" Type="http://schemas.openxmlformats.org/officeDocument/2006/relationships/slideMaster" Target="slideMasters/slideMaster3.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0F4C9F4-2403-422F-8B41-6CC55C6E17B9}" type="doc">
      <dgm:prSet loTypeId="urn:microsoft.com/office/officeart/2005/8/layout/process4" loCatId="process" qsTypeId="urn:microsoft.com/office/officeart/2005/8/quickstyle/simple1" qsCatId="simple" csTypeId="urn:microsoft.com/office/officeart/2005/8/colors/colorful3" csCatId="colorful" phldr="1"/>
      <dgm:spPr/>
    </dgm:pt>
    <dgm:pt modelId="{B7C2C5A7-50E8-4AA4-97AF-658EC8583A3B}">
      <dgm:prSet phldrT="[Text]" custT="1"/>
      <dgm:spPr/>
      <dgm:t>
        <a:bodyPr/>
        <a:lstStyle/>
        <a:p>
          <a:r>
            <a:rPr lang="en-US" sz="2800" b="0" i="0" u="none" dirty="0"/>
            <a:t>Hire an </a:t>
          </a:r>
          <a:r>
            <a:rPr lang="en-US" sz="2800" b="0" i="0" u="none" dirty="0" smtClean="0"/>
            <a:t>energy manager </a:t>
          </a:r>
          <a:endParaRPr lang="en-US" sz="2800" dirty="0"/>
        </a:p>
      </dgm:t>
    </dgm:pt>
    <dgm:pt modelId="{06EB68BA-9A07-4667-9F90-26BDD5AF708F}" type="parTrans" cxnId="{AFAAA5F3-4356-4497-922B-92711E5A0B0E}">
      <dgm:prSet/>
      <dgm:spPr/>
      <dgm:t>
        <a:bodyPr/>
        <a:lstStyle/>
        <a:p>
          <a:endParaRPr lang="en-US" sz="5400"/>
        </a:p>
      </dgm:t>
    </dgm:pt>
    <dgm:pt modelId="{122EA600-16F2-42AC-B659-AC3FEF51C88B}" type="sibTrans" cxnId="{AFAAA5F3-4356-4497-922B-92711E5A0B0E}">
      <dgm:prSet/>
      <dgm:spPr/>
      <dgm:t>
        <a:bodyPr/>
        <a:lstStyle/>
        <a:p>
          <a:endParaRPr lang="en-US" sz="5400"/>
        </a:p>
      </dgm:t>
    </dgm:pt>
    <dgm:pt modelId="{FB2F7A22-7B80-4A8F-B50F-5A4720A7CAA0}">
      <dgm:prSet phldrT="[Text]" custT="1"/>
      <dgm:spPr/>
      <dgm:t>
        <a:bodyPr/>
        <a:lstStyle/>
        <a:p>
          <a:r>
            <a:rPr lang="en-US" sz="2800" b="0" i="0" u="none" dirty="0"/>
            <a:t>Integrate sub meters into </a:t>
          </a:r>
          <a:r>
            <a:rPr lang="en-US" sz="2800" b="0" i="0" u="none" dirty="0" smtClean="0"/>
            <a:t>NYEM</a:t>
          </a:r>
          <a:endParaRPr lang="en-US" sz="2800" dirty="0"/>
        </a:p>
      </dgm:t>
    </dgm:pt>
    <dgm:pt modelId="{A6419D4B-4A06-4548-986A-2061F9479C30}" type="parTrans" cxnId="{865A3384-3497-4D39-AE0C-5C0957660135}">
      <dgm:prSet/>
      <dgm:spPr/>
      <dgm:t>
        <a:bodyPr/>
        <a:lstStyle/>
        <a:p>
          <a:endParaRPr lang="en-US" sz="5400"/>
        </a:p>
      </dgm:t>
    </dgm:pt>
    <dgm:pt modelId="{658CEC5E-4624-4B9E-B290-1E9B44B9FA80}" type="sibTrans" cxnId="{865A3384-3497-4D39-AE0C-5C0957660135}">
      <dgm:prSet/>
      <dgm:spPr/>
      <dgm:t>
        <a:bodyPr/>
        <a:lstStyle/>
        <a:p>
          <a:endParaRPr lang="en-US" sz="5400"/>
        </a:p>
      </dgm:t>
    </dgm:pt>
    <dgm:pt modelId="{8B00B199-7BB8-4128-96B3-348C78638F6D}">
      <dgm:prSet custT="1"/>
      <dgm:spPr/>
      <dgm:t>
        <a:bodyPr/>
        <a:lstStyle/>
        <a:p>
          <a:r>
            <a:rPr lang="en-US" sz="2800" b="0" i="0" u="none" dirty="0" smtClean="0"/>
            <a:t>Assist with project financing</a:t>
          </a:r>
          <a:endParaRPr lang="en-US" sz="2800" dirty="0"/>
        </a:p>
      </dgm:t>
    </dgm:pt>
    <dgm:pt modelId="{95E53E74-43F3-4416-B9A6-8F8CC3D04FBB}" type="parTrans" cxnId="{93171A9E-B951-46FE-9554-EDA260756AFA}">
      <dgm:prSet/>
      <dgm:spPr/>
      <dgm:t>
        <a:bodyPr/>
        <a:lstStyle/>
        <a:p>
          <a:endParaRPr lang="en-US" sz="5400"/>
        </a:p>
      </dgm:t>
    </dgm:pt>
    <dgm:pt modelId="{EF229739-01E5-434A-8A36-CE99CB9739E3}" type="sibTrans" cxnId="{93171A9E-B951-46FE-9554-EDA260756AFA}">
      <dgm:prSet/>
      <dgm:spPr/>
      <dgm:t>
        <a:bodyPr/>
        <a:lstStyle/>
        <a:p>
          <a:endParaRPr lang="en-US" sz="5400"/>
        </a:p>
      </dgm:t>
    </dgm:pt>
    <dgm:pt modelId="{2FC786D7-4842-40BF-ABDC-F842C5EE9F90}">
      <dgm:prSet custT="1"/>
      <dgm:spPr/>
      <dgm:t>
        <a:bodyPr/>
        <a:lstStyle/>
        <a:p>
          <a:r>
            <a:rPr lang="en-US" sz="2800" b="0" i="0" u="none" dirty="0"/>
            <a:t>Train budget officers </a:t>
          </a:r>
          <a:endParaRPr lang="en-US" sz="2800" dirty="0"/>
        </a:p>
      </dgm:t>
    </dgm:pt>
    <dgm:pt modelId="{4336AB10-8416-46FB-9E67-6DDE3890E836}" type="parTrans" cxnId="{A42D9417-554A-4BCA-A660-0CA62E8E9590}">
      <dgm:prSet/>
      <dgm:spPr/>
      <dgm:t>
        <a:bodyPr/>
        <a:lstStyle/>
        <a:p>
          <a:endParaRPr lang="en-US" sz="5400"/>
        </a:p>
      </dgm:t>
    </dgm:pt>
    <dgm:pt modelId="{8F354577-7078-4F52-8A4C-E7AF31677590}" type="sibTrans" cxnId="{A42D9417-554A-4BCA-A660-0CA62E8E9590}">
      <dgm:prSet/>
      <dgm:spPr/>
      <dgm:t>
        <a:bodyPr/>
        <a:lstStyle/>
        <a:p>
          <a:endParaRPr lang="en-US" sz="5400"/>
        </a:p>
      </dgm:t>
    </dgm:pt>
    <dgm:pt modelId="{E82EE693-819F-4565-8A0C-0D68B8970D86}">
      <dgm:prSet custT="1"/>
      <dgm:spPr/>
      <dgm:t>
        <a:bodyPr/>
        <a:lstStyle/>
        <a:p>
          <a:r>
            <a:rPr lang="en-US" sz="2800" b="0" i="0" u="none" dirty="0" smtClean="0"/>
            <a:t>Engage with SUNY HR and Civil Service</a:t>
          </a:r>
          <a:endParaRPr lang="en-US" sz="2800" dirty="0"/>
        </a:p>
      </dgm:t>
    </dgm:pt>
    <dgm:pt modelId="{7E82D88E-15AA-48EC-B59C-D898B1D8CC2B}" type="parTrans" cxnId="{1DC7FB93-DE09-4660-8391-ACD6557FBF0A}">
      <dgm:prSet/>
      <dgm:spPr/>
      <dgm:t>
        <a:bodyPr/>
        <a:lstStyle/>
        <a:p>
          <a:endParaRPr lang="en-US" sz="3600"/>
        </a:p>
      </dgm:t>
    </dgm:pt>
    <dgm:pt modelId="{53C04587-270D-4C1A-94D9-701C75DA8822}" type="sibTrans" cxnId="{1DC7FB93-DE09-4660-8391-ACD6557FBF0A}">
      <dgm:prSet/>
      <dgm:spPr/>
      <dgm:t>
        <a:bodyPr/>
        <a:lstStyle/>
        <a:p>
          <a:endParaRPr lang="en-US" sz="3600"/>
        </a:p>
      </dgm:t>
    </dgm:pt>
    <dgm:pt modelId="{84459040-A434-45B9-AA9F-5779739B8BC3}">
      <dgm:prSet custT="1"/>
      <dgm:spPr/>
      <dgm:t>
        <a:bodyPr/>
        <a:lstStyle/>
        <a:p>
          <a:r>
            <a:rPr lang="en-US" sz="2800" b="0" i="0" u="none" dirty="0" smtClean="0"/>
            <a:t>Develop standards for SUNY </a:t>
          </a:r>
          <a:endParaRPr lang="en-US" sz="2800" dirty="0"/>
        </a:p>
      </dgm:t>
    </dgm:pt>
    <dgm:pt modelId="{DA237071-CA8D-418C-B89B-88FFFE073AFA}" type="parTrans" cxnId="{32F176FD-566C-4FC9-AB06-332FFF8606A8}">
      <dgm:prSet/>
      <dgm:spPr/>
      <dgm:t>
        <a:bodyPr/>
        <a:lstStyle/>
        <a:p>
          <a:endParaRPr lang="en-US" sz="3600"/>
        </a:p>
      </dgm:t>
    </dgm:pt>
    <dgm:pt modelId="{7449226E-20E7-4D6E-B67C-0C5328F4FE61}" type="sibTrans" cxnId="{32F176FD-566C-4FC9-AB06-332FFF8606A8}">
      <dgm:prSet/>
      <dgm:spPr/>
      <dgm:t>
        <a:bodyPr/>
        <a:lstStyle/>
        <a:p>
          <a:endParaRPr lang="en-US" sz="3600"/>
        </a:p>
      </dgm:t>
    </dgm:pt>
    <dgm:pt modelId="{19E4C8C9-F177-4AAE-8A66-15ED2453786E}">
      <dgm:prSet custT="1"/>
      <dgm:spPr/>
      <dgm:t>
        <a:bodyPr/>
        <a:lstStyle/>
        <a:p>
          <a:r>
            <a:rPr lang="en-US" sz="2800" b="0" i="0" u="none" dirty="0"/>
            <a:t>Collect </a:t>
          </a:r>
          <a:r>
            <a:rPr lang="en-US" sz="2800" b="0" i="0" u="none" dirty="0" smtClean="0"/>
            <a:t>data </a:t>
          </a:r>
          <a:r>
            <a:rPr lang="en-US" sz="2800" b="0" i="0" u="none" dirty="0"/>
            <a:t>from  SUNY </a:t>
          </a:r>
          <a:endParaRPr lang="en-US" sz="2800" dirty="0"/>
        </a:p>
      </dgm:t>
    </dgm:pt>
    <dgm:pt modelId="{43BBFF9D-7F34-4A10-B310-D5BC482A9C26}" type="parTrans" cxnId="{1D960CD6-3E11-4302-BD7C-30336C02D6C3}">
      <dgm:prSet/>
      <dgm:spPr/>
      <dgm:t>
        <a:bodyPr/>
        <a:lstStyle/>
        <a:p>
          <a:endParaRPr lang="en-US"/>
        </a:p>
      </dgm:t>
    </dgm:pt>
    <dgm:pt modelId="{309FB91C-A6CE-4F76-B21C-26DEC59A1CDD}" type="sibTrans" cxnId="{1D960CD6-3E11-4302-BD7C-30336C02D6C3}">
      <dgm:prSet/>
      <dgm:spPr/>
      <dgm:t>
        <a:bodyPr/>
        <a:lstStyle/>
        <a:p>
          <a:endParaRPr lang="en-US"/>
        </a:p>
      </dgm:t>
    </dgm:pt>
    <dgm:pt modelId="{D0C2A793-2486-46CD-88D5-3865CC0F9B01}">
      <dgm:prSet custT="1"/>
      <dgm:spPr/>
      <dgm:t>
        <a:bodyPr/>
        <a:lstStyle/>
        <a:p>
          <a:r>
            <a:rPr lang="en-US" sz="2800" b="0" i="0" u="none" dirty="0" smtClean="0"/>
            <a:t>Review data from other colleges</a:t>
          </a:r>
          <a:endParaRPr lang="en-US" sz="2800" dirty="0"/>
        </a:p>
      </dgm:t>
    </dgm:pt>
    <dgm:pt modelId="{8188953A-45C6-4AA7-BC85-76DA47DA255B}" type="parTrans" cxnId="{0C0BFA41-6FEE-411D-A98F-B73C6D51EE3A}">
      <dgm:prSet/>
      <dgm:spPr/>
      <dgm:t>
        <a:bodyPr/>
        <a:lstStyle/>
        <a:p>
          <a:endParaRPr lang="en-US"/>
        </a:p>
      </dgm:t>
    </dgm:pt>
    <dgm:pt modelId="{410A0E1E-C28F-43E3-ABA5-B37C6A7ECAC3}" type="sibTrans" cxnId="{0C0BFA41-6FEE-411D-A98F-B73C6D51EE3A}">
      <dgm:prSet/>
      <dgm:spPr/>
      <dgm:t>
        <a:bodyPr/>
        <a:lstStyle/>
        <a:p>
          <a:endParaRPr lang="en-US"/>
        </a:p>
      </dgm:t>
    </dgm:pt>
    <dgm:pt modelId="{727D0F9B-4E4D-406F-9641-0FC11EA5958F}">
      <dgm:prSet custT="1"/>
      <dgm:spPr/>
      <dgm:t>
        <a:bodyPr/>
        <a:lstStyle/>
        <a:p>
          <a:r>
            <a:rPr lang="en-US" sz="2800" b="0" i="0" u="none" dirty="0" smtClean="0"/>
            <a:t>Upgrade </a:t>
          </a:r>
          <a:r>
            <a:rPr lang="en-US" sz="2800" b="0" i="0" u="none" dirty="0"/>
            <a:t>BCI PSI </a:t>
          </a:r>
          <a:r>
            <a:rPr lang="en-US" sz="2800" b="0" i="0" u="none" dirty="0" smtClean="0"/>
            <a:t>database </a:t>
          </a:r>
          <a:endParaRPr lang="en-US" sz="2800" dirty="0"/>
        </a:p>
      </dgm:t>
    </dgm:pt>
    <dgm:pt modelId="{F3AFC60D-23E8-42E8-B0F2-6D334616AB5A}" type="parTrans" cxnId="{C4741B13-C01C-4B58-9F51-9E3A292E6A45}">
      <dgm:prSet/>
      <dgm:spPr/>
      <dgm:t>
        <a:bodyPr/>
        <a:lstStyle/>
        <a:p>
          <a:endParaRPr lang="en-US"/>
        </a:p>
      </dgm:t>
    </dgm:pt>
    <dgm:pt modelId="{3DB6E356-B0FE-46F6-8FF6-0EBC5BF3256C}" type="sibTrans" cxnId="{C4741B13-C01C-4B58-9F51-9E3A292E6A45}">
      <dgm:prSet/>
      <dgm:spPr/>
      <dgm:t>
        <a:bodyPr/>
        <a:lstStyle/>
        <a:p>
          <a:endParaRPr lang="en-US"/>
        </a:p>
      </dgm:t>
    </dgm:pt>
    <dgm:pt modelId="{640CB885-B791-42FA-9130-A0C0AC4B3250}">
      <dgm:prSet custT="1"/>
      <dgm:spPr/>
      <dgm:t>
        <a:bodyPr/>
        <a:lstStyle/>
        <a:p>
          <a:r>
            <a:rPr lang="en-US" sz="2800" b="0" i="0" u="none" dirty="0" smtClean="0"/>
            <a:t>Webinars to share campus programs</a:t>
          </a:r>
          <a:endParaRPr lang="en-US" sz="2800" dirty="0"/>
        </a:p>
      </dgm:t>
    </dgm:pt>
    <dgm:pt modelId="{109D035E-79B7-4C55-B99F-4EC7D35B0C50}" type="parTrans" cxnId="{DDBCC910-EA7C-4F10-A7CA-FCBFA83F2A76}">
      <dgm:prSet/>
      <dgm:spPr/>
      <dgm:t>
        <a:bodyPr/>
        <a:lstStyle/>
        <a:p>
          <a:endParaRPr lang="en-US"/>
        </a:p>
      </dgm:t>
    </dgm:pt>
    <dgm:pt modelId="{20AF37F9-B4A8-4835-B835-C08F9AF6916C}" type="sibTrans" cxnId="{DDBCC910-EA7C-4F10-A7CA-FCBFA83F2A76}">
      <dgm:prSet/>
      <dgm:spPr/>
      <dgm:t>
        <a:bodyPr/>
        <a:lstStyle/>
        <a:p>
          <a:endParaRPr lang="en-US"/>
        </a:p>
      </dgm:t>
    </dgm:pt>
    <dgm:pt modelId="{282C691E-6E39-4F02-AA02-D98D31A2F74E}" type="pres">
      <dgm:prSet presAssocID="{70F4C9F4-2403-422F-8B41-6CC55C6E17B9}" presName="Name0" presStyleCnt="0">
        <dgm:presLayoutVars>
          <dgm:dir/>
          <dgm:animLvl val="lvl"/>
          <dgm:resizeHandles val="exact"/>
        </dgm:presLayoutVars>
      </dgm:prSet>
      <dgm:spPr/>
    </dgm:pt>
    <dgm:pt modelId="{9514F608-B299-4333-98E4-13BA525D476B}" type="pres">
      <dgm:prSet presAssocID="{2FC786D7-4842-40BF-ABDC-F842C5EE9F90}" presName="boxAndChildren" presStyleCnt="0"/>
      <dgm:spPr/>
    </dgm:pt>
    <dgm:pt modelId="{B516D13D-4041-4931-BCBF-71C561F2F03C}" type="pres">
      <dgm:prSet presAssocID="{2FC786D7-4842-40BF-ABDC-F842C5EE9F90}" presName="parentTextBox" presStyleLbl="node1" presStyleIdx="0" presStyleCnt="10"/>
      <dgm:spPr/>
      <dgm:t>
        <a:bodyPr/>
        <a:lstStyle/>
        <a:p>
          <a:endParaRPr lang="en-US"/>
        </a:p>
      </dgm:t>
    </dgm:pt>
    <dgm:pt modelId="{DCDF94D7-58A9-45C5-8A16-D2096225A758}" type="pres">
      <dgm:prSet presAssocID="{7449226E-20E7-4D6E-B67C-0C5328F4FE61}" presName="sp" presStyleCnt="0"/>
      <dgm:spPr/>
    </dgm:pt>
    <dgm:pt modelId="{ED216AF3-5EBA-456D-96E8-0DA581A3EE0E}" type="pres">
      <dgm:prSet presAssocID="{84459040-A434-45B9-AA9F-5779739B8BC3}" presName="arrowAndChildren" presStyleCnt="0"/>
      <dgm:spPr/>
    </dgm:pt>
    <dgm:pt modelId="{5EAD1FE0-40AF-4DD6-826B-9FC193B56EED}" type="pres">
      <dgm:prSet presAssocID="{84459040-A434-45B9-AA9F-5779739B8BC3}" presName="parentTextArrow" presStyleLbl="node1" presStyleIdx="1" presStyleCnt="10"/>
      <dgm:spPr/>
      <dgm:t>
        <a:bodyPr/>
        <a:lstStyle/>
        <a:p>
          <a:endParaRPr lang="en-US"/>
        </a:p>
      </dgm:t>
    </dgm:pt>
    <dgm:pt modelId="{37A0F0FF-038B-4255-8A65-E177674342AA}" type="pres">
      <dgm:prSet presAssocID="{3DB6E356-B0FE-46F6-8FF6-0EBC5BF3256C}" presName="sp" presStyleCnt="0"/>
      <dgm:spPr/>
    </dgm:pt>
    <dgm:pt modelId="{C7C14AF9-4480-4713-B287-90931B0750D3}" type="pres">
      <dgm:prSet presAssocID="{727D0F9B-4E4D-406F-9641-0FC11EA5958F}" presName="arrowAndChildren" presStyleCnt="0"/>
      <dgm:spPr/>
    </dgm:pt>
    <dgm:pt modelId="{8B2122F1-DB5B-4459-A36B-2C56EC530FFF}" type="pres">
      <dgm:prSet presAssocID="{727D0F9B-4E4D-406F-9641-0FC11EA5958F}" presName="parentTextArrow" presStyleLbl="node1" presStyleIdx="2" presStyleCnt="10"/>
      <dgm:spPr/>
      <dgm:t>
        <a:bodyPr/>
        <a:lstStyle/>
        <a:p>
          <a:endParaRPr lang="en-US"/>
        </a:p>
      </dgm:t>
    </dgm:pt>
    <dgm:pt modelId="{F0C19FCC-7C47-4391-95FF-27B3AF4BB6AA}" type="pres">
      <dgm:prSet presAssocID="{53C04587-270D-4C1A-94D9-701C75DA8822}" presName="sp" presStyleCnt="0"/>
      <dgm:spPr/>
    </dgm:pt>
    <dgm:pt modelId="{1B558EA7-22F0-4871-B098-187E18412690}" type="pres">
      <dgm:prSet presAssocID="{E82EE693-819F-4565-8A0C-0D68B8970D86}" presName="arrowAndChildren" presStyleCnt="0"/>
      <dgm:spPr/>
    </dgm:pt>
    <dgm:pt modelId="{35339F32-EE46-4E6D-8238-C20C7DD1CF33}" type="pres">
      <dgm:prSet presAssocID="{E82EE693-819F-4565-8A0C-0D68B8970D86}" presName="parentTextArrow" presStyleLbl="node1" presStyleIdx="3" presStyleCnt="10"/>
      <dgm:spPr/>
      <dgm:t>
        <a:bodyPr/>
        <a:lstStyle/>
        <a:p>
          <a:endParaRPr lang="en-US"/>
        </a:p>
      </dgm:t>
    </dgm:pt>
    <dgm:pt modelId="{2367BAAF-52D2-412D-B33D-DA47FAF0DF46}" type="pres">
      <dgm:prSet presAssocID="{309FB91C-A6CE-4F76-B21C-26DEC59A1CDD}" presName="sp" presStyleCnt="0"/>
      <dgm:spPr/>
    </dgm:pt>
    <dgm:pt modelId="{6119902B-1564-4568-B5EB-91523BAD86F1}" type="pres">
      <dgm:prSet presAssocID="{19E4C8C9-F177-4AAE-8A66-15ED2453786E}" presName="arrowAndChildren" presStyleCnt="0"/>
      <dgm:spPr/>
    </dgm:pt>
    <dgm:pt modelId="{5E521777-847C-4208-AF30-928527583028}" type="pres">
      <dgm:prSet presAssocID="{19E4C8C9-F177-4AAE-8A66-15ED2453786E}" presName="parentTextArrow" presStyleLbl="node1" presStyleIdx="4" presStyleCnt="10"/>
      <dgm:spPr/>
      <dgm:t>
        <a:bodyPr/>
        <a:lstStyle/>
        <a:p>
          <a:endParaRPr lang="en-US"/>
        </a:p>
      </dgm:t>
    </dgm:pt>
    <dgm:pt modelId="{9F272FC0-4BA0-46FE-9AD8-ED31E47A51AA}" type="pres">
      <dgm:prSet presAssocID="{410A0E1E-C28F-43E3-ABA5-B37C6A7ECAC3}" presName="sp" presStyleCnt="0"/>
      <dgm:spPr/>
    </dgm:pt>
    <dgm:pt modelId="{85B4A862-C940-4E66-9FA6-80A9EE06904D}" type="pres">
      <dgm:prSet presAssocID="{D0C2A793-2486-46CD-88D5-3865CC0F9B01}" presName="arrowAndChildren" presStyleCnt="0"/>
      <dgm:spPr/>
    </dgm:pt>
    <dgm:pt modelId="{08D444BE-D2DC-4366-A15D-450D5F541B02}" type="pres">
      <dgm:prSet presAssocID="{D0C2A793-2486-46CD-88D5-3865CC0F9B01}" presName="parentTextArrow" presStyleLbl="node1" presStyleIdx="5" presStyleCnt="10"/>
      <dgm:spPr/>
      <dgm:t>
        <a:bodyPr/>
        <a:lstStyle/>
        <a:p>
          <a:endParaRPr lang="en-US"/>
        </a:p>
      </dgm:t>
    </dgm:pt>
    <dgm:pt modelId="{0870386C-9CAF-4876-A927-3570293A0C6A}" type="pres">
      <dgm:prSet presAssocID="{20AF37F9-B4A8-4835-B835-C08F9AF6916C}" presName="sp" presStyleCnt="0"/>
      <dgm:spPr/>
    </dgm:pt>
    <dgm:pt modelId="{18C0CFA6-294F-441F-BD57-869DDFA41193}" type="pres">
      <dgm:prSet presAssocID="{640CB885-B791-42FA-9130-A0C0AC4B3250}" presName="arrowAndChildren" presStyleCnt="0"/>
      <dgm:spPr/>
    </dgm:pt>
    <dgm:pt modelId="{169A5E67-F8E4-49BF-A814-B8730E47F62D}" type="pres">
      <dgm:prSet presAssocID="{640CB885-B791-42FA-9130-A0C0AC4B3250}" presName="parentTextArrow" presStyleLbl="node1" presStyleIdx="6" presStyleCnt="10"/>
      <dgm:spPr/>
      <dgm:t>
        <a:bodyPr/>
        <a:lstStyle/>
        <a:p>
          <a:endParaRPr lang="en-US"/>
        </a:p>
      </dgm:t>
    </dgm:pt>
    <dgm:pt modelId="{C8FF4F0C-BFB6-4E58-9EEA-044008EDA0E9}" type="pres">
      <dgm:prSet presAssocID="{EF229739-01E5-434A-8A36-CE99CB9739E3}" presName="sp" presStyleCnt="0"/>
      <dgm:spPr/>
    </dgm:pt>
    <dgm:pt modelId="{46B966F2-C2B7-436E-AC04-358D1E1F39E9}" type="pres">
      <dgm:prSet presAssocID="{8B00B199-7BB8-4128-96B3-348C78638F6D}" presName="arrowAndChildren" presStyleCnt="0"/>
      <dgm:spPr/>
    </dgm:pt>
    <dgm:pt modelId="{C749BE43-9FE2-4764-8C51-42635EBEB22E}" type="pres">
      <dgm:prSet presAssocID="{8B00B199-7BB8-4128-96B3-348C78638F6D}" presName="parentTextArrow" presStyleLbl="node1" presStyleIdx="7" presStyleCnt="10"/>
      <dgm:spPr/>
      <dgm:t>
        <a:bodyPr/>
        <a:lstStyle/>
        <a:p>
          <a:endParaRPr lang="en-US"/>
        </a:p>
      </dgm:t>
    </dgm:pt>
    <dgm:pt modelId="{C3A030BB-4161-4D6B-9784-13180AC05B48}" type="pres">
      <dgm:prSet presAssocID="{658CEC5E-4624-4B9E-B290-1E9B44B9FA80}" presName="sp" presStyleCnt="0"/>
      <dgm:spPr/>
    </dgm:pt>
    <dgm:pt modelId="{C539F593-B793-4173-9723-C61DF53AF4EA}" type="pres">
      <dgm:prSet presAssocID="{FB2F7A22-7B80-4A8F-B50F-5A4720A7CAA0}" presName="arrowAndChildren" presStyleCnt="0"/>
      <dgm:spPr/>
    </dgm:pt>
    <dgm:pt modelId="{A9C77FDE-E26A-4C02-8D5B-B65218FD8DF0}" type="pres">
      <dgm:prSet presAssocID="{FB2F7A22-7B80-4A8F-B50F-5A4720A7CAA0}" presName="parentTextArrow" presStyleLbl="node1" presStyleIdx="8" presStyleCnt="10"/>
      <dgm:spPr/>
      <dgm:t>
        <a:bodyPr/>
        <a:lstStyle/>
        <a:p>
          <a:endParaRPr lang="en-US"/>
        </a:p>
      </dgm:t>
    </dgm:pt>
    <dgm:pt modelId="{95581C66-94C0-457D-B219-33A122C0DC86}" type="pres">
      <dgm:prSet presAssocID="{122EA600-16F2-42AC-B659-AC3FEF51C88B}" presName="sp" presStyleCnt="0"/>
      <dgm:spPr/>
    </dgm:pt>
    <dgm:pt modelId="{6FFBFCF3-9EB6-4149-A44E-999A95AF6AAC}" type="pres">
      <dgm:prSet presAssocID="{B7C2C5A7-50E8-4AA4-97AF-658EC8583A3B}" presName="arrowAndChildren" presStyleCnt="0"/>
      <dgm:spPr/>
    </dgm:pt>
    <dgm:pt modelId="{08A8F40D-361A-409D-BA3C-79B112118C82}" type="pres">
      <dgm:prSet presAssocID="{B7C2C5A7-50E8-4AA4-97AF-658EC8583A3B}" presName="parentTextArrow" presStyleLbl="node1" presStyleIdx="9" presStyleCnt="10"/>
      <dgm:spPr/>
      <dgm:t>
        <a:bodyPr/>
        <a:lstStyle/>
        <a:p>
          <a:endParaRPr lang="en-US"/>
        </a:p>
      </dgm:t>
    </dgm:pt>
  </dgm:ptLst>
  <dgm:cxnLst>
    <dgm:cxn modelId="{DDBCC910-EA7C-4F10-A7CA-FCBFA83F2A76}" srcId="{70F4C9F4-2403-422F-8B41-6CC55C6E17B9}" destId="{640CB885-B791-42FA-9130-A0C0AC4B3250}" srcOrd="3" destOrd="0" parTransId="{109D035E-79B7-4C55-B99F-4EC7D35B0C50}" sibTransId="{20AF37F9-B4A8-4835-B835-C08F9AF6916C}"/>
    <dgm:cxn modelId="{C4741B13-C01C-4B58-9F51-9E3A292E6A45}" srcId="{70F4C9F4-2403-422F-8B41-6CC55C6E17B9}" destId="{727D0F9B-4E4D-406F-9641-0FC11EA5958F}" srcOrd="7" destOrd="0" parTransId="{F3AFC60D-23E8-42E8-B0F2-6D334616AB5A}" sibTransId="{3DB6E356-B0FE-46F6-8FF6-0EBC5BF3256C}"/>
    <dgm:cxn modelId="{865A3384-3497-4D39-AE0C-5C0957660135}" srcId="{70F4C9F4-2403-422F-8B41-6CC55C6E17B9}" destId="{FB2F7A22-7B80-4A8F-B50F-5A4720A7CAA0}" srcOrd="1" destOrd="0" parTransId="{A6419D4B-4A06-4548-986A-2061F9479C30}" sibTransId="{658CEC5E-4624-4B9E-B290-1E9B44B9FA80}"/>
    <dgm:cxn modelId="{BA372131-7298-4191-8FBF-44DE6256987F}" type="presOf" srcId="{727D0F9B-4E4D-406F-9641-0FC11EA5958F}" destId="{8B2122F1-DB5B-4459-A36B-2C56EC530FFF}" srcOrd="0" destOrd="0" presId="urn:microsoft.com/office/officeart/2005/8/layout/process4"/>
    <dgm:cxn modelId="{7F6E19DB-6F9C-48E8-BD5A-1177A5B374C2}" type="presOf" srcId="{FB2F7A22-7B80-4A8F-B50F-5A4720A7CAA0}" destId="{A9C77FDE-E26A-4C02-8D5B-B65218FD8DF0}" srcOrd="0" destOrd="0" presId="urn:microsoft.com/office/officeart/2005/8/layout/process4"/>
    <dgm:cxn modelId="{DD406ACA-ECFB-479D-B709-E8032028DC0D}" type="presOf" srcId="{E82EE693-819F-4565-8A0C-0D68B8970D86}" destId="{35339F32-EE46-4E6D-8238-C20C7DD1CF33}" srcOrd="0" destOrd="0" presId="urn:microsoft.com/office/officeart/2005/8/layout/process4"/>
    <dgm:cxn modelId="{AFAAA5F3-4356-4497-922B-92711E5A0B0E}" srcId="{70F4C9F4-2403-422F-8B41-6CC55C6E17B9}" destId="{B7C2C5A7-50E8-4AA4-97AF-658EC8583A3B}" srcOrd="0" destOrd="0" parTransId="{06EB68BA-9A07-4667-9F90-26BDD5AF708F}" sibTransId="{122EA600-16F2-42AC-B659-AC3FEF51C88B}"/>
    <dgm:cxn modelId="{F3C9C994-091A-4E06-9A55-62DA62C9C6DE}" type="presOf" srcId="{8B00B199-7BB8-4128-96B3-348C78638F6D}" destId="{C749BE43-9FE2-4764-8C51-42635EBEB22E}" srcOrd="0" destOrd="0" presId="urn:microsoft.com/office/officeart/2005/8/layout/process4"/>
    <dgm:cxn modelId="{72D3687D-0BDA-4533-BD0C-586785D7F5E3}" type="presOf" srcId="{D0C2A793-2486-46CD-88D5-3865CC0F9B01}" destId="{08D444BE-D2DC-4366-A15D-450D5F541B02}" srcOrd="0" destOrd="0" presId="urn:microsoft.com/office/officeart/2005/8/layout/process4"/>
    <dgm:cxn modelId="{33FE7136-79A8-41D5-B8F2-0939FD86385D}" type="presOf" srcId="{B7C2C5A7-50E8-4AA4-97AF-658EC8583A3B}" destId="{08A8F40D-361A-409D-BA3C-79B112118C82}" srcOrd="0" destOrd="0" presId="urn:microsoft.com/office/officeart/2005/8/layout/process4"/>
    <dgm:cxn modelId="{0C0BFA41-6FEE-411D-A98F-B73C6D51EE3A}" srcId="{70F4C9F4-2403-422F-8B41-6CC55C6E17B9}" destId="{D0C2A793-2486-46CD-88D5-3865CC0F9B01}" srcOrd="4" destOrd="0" parTransId="{8188953A-45C6-4AA7-BC85-76DA47DA255B}" sibTransId="{410A0E1E-C28F-43E3-ABA5-B37C6A7ECAC3}"/>
    <dgm:cxn modelId="{D51FAE78-0368-4EC8-82D9-19BE9E7729B3}" type="presOf" srcId="{84459040-A434-45B9-AA9F-5779739B8BC3}" destId="{5EAD1FE0-40AF-4DD6-826B-9FC193B56EED}" srcOrd="0" destOrd="0" presId="urn:microsoft.com/office/officeart/2005/8/layout/process4"/>
    <dgm:cxn modelId="{93171A9E-B951-46FE-9554-EDA260756AFA}" srcId="{70F4C9F4-2403-422F-8B41-6CC55C6E17B9}" destId="{8B00B199-7BB8-4128-96B3-348C78638F6D}" srcOrd="2" destOrd="0" parTransId="{95E53E74-43F3-4416-B9A6-8F8CC3D04FBB}" sibTransId="{EF229739-01E5-434A-8A36-CE99CB9739E3}"/>
    <dgm:cxn modelId="{1B1D610E-8EE5-4208-BE76-A0D02A7B966F}" type="presOf" srcId="{19E4C8C9-F177-4AAE-8A66-15ED2453786E}" destId="{5E521777-847C-4208-AF30-928527583028}" srcOrd="0" destOrd="0" presId="urn:microsoft.com/office/officeart/2005/8/layout/process4"/>
    <dgm:cxn modelId="{32F176FD-566C-4FC9-AB06-332FFF8606A8}" srcId="{70F4C9F4-2403-422F-8B41-6CC55C6E17B9}" destId="{84459040-A434-45B9-AA9F-5779739B8BC3}" srcOrd="8" destOrd="0" parTransId="{DA237071-CA8D-418C-B89B-88FFFE073AFA}" sibTransId="{7449226E-20E7-4D6E-B67C-0C5328F4FE61}"/>
    <dgm:cxn modelId="{1D960CD6-3E11-4302-BD7C-30336C02D6C3}" srcId="{70F4C9F4-2403-422F-8B41-6CC55C6E17B9}" destId="{19E4C8C9-F177-4AAE-8A66-15ED2453786E}" srcOrd="5" destOrd="0" parTransId="{43BBFF9D-7F34-4A10-B310-D5BC482A9C26}" sibTransId="{309FB91C-A6CE-4F76-B21C-26DEC59A1CDD}"/>
    <dgm:cxn modelId="{E1265CD7-BD0C-4E3D-8E50-EC8AE79C66C5}" type="presOf" srcId="{640CB885-B791-42FA-9130-A0C0AC4B3250}" destId="{169A5E67-F8E4-49BF-A814-B8730E47F62D}" srcOrd="0" destOrd="0" presId="urn:microsoft.com/office/officeart/2005/8/layout/process4"/>
    <dgm:cxn modelId="{1DC7FB93-DE09-4660-8391-ACD6557FBF0A}" srcId="{70F4C9F4-2403-422F-8B41-6CC55C6E17B9}" destId="{E82EE693-819F-4565-8A0C-0D68B8970D86}" srcOrd="6" destOrd="0" parTransId="{7E82D88E-15AA-48EC-B59C-D898B1D8CC2B}" sibTransId="{53C04587-270D-4C1A-94D9-701C75DA8822}"/>
    <dgm:cxn modelId="{A42D9417-554A-4BCA-A660-0CA62E8E9590}" srcId="{70F4C9F4-2403-422F-8B41-6CC55C6E17B9}" destId="{2FC786D7-4842-40BF-ABDC-F842C5EE9F90}" srcOrd="9" destOrd="0" parTransId="{4336AB10-8416-46FB-9E67-6DDE3890E836}" sibTransId="{8F354577-7078-4F52-8A4C-E7AF31677590}"/>
    <dgm:cxn modelId="{94CEC68F-E9CF-44C3-8C89-6D503D1357ED}" type="presOf" srcId="{2FC786D7-4842-40BF-ABDC-F842C5EE9F90}" destId="{B516D13D-4041-4931-BCBF-71C561F2F03C}" srcOrd="0" destOrd="0" presId="urn:microsoft.com/office/officeart/2005/8/layout/process4"/>
    <dgm:cxn modelId="{C1099AC0-7362-490E-A3C4-855AE9C6475C}" type="presOf" srcId="{70F4C9F4-2403-422F-8B41-6CC55C6E17B9}" destId="{282C691E-6E39-4F02-AA02-D98D31A2F74E}" srcOrd="0" destOrd="0" presId="urn:microsoft.com/office/officeart/2005/8/layout/process4"/>
    <dgm:cxn modelId="{C36EF0D4-5AF9-4BD7-A15D-963A816C6C82}" type="presParOf" srcId="{282C691E-6E39-4F02-AA02-D98D31A2F74E}" destId="{9514F608-B299-4333-98E4-13BA525D476B}" srcOrd="0" destOrd="0" presId="urn:microsoft.com/office/officeart/2005/8/layout/process4"/>
    <dgm:cxn modelId="{520CDABA-A4EF-4D6A-BB06-6C659D280955}" type="presParOf" srcId="{9514F608-B299-4333-98E4-13BA525D476B}" destId="{B516D13D-4041-4931-BCBF-71C561F2F03C}" srcOrd="0" destOrd="0" presId="urn:microsoft.com/office/officeart/2005/8/layout/process4"/>
    <dgm:cxn modelId="{16F1FAFA-DE37-4A2F-BEE1-2254A1D85C0D}" type="presParOf" srcId="{282C691E-6E39-4F02-AA02-D98D31A2F74E}" destId="{DCDF94D7-58A9-45C5-8A16-D2096225A758}" srcOrd="1" destOrd="0" presId="urn:microsoft.com/office/officeart/2005/8/layout/process4"/>
    <dgm:cxn modelId="{E4BFA643-C15C-4BD3-B416-2677779ADD7E}" type="presParOf" srcId="{282C691E-6E39-4F02-AA02-D98D31A2F74E}" destId="{ED216AF3-5EBA-456D-96E8-0DA581A3EE0E}" srcOrd="2" destOrd="0" presId="urn:microsoft.com/office/officeart/2005/8/layout/process4"/>
    <dgm:cxn modelId="{BAE3F28C-7710-4E9D-A23C-DB28A4868042}" type="presParOf" srcId="{ED216AF3-5EBA-456D-96E8-0DA581A3EE0E}" destId="{5EAD1FE0-40AF-4DD6-826B-9FC193B56EED}" srcOrd="0" destOrd="0" presId="urn:microsoft.com/office/officeart/2005/8/layout/process4"/>
    <dgm:cxn modelId="{4048F7E7-27FE-4614-9397-29CFC8AAC94A}" type="presParOf" srcId="{282C691E-6E39-4F02-AA02-D98D31A2F74E}" destId="{37A0F0FF-038B-4255-8A65-E177674342AA}" srcOrd="3" destOrd="0" presId="urn:microsoft.com/office/officeart/2005/8/layout/process4"/>
    <dgm:cxn modelId="{EE1D191F-C296-4B28-A326-9D0F9CA53712}" type="presParOf" srcId="{282C691E-6E39-4F02-AA02-D98D31A2F74E}" destId="{C7C14AF9-4480-4713-B287-90931B0750D3}" srcOrd="4" destOrd="0" presId="urn:microsoft.com/office/officeart/2005/8/layout/process4"/>
    <dgm:cxn modelId="{5953D9AF-49AD-4E54-8173-DBAC98FAFB2B}" type="presParOf" srcId="{C7C14AF9-4480-4713-B287-90931B0750D3}" destId="{8B2122F1-DB5B-4459-A36B-2C56EC530FFF}" srcOrd="0" destOrd="0" presId="urn:microsoft.com/office/officeart/2005/8/layout/process4"/>
    <dgm:cxn modelId="{448A77D6-EBC2-49E0-8E5F-71E7F029B83F}" type="presParOf" srcId="{282C691E-6E39-4F02-AA02-D98D31A2F74E}" destId="{F0C19FCC-7C47-4391-95FF-27B3AF4BB6AA}" srcOrd="5" destOrd="0" presId="urn:microsoft.com/office/officeart/2005/8/layout/process4"/>
    <dgm:cxn modelId="{1D83EE40-7DE3-407C-B8B3-C5948BACBA3F}" type="presParOf" srcId="{282C691E-6E39-4F02-AA02-D98D31A2F74E}" destId="{1B558EA7-22F0-4871-B098-187E18412690}" srcOrd="6" destOrd="0" presId="urn:microsoft.com/office/officeart/2005/8/layout/process4"/>
    <dgm:cxn modelId="{6E76C382-2B2D-461F-A165-4DE6D2575D34}" type="presParOf" srcId="{1B558EA7-22F0-4871-B098-187E18412690}" destId="{35339F32-EE46-4E6D-8238-C20C7DD1CF33}" srcOrd="0" destOrd="0" presId="urn:microsoft.com/office/officeart/2005/8/layout/process4"/>
    <dgm:cxn modelId="{FF4ABB6E-292B-4C51-9C38-686A1180B225}" type="presParOf" srcId="{282C691E-6E39-4F02-AA02-D98D31A2F74E}" destId="{2367BAAF-52D2-412D-B33D-DA47FAF0DF46}" srcOrd="7" destOrd="0" presId="urn:microsoft.com/office/officeart/2005/8/layout/process4"/>
    <dgm:cxn modelId="{DBDA3C28-19B1-43D6-9637-E663753E1019}" type="presParOf" srcId="{282C691E-6E39-4F02-AA02-D98D31A2F74E}" destId="{6119902B-1564-4568-B5EB-91523BAD86F1}" srcOrd="8" destOrd="0" presId="urn:microsoft.com/office/officeart/2005/8/layout/process4"/>
    <dgm:cxn modelId="{362E36FB-0395-440B-AA59-EB4334D2F33C}" type="presParOf" srcId="{6119902B-1564-4568-B5EB-91523BAD86F1}" destId="{5E521777-847C-4208-AF30-928527583028}" srcOrd="0" destOrd="0" presId="urn:microsoft.com/office/officeart/2005/8/layout/process4"/>
    <dgm:cxn modelId="{AEE5C819-4BB4-46C0-A754-9DE1531B8ED3}" type="presParOf" srcId="{282C691E-6E39-4F02-AA02-D98D31A2F74E}" destId="{9F272FC0-4BA0-46FE-9AD8-ED31E47A51AA}" srcOrd="9" destOrd="0" presId="urn:microsoft.com/office/officeart/2005/8/layout/process4"/>
    <dgm:cxn modelId="{D36B8D0B-39FC-43F7-A5CC-9FCA1E2E3DA8}" type="presParOf" srcId="{282C691E-6E39-4F02-AA02-D98D31A2F74E}" destId="{85B4A862-C940-4E66-9FA6-80A9EE06904D}" srcOrd="10" destOrd="0" presId="urn:microsoft.com/office/officeart/2005/8/layout/process4"/>
    <dgm:cxn modelId="{E2C3BD8A-8376-4721-882B-E9DF53E3BEBB}" type="presParOf" srcId="{85B4A862-C940-4E66-9FA6-80A9EE06904D}" destId="{08D444BE-D2DC-4366-A15D-450D5F541B02}" srcOrd="0" destOrd="0" presId="urn:microsoft.com/office/officeart/2005/8/layout/process4"/>
    <dgm:cxn modelId="{ED927B2D-09C7-41D4-8649-4197674733F8}" type="presParOf" srcId="{282C691E-6E39-4F02-AA02-D98D31A2F74E}" destId="{0870386C-9CAF-4876-A927-3570293A0C6A}" srcOrd="11" destOrd="0" presId="urn:microsoft.com/office/officeart/2005/8/layout/process4"/>
    <dgm:cxn modelId="{88923432-3B26-43AA-8FEE-F9211933FD80}" type="presParOf" srcId="{282C691E-6E39-4F02-AA02-D98D31A2F74E}" destId="{18C0CFA6-294F-441F-BD57-869DDFA41193}" srcOrd="12" destOrd="0" presId="urn:microsoft.com/office/officeart/2005/8/layout/process4"/>
    <dgm:cxn modelId="{9B70AFBE-4C6E-4404-8839-A2D9F806B491}" type="presParOf" srcId="{18C0CFA6-294F-441F-BD57-869DDFA41193}" destId="{169A5E67-F8E4-49BF-A814-B8730E47F62D}" srcOrd="0" destOrd="0" presId="urn:microsoft.com/office/officeart/2005/8/layout/process4"/>
    <dgm:cxn modelId="{4EF8CC3F-4F91-4BDD-9F92-8E5E21220001}" type="presParOf" srcId="{282C691E-6E39-4F02-AA02-D98D31A2F74E}" destId="{C8FF4F0C-BFB6-4E58-9EEA-044008EDA0E9}" srcOrd="13" destOrd="0" presId="urn:microsoft.com/office/officeart/2005/8/layout/process4"/>
    <dgm:cxn modelId="{C7139B82-BDE6-421A-9643-00EE93B18DED}" type="presParOf" srcId="{282C691E-6E39-4F02-AA02-D98D31A2F74E}" destId="{46B966F2-C2B7-436E-AC04-358D1E1F39E9}" srcOrd="14" destOrd="0" presId="urn:microsoft.com/office/officeart/2005/8/layout/process4"/>
    <dgm:cxn modelId="{F5C8368E-7599-46CF-B6A2-BB8F61C91F98}" type="presParOf" srcId="{46B966F2-C2B7-436E-AC04-358D1E1F39E9}" destId="{C749BE43-9FE2-4764-8C51-42635EBEB22E}" srcOrd="0" destOrd="0" presId="urn:microsoft.com/office/officeart/2005/8/layout/process4"/>
    <dgm:cxn modelId="{8BF1DB72-BC52-478F-A46E-3BFB8B161DAC}" type="presParOf" srcId="{282C691E-6E39-4F02-AA02-D98D31A2F74E}" destId="{C3A030BB-4161-4D6B-9784-13180AC05B48}" srcOrd="15" destOrd="0" presId="urn:microsoft.com/office/officeart/2005/8/layout/process4"/>
    <dgm:cxn modelId="{FC575E7B-B766-4471-8357-D9199DCB41F0}" type="presParOf" srcId="{282C691E-6E39-4F02-AA02-D98D31A2F74E}" destId="{C539F593-B793-4173-9723-C61DF53AF4EA}" srcOrd="16" destOrd="0" presId="urn:microsoft.com/office/officeart/2005/8/layout/process4"/>
    <dgm:cxn modelId="{013F891A-A91F-4AD5-B49F-E40A8A4115A1}" type="presParOf" srcId="{C539F593-B793-4173-9723-C61DF53AF4EA}" destId="{A9C77FDE-E26A-4C02-8D5B-B65218FD8DF0}" srcOrd="0" destOrd="0" presId="urn:microsoft.com/office/officeart/2005/8/layout/process4"/>
    <dgm:cxn modelId="{4A0F53EE-6FD5-4C4F-A7EC-CFFB3041C7D1}" type="presParOf" srcId="{282C691E-6E39-4F02-AA02-D98D31A2F74E}" destId="{95581C66-94C0-457D-B219-33A122C0DC86}" srcOrd="17" destOrd="0" presId="urn:microsoft.com/office/officeart/2005/8/layout/process4"/>
    <dgm:cxn modelId="{202C2F70-4611-45B1-8790-B533043142D3}" type="presParOf" srcId="{282C691E-6E39-4F02-AA02-D98D31A2F74E}" destId="{6FFBFCF3-9EB6-4149-A44E-999A95AF6AAC}" srcOrd="18" destOrd="0" presId="urn:microsoft.com/office/officeart/2005/8/layout/process4"/>
    <dgm:cxn modelId="{81DB92F5-01DA-4A1B-BB1A-BFBA8C1FD947}" type="presParOf" srcId="{6FFBFCF3-9EB6-4149-A44E-999A95AF6AAC}" destId="{08A8F40D-361A-409D-BA3C-79B112118C82}" srcOrd="0" destOrd="0" presId="urn:microsoft.com/office/officeart/2005/8/layout/process4"/>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0F4C9F4-2403-422F-8B41-6CC55C6E17B9}" type="doc">
      <dgm:prSet loTypeId="urn:microsoft.com/office/officeart/2005/8/layout/process4" loCatId="process" qsTypeId="urn:microsoft.com/office/officeart/2005/8/quickstyle/simple1" qsCatId="simple" csTypeId="urn:microsoft.com/office/officeart/2005/8/colors/colorful3" csCatId="colorful" phldr="1"/>
      <dgm:spPr/>
    </dgm:pt>
    <dgm:pt modelId="{6AE4313E-FEF6-4AEA-9F81-FE686B68074F}">
      <dgm:prSet custT="1"/>
      <dgm:spPr/>
      <dgm:t>
        <a:bodyPr/>
        <a:lstStyle/>
        <a:p>
          <a:r>
            <a:rPr lang="en-US" sz="2800" dirty="0" smtClean="0"/>
            <a:t>Fall 2014</a:t>
          </a:r>
          <a:endParaRPr lang="en-US" sz="2800" dirty="0"/>
        </a:p>
      </dgm:t>
    </dgm:pt>
    <dgm:pt modelId="{DE7C2AB2-170F-4641-A5F5-4B4ABC55B65B}" type="parTrans" cxnId="{F648D25F-12E9-4730-A8CA-31F78B3FDA06}">
      <dgm:prSet/>
      <dgm:spPr/>
      <dgm:t>
        <a:bodyPr/>
        <a:lstStyle/>
        <a:p>
          <a:endParaRPr lang="en-US" sz="2800"/>
        </a:p>
      </dgm:t>
    </dgm:pt>
    <dgm:pt modelId="{8165B5B1-4C09-4923-A9BC-93EB0348EC37}" type="sibTrans" cxnId="{F648D25F-12E9-4730-A8CA-31F78B3FDA06}">
      <dgm:prSet/>
      <dgm:spPr/>
      <dgm:t>
        <a:bodyPr/>
        <a:lstStyle/>
        <a:p>
          <a:endParaRPr lang="en-US" sz="2800"/>
        </a:p>
      </dgm:t>
    </dgm:pt>
    <dgm:pt modelId="{603C1550-F2AB-4313-8B37-981D00CA2FD6}">
      <dgm:prSet custT="1"/>
      <dgm:spPr/>
      <dgm:t>
        <a:bodyPr/>
        <a:lstStyle/>
        <a:p>
          <a:r>
            <a:rPr lang="en-US" sz="2800" dirty="0" smtClean="0"/>
            <a:t>Fall 2014</a:t>
          </a:r>
          <a:endParaRPr lang="en-US" sz="2800" dirty="0"/>
        </a:p>
      </dgm:t>
    </dgm:pt>
    <dgm:pt modelId="{47E60E7A-4CE3-437F-8615-EAE19351EC5C}" type="parTrans" cxnId="{388AFC4F-1893-4695-85D1-BBA89F7D9B0F}">
      <dgm:prSet/>
      <dgm:spPr/>
      <dgm:t>
        <a:bodyPr/>
        <a:lstStyle/>
        <a:p>
          <a:endParaRPr lang="en-US" sz="2800"/>
        </a:p>
      </dgm:t>
    </dgm:pt>
    <dgm:pt modelId="{92E2D0E3-88BB-41BD-B23D-602B28455923}" type="sibTrans" cxnId="{388AFC4F-1893-4695-85D1-BBA89F7D9B0F}">
      <dgm:prSet/>
      <dgm:spPr/>
      <dgm:t>
        <a:bodyPr/>
        <a:lstStyle/>
        <a:p>
          <a:endParaRPr lang="en-US" sz="2800"/>
        </a:p>
      </dgm:t>
    </dgm:pt>
    <dgm:pt modelId="{02DFA711-1790-4028-BDC4-C9CB7A0FD44A}">
      <dgm:prSet custT="1"/>
      <dgm:spPr/>
      <dgm:t>
        <a:bodyPr/>
        <a:lstStyle/>
        <a:p>
          <a:r>
            <a:rPr lang="en-US" sz="2800" dirty="0" smtClean="0"/>
            <a:t>Winter 2014-15</a:t>
          </a:r>
        </a:p>
      </dgm:t>
    </dgm:pt>
    <dgm:pt modelId="{A023754B-0997-4155-A6B4-82E8FE35A425}" type="parTrans" cxnId="{05EEA95B-1C7E-4F1D-9CB8-9B098390BE1A}">
      <dgm:prSet/>
      <dgm:spPr/>
      <dgm:t>
        <a:bodyPr/>
        <a:lstStyle/>
        <a:p>
          <a:endParaRPr lang="en-US" sz="2800"/>
        </a:p>
      </dgm:t>
    </dgm:pt>
    <dgm:pt modelId="{6B27A05E-8012-4830-A6A7-29BA1AF03738}" type="sibTrans" cxnId="{05EEA95B-1C7E-4F1D-9CB8-9B098390BE1A}">
      <dgm:prSet/>
      <dgm:spPr/>
      <dgm:t>
        <a:bodyPr/>
        <a:lstStyle/>
        <a:p>
          <a:endParaRPr lang="en-US" sz="2800"/>
        </a:p>
      </dgm:t>
    </dgm:pt>
    <dgm:pt modelId="{0B2A52CC-7CD3-41AE-B15C-00C2647568BD}">
      <dgm:prSet custT="1"/>
      <dgm:spPr/>
      <dgm:t>
        <a:bodyPr/>
        <a:lstStyle/>
        <a:p>
          <a:r>
            <a:rPr lang="en-US" sz="2800" dirty="0" smtClean="0"/>
            <a:t>Summer 2015</a:t>
          </a:r>
          <a:endParaRPr lang="en-US" sz="2800" dirty="0"/>
        </a:p>
      </dgm:t>
    </dgm:pt>
    <dgm:pt modelId="{CD6194E7-AC07-4188-940C-C78D4B339899}" type="parTrans" cxnId="{10F20E1D-E39C-4724-B6EE-FEFE55C521FA}">
      <dgm:prSet/>
      <dgm:spPr/>
      <dgm:t>
        <a:bodyPr/>
        <a:lstStyle/>
        <a:p>
          <a:endParaRPr lang="en-US" sz="2800"/>
        </a:p>
      </dgm:t>
    </dgm:pt>
    <dgm:pt modelId="{783A6ADB-A269-40A9-971E-1028E840B75E}" type="sibTrans" cxnId="{10F20E1D-E39C-4724-B6EE-FEFE55C521FA}">
      <dgm:prSet/>
      <dgm:spPr/>
      <dgm:t>
        <a:bodyPr/>
        <a:lstStyle/>
        <a:p>
          <a:endParaRPr lang="en-US" sz="2800"/>
        </a:p>
      </dgm:t>
    </dgm:pt>
    <dgm:pt modelId="{7967614C-0CE4-4D9F-AC6E-1E003ABBC82B}">
      <dgm:prSet custT="1"/>
      <dgm:spPr/>
      <dgm:t>
        <a:bodyPr/>
        <a:lstStyle/>
        <a:p>
          <a:r>
            <a:rPr lang="en-US" sz="2800" dirty="0" smtClean="0"/>
            <a:t>Spring 2015</a:t>
          </a:r>
          <a:endParaRPr lang="en-US" sz="2800" dirty="0"/>
        </a:p>
      </dgm:t>
    </dgm:pt>
    <dgm:pt modelId="{A8D394AC-80C1-42F9-BF2E-C9C1211B41D4}" type="parTrans" cxnId="{01EE6B56-EB37-4FAD-9D88-930BC45E55CD}">
      <dgm:prSet/>
      <dgm:spPr/>
      <dgm:t>
        <a:bodyPr/>
        <a:lstStyle/>
        <a:p>
          <a:endParaRPr lang="en-US" sz="2800"/>
        </a:p>
      </dgm:t>
    </dgm:pt>
    <dgm:pt modelId="{F2F2C135-38AA-4AF9-BD63-7A57072E8E70}" type="sibTrans" cxnId="{01EE6B56-EB37-4FAD-9D88-930BC45E55CD}">
      <dgm:prSet/>
      <dgm:spPr/>
      <dgm:t>
        <a:bodyPr/>
        <a:lstStyle/>
        <a:p>
          <a:endParaRPr lang="en-US" sz="2800"/>
        </a:p>
      </dgm:t>
    </dgm:pt>
    <dgm:pt modelId="{D85DF402-24DB-4F62-B408-3776A103EBB6}">
      <dgm:prSet custT="1"/>
      <dgm:spPr/>
      <dgm:t>
        <a:bodyPr/>
        <a:lstStyle/>
        <a:p>
          <a:r>
            <a:rPr lang="en-US" sz="2800" dirty="0" smtClean="0"/>
            <a:t>Summer 2015</a:t>
          </a:r>
          <a:endParaRPr lang="en-US" sz="2800" dirty="0"/>
        </a:p>
      </dgm:t>
    </dgm:pt>
    <dgm:pt modelId="{9F809E3F-B9D5-4D1F-9FFF-04C41C282005}" type="parTrans" cxnId="{9F5E3A62-B056-4F68-8B5A-A100124B6899}">
      <dgm:prSet/>
      <dgm:spPr/>
      <dgm:t>
        <a:bodyPr/>
        <a:lstStyle/>
        <a:p>
          <a:endParaRPr lang="en-US" sz="2800"/>
        </a:p>
      </dgm:t>
    </dgm:pt>
    <dgm:pt modelId="{66017F45-FDF8-4C28-B6B6-6C820F6AEEF0}" type="sibTrans" cxnId="{9F5E3A62-B056-4F68-8B5A-A100124B6899}">
      <dgm:prSet/>
      <dgm:spPr/>
      <dgm:t>
        <a:bodyPr/>
        <a:lstStyle/>
        <a:p>
          <a:endParaRPr lang="en-US" sz="2800"/>
        </a:p>
      </dgm:t>
    </dgm:pt>
    <dgm:pt modelId="{BC4A31C5-AFCA-46C0-B1E1-A90542465F06}">
      <dgm:prSet custT="1"/>
      <dgm:spPr/>
      <dgm:t>
        <a:bodyPr/>
        <a:lstStyle/>
        <a:p>
          <a:r>
            <a:rPr lang="en-US" sz="2800" dirty="0" smtClean="0"/>
            <a:t>Fall 2015</a:t>
          </a:r>
          <a:endParaRPr lang="en-US" sz="2800" dirty="0"/>
        </a:p>
      </dgm:t>
    </dgm:pt>
    <dgm:pt modelId="{E2B618BC-4962-47CE-B261-4566481589FD}" type="parTrans" cxnId="{93E244FA-558A-4867-BCB6-C41CBC009B93}">
      <dgm:prSet/>
      <dgm:spPr/>
      <dgm:t>
        <a:bodyPr/>
        <a:lstStyle/>
        <a:p>
          <a:endParaRPr lang="en-US" sz="2800"/>
        </a:p>
      </dgm:t>
    </dgm:pt>
    <dgm:pt modelId="{DBD9139B-072F-44C6-9A7C-7FBD1ADB4200}" type="sibTrans" cxnId="{93E244FA-558A-4867-BCB6-C41CBC009B93}">
      <dgm:prSet/>
      <dgm:spPr/>
      <dgm:t>
        <a:bodyPr/>
        <a:lstStyle/>
        <a:p>
          <a:endParaRPr lang="en-US" sz="2800"/>
        </a:p>
      </dgm:t>
    </dgm:pt>
    <dgm:pt modelId="{AE7AE6E2-68F1-42BA-81B7-DE7591FA573A}">
      <dgm:prSet custT="1"/>
      <dgm:spPr/>
      <dgm:t>
        <a:bodyPr/>
        <a:lstStyle/>
        <a:p>
          <a:r>
            <a:rPr lang="en-US" sz="2800" dirty="0" smtClean="0"/>
            <a:t>Spring 2015</a:t>
          </a:r>
          <a:endParaRPr lang="en-US" sz="2800" dirty="0"/>
        </a:p>
      </dgm:t>
    </dgm:pt>
    <dgm:pt modelId="{BDDC9958-DE24-4828-B7FF-17C8382DF588}" type="parTrans" cxnId="{BF4162A6-37DA-4F4B-91D7-D66F78D31E45}">
      <dgm:prSet/>
      <dgm:spPr/>
      <dgm:t>
        <a:bodyPr/>
        <a:lstStyle/>
        <a:p>
          <a:endParaRPr lang="en-US" sz="2800"/>
        </a:p>
      </dgm:t>
    </dgm:pt>
    <dgm:pt modelId="{059A958F-63EA-4C00-A3B8-ED2344B432AA}" type="sibTrans" cxnId="{BF4162A6-37DA-4F4B-91D7-D66F78D31E45}">
      <dgm:prSet/>
      <dgm:spPr/>
      <dgm:t>
        <a:bodyPr/>
        <a:lstStyle/>
        <a:p>
          <a:endParaRPr lang="en-US" sz="2800"/>
        </a:p>
      </dgm:t>
    </dgm:pt>
    <dgm:pt modelId="{A11E52F7-1FD9-4327-8EE8-36B496874A08}">
      <dgm:prSet custT="1"/>
      <dgm:spPr/>
      <dgm:t>
        <a:bodyPr/>
        <a:lstStyle/>
        <a:p>
          <a:r>
            <a:rPr lang="en-US" sz="2800" dirty="0" smtClean="0"/>
            <a:t>Spring 2015</a:t>
          </a:r>
          <a:endParaRPr lang="en-US" sz="2800" dirty="0"/>
        </a:p>
      </dgm:t>
    </dgm:pt>
    <dgm:pt modelId="{525E349E-0941-4422-AE69-C97393EE9C20}" type="parTrans" cxnId="{FF0B7D79-4E7A-4AE2-9DAE-B35C1659B6C3}">
      <dgm:prSet/>
      <dgm:spPr/>
      <dgm:t>
        <a:bodyPr/>
        <a:lstStyle/>
        <a:p>
          <a:endParaRPr lang="en-US" sz="2800"/>
        </a:p>
      </dgm:t>
    </dgm:pt>
    <dgm:pt modelId="{EAE4201E-EA85-40E1-9F8B-4D8A5A1C1B2E}" type="sibTrans" cxnId="{FF0B7D79-4E7A-4AE2-9DAE-B35C1659B6C3}">
      <dgm:prSet/>
      <dgm:spPr/>
      <dgm:t>
        <a:bodyPr/>
        <a:lstStyle/>
        <a:p>
          <a:endParaRPr lang="en-US" sz="2800"/>
        </a:p>
      </dgm:t>
    </dgm:pt>
    <dgm:pt modelId="{EF02D718-0041-49C1-853E-18BE17BEA202}">
      <dgm:prSet custT="1"/>
      <dgm:spPr/>
      <dgm:t>
        <a:bodyPr/>
        <a:lstStyle/>
        <a:p>
          <a:r>
            <a:rPr lang="en-US" sz="2800" dirty="0" smtClean="0"/>
            <a:t>Spring 2015</a:t>
          </a:r>
          <a:endParaRPr lang="en-US" sz="2800" dirty="0"/>
        </a:p>
      </dgm:t>
    </dgm:pt>
    <dgm:pt modelId="{4BC9B5EA-189E-4B67-968B-5ABB7059DB07}" type="parTrans" cxnId="{FC3E6C3D-A5A5-42BF-9789-7DBF24585BA1}">
      <dgm:prSet/>
      <dgm:spPr/>
      <dgm:t>
        <a:bodyPr/>
        <a:lstStyle/>
        <a:p>
          <a:endParaRPr lang="en-US" sz="2800"/>
        </a:p>
      </dgm:t>
    </dgm:pt>
    <dgm:pt modelId="{18592EF5-1ED0-445A-B847-4C532CDD7431}" type="sibTrans" cxnId="{FC3E6C3D-A5A5-42BF-9789-7DBF24585BA1}">
      <dgm:prSet/>
      <dgm:spPr/>
      <dgm:t>
        <a:bodyPr/>
        <a:lstStyle/>
        <a:p>
          <a:endParaRPr lang="en-US" sz="2800"/>
        </a:p>
      </dgm:t>
    </dgm:pt>
    <dgm:pt modelId="{282C691E-6E39-4F02-AA02-D98D31A2F74E}" type="pres">
      <dgm:prSet presAssocID="{70F4C9F4-2403-422F-8B41-6CC55C6E17B9}" presName="Name0" presStyleCnt="0">
        <dgm:presLayoutVars>
          <dgm:dir/>
          <dgm:animLvl val="lvl"/>
          <dgm:resizeHandles val="exact"/>
        </dgm:presLayoutVars>
      </dgm:prSet>
      <dgm:spPr/>
    </dgm:pt>
    <dgm:pt modelId="{74E78ECB-078F-41EC-BE4C-CD6CBF88F9BC}" type="pres">
      <dgm:prSet presAssocID="{BC4A31C5-AFCA-46C0-B1E1-A90542465F06}" presName="boxAndChildren" presStyleCnt="0"/>
      <dgm:spPr/>
    </dgm:pt>
    <dgm:pt modelId="{869A0D15-46F0-4E30-8C15-75FD81CF80E4}" type="pres">
      <dgm:prSet presAssocID="{BC4A31C5-AFCA-46C0-B1E1-A90542465F06}" presName="parentTextBox" presStyleLbl="node1" presStyleIdx="0" presStyleCnt="10"/>
      <dgm:spPr/>
      <dgm:t>
        <a:bodyPr/>
        <a:lstStyle/>
        <a:p>
          <a:endParaRPr lang="en-US"/>
        </a:p>
      </dgm:t>
    </dgm:pt>
    <dgm:pt modelId="{8C6500BE-9ED1-4BE8-9E7A-168EF84D1E10}" type="pres">
      <dgm:prSet presAssocID="{66017F45-FDF8-4C28-B6B6-6C820F6AEEF0}" presName="sp" presStyleCnt="0"/>
      <dgm:spPr/>
    </dgm:pt>
    <dgm:pt modelId="{3157253A-57DE-4A96-ADDC-9EE8CB03ACE6}" type="pres">
      <dgm:prSet presAssocID="{D85DF402-24DB-4F62-B408-3776A103EBB6}" presName="arrowAndChildren" presStyleCnt="0"/>
      <dgm:spPr/>
    </dgm:pt>
    <dgm:pt modelId="{94182948-9F97-46C5-9571-96A12BFECF4A}" type="pres">
      <dgm:prSet presAssocID="{D85DF402-24DB-4F62-B408-3776A103EBB6}" presName="parentTextArrow" presStyleLbl="node1" presStyleIdx="1" presStyleCnt="10" custLinFactNeighborX="0" custLinFactNeighborY="-5155"/>
      <dgm:spPr/>
      <dgm:t>
        <a:bodyPr/>
        <a:lstStyle/>
        <a:p>
          <a:endParaRPr lang="en-US"/>
        </a:p>
      </dgm:t>
    </dgm:pt>
    <dgm:pt modelId="{89F947F2-DF9D-484E-A570-137B934D6279}" type="pres">
      <dgm:prSet presAssocID="{F2F2C135-38AA-4AF9-BD63-7A57072E8E70}" presName="sp" presStyleCnt="0"/>
      <dgm:spPr/>
    </dgm:pt>
    <dgm:pt modelId="{17D7821C-31F7-4CE0-A930-AEAE66C85064}" type="pres">
      <dgm:prSet presAssocID="{7967614C-0CE4-4D9F-AC6E-1E003ABBC82B}" presName="arrowAndChildren" presStyleCnt="0"/>
      <dgm:spPr/>
    </dgm:pt>
    <dgm:pt modelId="{459F5B06-95B8-416A-AF60-A41B4A264E40}" type="pres">
      <dgm:prSet presAssocID="{7967614C-0CE4-4D9F-AC6E-1E003ABBC82B}" presName="parentTextArrow" presStyleLbl="node1" presStyleIdx="2" presStyleCnt="10"/>
      <dgm:spPr/>
      <dgm:t>
        <a:bodyPr/>
        <a:lstStyle/>
        <a:p>
          <a:endParaRPr lang="en-US"/>
        </a:p>
      </dgm:t>
    </dgm:pt>
    <dgm:pt modelId="{5CFF33D1-1E59-404B-8C14-71B6D6367918}" type="pres">
      <dgm:prSet presAssocID="{783A6ADB-A269-40A9-971E-1028E840B75E}" presName="sp" presStyleCnt="0"/>
      <dgm:spPr/>
    </dgm:pt>
    <dgm:pt modelId="{485CA518-E5D7-4C32-8310-72DB8FC3DD1D}" type="pres">
      <dgm:prSet presAssocID="{0B2A52CC-7CD3-41AE-B15C-00C2647568BD}" presName="arrowAndChildren" presStyleCnt="0"/>
      <dgm:spPr/>
    </dgm:pt>
    <dgm:pt modelId="{9B986127-2160-4169-ABC5-92C43722FB68}" type="pres">
      <dgm:prSet presAssocID="{0B2A52CC-7CD3-41AE-B15C-00C2647568BD}" presName="parentTextArrow" presStyleLbl="node1" presStyleIdx="3" presStyleCnt="10"/>
      <dgm:spPr/>
      <dgm:t>
        <a:bodyPr/>
        <a:lstStyle/>
        <a:p>
          <a:endParaRPr lang="en-US"/>
        </a:p>
      </dgm:t>
    </dgm:pt>
    <dgm:pt modelId="{78962A46-4F19-4AC3-A583-FD8B4BC9E24B}" type="pres">
      <dgm:prSet presAssocID="{EAE4201E-EA85-40E1-9F8B-4D8A5A1C1B2E}" presName="sp" presStyleCnt="0"/>
      <dgm:spPr/>
    </dgm:pt>
    <dgm:pt modelId="{B583A952-F5FC-4472-9FFD-1198FF34AF59}" type="pres">
      <dgm:prSet presAssocID="{A11E52F7-1FD9-4327-8EE8-36B496874A08}" presName="arrowAndChildren" presStyleCnt="0"/>
      <dgm:spPr/>
    </dgm:pt>
    <dgm:pt modelId="{4C288666-17EB-426F-9BC3-3C50AC95EBC2}" type="pres">
      <dgm:prSet presAssocID="{A11E52F7-1FD9-4327-8EE8-36B496874A08}" presName="parentTextArrow" presStyleLbl="node1" presStyleIdx="4" presStyleCnt="10"/>
      <dgm:spPr/>
      <dgm:t>
        <a:bodyPr/>
        <a:lstStyle/>
        <a:p>
          <a:endParaRPr lang="en-US"/>
        </a:p>
      </dgm:t>
    </dgm:pt>
    <dgm:pt modelId="{12982066-182B-4902-A29D-B8EC582A2B7A}" type="pres">
      <dgm:prSet presAssocID="{18592EF5-1ED0-445A-B847-4C532CDD7431}" presName="sp" presStyleCnt="0"/>
      <dgm:spPr/>
    </dgm:pt>
    <dgm:pt modelId="{0F384A60-8923-4707-8AAE-1E505A5442F3}" type="pres">
      <dgm:prSet presAssocID="{EF02D718-0041-49C1-853E-18BE17BEA202}" presName="arrowAndChildren" presStyleCnt="0"/>
      <dgm:spPr/>
    </dgm:pt>
    <dgm:pt modelId="{AA7F01CA-191C-4CBC-B8C6-BB2229BBC780}" type="pres">
      <dgm:prSet presAssocID="{EF02D718-0041-49C1-853E-18BE17BEA202}" presName="parentTextArrow" presStyleLbl="node1" presStyleIdx="5" presStyleCnt="10"/>
      <dgm:spPr/>
      <dgm:t>
        <a:bodyPr/>
        <a:lstStyle/>
        <a:p>
          <a:endParaRPr lang="en-US"/>
        </a:p>
      </dgm:t>
    </dgm:pt>
    <dgm:pt modelId="{D8A20D61-6218-4EFB-BCFD-510475BECB9A}" type="pres">
      <dgm:prSet presAssocID="{059A958F-63EA-4C00-A3B8-ED2344B432AA}" presName="sp" presStyleCnt="0"/>
      <dgm:spPr/>
    </dgm:pt>
    <dgm:pt modelId="{15E87DB1-6668-4BBF-BD50-478000DAEEEB}" type="pres">
      <dgm:prSet presAssocID="{AE7AE6E2-68F1-42BA-81B7-DE7591FA573A}" presName="arrowAndChildren" presStyleCnt="0"/>
      <dgm:spPr/>
    </dgm:pt>
    <dgm:pt modelId="{AF0F7221-57F4-467F-A383-F962A76E767B}" type="pres">
      <dgm:prSet presAssocID="{AE7AE6E2-68F1-42BA-81B7-DE7591FA573A}" presName="parentTextArrow" presStyleLbl="node1" presStyleIdx="6" presStyleCnt="10"/>
      <dgm:spPr/>
      <dgm:t>
        <a:bodyPr/>
        <a:lstStyle/>
        <a:p>
          <a:endParaRPr lang="en-US"/>
        </a:p>
      </dgm:t>
    </dgm:pt>
    <dgm:pt modelId="{01C9A39B-D004-4536-82F5-EE02405F180F}" type="pres">
      <dgm:prSet presAssocID="{6B27A05E-8012-4830-A6A7-29BA1AF03738}" presName="sp" presStyleCnt="0"/>
      <dgm:spPr/>
    </dgm:pt>
    <dgm:pt modelId="{18207B62-0441-44B9-B681-EBFDE63B176D}" type="pres">
      <dgm:prSet presAssocID="{02DFA711-1790-4028-BDC4-C9CB7A0FD44A}" presName="arrowAndChildren" presStyleCnt="0"/>
      <dgm:spPr/>
    </dgm:pt>
    <dgm:pt modelId="{6EFD5DF5-5AA3-493B-A278-7E712E9E439D}" type="pres">
      <dgm:prSet presAssocID="{02DFA711-1790-4028-BDC4-C9CB7A0FD44A}" presName="parentTextArrow" presStyleLbl="node1" presStyleIdx="7" presStyleCnt="10"/>
      <dgm:spPr/>
      <dgm:t>
        <a:bodyPr/>
        <a:lstStyle/>
        <a:p>
          <a:endParaRPr lang="en-US"/>
        </a:p>
      </dgm:t>
    </dgm:pt>
    <dgm:pt modelId="{9EF2C1EB-09C2-45BB-AEA1-0F1C2A19CC5A}" type="pres">
      <dgm:prSet presAssocID="{92E2D0E3-88BB-41BD-B23D-602B28455923}" presName="sp" presStyleCnt="0"/>
      <dgm:spPr/>
    </dgm:pt>
    <dgm:pt modelId="{42DADF44-4D45-4669-A1E5-6F566E587C42}" type="pres">
      <dgm:prSet presAssocID="{603C1550-F2AB-4313-8B37-981D00CA2FD6}" presName="arrowAndChildren" presStyleCnt="0"/>
      <dgm:spPr/>
    </dgm:pt>
    <dgm:pt modelId="{9B6C7C1E-B654-4ACB-8E59-D4FB6983DE83}" type="pres">
      <dgm:prSet presAssocID="{603C1550-F2AB-4313-8B37-981D00CA2FD6}" presName="parentTextArrow" presStyleLbl="node1" presStyleIdx="8" presStyleCnt="10"/>
      <dgm:spPr/>
      <dgm:t>
        <a:bodyPr/>
        <a:lstStyle/>
        <a:p>
          <a:endParaRPr lang="en-US"/>
        </a:p>
      </dgm:t>
    </dgm:pt>
    <dgm:pt modelId="{4E377E76-D012-4A79-82B0-D88633320190}" type="pres">
      <dgm:prSet presAssocID="{8165B5B1-4C09-4923-A9BC-93EB0348EC37}" presName="sp" presStyleCnt="0"/>
      <dgm:spPr/>
    </dgm:pt>
    <dgm:pt modelId="{577B156B-40FE-4DAD-A2B5-0EB9B5570F1E}" type="pres">
      <dgm:prSet presAssocID="{6AE4313E-FEF6-4AEA-9F81-FE686B68074F}" presName="arrowAndChildren" presStyleCnt="0"/>
      <dgm:spPr/>
    </dgm:pt>
    <dgm:pt modelId="{9CCDA735-A8A7-45FB-8F59-76D56CFC157D}" type="pres">
      <dgm:prSet presAssocID="{6AE4313E-FEF6-4AEA-9F81-FE686B68074F}" presName="parentTextArrow" presStyleLbl="node1" presStyleIdx="9" presStyleCnt="10"/>
      <dgm:spPr/>
      <dgm:t>
        <a:bodyPr/>
        <a:lstStyle/>
        <a:p>
          <a:endParaRPr lang="en-US"/>
        </a:p>
      </dgm:t>
    </dgm:pt>
  </dgm:ptLst>
  <dgm:cxnLst>
    <dgm:cxn modelId="{BF4162A6-37DA-4F4B-91D7-D66F78D31E45}" srcId="{70F4C9F4-2403-422F-8B41-6CC55C6E17B9}" destId="{AE7AE6E2-68F1-42BA-81B7-DE7591FA573A}" srcOrd="3" destOrd="0" parTransId="{BDDC9958-DE24-4828-B7FF-17C8382DF588}" sibTransId="{059A958F-63EA-4C00-A3B8-ED2344B432AA}"/>
    <dgm:cxn modelId="{76D1A583-C861-41EC-AF07-4490C22FAE41}" type="presOf" srcId="{6AE4313E-FEF6-4AEA-9F81-FE686B68074F}" destId="{9CCDA735-A8A7-45FB-8F59-76D56CFC157D}" srcOrd="0" destOrd="0" presId="urn:microsoft.com/office/officeart/2005/8/layout/process4"/>
    <dgm:cxn modelId="{E0B8DC84-0194-4C02-A049-E0708756F89A}" type="presOf" srcId="{A11E52F7-1FD9-4327-8EE8-36B496874A08}" destId="{4C288666-17EB-426F-9BC3-3C50AC95EBC2}" srcOrd="0" destOrd="0" presId="urn:microsoft.com/office/officeart/2005/8/layout/process4"/>
    <dgm:cxn modelId="{61D81B41-990C-441A-95FE-05B2EA1ED354}" type="presOf" srcId="{EF02D718-0041-49C1-853E-18BE17BEA202}" destId="{AA7F01CA-191C-4CBC-B8C6-BB2229BBC780}" srcOrd="0" destOrd="0" presId="urn:microsoft.com/office/officeart/2005/8/layout/process4"/>
    <dgm:cxn modelId="{FF0B7D79-4E7A-4AE2-9DAE-B35C1659B6C3}" srcId="{70F4C9F4-2403-422F-8B41-6CC55C6E17B9}" destId="{A11E52F7-1FD9-4327-8EE8-36B496874A08}" srcOrd="5" destOrd="0" parTransId="{525E349E-0941-4422-AE69-C97393EE9C20}" sibTransId="{EAE4201E-EA85-40E1-9F8B-4D8A5A1C1B2E}"/>
    <dgm:cxn modelId="{05EEA95B-1C7E-4F1D-9CB8-9B098390BE1A}" srcId="{70F4C9F4-2403-422F-8B41-6CC55C6E17B9}" destId="{02DFA711-1790-4028-BDC4-C9CB7A0FD44A}" srcOrd="2" destOrd="0" parTransId="{A023754B-0997-4155-A6B4-82E8FE35A425}" sibTransId="{6B27A05E-8012-4830-A6A7-29BA1AF03738}"/>
    <dgm:cxn modelId="{10F20E1D-E39C-4724-B6EE-FEFE55C521FA}" srcId="{70F4C9F4-2403-422F-8B41-6CC55C6E17B9}" destId="{0B2A52CC-7CD3-41AE-B15C-00C2647568BD}" srcOrd="6" destOrd="0" parTransId="{CD6194E7-AC07-4188-940C-C78D4B339899}" sibTransId="{783A6ADB-A269-40A9-971E-1028E840B75E}"/>
    <dgm:cxn modelId="{6612DC11-8024-4B1D-854B-D9E55EF63406}" type="presOf" srcId="{603C1550-F2AB-4313-8B37-981D00CA2FD6}" destId="{9B6C7C1E-B654-4ACB-8E59-D4FB6983DE83}" srcOrd="0" destOrd="0" presId="urn:microsoft.com/office/officeart/2005/8/layout/process4"/>
    <dgm:cxn modelId="{001FD804-5238-4E37-B641-DE4B91CF80D0}" type="presOf" srcId="{BC4A31C5-AFCA-46C0-B1E1-A90542465F06}" destId="{869A0D15-46F0-4E30-8C15-75FD81CF80E4}" srcOrd="0" destOrd="0" presId="urn:microsoft.com/office/officeart/2005/8/layout/process4"/>
    <dgm:cxn modelId="{FC3E6C3D-A5A5-42BF-9789-7DBF24585BA1}" srcId="{70F4C9F4-2403-422F-8B41-6CC55C6E17B9}" destId="{EF02D718-0041-49C1-853E-18BE17BEA202}" srcOrd="4" destOrd="0" parTransId="{4BC9B5EA-189E-4B67-968B-5ABB7059DB07}" sibTransId="{18592EF5-1ED0-445A-B847-4C532CDD7431}"/>
    <dgm:cxn modelId="{58123004-7F85-4762-8117-495E2BFA44B2}" type="presOf" srcId="{0B2A52CC-7CD3-41AE-B15C-00C2647568BD}" destId="{9B986127-2160-4169-ABC5-92C43722FB68}" srcOrd="0" destOrd="0" presId="urn:microsoft.com/office/officeart/2005/8/layout/process4"/>
    <dgm:cxn modelId="{388AFC4F-1893-4695-85D1-BBA89F7D9B0F}" srcId="{70F4C9F4-2403-422F-8B41-6CC55C6E17B9}" destId="{603C1550-F2AB-4313-8B37-981D00CA2FD6}" srcOrd="1" destOrd="0" parTransId="{47E60E7A-4CE3-437F-8615-EAE19351EC5C}" sibTransId="{92E2D0E3-88BB-41BD-B23D-602B28455923}"/>
    <dgm:cxn modelId="{C16307D1-EEDC-4667-B4D0-60F45F9B3A05}" type="presOf" srcId="{70F4C9F4-2403-422F-8B41-6CC55C6E17B9}" destId="{282C691E-6E39-4F02-AA02-D98D31A2F74E}" srcOrd="0" destOrd="0" presId="urn:microsoft.com/office/officeart/2005/8/layout/process4"/>
    <dgm:cxn modelId="{93E244FA-558A-4867-BCB6-C41CBC009B93}" srcId="{70F4C9F4-2403-422F-8B41-6CC55C6E17B9}" destId="{BC4A31C5-AFCA-46C0-B1E1-A90542465F06}" srcOrd="9" destOrd="0" parTransId="{E2B618BC-4962-47CE-B261-4566481589FD}" sibTransId="{DBD9139B-072F-44C6-9A7C-7FBD1ADB4200}"/>
    <dgm:cxn modelId="{A24483FD-EF4A-4A90-8160-277D130592C2}" type="presOf" srcId="{D85DF402-24DB-4F62-B408-3776A103EBB6}" destId="{94182948-9F97-46C5-9571-96A12BFECF4A}" srcOrd="0" destOrd="0" presId="urn:microsoft.com/office/officeart/2005/8/layout/process4"/>
    <dgm:cxn modelId="{F752124A-F033-4DEE-A7EF-913AFC142548}" type="presOf" srcId="{AE7AE6E2-68F1-42BA-81B7-DE7591FA573A}" destId="{AF0F7221-57F4-467F-A383-F962A76E767B}" srcOrd="0" destOrd="0" presId="urn:microsoft.com/office/officeart/2005/8/layout/process4"/>
    <dgm:cxn modelId="{F648D25F-12E9-4730-A8CA-31F78B3FDA06}" srcId="{70F4C9F4-2403-422F-8B41-6CC55C6E17B9}" destId="{6AE4313E-FEF6-4AEA-9F81-FE686B68074F}" srcOrd="0" destOrd="0" parTransId="{DE7C2AB2-170F-4641-A5F5-4B4ABC55B65B}" sibTransId="{8165B5B1-4C09-4923-A9BC-93EB0348EC37}"/>
    <dgm:cxn modelId="{01EE6B56-EB37-4FAD-9D88-930BC45E55CD}" srcId="{70F4C9F4-2403-422F-8B41-6CC55C6E17B9}" destId="{7967614C-0CE4-4D9F-AC6E-1E003ABBC82B}" srcOrd="7" destOrd="0" parTransId="{A8D394AC-80C1-42F9-BF2E-C9C1211B41D4}" sibTransId="{F2F2C135-38AA-4AF9-BD63-7A57072E8E70}"/>
    <dgm:cxn modelId="{5940DB3A-41CE-4AD0-9871-0B0158645ABF}" type="presOf" srcId="{02DFA711-1790-4028-BDC4-C9CB7A0FD44A}" destId="{6EFD5DF5-5AA3-493B-A278-7E712E9E439D}" srcOrd="0" destOrd="0" presId="urn:microsoft.com/office/officeart/2005/8/layout/process4"/>
    <dgm:cxn modelId="{1D46A75A-1A34-45DB-9D99-2617BAD4A1D9}" type="presOf" srcId="{7967614C-0CE4-4D9F-AC6E-1E003ABBC82B}" destId="{459F5B06-95B8-416A-AF60-A41B4A264E40}" srcOrd="0" destOrd="0" presId="urn:microsoft.com/office/officeart/2005/8/layout/process4"/>
    <dgm:cxn modelId="{9F5E3A62-B056-4F68-8B5A-A100124B6899}" srcId="{70F4C9F4-2403-422F-8B41-6CC55C6E17B9}" destId="{D85DF402-24DB-4F62-B408-3776A103EBB6}" srcOrd="8" destOrd="0" parTransId="{9F809E3F-B9D5-4D1F-9FFF-04C41C282005}" sibTransId="{66017F45-FDF8-4C28-B6B6-6C820F6AEEF0}"/>
    <dgm:cxn modelId="{284FB519-9470-44AD-A8F1-9A46F863CDA7}" type="presParOf" srcId="{282C691E-6E39-4F02-AA02-D98D31A2F74E}" destId="{74E78ECB-078F-41EC-BE4C-CD6CBF88F9BC}" srcOrd="0" destOrd="0" presId="urn:microsoft.com/office/officeart/2005/8/layout/process4"/>
    <dgm:cxn modelId="{CEE70CD4-26D6-464F-BAEF-C910A2D50441}" type="presParOf" srcId="{74E78ECB-078F-41EC-BE4C-CD6CBF88F9BC}" destId="{869A0D15-46F0-4E30-8C15-75FD81CF80E4}" srcOrd="0" destOrd="0" presId="urn:microsoft.com/office/officeart/2005/8/layout/process4"/>
    <dgm:cxn modelId="{A19BDAE4-D61A-4F14-A568-9133F173049D}" type="presParOf" srcId="{282C691E-6E39-4F02-AA02-D98D31A2F74E}" destId="{8C6500BE-9ED1-4BE8-9E7A-168EF84D1E10}" srcOrd="1" destOrd="0" presId="urn:microsoft.com/office/officeart/2005/8/layout/process4"/>
    <dgm:cxn modelId="{2AFCA72D-BC24-402E-A3E2-4B4BC9EC1C3D}" type="presParOf" srcId="{282C691E-6E39-4F02-AA02-D98D31A2F74E}" destId="{3157253A-57DE-4A96-ADDC-9EE8CB03ACE6}" srcOrd="2" destOrd="0" presId="urn:microsoft.com/office/officeart/2005/8/layout/process4"/>
    <dgm:cxn modelId="{11B7CD2D-005C-4532-9E09-65F5C06ED5D7}" type="presParOf" srcId="{3157253A-57DE-4A96-ADDC-9EE8CB03ACE6}" destId="{94182948-9F97-46C5-9571-96A12BFECF4A}" srcOrd="0" destOrd="0" presId="urn:microsoft.com/office/officeart/2005/8/layout/process4"/>
    <dgm:cxn modelId="{EC621286-3E8B-4B1E-B949-A28FAE724188}" type="presParOf" srcId="{282C691E-6E39-4F02-AA02-D98D31A2F74E}" destId="{89F947F2-DF9D-484E-A570-137B934D6279}" srcOrd="3" destOrd="0" presId="urn:microsoft.com/office/officeart/2005/8/layout/process4"/>
    <dgm:cxn modelId="{85856356-3879-4053-9224-F2A2FEB70C12}" type="presParOf" srcId="{282C691E-6E39-4F02-AA02-D98D31A2F74E}" destId="{17D7821C-31F7-4CE0-A930-AEAE66C85064}" srcOrd="4" destOrd="0" presId="urn:microsoft.com/office/officeart/2005/8/layout/process4"/>
    <dgm:cxn modelId="{F573FC81-C512-4FEF-B58C-CC7C93030740}" type="presParOf" srcId="{17D7821C-31F7-4CE0-A930-AEAE66C85064}" destId="{459F5B06-95B8-416A-AF60-A41B4A264E40}" srcOrd="0" destOrd="0" presId="urn:microsoft.com/office/officeart/2005/8/layout/process4"/>
    <dgm:cxn modelId="{B77114C1-1FDE-4297-BC68-BDAE16F70485}" type="presParOf" srcId="{282C691E-6E39-4F02-AA02-D98D31A2F74E}" destId="{5CFF33D1-1E59-404B-8C14-71B6D6367918}" srcOrd="5" destOrd="0" presId="urn:microsoft.com/office/officeart/2005/8/layout/process4"/>
    <dgm:cxn modelId="{6E7CA5C6-167C-42B0-9D82-5FA5FEA7697E}" type="presParOf" srcId="{282C691E-6E39-4F02-AA02-D98D31A2F74E}" destId="{485CA518-E5D7-4C32-8310-72DB8FC3DD1D}" srcOrd="6" destOrd="0" presId="urn:microsoft.com/office/officeart/2005/8/layout/process4"/>
    <dgm:cxn modelId="{D1BA9055-A34A-4448-B999-6E24ED649048}" type="presParOf" srcId="{485CA518-E5D7-4C32-8310-72DB8FC3DD1D}" destId="{9B986127-2160-4169-ABC5-92C43722FB68}" srcOrd="0" destOrd="0" presId="urn:microsoft.com/office/officeart/2005/8/layout/process4"/>
    <dgm:cxn modelId="{681230CE-8BDE-4B38-87F8-8E40E4A5759F}" type="presParOf" srcId="{282C691E-6E39-4F02-AA02-D98D31A2F74E}" destId="{78962A46-4F19-4AC3-A583-FD8B4BC9E24B}" srcOrd="7" destOrd="0" presId="urn:microsoft.com/office/officeart/2005/8/layout/process4"/>
    <dgm:cxn modelId="{AAE24A9F-ECD1-43D5-8690-E562AE345733}" type="presParOf" srcId="{282C691E-6E39-4F02-AA02-D98D31A2F74E}" destId="{B583A952-F5FC-4472-9FFD-1198FF34AF59}" srcOrd="8" destOrd="0" presId="urn:microsoft.com/office/officeart/2005/8/layout/process4"/>
    <dgm:cxn modelId="{8E0E8E09-E599-4FAD-BABF-1B0D38823F94}" type="presParOf" srcId="{B583A952-F5FC-4472-9FFD-1198FF34AF59}" destId="{4C288666-17EB-426F-9BC3-3C50AC95EBC2}" srcOrd="0" destOrd="0" presId="urn:microsoft.com/office/officeart/2005/8/layout/process4"/>
    <dgm:cxn modelId="{C07137BF-A7AF-49D7-ACFD-C414520CA2C6}" type="presParOf" srcId="{282C691E-6E39-4F02-AA02-D98D31A2F74E}" destId="{12982066-182B-4902-A29D-B8EC582A2B7A}" srcOrd="9" destOrd="0" presId="urn:microsoft.com/office/officeart/2005/8/layout/process4"/>
    <dgm:cxn modelId="{80923338-574D-48DE-90C1-6025C88A455F}" type="presParOf" srcId="{282C691E-6E39-4F02-AA02-D98D31A2F74E}" destId="{0F384A60-8923-4707-8AAE-1E505A5442F3}" srcOrd="10" destOrd="0" presId="urn:microsoft.com/office/officeart/2005/8/layout/process4"/>
    <dgm:cxn modelId="{2AE99DBD-9A0F-4C50-B625-9B3BF37F60D3}" type="presParOf" srcId="{0F384A60-8923-4707-8AAE-1E505A5442F3}" destId="{AA7F01CA-191C-4CBC-B8C6-BB2229BBC780}" srcOrd="0" destOrd="0" presId="urn:microsoft.com/office/officeart/2005/8/layout/process4"/>
    <dgm:cxn modelId="{E78B8A3D-974D-4488-B9FA-4BDF9B69C3E9}" type="presParOf" srcId="{282C691E-6E39-4F02-AA02-D98D31A2F74E}" destId="{D8A20D61-6218-4EFB-BCFD-510475BECB9A}" srcOrd="11" destOrd="0" presId="urn:microsoft.com/office/officeart/2005/8/layout/process4"/>
    <dgm:cxn modelId="{824DCD5F-89B9-49A5-8622-0F5D6223AB54}" type="presParOf" srcId="{282C691E-6E39-4F02-AA02-D98D31A2F74E}" destId="{15E87DB1-6668-4BBF-BD50-478000DAEEEB}" srcOrd="12" destOrd="0" presId="urn:microsoft.com/office/officeart/2005/8/layout/process4"/>
    <dgm:cxn modelId="{D4C5185E-1360-4D08-A612-0F487D1DC196}" type="presParOf" srcId="{15E87DB1-6668-4BBF-BD50-478000DAEEEB}" destId="{AF0F7221-57F4-467F-A383-F962A76E767B}" srcOrd="0" destOrd="0" presId="urn:microsoft.com/office/officeart/2005/8/layout/process4"/>
    <dgm:cxn modelId="{CC0AF02D-B8F3-4DBC-ADE1-22973CCA31E5}" type="presParOf" srcId="{282C691E-6E39-4F02-AA02-D98D31A2F74E}" destId="{01C9A39B-D004-4536-82F5-EE02405F180F}" srcOrd="13" destOrd="0" presId="urn:microsoft.com/office/officeart/2005/8/layout/process4"/>
    <dgm:cxn modelId="{E9C42607-9B51-43A5-A067-E5158FBD7C36}" type="presParOf" srcId="{282C691E-6E39-4F02-AA02-D98D31A2F74E}" destId="{18207B62-0441-44B9-B681-EBFDE63B176D}" srcOrd="14" destOrd="0" presId="urn:microsoft.com/office/officeart/2005/8/layout/process4"/>
    <dgm:cxn modelId="{C91CB7C2-D0D0-475A-B21A-F84046A49FB2}" type="presParOf" srcId="{18207B62-0441-44B9-B681-EBFDE63B176D}" destId="{6EFD5DF5-5AA3-493B-A278-7E712E9E439D}" srcOrd="0" destOrd="0" presId="urn:microsoft.com/office/officeart/2005/8/layout/process4"/>
    <dgm:cxn modelId="{89544F4F-6AC3-48B5-AFFE-6CA9043358D1}" type="presParOf" srcId="{282C691E-6E39-4F02-AA02-D98D31A2F74E}" destId="{9EF2C1EB-09C2-45BB-AEA1-0F1C2A19CC5A}" srcOrd="15" destOrd="0" presId="urn:microsoft.com/office/officeart/2005/8/layout/process4"/>
    <dgm:cxn modelId="{24AE2A69-CF7C-4B08-9739-6335199A8D59}" type="presParOf" srcId="{282C691E-6E39-4F02-AA02-D98D31A2F74E}" destId="{42DADF44-4D45-4669-A1E5-6F566E587C42}" srcOrd="16" destOrd="0" presId="urn:microsoft.com/office/officeart/2005/8/layout/process4"/>
    <dgm:cxn modelId="{13F0C101-D552-49BD-B8E3-33834333D42F}" type="presParOf" srcId="{42DADF44-4D45-4669-A1E5-6F566E587C42}" destId="{9B6C7C1E-B654-4ACB-8E59-D4FB6983DE83}" srcOrd="0" destOrd="0" presId="urn:microsoft.com/office/officeart/2005/8/layout/process4"/>
    <dgm:cxn modelId="{9D81D958-8047-4B90-91A9-C476C61550A6}" type="presParOf" srcId="{282C691E-6E39-4F02-AA02-D98D31A2F74E}" destId="{4E377E76-D012-4A79-82B0-D88633320190}" srcOrd="17" destOrd="0" presId="urn:microsoft.com/office/officeart/2005/8/layout/process4"/>
    <dgm:cxn modelId="{66CE2D97-AB0E-4E4B-9018-36FD424883F7}" type="presParOf" srcId="{282C691E-6E39-4F02-AA02-D98D31A2F74E}" destId="{577B156B-40FE-4DAD-A2B5-0EB9B5570F1E}" srcOrd="18" destOrd="0" presId="urn:microsoft.com/office/officeart/2005/8/layout/process4"/>
    <dgm:cxn modelId="{5D4C7D7F-CCCA-4683-B355-9CA8E314F348}" type="presParOf" srcId="{577B156B-40FE-4DAD-A2B5-0EB9B5570F1E}" destId="{9CCDA735-A8A7-45FB-8F59-76D56CFC157D}" srcOrd="0" destOrd="0" presId="urn:microsoft.com/office/officeart/2005/8/layout/process4"/>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048" cy="468803"/>
          </a:xfrm>
          <a:prstGeom prst="rect">
            <a:avLst/>
          </a:prstGeom>
        </p:spPr>
        <p:txBody>
          <a:bodyPr vert="horz" lIns="89136" tIns="44568" rIns="89136" bIns="44568" rtlCol="0"/>
          <a:lstStyle>
            <a:lvl1pPr algn="l">
              <a:defRPr sz="1200"/>
            </a:lvl1pPr>
          </a:lstStyle>
          <a:p>
            <a:pPr>
              <a:defRPr/>
            </a:pPr>
            <a:endParaRPr lang="en-US" dirty="0"/>
          </a:p>
        </p:txBody>
      </p:sp>
      <p:sp>
        <p:nvSpPr>
          <p:cNvPr id="3" name="Date Placeholder 2"/>
          <p:cNvSpPr>
            <a:spLocks noGrp="1"/>
          </p:cNvSpPr>
          <p:nvPr>
            <p:ph type="dt" sz="quarter" idx="1"/>
          </p:nvPr>
        </p:nvSpPr>
        <p:spPr>
          <a:xfrm>
            <a:off x="4022886" y="0"/>
            <a:ext cx="3078048" cy="468803"/>
          </a:xfrm>
          <a:prstGeom prst="rect">
            <a:avLst/>
          </a:prstGeom>
        </p:spPr>
        <p:txBody>
          <a:bodyPr vert="horz" lIns="89136" tIns="44568" rIns="89136" bIns="44568" rtlCol="0"/>
          <a:lstStyle>
            <a:lvl1pPr algn="r">
              <a:defRPr sz="1200"/>
            </a:lvl1pPr>
          </a:lstStyle>
          <a:p>
            <a:pPr>
              <a:defRPr/>
            </a:pPr>
            <a:fld id="{511F3AC1-F82C-4EC1-A130-2BE6A1B95F61}" type="datetimeFigureOut">
              <a:rPr lang="en-US"/>
              <a:pPr>
                <a:defRPr/>
              </a:pPr>
              <a:t>7/18/2014</a:t>
            </a:fld>
            <a:endParaRPr lang="en-US" dirty="0"/>
          </a:p>
        </p:txBody>
      </p:sp>
      <p:sp>
        <p:nvSpPr>
          <p:cNvPr id="4" name="Footer Placeholder 3"/>
          <p:cNvSpPr>
            <a:spLocks noGrp="1"/>
          </p:cNvSpPr>
          <p:nvPr>
            <p:ph type="ftr" sz="quarter" idx="2"/>
          </p:nvPr>
        </p:nvSpPr>
        <p:spPr>
          <a:xfrm>
            <a:off x="0" y="8918121"/>
            <a:ext cx="3078048" cy="468803"/>
          </a:xfrm>
          <a:prstGeom prst="rect">
            <a:avLst/>
          </a:prstGeom>
        </p:spPr>
        <p:txBody>
          <a:bodyPr vert="horz" lIns="89136" tIns="44568" rIns="89136" bIns="44568" rtlCol="0" anchor="b"/>
          <a:lstStyle>
            <a:lvl1pPr algn="l">
              <a:defRPr sz="1200"/>
            </a:lvl1pPr>
          </a:lstStyle>
          <a:p>
            <a:pPr>
              <a:defRPr/>
            </a:pPr>
            <a:endParaRPr lang="en-US" dirty="0"/>
          </a:p>
        </p:txBody>
      </p:sp>
      <p:sp>
        <p:nvSpPr>
          <p:cNvPr id="5" name="Slide Number Placeholder 4"/>
          <p:cNvSpPr>
            <a:spLocks noGrp="1"/>
          </p:cNvSpPr>
          <p:nvPr>
            <p:ph type="sldNum" sz="quarter" idx="3"/>
          </p:nvPr>
        </p:nvSpPr>
        <p:spPr>
          <a:xfrm>
            <a:off x="4022886" y="8918121"/>
            <a:ext cx="3078048" cy="468803"/>
          </a:xfrm>
          <a:prstGeom prst="rect">
            <a:avLst/>
          </a:prstGeom>
        </p:spPr>
        <p:txBody>
          <a:bodyPr vert="horz" lIns="89136" tIns="44568" rIns="89136" bIns="44568" rtlCol="0" anchor="b"/>
          <a:lstStyle>
            <a:lvl1pPr algn="r">
              <a:defRPr sz="1200"/>
            </a:lvl1pPr>
          </a:lstStyle>
          <a:p>
            <a:pPr>
              <a:defRPr/>
            </a:pPr>
            <a:fld id="{04BB2571-32E7-4D09-A85E-0C0D6DCC0978}" type="slidenum">
              <a:rPr lang="en-US"/>
              <a:pPr>
                <a:defRPr/>
              </a:pPr>
              <a:t>‹#›</a:t>
            </a:fld>
            <a:endParaRPr lang="en-US" dirty="0"/>
          </a:p>
        </p:txBody>
      </p:sp>
    </p:spTree>
    <p:extLst>
      <p:ext uri="{BB962C8B-B14F-4D97-AF65-F5344CB8AC3E}">
        <p14:creationId xmlns="" xmlns:p14="http://schemas.microsoft.com/office/powerpoint/2010/main" val="1931274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989013" y="265113"/>
            <a:ext cx="5172075" cy="3879850"/>
          </a:xfrm>
          <a:prstGeom prst="rect">
            <a:avLst/>
          </a:prstGeom>
          <a:noFill/>
          <a:ln w="12700">
            <a:solidFill>
              <a:prstClr val="black"/>
            </a:solidFill>
          </a:ln>
        </p:spPr>
        <p:txBody>
          <a:bodyPr vert="horz" lIns="94225" tIns="47113" rIns="94225" bIns="47113" rtlCol="0" anchor="ctr"/>
          <a:lstStyle/>
          <a:p>
            <a:pPr lvl="0"/>
            <a:endParaRPr lang="en-US" noProof="0" dirty="0"/>
          </a:p>
        </p:txBody>
      </p:sp>
      <p:sp>
        <p:nvSpPr>
          <p:cNvPr id="5" name="Notes Placeholder 4"/>
          <p:cNvSpPr>
            <a:spLocks noGrp="1"/>
          </p:cNvSpPr>
          <p:nvPr>
            <p:ph type="body" sz="quarter" idx="3"/>
          </p:nvPr>
        </p:nvSpPr>
        <p:spPr>
          <a:xfrm>
            <a:off x="345692" y="4768749"/>
            <a:ext cx="6413496" cy="4101124"/>
          </a:xfrm>
          <a:prstGeom prst="rect">
            <a:avLst/>
          </a:prstGeom>
        </p:spPr>
        <p:txBody>
          <a:bodyPr vert="horz" lIns="94225" tIns="47113" rIns="94225" bIns="47113"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7" name="Slide Number Placeholder 6"/>
          <p:cNvSpPr>
            <a:spLocks noGrp="1"/>
          </p:cNvSpPr>
          <p:nvPr>
            <p:ph type="sldNum" sz="quarter" idx="5"/>
          </p:nvPr>
        </p:nvSpPr>
        <p:spPr>
          <a:xfrm>
            <a:off x="4022886" y="8918121"/>
            <a:ext cx="3078048" cy="468803"/>
          </a:xfrm>
          <a:prstGeom prst="rect">
            <a:avLst/>
          </a:prstGeom>
        </p:spPr>
        <p:txBody>
          <a:bodyPr vert="horz" lIns="94225" tIns="47113" rIns="94225" bIns="47113" rtlCol="0" anchor="b"/>
          <a:lstStyle>
            <a:lvl1pPr algn="r" fontAlgn="auto">
              <a:spcBef>
                <a:spcPts val="0"/>
              </a:spcBef>
              <a:spcAft>
                <a:spcPts val="0"/>
              </a:spcAft>
              <a:defRPr sz="1300">
                <a:latin typeface="+mn-lt"/>
              </a:defRPr>
            </a:lvl1pPr>
          </a:lstStyle>
          <a:p>
            <a:pPr>
              <a:defRPr/>
            </a:pPr>
            <a:fld id="{2FB5761F-1300-4E20-90BC-E8AC45ADBBD4}" type="slidenum">
              <a:rPr lang="en-US"/>
              <a:pPr>
                <a:defRPr/>
              </a:pPr>
              <a:t>‹#›</a:t>
            </a:fld>
            <a:endParaRPr lang="en-US" dirty="0"/>
          </a:p>
        </p:txBody>
      </p:sp>
    </p:spTree>
    <p:extLst>
      <p:ext uri="{BB962C8B-B14F-4D97-AF65-F5344CB8AC3E}">
        <p14:creationId xmlns="" xmlns:p14="http://schemas.microsoft.com/office/powerpoint/2010/main" val="199846037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3" Type="http://schemas.openxmlformats.org/officeDocument/2006/relationships/hyperlink" Target="http://system.suny.edu/capital-facilities/" TargetMode="External"/><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O&amp;M plan proposes several actions. </a:t>
            </a:r>
          </a:p>
          <a:p>
            <a:pPr marL="228600" indent="-228600">
              <a:buFont typeface="Wingdings" pitchFamily="2" charset="2"/>
              <a:buChar char="§"/>
            </a:pPr>
            <a:r>
              <a:rPr lang="en-US" sz="1200" kern="1200" dirty="0" smtClean="0">
                <a:solidFill>
                  <a:schemeClr val="tx1"/>
                </a:solidFill>
                <a:latin typeface="+mn-lt"/>
                <a:ea typeface="+mn-ea"/>
                <a:cs typeface="+mn-cs"/>
              </a:rPr>
              <a:t>Hiring an Energy Manager - a key step to achieve all following proposed actions;</a:t>
            </a:r>
          </a:p>
          <a:p>
            <a:pPr marL="228600" indent="-228600">
              <a:buFont typeface="Wingdings" pitchFamily="2" charset="2"/>
              <a:buChar char="§"/>
            </a:pPr>
            <a:r>
              <a:rPr lang="en-US" sz="1200" kern="1200" dirty="0" smtClean="0">
                <a:solidFill>
                  <a:schemeClr val="tx1"/>
                </a:solidFill>
                <a:latin typeface="+mn-lt"/>
                <a:ea typeface="+mn-ea"/>
                <a:cs typeface="+mn-cs"/>
              </a:rPr>
              <a:t>Review existing benchmarking data from other higher education systems;</a:t>
            </a:r>
          </a:p>
          <a:p>
            <a:pPr marL="228600" lvl="0" indent="-228600">
              <a:buFont typeface="Wingdings" pitchFamily="2" charset="2"/>
              <a:buChar char="§"/>
            </a:pPr>
            <a:r>
              <a:rPr lang="en-US" sz="1200" kern="1200" dirty="0" smtClean="0">
                <a:solidFill>
                  <a:schemeClr val="tx1"/>
                </a:solidFill>
                <a:latin typeface="+mn-lt"/>
                <a:ea typeface="+mn-ea"/>
                <a:cs typeface="+mn-cs"/>
              </a:rPr>
              <a:t>Benchmark current conditions at SUNY through a survey of campuses for the following items:</a:t>
            </a:r>
          </a:p>
          <a:p>
            <a:pPr marL="685800" lvl="1" indent="-228600">
              <a:buFont typeface="Wingdings" pitchFamily="2" charset="2"/>
              <a:buChar char="q"/>
            </a:pPr>
            <a:r>
              <a:rPr lang="en-US" sz="1200" kern="1200" dirty="0" smtClean="0">
                <a:solidFill>
                  <a:schemeClr val="tx1"/>
                </a:solidFill>
                <a:latin typeface="+mn-lt"/>
                <a:ea typeface="+mn-ea"/>
                <a:cs typeface="+mn-cs"/>
              </a:rPr>
              <a:t>CMMS, BMS, staff levels, OTPS  levels, budget, etc.</a:t>
            </a:r>
          </a:p>
          <a:p>
            <a:pPr marL="228600" lvl="0" indent="-228600">
              <a:buFont typeface="Wingdings" pitchFamily="2" charset="2"/>
              <a:buChar char="§"/>
            </a:pPr>
            <a:r>
              <a:rPr lang="en-US" sz="1200" kern="1200" dirty="0" smtClean="0">
                <a:solidFill>
                  <a:schemeClr val="tx1"/>
                </a:solidFill>
                <a:latin typeface="+mn-lt"/>
                <a:ea typeface="+mn-ea"/>
                <a:cs typeface="+mn-cs"/>
              </a:rPr>
              <a:t>Using Benchmarking data develop ideal standards for SUNY facilities staffing and budgets;</a:t>
            </a:r>
          </a:p>
          <a:p>
            <a:pPr marL="228600" lvl="0" indent="-228600">
              <a:buFont typeface="Wingdings" pitchFamily="2" charset="2"/>
              <a:buChar char="§"/>
            </a:pPr>
            <a:r>
              <a:rPr lang="en-US" sz="1200" kern="1200" dirty="0" smtClean="0">
                <a:solidFill>
                  <a:schemeClr val="tx1"/>
                </a:solidFill>
                <a:latin typeface="+mn-lt"/>
                <a:ea typeface="+mn-ea"/>
                <a:cs typeface="+mn-cs"/>
              </a:rPr>
              <a:t>Webinars to share campus programs such as Cortland Construction Manager and Brockport Project Manager integration to Building Condition;</a:t>
            </a:r>
          </a:p>
          <a:p>
            <a:pPr marL="228600" lvl="0" indent="-228600">
              <a:buFont typeface="Wingdings" pitchFamily="2" charset="2"/>
              <a:buChar char="§"/>
            </a:pPr>
            <a:r>
              <a:rPr lang="en-US" sz="1200" kern="1200" dirty="0" smtClean="0">
                <a:solidFill>
                  <a:schemeClr val="tx1"/>
                </a:solidFill>
                <a:latin typeface="+mn-lt"/>
                <a:ea typeface="+mn-ea"/>
                <a:cs typeface="+mn-cs"/>
              </a:rPr>
              <a:t>Upgrade BCI PSI Database to make it useful for integrating with other facilities space based systems;</a:t>
            </a:r>
            <a:r>
              <a:rPr lang="en-US" sz="1200" kern="1200" baseline="0" dirty="0" smtClean="0">
                <a:solidFill>
                  <a:schemeClr val="tx1"/>
                </a:solidFill>
                <a:latin typeface="+mn-lt"/>
                <a:ea typeface="+mn-ea"/>
                <a:cs typeface="+mn-cs"/>
              </a:rPr>
              <a:t> and </a:t>
            </a:r>
            <a:endParaRPr lang="en-US" sz="1200" kern="1200" dirty="0" smtClean="0">
              <a:solidFill>
                <a:schemeClr val="tx1"/>
              </a:solidFill>
              <a:latin typeface="+mn-lt"/>
              <a:ea typeface="+mn-ea"/>
              <a:cs typeface="+mn-cs"/>
            </a:endParaRPr>
          </a:p>
          <a:p>
            <a:pPr marL="228600" lvl="0" indent="-228600">
              <a:buFont typeface="Wingdings" pitchFamily="2" charset="2"/>
              <a:buChar char="§"/>
            </a:pPr>
            <a:r>
              <a:rPr lang="en-US" sz="1200" kern="1200" dirty="0" smtClean="0">
                <a:solidFill>
                  <a:schemeClr val="tx1"/>
                </a:solidFill>
                <a:latin typeface="+mn-lt"/>
                <a:ea typeface="+mn-ea"/>
                <a:cs typeface="+mn-cs"/>
              </a:rPr>
              <a:t>Assist Campus facilities staff to integrate sub meters into NY Energy Manager.</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lvl="0" indent="-228600">
              <a:buFont typeface="Wingdings" pitchFamily="2" charset="2"/>
              <a:buChar char="§"/>
            </a:pPr>
            <a:r>
              <a:rPr lang="en-US" sz="1200" kern="1200" dirty="0" smtClean="0">
                <a:solidFill>
                  <a:schemeClr val="tx1"/>
                </a:solidFill>
                <a:latin typeface="+mn-lt"/>
                <a:ea typeface="+mn-ea"/>
                <a:cs typeface="+mn-cs"/>
              </a:rPr>
              <a:t>Engage with SUNY System HR and Civil Service regarding qualifications and testing for PUE series;</a:t>
            </a:r>
          </a:p>
          <a:p>
            <a:pPr marL="228600" lvl="0" indent="-228600">
              <a:buFont typeface="Wingdings" pitchFamily="2" charset="2"/>
              <a:buChar char="§"/>
            </a:pPr>
            <a:r>
              <a:rPr lang="en-US" sz="1200" kern="1200" dirty="0" smtClean="0">
                <a:solidFill>
                  <a:schemeClr val="tx1"/>
                </a:solidFill>
                <a:latin typeface="+mn-lt"/>
                <a:ea typeface="+mn-ea"/>
                <a:cs typeface="+mn-cs"/>
              </a:rPr>
              <a:t>Help campuses with establishing financing opportunities including NYPA financing and NYSERDA grants for energy projects;</a:t>
            </a:r>
          </a:p>
          <a:p>
            <a:pPr marL="228600" lvl="0" indent="-228600">
              <a:buFont typeface="Wingdings" pitchFamily="2" charset="2"/>
              <a:buChar char="§"/>
            </a:pPr>
            <a:r>
              <a:rPr lang="en-US" sz="1200" kern="1200" dirty="0" smtClean="0">
                <a:solidFill>
                  <a:schemeClr val="tx1"/>
                </a:solidFill>
                <a:latin typeface="+mn-lt"/>
                <a:ea typeface="+mn-ea"/>
                <a:cs typeface="+mn-cs"/>
              </a:rPr>
              <a:t>Training for budget officers to better understand the relationship between facilities budgets and utilities budgets; and </a:t>
            </a:r>
          </a:p>
          <a:p>
            <a:pPr marL="228600" lvl="0" indent="-228600">
              <a:buFont typeface="Wingdings" pitchFamily="2" charset="2"/>
              <a:buChar char="§"/>
            </a:pPr>
            <a:r>
              <a:rPr lang="en-US" sz="1200" kern="1200" dirty="0" smtClean="0">
                <a:solidFill>
                  <a:schemeClr val="tx1"/>
                </a:solidFill>
                <a:latin typeface="+mn-lt"/>
                <a:ea typeface="+mn-ea"/>
                <a:cs typeface="+mn-cs"/>
              </a:rPr>
              <a:t>Implement a program for building condition assessment surveys and to benchmark all campuses</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lvl="0" indent="-228600">
              <a:buFont typeface="Wingdings" pitchFamily="2" charset="2"/>
              <a:buChar char="§"/>
            </a:pPr>
            <a:r>
              <a:rPr lang="en-US" sz="1200" kern="1200" dirty="0" smtClean="0">
                <a:solidFill>
                  <a:schemeClr val="tx1"/>
                </a:solidFill>
                <a:latin typeface="+mn-lt"/>
                <a:ea typeface="+mn-ea"/>
                <a:cs typeface="+mn-cs"/>
              </a:rPr>
              <a:t>Standardize the involvement of maintenance in capital projects;</a:t>
            </a:r>
          </a:p>
          <a:p>
            <a:pPr marL="228600" lvl="0" indent="-228600">
              <a:buFont typeface="Wingdings" pitchFamily="2" charset="2"/>
              <a:buChar char="§"/>
            </a:pPr>
            <a:r>
              <a:rPr lang="en-US" sz="1200" kern="1200" dirty="0" smtClean="0">
                <a:solidFill>
                  <a:schemeClr val="tx1"/>
                </a:solidFill>
                <a:latin typeface="+mn-lt"/>
                <a:ea typeface="+mn-ea"/>
                <a:cs typeface="+mn-cs"/>
              </a:rPr>
              <a:t>Work with the Fund to analyze the effectiveness of current commissioning process and potential to improve overall services;</a:t>
            </a:r>
          </a:p>
          <a:p>
            <a:pPr marL="228600" lvl="0" indent="-228600">
              <a:buFont typeface="Wingdings" pitchFamily="2" charset="2"/>
              <a:buChar char="§"/>
            </a:pPr>
            <a:r>
              <a:rPr lang="en-US" sz="1200" kern="1200" dirty="0" smtClean="0">
                <a:solidFill>
                  <a:schemeClr val="tx1"/>
                </a:solidFill>
                <a:latin typeface="+mn-lt"/>
                <a:ea typeface="+mn-ea"/>
                <a:cs typeface="+mn-cs"/>
              </a:rPr>
              <a:t>Standardize collection for new/renovated facilities documentation;</a:t>
            </a:r>
          </a:p>
          <a:p>
            <a:pPr marL="228600" lvl="0" indent="-228600">
              <a:buFont typeface="Wingdings" pitchFamily="2" charset="2"/>
              <a:buChar char="§"/>
            </a:pPr>
            <a:r>
              <a:rPr lang="en-US" sz="1200" kern="1200" dirty="0" smtClean="0">
                <a:solidFill>
                  <a:schemeClr val="tx1"/>
                </a:solidFill>
                <a:latin typeface="+mn-lt"/>
                <a:ea typeface="+mn-ea"/>
                <a:cs typeface="+mn-cs"/>
              </a:rPr>
              <a:t>Develop standardized training for various areas of facilities management; and </a:t>
            </a:r>
          </a:p>
          <a:p>
            <a:pPr marL="228600" lvl="0" indent="-228600">
              <a:buFont typeface="Wingdings" pitchFamily="2" charset="2"/>
              <a:buChar char="§"/>
            </a:pPr>
            <a:r>
              <a:rPr lang="en-US" sz="1200" kern="1200" dirty="0" smtClean="0">
                <a:solidFill>
                  <a:schemeClr val="tx1"/>
                </a:solidFill>
                <a:latin typeface="+mn-lt"/>
                <a:ea typeface="+mn-ea"/>
                <a:cs typeface="+mn-cs"/>
              </a:rPr>
              <a:t>Assist campuses with development of a Warranty Database that would be populated by contractors as a requirement of the contracts to track warrantees that extend beyond the one-year contractor warranty.</a:t>
            </a:r>
          </a:p>
          <a:p>
            <a:pPr marL="228600" indent="-22860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Arial" pitchFamily="34" charset="0"/>
              <a:buChar char="•"/>
            </a:pP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sz="1200" kern="1200" dirty="0" smtClean="0">
                <a:solidFill>
                  <a:schemeClr val="tx1"/>
                </a:solidFill>
                <a:latin typeface="+mn-lt"/>
                <a:ea typeface="+mn-ea"/>
                <a:cs typeface="+mn-cs"/>
              </a:rPr>
              <a:t>Memo from Howard Glaser introduced NY Energy Manager. </a:t>
            </a:r>
          </a:p>
          <a:p>
            <a:pPr marL="228600" indent="-228600">
              <a:buFont typeface="Wingdings" pitchFamily="2" charset="2"/>
              <a:buChar char="§"/>
            </a:pPr>
            <a:r>
              <a:rPr lang="en-US" sz="1200" kern="1200" dirty="0" smtClean="0">
                <a:solidFill>
                  <a:schemeClr val="tx1"/>
                </a:solidFill>
                <a:latin typeface="+mn-lt"/>
                <a:ea typeface="+mn-ea"/>
                <a:cs typeface="+mn-cs"/>
              </a:rPr>
              <a:t>The memo emphasized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all currently metered buildings are to be connected to NY Energy Manager by October 1. </a:t>
            </a:r>
          </a:p>
          <a:p>
            <a:pPr>
              <a:buFont typeface="Wingdings" pitchFamily="2" charset="2"/>
              <a:buChar char="Ø"/>
            </a:pPr>
            <a:endParaRPr lang="en-US" sz="1200" kern="1200" dirty="0" smtClean="0">
              <a:solidFill>
                <a:schemeClr val="tx1"/>
              </a:solidFill>
              <a:latin typeface="+mn-lt"/>
              <a:ea typeface="+mn-ea"/>
              <a:cs typeface="+mn-cs"/>
            </a:endParaRPr>
          </a:p>
          <a:p>
            <a:pPr lvl="1">
              <a:buFont typeface="Wingdings" pitchFamily="2" charset="2"/>
              <a:buChar char="Ø"/>
            </a:pPr>
            <a:r>
              <a:rPr lang="en-US" sz="1200" kern="1200" dirty="0" smtClean="0">
                <a:solidFill>
                  <a:schemeClr val="tx1"/>
                </a:solidFill>
                <a:latin typeface="+mn-lt"/>
                <a:ea typeface="+mn-ea"/>
                <a:cs typeface="+mn-cs"/>
              </a:rPr>
              <a:t>What is NY Energy Manager;</a:t>
            </a:r>
          </a:p>
          <a:p>
            <a:pPr lvl="1">
              <a:buFont typeface="Wingdings" pitchFamily="2" charset="2"/>
              <a:buChar char="Ø"/>
            </a:pPr>
            <a:r>
              <a:rPr lang="en-US" sz="1200" kern="1200" dirty="0" smtClean="0">
                <a:solidFill>
                  <a:schemeClr val="tx1"/>
                </a:solidFill>
                <a:latin typeface="+mn-lt"/>
                <a:ea typeface="+mn-ea"/>
                <a:cs typeface="+mn-cs"/>
              </a:rPr>
              <a:t>What it can do for campuses;</a:t>
            </a:r>
          </a:p>
          <a:p>
            <a:pPr lvl="1">
              <a:buFont typeface="Wingdings" pitchFamily="2" charset="2"/>
              <a:buChar char="Ø"/>
            </a:pPr>
            <a:r>
              <a:rPr lang="en-US" sz="1200" kern="1200" dirty="0" smtClean="0">
                <a:solidFill>
                  <a:schemeClr val="tx1"/>
                </a:solidFill>
                <a:latin typeface="+mn-lt"/>
                <a:ea typeface="+mn-ea"/>
                <a:cs typeface="+mn-cs"/>
              </a:rPr>
              <a:t>What campuses are required to do;</a:t>
            </a:r>
            <a:r>
              <a:rPr lang="en-US" sz="1200" kern="1200" baseline="0" dirty="0" smtClean="0">
                <a:solidFill>
                  <a:schemeClr val="tx1"/>
                </a:solidFill>
                <a:latin typeface="+mn-lt"/>
                <a:ea typeface="+mn-ea"/>
                <a:cs typeface="+mn-cs"/>
              </a:rPr>
              <a:t> and </a:t>
            </a:r>
            <a:endParaRPr lang="en-US" sz="1200" kern="1200" dirty="0" smtClean="0">
              <a:solidFill>
                <a:schemeClr val="tx1"/>
              </a:solidFill>
              <a:latin typeface="+mn-lt"/>
              <a:ea typeface="+mn-ea"/>
              <a:cs typeface="+mn-cs"/>
            </a:endParaRPr>
          </a:p>
          <a:p>
            <a:pPr lvl="1">
              <a:buFont typeface="Wingdings" pitchFamily="2" charset="2"/>
              <a:buChar char="Ø"/>
            </a:pPr>
            <a:r>
              <a:rPr lang="en-US" sz="1200" kern="1200" dirty="0" smtClean="0">
                <a:solidFill>
                  <a:schemeClr val="tx1"/>
                </a:solidFill>
                <a:latin typeface="+mn-lt"/>
                <a:ea typeface="+mn-ea"/>
                <a:cs typeface="+mn-cs"/>
              </a:rPr>
              <a:t>How this impacts Energy Cap Phase 2 and other programs such as Iconics and NuEnergen</a:t>
            </a:r>
          </a:p>
          <a:p>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8600" indent="-228600">
              <a:buFont typeface="Wingdings" pitchFamily="2" charset="2"/>
              <a:buChar char="§"/>
            </a:pPr>
            <a:r>
              <a:rPr lang="en-US" dirty="0" smtClean="0"/>
              <a:t>In 2013 NYPA issued</a:t>
            </a:r>
            <a:r>
              <a:rPr lang="en-US" baseline="0" dirty="0" smtClean="0"/>
              <a:t> an RFP for an Energy Management system and selected </a:t>
            </a:r>
            <a:r>
              <a:rPr lang="en-US" dirty="0" smtClean="0"/>
              <a:t>Talisen Technologies as the vendor for NY Energy Manager (NYEM). Talisen is a St. Louis, Missouri based company that has implemented similar systems for the State of Missouri &amp; US Dept of Agriculture;</a:t>
            </a:r>
          </a:p>
          <a:p>
            <a:pPr marL="228600" indent="-228600">
              <a:buFont typeface="Wingdings" pitchFamily="2" charset="2"/>
              <a:buChar char="§"/>
            </a:pPr>
            <a:endParaRPr lang="en-US" dirty="0" smtClean="0"/>
          </a:p>
          <a:p>
            <a:pPr marL="228600" indent="-228600">
              <a:buFont typeface="Wingdings" pitchFamily="2" charset="2"/>
              <a:buChar char="§"/>
            </a:pPr>
            <a:r>
              <a:rPr lang="en-US" dirty="0" smtClean="0"/>
              <a:t>With a program</a:t>
            </a:r>
            <a:r>
              <a:rPr lang="en-US" baseline="0" dirty="0" smtClean="0"/>
              <a:t> selected, Build Smart hired </a:t>
            </a:r>
            <a:r>
              <a:rPr lang="en-US" dirty="0" smtClean="0"/>
              <a:t>Arun Veda to be the manager of the program and opened a</a:t>
            </a:r>
            <a:r>
              <a:rPr lang="en-US" baseline="0" dirty="0" smtClean="0"/>
              <a:t> satellite office in </a:t>
            </a:r>
            <a:r>
              <a:rPr lang="en-US" dirty="0" smtClean="0"/>
              <a:t>Albany at the College of Nano Science and Engineering.</a:t>
            </a:r>
            <a:r>
              <a:rPr lang="en-US" baseline="0" dirty="0" smtClean="0"/>
              <a:t> </a:t>
            </a:r>
          </a:p>
          <a:p>
            <a:pPr marL="228600" indent="-228600">
              <a:buFont typeface="Wingdings" pitchFamily="2" charset="2"/>
              <a:buChar char="§"/>
            </a:pPr>
            <a:endParaRPr lang="en-US" dirty="0" smtClean="0"/>
          </a:p>
          <a:p>
            <a:pPr marL="228600" indent="-228600">
              <a:buFont typeface="Wingdings" pitchFamily="2" charset="2"/>
              <a:buChar char="§"/>
            </a:pPr>
            <a:r>
              <a:rPr lang="en-US" dirty="0" smtClean="0"/>
              <a:t>NYEM was brought online in early 2014 and has been populated with EO 88 reported data from 2010-11, 11/12</a:t>
            </a:r>
            <a:r>
              <a:rPr lang="en-US" baseline="0" dirty="0" smtClean="0"/>
              <a:t> and 12/13</a:t>
            </a:r>
            <a:endParaRPr lang="en-US" dirty="0" smtClean="0"/>
          </a:p>
          <a:p>
            <a:pPr marL="228600" indent="-228600">
              <a:buFont typeface="Wingdings" pitchFamily="2" charset="2"/>
              <a:buChar char="§"/>
            </a:pPr>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latin typeface="+mn-lt"/>
                <a:ea typeface="+mn-ea"/>
                <a:cs typeface="+mn-cs"/>
              </a:rPr>
              <a:t>NY Energy Manager is a comprehensive statewide energy management system housed at NYPA and managed by the Build Smart team</a:t>
            </a:r>
            <a:r>
              <a:rPr lang="en-US" sz="1200" kern="1200" baseline="0" dirty="0" smtClean="0">
                <a:solidFill>
                  <a:schemeClr val="tx1"/>
                </a:solidFill>
                <a:latin typeface="+mn-lt"/>
                <a:ea typeface="+mn-ea"/>
                <a:cs typeface="+mn-cs"/>
              </a:rPr>
              <a:t> with a data management center located in Albany in the College of Nano Science facilities. The center will monitor data throughout the state with the ultimate goal of leading SUNY to the 20% EUI reduction and saving the campuses money.</a:t>
            </a:r>
            <a:endParaRPr lang="en-US" sz="1200" kern="1200" dirty="0" smtClean="0">
              <a:solidFill>
                <a:schemeClr val="tx1"/>
              </a:solidFill>
              <a:latin typeface="+mn-lt"/>
              <a:ea typeface="+mn-ea"/>
              <a:cs typeface="+mn-cs"/>
            </a:endParaRPr>
          </a:p>
          <a:p>
            <a:endParaRPr lang="en-US" sz="1200" kern="1200" dirty="0" smtClean="0">
              <a:solidFill>
                <a:schemeClr val="tx1"/>
              </a:solidFill>
              <a:latin typeface="+mn-lt"/>
              <a:ea typeface="+mn-ea"/>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r>
              <a:rPr lang="en-US" sz="1200" kern="1200" dirty="0" smtClean="0">
                <a:solidFill>
                  <a:schemeClr val="tx1"/>
                </a:solidFill>
                <a:latin typeface="+mn-lt"/>
                <a:ea typeface="+mn-ea"/>
                <a:cs typeface="+mn-cs"/>
              </a:rPr>
              <a:t>The program has two key purposes</a:t>
            </a:r>
          </a:p>
          <a:p>
            <a:pPr marL="228600" lvl="0" indent="-228600">
              <a:buFont typeface="+mj-lt"/>
              <a:buAutoNum type="arabicPeriod"/>
            </a:pPr>
            <a:r>
              <a:rPr lang="en-US" sz="1200" kern="1200" dirty="0" smtClean="0">
                <a:solidFill>
                  <a:schemeClr val="tx1"/>
                </a:solidFill>
                <a:latin typeface="+mn-lt"/>
                <a:ea typeface="+mn-ea"/>
                <a:cs typeface="+mn-cs"/>
              </a:rPr>
              <a:t>Tracking data related to the EO goals</a:t>
            </a:r>
          </a:p>
          <a:p>
            <a:pPr marL="228600" lvl="0" indent="-228600">
              <a:buFont typeface="+mj-lt"/>
              <a:buAutoNum type="arabicPeriod"/>
            </a:pPr>
            <a:r>
              <a:rPr lang="en-US" sz="1200" kern="1200" dirty="0" smtClean="0">
                <a:solidFill>
                  <a:schemeClr val="tx1"/>
                </a:solidFill>
                <a:latin typeface="+mn-lt"/>
                <a:ea typeface="+mn-ea"/>
                <a:cs typeface="+mn-cs"/>
              </a:rPr>
              <a:t>Supporting agencies with analysis of utility data</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 solution is NYEM will provide analytics to campuses of where buildings or systems do not appear to be operating most efficiently in order to allow for corrective action</a:t>
            </a:r>
          </a:p>
          <a:p>
            <a:pPr lvl="0"/>
            <a:endParaRPr lang="en-US" sz="1200" kern="1200" dirty="0" smtClean="0">
              <a:solidFill>
                <a:schemeClr val="tx1"/>
              </a:solidFill>
              <a:latin typeface="+mn-lt"/>
              <a:ea typeface="+mn-ea"/>
              <a:cs typeface="+mn-cs"/>
            </a:endParaRPr>
          </a:p>
          <a:p>
            <a:pPr lvl="0"/>
            <a:r>
              <a:rPr lang="en-US" sz="1200" kern="1200" dirty="0" smtClean="0">
                <a:solidFill>
                  <a:schemeClr val="tx1"/>
                </a:solidFill>
                <a:latin typeface="+mn-lt"/>
                <a:ea typeface="+mn-ea"/>
                <a:cs typeface="+mn-cs"/>
              </a:rPr>
              <a:t>The performance portal will be free</a:t>
            </a:r>
          </a:p>
          <a:p>
            <a:pPr lvl="0"/>
            <a:r>
              <a:rPr lang="en-US" sz="1200" kern="1200" dirty="0" smtClean="0">
                <a:solidFill>
                  <a:schemeClr val="tx1"/>
                </a:solidFill>
                <a:latin typeface="+mn-lt"/>
                <a:ea typeface="+mn-ea"/>
                <a:cs typeface="+mn-cs"/>
              </a:rPr>
              <a:t>The monitoring portal cost has</a:t>
            </a:r>
            <a:r>
              <a:rPr lang="en-US" sz="1200" kern="1200" baseline="0" dirty="0" smtClean="0">
                <a:solidFill>
                  <a:schemeClr val="tx1"/>
                </a:solidFill>
                <a:latin typeface="+mn-lt"/>
                <a:ea typeface="+mn-ea"/>
                <a:cs typeface="+mn-cs"/>
              </a:rPr>
              <a:t> not yet been determined. </a:t>
            </a:r>
            <a:endParaRPr lang="en-US" sz="1200" kern="1200" dirty="0" smtClean="0">
              <a:solidFill>
                <a:schemeClr val="tx1"/>
              </a:solidFill>
              <a:latin typeface="+mn-lt"/>
              <a:ea typeface="+mn-ea"/>
              <a:cs typeface="+mn-cs"/>
            </a:endParaRPr>
          </a:p>
          <a:p>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fontScale="92500"/>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baseline="0" dirty="0" smtClean="0">
                <a:solidFill>
                  <a:schemeClr val="tx1"/>
                </a:solidFill>
                <a:latin typeface="+mn-lt"/>
                <a:ea typeface="+mn-ea"/>
                <a:cs typeface="+mn-cs"/>
              </a:rPr>
              <a:t>The performance portal is the Data o</a:t>
            </a:r>
            <a:r>
              <a:rPr lang="en-US" sz="1200" kern="1200" dirty="0" smtClean="0">
                <a:solidFill>
                  <a:schemeClr val="tx1"/>
                </a:solidFill>
                <a:latin typeface="+mn-lt"/>
                <a:ea typeface="+mn-ea"/>
                <a:cs typeface="+mn-cs"/>
              </a:rPr>
              <a:t>f Record for EO88. Utility usage data from EnergyCap is forwarded by Kathy and her staff to the Build Smart team for inclusion in the NYEM performance portal.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endParaRPr lang="en-US" sz="1200" kern="1200" dirty="0" smtClean="0">
              <a:solidFill>
                <a:schemeClr val="tx1"/>
              </a:solidFill>
              <a:latin typeface="+mn-lt"/>
              <a:ea typeface="+mn-ea"/>
              <a:cs typeface="+mn-cs"/>
            </a:endParaRPr>
          </a:p>
          <a:p>
            <a:pPr marL="228600" indent="-228600">
              <a:buFont typeface="Wingdings" pitchFamily="2" charset="2"/>
              <a:buChar char="§"/>
            </a:pPr>
            <a:r>
              <a:rPr lang="en-US" dirty="0" smtClean="0"/>
              <a:t>The performance portal will provide reports on source energy metrics for building, campus, and agency – including consumption and EUI. </a:t>
            </a:r>
          </a:p>
          <a:p>
            <a:pPr marL="228600" indent="-228600">
              <a:buFont typeface="Wingdings" pitchFamily="2" charset="2"/>
              <a:buChar char="§"/>
            </a:pPr>
            <a:endParaRPr lang="en-US" dirty="0" smtClean="0"/>
          </a:p>
          <a:p>
            <a:pPr marL="228600" indent="-228600">
              <a:buFont typeface="Wingdings" pitchFamily="2" charset="2"/>
              <a:buChar char="§"/>
            </a:pPr>
            <a:r>
              <a:rPr lang="en-US" dirty="0" smtClean="0"/>
              <a:t>The portal will also track Progress against EO 88 targets &amp; other requirements (Audits, RCx, submetering)</a:t>
            </a:r>
          </a:p>
          <a:p>
            <a:pPr marL="228600" indent="-228600">
              <a:buFont typeface="Wingdings" pitchFamily="2" charset="2"/>
              <a:buChar char="§"/>
            </a:pPr>
            <a:endParaRPr lang="en-US" dirty="0" smtClean="0"/>
          </a:p>
          <a:p>
            <a:pPr marL="228600" indent="-228600">
              <a:buFont typeface="Wingdings" pitchFamily="2" charset="2"/>
              <a:buChar char="§"/>
            </a:pPr>
            <a:r>
              <a:rPr lang="en-US" dirty="0" smtClean="0"/>
              <a:t>The portal will also provide Utility analysis – comparison of consumption and costs, trends, forecasting – This will allow campuses to compare</a:t>
            </a:r>
            <a:r>
              <a:rPr lang="en-US" baseline="0" dirty="0" smtClean="0"/>
              <a:t> to other campuses as well as to other agencies.</a:t>
            </a:r>
            <a:endParaRPr lang="en-US" dirty="0" smtClean="0"/>
          </a:p>
          <a:p>
            <a:pPr marL="228600" indent="-228600">
              <a:buFont typeface="Wingdings" pitchFamily="2" charset="2"/>
              <a:buChar char="§"/>
            </a:pPr>
            <a:endParaRPr lang="en-US" dirty="0" smtClean="0"/>
          </a:p>
          <a:p>
            <a:pPr marL="228600" indent="-228600">
              <a:buFont typeface="Wingdings" pitchFamily="2" charset="2"/>
              <a:buChar char="§"/>
            </a:pPr>
            <a:r>
              <a:rPr lang="en-US" dirty="0" smtClean="0"/>
              <a:t>The portal is an enterprise tool to view and manage energy consumption and spend. Energy Cap already provides this feature to campuses.</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endParaRPr lang="en-US" sz="1200" kern="1200" dirty="0" smtClean="0">
              <a:solidFill>
                <a:schemeClr val="tx1"/>
              </a:solidFill>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The performance portal function of NYEM is at no cost to the campuses. The data transfer is done by System Administration and requires no additional work from campuses.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endParaRPr lang="en-US" sz="1200" kern="1200" dirty="0" smtClean="0">
              <a:solidFill>
                <a:schemeClr val="tx1"/>
              </a:solidFill>
              <a:latin typeface="+mn-lt"/>
              <a:ea typeface="+mn-ea"/>
              <a:cs typeface="+mn-cs"/>
            </a:endParaRP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Our office is working on integrating Energy Cap with the SUNY accounting system so that the data put into EC will flow into the accounting system eliminating double data entry. </a:t>
            </a:r>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baseline="0" dirty="0" smtClean="0"/>
              <a:t>In the portal, the panel on the left is for navigation by campus. The intent is to share the data amongst all campuses;</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The plan is also to be able to see data from other state agencies; </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As one hovers over a bar a pop-up provides detail about that bar. </a:t>
            </a:r>
          </a:p>
          <a:p>
            <a:pPr marL="228600" indent="-228600">
              <a:buFont typeface="+mj-lt"/>
              <a:buAutoNum type="arabicPeriod"/>
            </a:pPr>
            <a:endParaRPr lang="en-US" baseline="0" dirty="0" smtClean="0"/>
          </a:p>
          <a:p>
            <a:pPr marL="228600" indent="-228600" defTabSz="891357">
              <a:buFont typeface="+mj-lt"/>
              <a:buAutoNum type="arabicPeriod"/>
              <a:defRPr/>
            </a:pPr>
            <a:endParaRPr lang="en-US" baseline="0" dirty="0"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defTabSz="891357">
              <a:buFont typeface="+mj-lt"/>
              <a:buAutoNum type="arabicPeriod"/>
              <a:defRPr/>
            </a:pPr>
            <a:r>
              <a:rPr lang="en-US" dirty="0" smtClean="0"/>
              <a:t>This view</a:t>
            </a:r>
            <a:r>
              <a:rPr lang="en-US" baseline="0" dirty="0" smtClean="0"/>
              <a:t> shows the monthly consumption for all of SUNY in MMBTUs. The system takes the usage data for coal, gas, electric, etc. and converts it into MMBTU, and displays it monthly;</a:t>
            </a:r>
            <a:endParaRPr lang="en-US" dirty="0" smtClean="0"/>
          </a:p>
          <a:p>
            <a:pPr marL="228600" indent="-228600">
              <a:buFont typeface="+mj-lt"/>
              <a:buAutoNum type="arabicPeriod"/>
            </a:pPr>
            <a:endParaRPr lang="en-US" baseline="0" dirty="0" smtClean="0"/>
          </a:p>
          <a:p>
            <a:pPr marL="228600" indent="-228600">
              <a:buFont typeface="+mj-lt"/>
              <a:buAutoNum type="arabicPeriod"/>
            </a:pPr>
            <a:r>
              <a:rPr lang="en-US" baseline="0" dirty="0" smtClean="0"/>
              <a:t>SUNY Energy Purchasing staff provides data to the system in bulk fro Energy Cap. </a:t>
            </a:r>
          </a:p>
          <a:p>
            <a:pPr marL="228600" indent="-228600">
              <a:buFont typeface="+mj-lt"/>
              <a:buAutoNum type="arabicPeriod"/>
            </a:pPr>
            <a:endParaRPr lang="en-US" baseline="0" dirty="0" smtClean="0"/>
          </a:p>
          <a:p>
            <a:pPr marL="228600" indent="-228600">
              <a:buFont typeface="+mj-lt"/>
              <a:buAutoNum type="arabicPeriod"/>
            </a:pPr>
            <a:r>
              <a:rPr lang="en-US" baseline="0" dirty="0" smtClean="0"/>
              <a:t>Graphs and data can be </a:t>
            </a:r>
            <a:r>
              <a:rPr lang="en-US" baseline="0" dirty="0" err="1" smtClean="0"/>
              <a:t>expported</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dirty="0" smtClean="0"/>
              <a:t>This view is the same report for a single campus, New Paltz.</a:t>
            </a:r>
            <a:r>
              <a:rPr lang="en-US" baseline="0" dirty="0" smtClean="0"/>
              <a:t> One </a:t>
            </a:r>
            <a:r>
              <a:rPr lang="en-US" dirty="0" smtClean="0"/>
              <a:t>could also click on C</a:t>
            </a:r>
            <a:r>
              <a:rPr lang="en-US" baseline="0" dirty="0" smtClean="0"/>
              <a:t>omprehensive to get a report of just the Comprehensives. </a:t>
            </a:r>
          </a:p>
          <a:p>
            <a:pPr marL="228600" indent="-228600">
              <a:buFont typeface="+mj-lt"/>
              <a:buAutoNum type="arabicPeriod"/>
            </a:pPr>
            <a:endParaRPr lang="en-US" baseline="0" dirty="0"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dirty="0" smtClean="0"/>
              <a:t>The system is very simple to navigate</a:t>
            </a:r>
            <a:r>
              <a:rPr lang="en-US" baseline="0" dirty="0" smtClean="0"/>
              <a:t> for creation of new reports. </a:t>
            </a:r>
          </a:p>
          <a:p>
            <a:pPr marL="228600" indent="-228600">
              <a:buFont typeface="Wingdings" pitchFamily="2" charset="2"/>
              <a:buChar char="§"/>
            </a:pPr>
            <a:r>
              <a:rPr lang="en-US" baseline="0" dirty="0" smtClean="0"/>
              <a:t>The bottom a panel includes a pop-up, that will allow one to select items to report. This report is cost for each of the different utilities. </a:t>
            </a:r>
          </a:p>
          <a:p>
            <a:pPr marL="228600" indent="-228600">
              <a:buFont typeface="Wingdings" pitchFamily="2" charset="2"/>
              <a:buChar char="§"/>
            </a:pPr>
            <a:r>
              <a:rPr lang="en-US" dirty="0" smtClean="0"/>
              <a:t>Many additional reports can be created by simply</a:t>
            </a:r>
            <a:r>
              <a:rPr lang="en-US" baseline="0" dirty="0" smtClean="0"/>
              <a:t> selecting items to graph. </a:t>
            </a:r>
          </a:p>
          <a:p>
            <a:pPr marL="228600" indent="-228600">
              <a:buFont typeface="Wingdings" pitchFamily="2" charset="2"/>
              <a:buChar char="§"/>
            </a:pPr>
            <a:r>
              <a:rPr lang="en-US" baseline="0" dirty="0" smtClean="0"/>
              <a:t>The report can also show heating and cooling degree days as are shown here with the red and blue lines. </a:t>
            </a:r>
          </a:p>
          <a:p>
            <a:pPr marL="228600" indent="-228600">
              <a:buFont typeface="Wingdings" pitchFamily="2" charset="2"/>
              <a:buChar char="§"/>
            </a:pPr>
            <a:r>
              <a:rPr lang="en-US" baseline="0" dirty="0" smtClean="0"/>
              <a:t>The system also includes normalized consumption data which accounts for the heating and cooling degree days so that more valid comparisons can be made of consumption. </a:t>
            </a:r>
          </a:p>
          <a:p>
            <a:pPr marL="228600" indent="-228600">
              <a:buFont typeface="Wingdings" pitchFamily="2" charset="2"/>
              <a:buChar char="§"/>
            </a:pPr>
            <a:r>
              <a:rPr lang="en-US" baseline="0" dirty="0" smtClean="0"/>
              <a:t>EO88 measures agencies after normalization so that agencies are not penalized by differences in weather from year to year.</a:t>
            </a:r>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dirty="0" smtClean="0"/>
              <a:t>This report </a:t>
            </a:r>
            <a:r>
              <a:rPr lang="en-US" baseline="0" dirty="0" smtClean="0"/>
              <a:t>shows an analysis of energy costs for all of SUNY. It is includes electric, natural gas, oil, coal and other utilities. </a:t>
            </a:r>
          </a:p>
          <a:p>
            <a:pPr marL="228600" indent="-228600">
              <a:buFont typeface="Wingdings" pitchFamily="2" charset="2"/>
              <a:buChar char="§"/>
            </a:pPr>
            <a:r>
              <a:rPr lang="en-US" baseline="0" dirty="0" smtClean="0"/>
              <a:t>The commodities are all stacked by month and include the 39 months of data currently in the system.</a:t>
            </a:r>
          </a:p>
          <a:p>
            <a:pPr marL="228600" indent="-228600">
              <a:buFont typeface="Wingdings" pitchFamily="2" charset="2"/>
              <a:buChar char="§"/>
            </a:pPr>
            <a:r>
              <a:rPr lang="en-US" baseline="0" dirty="0" smtClean="0"/>
              <a:t>There is also a trend line which in this case shows that over this period our costs are slightly decreasing. This does not however include January 2014 high prices. </a:t>
            </a:r>
          </a:p>
          <a:p>
            <a:pPr marL="228600" indent="-228600">
              <a:buFont typeface="Wingdings" pitchFamily="2" charset="2"/>
              <a:buChar char="§"/>
            </a:pPr>
            <a:r>
              <a:rPr lang="en-US" baseline="0" dirty="0" smtClean="0"/>
              <a:t>Office for Capital Facilities will eventually feed monthly data from Energy Cap to NYEM. </a:t>
            </a:r>
          </a:p>
          <a:p>
            <a:pPr marL="228600" indent="-228600">
              <a:buFont typeface="Wingdings" pitchFamily="2" charset="2"/>
              <a:buChar char="§"/>
            </a:pPr>
            <a:endParaRPr lang="en-US" baseline="0" dirty="0"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This is the same report looking at consumption instead of cost, shows a slight increased trend in consumption</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Font typeface="Wingdings" pitchFamily="2" charset="2"/>
              <a:buChar char="§"/>
            </a:pPr>
            <a:r>
              <a:rPr lang="en-US" dirty="0" smtClean="0"/>
              <a:t>SUNY Office for Capital Facilities will be sending a request to campuses asking</a:t>
            </a:r>
            <a:r>
              <a:rPr lang="en-US" baseline="0" dirty="0" smtClean="0"/>
              <a:t> for a list of those that should have access to the system. There is no limit to the number of logins that can be requested. Be prudent in the requests as the staff will need to be trained.</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Logins will be provided along with access to the system.</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Talisen and Arun will schedule webinars to provide training. </a:t>
            </a:r>
            <a:endParaRPr lang="en-US" dirty="0"/>
          </a:p>
        </p:txBody>
      </p:sp>
    </p:spTree>
    <p:extLst>
      <p:ext uri="{BB962C8B-B14F-4D97-AF65-F5344CB8AC3E}">
        <p14:creationId xmlns="" xmlns:p14="http://schemas.microsoft.com/office/powerpoint/2010/main" val="422601064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ormAutofit lnSpcReduction="10000"/>
          </a:bodyPr>
          <a:lstStyle/>
          <a:p>
            <a:pPr marL="228600" indent="-228600">
              <a:buFont typeface="Wingdings" pitchFamily="2" charset="2"/>
              <a:buChar char="§"/>
            </a:pPr>
            <a:r>
              <a:rPr lang="en-US" sz="1200" kern="1200" dirty="0" smtClean="0">
                <a:solidFill>
                  <a:schemeClr val="tx1"/>
                </a:solidFill>
                <a:latin typeface="+mn-lt"/>
                <a:ea typeface="+mn-ea"/>
                <a:cs typeface="+mn-cs"/>
              </a:rPr>
              <a:t>The second Portal of NYEM is critical to ultimate achievement of not only achieve the 20% EO88 goal but to exceed it and meet the Chancellors goal of 30%</a:t>
            </a:r>
            <a:r>
              <a:rPr lang="en-US" sz="1200" kern="1200" baseline="0" dirty="0" smtClean="0">
                <a:solidFill>
                  <a:schemeClr val="tx1"/>
                </a:solidFill>
                <a:latin typeface="+mn-lt"/>
                <a:ea typeface="+mn-ea"/>
                <a:cs typeface="+mn-cs"/>
              </a:rPr>
              <a:t> with a </a:t>
            </a:r>
            <a:r>
              <a:rPr lang="en-US" sz="1200" kern="1200" dirty="0" smtClean="0">
                <a:solidFill>
                  <a:schemeClr val="tx1"/>
                </a:solidFill>
                <a:latin typeface="+mn-lt"/>
                <a:ea typeface="+mn-ea"/>
                <a:cs typeface="+mn-cs"/>
              </a:rPr>
              <a:t>centralized Energy Management control center which will be collecting and analyzing submetering data from buildings, portions of buildings, and major building equipment to identify the anomalies in energy consumption that indicate problems in the system.</a:t>
            </a:r>
          </a:p>
          <a:p>
            <a:pPr marL="228600" indent="-228600">
              <a:buFont typeface="Wingdings" pitchFamily="2" charset="2"/>
              <a:buChar char="§"/>
            </a:pPr>
            <a:endParaRPr lang="en-US" sz="1200" kern="1200" dirty="0" smtClean="0">
              <a:solidFill>
                <a:schemeClr val="tx1"/>
              </a:solidFill>
              <a:latin typeface="+mn-lt"/>
              <a:ea typeface="+mn-ea"/>
              <a:cs typeface="+mn-cs"/>
            </a:endParaRPr>
          </a:p>
          <a:p>
            <a:pPr marL="228600" indent="-228600">
              <a:buFont typeface="Wingdings" pitchFamily="2" charset="2"/>
              <a:buChar char="§"/>
            </a:pPr>
            <a:r>
              <a:rPr lang="en-US" sz="1200" kern="1200" dirty="0" smtClean="0">
                <a:solidFill>
                  <a:schemeClr val="tx1"/>
                </a:solidFill>
                <a:latin typeface="+mn-lt"/>
                <a:ea typeface="+mn-ea"/>
                <a:cs typeface="+mn-cs"/>
              </a:rPr>
              <a:t>To be most effective, device level monitoring is recommended for energy</a:t>
            </a:r>
            <a:r>
              <a:rPr lang="en-US" sz="1200" kern="1200" baseline="0" dirty="0" smtClean="0">
                <a:solidFill>
                  <a:schemeClr val="tx1"/>
                </a:solidFill>
                <a:latin typeface="+mn-lt"/>
                <a:ea typeface="+mn-ea"/>
                <a:cs typeface="+mn-cs"/>
              </a:rPr>
              <a:t> intensive equipment such as centrifugal chillers.</a:t>
            </a:r>
          </a:p>
          <a:p>
            <a:pPr marL="228600" indent="-228600">
              <a:buFont typeface="Wingdings" pitchFamily="2" charset="2"/>
              <a:buChar char="§"/>
            </a:pPr>
            <a:endParaRPr lang="en-US" sz="1200" kern="1200" baseline="0" dirty="0" smtClean="0">
              <a:solidFill>
                <a:schemeClr val="tx1"/>
              </a:solidFill>
              <a:latin typeface="+mn-lt"/>
              <a:ea typeface="+mn-ea"/>
              <a:cs typeface="+mn-cs"/>
            </a:endParaRPr>
          </a:p>
          <a:p>
            <a:pPr marL="228600" indent="-228600">
              <a:buFont typeface="Wingdings" pitchFamily="2" charset="2"/>
              <a:buChar char="§"/>
            </a:pPr>
            <a:r>
              <a:rPr lang="en-US" sz="1200" kern="1200" baseline="0" dirty="0" smtClean="0">
                <a:solidFill>
                  <a:schemeClr val="tx1"/>
                </a:solidFill>
                <a:latin typeface="+mn-lt"/>
                <a:ea typeface="+mn-ea"/>
                <a:cs typeface="+mn-cs"/>
              </a:rPr>
              <a:t>NYEM specialists will provide continuous monitoring and feedback to the campuses</a:t>
            </a:r>
          </a:p>
          <a:p>
            <a:pPr marL="228600" indent="-228600">
              <a:buFont typeface="Wingdings" pitchFamily="2" charset="2"/>
              <a:buChar char="§"/>
            </a:pPr>
            <a:endParaRPr lang="en-US" sz="1200" kern="1200" baseline="0" dirty="0" smtClean="0">
              <a:solidFill>
                <a:schemeClr val="tx1"/>
              </a:solidFill>
              <a:latin typeface="+mn-lt"/>
              <a:ea typeface="+mn-ea"/>
              <a:cs typeface="+mn-cs"/>
            </a:endParaRPr>
          </a:p>
          <a:p>
            <a:pPr marL="228600" indent="-228600">
              <a:buFont typeface="Wingdings" pitchFamily="2" charset="2"/>
              <a:buChar char="§"/>
            </a:pPr>
            <a:r>
              <a:rPr lang="en-US" sz="1200" kern="1200" baseline="0" dirty="0" smtClean="0">
                <a:solidFill>
                  <a:schemeClr val="tx1"/>
                </a:solidFill>
                <a:latin typeface="+mn-lt"/>
                <a:ea typeface="+mn-ea"/>
                <a:cs typeface="+mn-cs"/>
              </a:rPr>
              <a:t>The system will accept data from your current BMS</a:t>
            </a:r>
          </a:p>
          <a:p>
            <a:pPr marL="228600" indent="-228600">
              <a:buFont typeface="Wingdings" pitchFamily="2" charset="2"/>
              <a:buChar char="§"/>
            </a:pPr>
            <a:endParaRPr lang="en-US" sz="1200" kern="1200" baseline="0" dirty="0" smtClean="0">
              <a:solidFill>
                <a:schemeClr val="tx1"/>
              </a:solidFill>
              <a:latin typeface="+mn-lt"/>
              <a:ea typeface="+mn-ea"/>
              <a:cs typeface="+mn-cs"/>
            </a:endParaRPr>
          </a:p>
          <a:p>
            <a:pPr marL="228600" indent="-228600">
              <a:buFont typeface="Wingdings" pitchFamily="2" charset="2"/>
              <a:buChar char="§"/>
            </a:pPr>
            <a:r>
              <a:rPr lang="en-US" sz="1200" kern="1200" baseline="0" dirty="0" smtClean="0">
                <a:solidFill>
                  <a:schemeClr val="tx1"/>
                </a:solidFill>
                <a:latin typeface="+mn-lt"/>
                <a:ea typeface="+mn-ea"/>
                <a:cs typeface="+mn-cs"/>
              </a:rPr>
              <a:t>Demand response services will be offered in the future</a:t>
            </a:r>
            <a:endParaRPr lang="en-US" sz="1200" kern="1200" dirty="0" smtClean="0">
              <a:solidFill>
                <a:schemeClr val="tx1"/>
              </a:solidFill>
              <a:latin typeface="+mn-lt"/>
              <a:ea typeface="+mn-ea"/>
              <a:cs typeface="+mn-cs"/>
            </a:endParaRPr>
          </a:p>
          <a:p>
            <a:pPr marL="228600" indent="-228600">
              <a:buFont typeface="+mj-lt"/>
              <a:buNone/>
            </a:pPr>
            <a:endParaRPr lang="en-US" dirty="0" smtClean="0"/>
          </a:p>
          <a:p>
            <a:pPr marL="228600" indent="-228600">
              <a:buFont typeface="+mj-lt"/>
              <a:buNone/>
            </a:pPr>
            <a:endParaRPr lang="en-US" dirty="0"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Build Smart Team believes in setting an example so they have already connected their office building in White Plains to the continuous monitoring portal of NY Energy Manager</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baseline="0" dirty="0" smtClean="0"/>
              <a:t>The Building is 420,000 sf</a:t>
            </a:r>
          </a:p>
          <a:p>
            <a:pPr marL="228600" indent="-228600">
              <a:buFont typeface="+mj-lt"/>
              <a:buAutoNum type="arabicPeriod"/>
            </a:pPr>
            <a:endParaRPr lang="en-US" baseline="0" dirty="0" smtClean="0"/>
          </a:p>
          <a:p>
            <a:pPr marL="228600" indent="-228600">
              <a:buFont typeface="+mj-lt"/>
              <a:buAutoNum type="arabicPeriod"/>
            </a:pPr>
            <a:r>
              <a:rPr lang="en-US" baseline="0" dirty="0" smtClean="0"/>
              <a:t>Build Smart has integrated over 30 points for various panels, air handlers and other energy intense equipment. </a:t>
            </a:r>
          </a:p>
          <a:p>
            <a:pPr marL="228600" indent="-228600">
              <a:buFont typeface="+mj-lt"/>
              <a:buAutoNum type="arabicPeriod"/>
            </a:pPr>
            <a:endParaRPr lang="en-US" baseline="0" dirty="0" smtClean="0"/>
          </a:p>
          <a:p>
            <a:pPr marL="228600" indent="-228600">
              <a:buFont typeface="+mj-lt"/>
              <a:buAutoNum type="arabicPeriod"/>
            </a:pPr>
            <a:r>
              <a:rPr lang="en-US" baseline="0" dirty="0" smtClean="0"/>
              <a:t>They are using the data to analyze the building performance and using that information they modify BMS sequences, better manage peak loads and make adjustments to plug loads. They expect to be able to document the savings by August.</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a:buFont typeface="Wingdings" pitchFamily="2" charset="2"/>
              <a:buChar char="§"/>
            </a:pPr>
            <a:r>
              <a:rPr lang="en-US" dirty="0" smtClean="0"/>
              <a:t>    This graph depicts the overall savings targets that have been assigned to each State agency for the duration</a:t>
            </a:r>
            <a:r>
              <a:rPr lang="en-US" baseline="0" dirty="0" smtClean="0"/>
              <a:t> of the order. </a:t>
            </a:r>
          </a:p>
          <a:p>
            <a:pPr marL="228600" indent="-228600">
              <a:buFont typeface="Wingdings" pitchFamily="2" charset="2"/>
              <a:buChar char="§"/>
            </a:pPr>
            <a:r>
              <a:rPr lang="en-US" baseline="0" dirty="0" smtClean="0"/>
              <a:t>A 23% Statewide target has been established providing an overall contingency. </a:t>
            </a:r>
          </a:p>
          <a:p>
            <a:pPr marL="228600" indent="-228600">
              <a:buFont typeface="Wingdings" pitchFamily="2" charset="2"/>
              <a:buChar char="§"/>
            </a:pPr>
            <a:r>
              <a:rPr lang="en-US" baseline="0" dirty="0" smtClean="0"/>
              <a:t>The top 6 agencies are shown individually and </a:t>
            </a:r>
          </a:p>
          <a:p>
            <a:pPr marL="228600" indent="-228600">
              <a:buFont typeface="Wingdings" pitchFamily="2" charset="2"/>
              <a:buChar char="§"/>
            </a:pPr>
            <a:r>
              <a:rPr lang="en-US" baseline="0" dirty="0" smtClean="0"/>
              <a:t>the grey sector at the top of the chart represents all other agencies. </a:t>
            </a:r>
          </a:p>
          <a:p>
            <a:pPr marL="228600" indent="-228600">
              <a:buFont typeface="Wingdings" pitchFamily="2" charset="2"/>
              <a:buChar char="§"/>
            </a:pPr>
            <a:r>
              <a:rPr lang="en-US" baseline="0" dirty="0" smtClean="0"/>
              <a:t>This chart clearly shows how important SUNY is to the success of the EO with 8.7% of the overall State wide goal. </a:t>
            </a:r>
          </a:p>
          <a:p>
            <a:pPr>
              <a:buFont typeface="Wingdings" pitchFamily="2" charset="2"/>
              <a:buChar char="§"/>
            </a:pPr>
            <a:endParaRPr lang="en-US" baseline="0" dirty="0" smtClean="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baseline="0" dirty="0" smtClean="0">
                <a:solidFill>
                  <a:schemeClr val="tx1"/>
                </a:solidFill>
                <a:latin typeface="+mn-lt"/>
                <a:ea typeface="+mn-ea"/>
                <a:cs typeface="+mn-cs"/>
              </a:rPr>
              <a:t>This s</a:t>
            </a:r>
            <a:r>
              <a:rPr lang="en-US" sz="1200" kern="1200" dirty="0" smtClean="0">
                <a:solidFill>
                  <a:schemeClr val="tx1"/>
                </a:solidFill>
                <a:latin typeface="+mn-lt"/>
                <a:ea typeface="+mn-ea"/>
                <a:cs typeface="+mn-cs"/>
              </a:rPr>
              <a:t>hows the load profile of the office for each day of a given week. On Monday, the spike is much higher than normal.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This indicates some abnormal activity that could likely be rectified by changing the sequencing of equipment startup – this could result in substantial demand reduction, and dollar savings.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In this case, it was the scheduled start up time of the fuel cell which was part of early Monday morning ramp up items.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A minor update to its startup time reduces the peak by 180kW. Without this view, it would not be easy to discover it.</a:t>
            </a:r>
          </a:p>
          <a:p>
            <a:pPr marL="228600" indent="-228600">
              <a:buFont typeface="Wingdings" pitchFamily="2" charset="2"/>
              <a:buChar char="§"/>
            </a:pPr>
            <a:endParaRPr lang="en-US" sz="1200" kern="1200" baseline="0" dirty="0" smtClean="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sz="1200" kern="1200" dirty="0" smtClean="0">
                <a:solidFill>
                  <a:schemeClr val="tx1"/>
                </a:solidFill>
                <a:latin typeface="+mn-lt"/>
                <a:ea typeface="+mn-ea"/>
                <a:cs typeface="+mn-cs"/>
              </a:rPr>
              <a:t>This chart shows the operation of a VFD drive on a daily basis. The blue line (Monday) shows the VFD working properly while the yellow line (Thursday) shows a consistent and sustained peak, indicating the VFD was shut off on this day. From this info, staff can investigate and determine why the equipment was shut off to and avoid that happening again. </a:t>
            </a:r>
            <a:endParaRPr lang="en-US" sz="1200" kern="1200" dirty="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This shows the results of the NYPA Efficiency Friday challenge, where NYPA asked each floor on the building to shut off their lights for 1 hour (12pm-1pm) if they were receiving sufficient natural light.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There is an obvious dip in usage at 12pm on Friday compared to the same time on Thursday. The performance of various floors is evident on the</a:t>
            </a:r>
            <a:r>
              <a:rPr lang="en-US" sz="1200" kern="1200" baseline="0" dirty="0" smtClean="0">
                <a:solidFill>
                  <a:schemeClr val="tx1"/>
                </a:solidFill>
                <a:latin typeface="+mn-lt"/>
                <a:ea typeface="+mn-ea"/>
                <a:cs typeface="+mn-cs"/>
              </a:rPr>
              <a:t> charts. </a:t>
            </a:r>
            <a:r>
              <a:rPr lang="en-US" sz="1200" kern="1200" dirty="0" smtClean="0">
                <a:solidFill>
                  <a:schemeClr val="tx1"/>
                </a:solidFill>
                <a:latin typeface="+mn-lt"/>
                <a:ea typeface="+mn-ea"/>
                <a:cs typeface="+mn-cs"/>
              </a:rPr>
              <a:t>These not only help quantify the savings driven by this initiative, but also show which floor performed best. (For the record, the BSNY Team all sit on the winning 10</a:t>
            </a:r>
            <a:r>
              <a:rPr lang="en-US" sz="1200" kern="1200" baseline="30000" dirty="0" smtClean="0">
                <a:solidFill>
                  <a:schemeClr val="tx1"/>
                </a:solidFill>
                <a:latin typeface="+mn-lt"/>
                <a:ea typeface="+mn-ea"/>
                <a:cs typeface="+mn-cs"/>
              </a:rPr>
              <a:t>th</a:t>
            </a:r>
            <a:r>
              <a:rPr lang="en-US" sz="1200" kern="1200" dirty="0" smtClean="0">
                <a:solidFill>
                  <a:schemeClr val="tx1"/>
                </a:solidFill>
                <a:latin typeface="+mn-lt"/>
                <a:ea typeface="+mn-ea"/>
                <a:cs typeface="+mn-cs"/>
              </a:rPr>
              <a:t> floor!)</a:t>
            </a:r>
          </a:p>
          <a:p>
            <a:pPr marL="228600" indent="-228600">
              <a:buFont typeface="Wingdings" pitchFamily="2" charset="2"/>
              <a:buChar char="§"/>
            </a:pP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baseline="0" dirty="0" smtClean="0"/>
              <a:t>The EO88 Performance Portal is and will continue to be free for unlimited number of logins.</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The continuous monitoring portal will have no charge for set up. BMS system vendors may charge campuses something to coordinate the connection to NYEM but that cost should be minimal</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First year or so no charge for the analysis services.</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Beyond year one a charge of less than $20 per point/month with final cost TBD. Don’t compare this to the number of points on Building Management systems. Only key points from campus BMS will feed into NYEM</a:t>
            </a:r>
          </a:p>
          <a:p>
            <a:pPr marL="228600" indent="-228600">
              <a:buFont typeface="Wingdings" pitchFamily="2" charset="2"/>
              <a:buChar char="§"/>
            </a:pPr>
            <a:endParaRPr lang="en-US" baseline="0" dirty="0" smtClean="0"/>
          </a:p>
          <a:p>
            <a:pPr marL="228600" indent="-228600">
              <a:buFont typeface="Wingdings" pitchFamily="2" charset="2"/>
              <a:buChar char="§"/>
            </a:pPr>
            <a:r>
              <a:rPr lang="en-US" baseline="0" dirty="0" smtClean="0"/>
              <a:t>Other functions are built into the continuous monitoring cost</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dirty="0" smtClean="0"/>
              <a:t>Energy Cap is primarily a budgeting system</a:t>
            </a:r>
          </a:p>
          <a:p>
            <a:pPr marL="228600" indent="-228600">
              <a:buFont typeface="Wingdings" pitchFamily="2" charset="2"/>
              <a:buChar char="§"/>
            </a:pPr>
            <a:r>
              <a:rPr lang="en-US" dirty="0" smtClean="0"/>
              <a:t>Phase 2 of energy cap provide campuses the ability to track not only overall campus costs but also the ability to track and perhaps charge departments on campus for energy use making them more accountable</a:t>
            </a:r>
          </a:p>
          <a:p>
            <a:pPr marL="228600" indent="-228600">
              <a:buFont typeface="Wingdings" pitchFamily="2" charset="2"/>
              <a:buChar char="§"/>
            </a:pPr>
            <a:r>
              <a:rPr lang="en-US" dirty="0" smtClean="0"/>
              <a:t>Energy cap is vital to collecting</a:t>
            </a:r>
            <a:r>
              <a:rPr lang="en-US" baseline="0" dirty="0" smtClean="0"/>
              <a:t> the data that feeds NYEM performance portal</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dirty="0" smtClean="0"/>
              <a:t>These are great programs, and there are many more that also perform similar</a:t>
            </a:r>
            <a:r>
              <a:rPr lang="en-US" baseline="0" dirty="0" smtClean="0"/>
              <a:t> functions to </a:t>
            </a:r>
            <a:r>
              <a:rPr lang="en-US" dirty="0" smtClean="0"/>
              <a:t>do what NYEM does.</a:t>
            </a:r>
          </a:p>
          <a:p>
            <a:pPr marL="228600" indent="-228600">
              <a:buFont typeface="Wingdings" pitchFamily="2" charset="2"/>
              <a:buChar char="§"/>
            </a:pPr>
            <a:r>
              <a:rPr lang="en-US" dirty="0" smtClean="0"/>
              <a:t>Campuses continue to have choices</a:t>
            </a:r>
          </a:p>
          <a:p>
            <a:pPr marL="228600" indent="-228600">
              <a:buFont typeface="Wingdings" pitchFamily="2" charset="2"/>
              <a:buChar char="§"/>
            </a:pPr>
            <a:r>
              <a:rPr lang="en-US" dirty="0" smtClean="0"/>
              <a:t>It</a:t>
            </a:r>
            <a:r>
              <a:rPr lang="en-US" baseline="0" dirty="0" smtClean="0"/>
              <a:t> is recommended to put</a:t>
            </a:r>
            <a:r>
              <a:rPr lang="en-US" dirty="0" smtClean="0"/>
              <a:t> some buildings on NYEM even if you have another system to compare not only results but also cost</a:t>
            </a:r>
          </a:p>
          <a:p>
            <a:pPr marL="228600" indent="-228600">
              <a:buFont typeface="+mj-lt"/>
              <a:buAutoNum type="arabicPeriod"/>
            </a:pP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p:cNvSpPr>
            <a:spLocks noGrp="1" noRot="1" noChangeAspect="1" noTextEdit="1"/>
          </p:cNvSpPr>
          <p:nvPr>
            <p:ph type="sldImg"/>
          </p:nvPr>
        </p:nvSpPr>
        <p:spPr>
          <a:ln/>
        </p:spPr>
      </p:sp>
      <p:sp>
        <p:nvSpPr>
          <p:cNvPr id="19459" name="Notes Placeholder 2"/>
          <p:cNvSpPr>
            <a:spLocks noGrp="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marL="228600" indent="-228600">
              <a:buFont typeface="+mj-lt"/>
              <a:buAutoNum type="arabicPeriod"/>
            </a:pPr>
            <a:r>
              <a:rPr lang="en-US" dirty="0" smtClean="0"/>
              <a:t>The forgoing information should illustrate the value and potential of NYEM to help campuses achieve the</a:t>
            </a:r>
            <a:r>
              <a:rPr lang="en-US" baseline="0" dirty="0" smtClean="0"/>
              <a:t> collective goal.</a:t>
            </a:r>
            <a:endParaRPr lang="en-US" dirty="0" smtClean="0"/>
          </a:p>
          <a:p>
            <a:pPr marL="228600" indent="-228600">
              <a:buFont typeface="+mj-lt"/>
              <a:buAutoNum type="arabicPeriod"/>
            </a:pPr>
            <a:r>
              <a:rPr lang="en-US" dirty="0" smtClean="0"/>
              <a:t>The memo from the State Operations</a:t>
            </a:r>
            <a:r>
              <a:rPr lang="en-US" baseline="0" dirty="0" smtClean="0"/>
              <a:t> Office reinforces the need to expedite sub metering in order to gain an advantage from NYEM.</a:t>
            </a:r>
            <a:endParaRPr lang="en-US" dirty="0" smtClean="0"/>
          </a:p>
          <a:p>
            <a:pPr marL="228600" indent="-228600">
              <a:buFont typeface="+mj-lt"/>
              <a:buAutoNum type="arabicPeriod"/>
            </a:pPr>
            <a:r>
              <a:rPr lang="en-US" baseline="0" dirty="0" smtClean="0"/>
              <a:t>The goal is to get all of the existing sub-meters connected to NYEM by October. </a:t>
            </a:r>
          </a:p>
          <a:p>
            <a:pPr marL="228600" indent="-228600">
              <a:buFont typeface="+mj-lt"/>
              <a:buAutoNum type="arabicPeriod"/>
            </a:pPr>
            <a:r>
              <a:rPr lang="en-US" baseline="0" dirty="0" smtClean="0"/>
              <a:t>The Build Smart team and Talisen will work closely with campuses to make this happen with the least p</a:t>
            </a:r>
            <a:r>
              <a:rPr lang="en-US" i="0" baseline="0" dirty="0" smtClean="0"/>
              <a:t>ossible</a:t>
            </a:r>
            <a:r>
              <a:rPr lang="en-US" i="1" baseline="0" dirty="0" smtClean="0"/>
              <a:t> </a:t>
            </a:r>
            <a:r>
              <a:rPr lang="en-US" baseline="0" dirty="0" smtClean="0"/>
              <a:t>effort on the part of the campus. </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dirty="0" smtClean="0"/>
              <a:t>Build Smart announced the first Annual Build Smart awards.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Noteworthy capital-intensive retrofits, equipment installations or rehabilitations are eligible,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In addition to other types of initiatives, such as innovative approaches to energy management, operations &amp; maintenance, or behavioral change activities among building occupants.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Deadline is July 31</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Award</a:t>
            </a:r>
            <a:r>
              <a:rPr lang="en-US" sz="1200" kern="1200" baseline="0" dirty="0" smtClean="0">
                <a:solidFill>
                  <a:schemeClr val="tx1"/>
                </a:solidFill>
                <a:latin typeface="+mn-lt"/>
                <a:ea typeface="+mn-ea"/>
                <a:cs typeface="+mn-cs"/>
              </a:rPr>
              <a:t> Ceremony is tentatively scheduled for September 16</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SUNY Counsel is drafting an RFP template for campus use based on a successful project at Cortland that took a lot of effort to get through OSC.</a:t>
            </a:r>
          </a:p>
          <a:p>
            <a:pPr marL="228600" indent="-228600">
              <a:buFont typeface="+mj-lt"/>
              <a:buAutoNum type="arabicPeriod"/>
            </a:pPr>
            <a:r>
              <a:rPr lang="en-US" dirty="0" smtClean="0"/>
              <a:t>Build Smart will be scheduling a Solar Webinar to discuss how the Build Smart team can assist in expediting </a:t>
            </a:r>
          </a:p>
          <a:p>
            <a:pPr marL="228600" indent="-228600">
              <a:buFont typeface="+mj-lt"/>
              <a:buAutoNum type="arabicPeriod"/>
            </a:pPr>
            <a:r>
              <a:rPr lang="en-US" dirty="0" smtClean="0"/>
              <a:t>Hold the date Aug 5</a:t>
            </a:r>
            <a:r>
              <a:rPr lang="en-US" baseline="30000" dirty="0" smtClean="0"/>
              <a:t>th</a:t>
            </a:r>
            <a:r>
              <a:rPr lang="en-US" dirty="0" smtClean="0"/>
              <a:t> 10 am to noon</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baseline="0" dirty="0" smtClean="0"/>
              <a:t>NYSERDA staff Lindsay Holle and Don Wells are available to help guide you through the myriad of NYSERDA offerings and help simplify the process for you to get free money.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baseline="0" dirty="0" smtClean="0"/>
              <a:t>Lindsay is the Assistant Program Director responsible for SUNY while Don is a consultant paid for by NYSERDA that provides free services to you. </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sz="1200" kern="1200" dirty="0" smtClean="0">
                <a:solidFill>
                  <a:schemeClr val="tx1"/>
                </a:solidFill>
                <a:latin typeface="+mn-lt"/>
                <a:ea typeface="+mn-ea"/>
                <a:cs typeface="+mn-cs"/>
              </a:rPr>
              <a:t>Campuses have already been executing</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energy savings projects as part of the previous executive order 111 and wonder if there are any affordable projects left. </a:t>
            </a:r>
          </a:p>
          <a:p>
            <a:pPr marL="228600" indent="-228600">
              <a:buFont typeface="Wingdings" pitchFamily="2" charset="2"/>
              <a:buChar char="§"/>
            </a:pPr>
            <a:endParaRPr lang="en-US" sz="1200" kern="1200" dirty="0" smtClean="0">
              <a:solidFill>
                <a:schemeClr val="tx1"/>
              </a:solidFill>
              <a:latin typeface="+mn-lt"/>
              <a:ea typeface="+mn-ea"/>
              <a:cs typeface="+mn-cs"/>
            </a:endParaRPr>
          </a:p>
          <a:p>
            <a:pPr marL="228600" indent="-228600">
              <a:buFont typeface="Wingdings" pitchFamily="2" charset="2"/>
              <a:buChar char="§"/>
            </a:pPr>
            <a:r>
              <a:rPr lang="en-US" sz="1200" kern="1200" dirty="0" smtClean="0">
                <a:solidFill>
                  <a:schemeClr val="tx1"/>
                </a:solidFill>
                <a:latin typeface="+mn-lt"/>
                <a:ea typeface="+mn-ea"/>
                <a:cs typeface="+mn-cs"/>
              </a:rPr>
              <a:t>New building or major renovation can add to campus EUI because upgraded facilities have added HVAC and electric service that didn’t exist in the older buildings prior to renovation. </a:t>
            </a:r>
          </a:p>
          <a:p>
            <a:pPr marL="228600" indent="-228600">
              <a:buFont typeface="Wingdings" pitchFamily="2" charset="2"/>
              <a:buChar char="§"/>
            </a:pPr>
            <a:endParaRPr lang="en-US" sz="1200" kern="1200" dirty="0" smtClean="0">
              <a:solidFill>
                <a:schemeClr val="tx1"/>
              </a:solidFill>
              <a:latin typeface="+mn-lt"/>
              <a:ea typeface="+mn-ea"/>
              <a:cs typeface="+mn-cs"/>
            </a:endParaRPr>
          </a:p>
          <a:p>
            <a:pPr marL="228600" indent="-228600">
              <a:buFont typeface="Wingdings" pitchFamily="2" charset="2"/>
              <a:buChar char="§"/>
            </a:pPr>
            <a:r>
              <a:rPr lang="en-US" sz="1200" kern="1200" dirty="0" smtClean="0">
                <a:solidFill>
                  <a:schemeClr val="tx1"/>
                </a:solidFill>
                <a:latin typeface="+mn-lt"/>
                <a:ea typeface="+mn-ea"/>
                <a:cs typeface="+mn-cs"/>
              </a:rPr>
              <a:t>Even though newer buildings and major renovations, are being constructed to meet a minimum of LEED silver as required by the SUNY Board, these buildings have a higher energy use intensity than the older buildings on the campuses.  </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solidFill>
                  <a:schemeClr val="tx1"/>
                </a:solidFill>
              </a:rPr>
              <a:t>Hess Corp. sold its commodity business section. Direct Energy has begun to invoice under the new name of Direct Energy, LLC.  All natural gas contracts processed by the OCF Energy Office will have the contract amendments processed through the OCF office.</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solidFill>
                <a:schemeClr val="tx1"/>
              </a:solidFill>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dirty="0" smtClean="0"/>
              <a:t>Once the documents have been processed OCF will forward copies to all of the procurement offices and facility directors, and will contact campuses if further information is needed to process the changes.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dirty="0" smtClean="0">
              <a:solidFill>
                <a:schemeClr val="tx1"/>
              </a:solidFill>
            </a:endParaRPr>
          </a:p>
          <a:p>
            <a:endParaRPr lang="en-US" dirty="0"/>
          </a:p>
        </p:txBody>
      </p:sp>
      <p:sp>
        <p:nvSpPr>
          <p:cNvPr id="4" name="Slide Number Placeholder 3"/>
          <p:cNvSpPr>
            <a:spLocks noGrp="1"/>
          </p:cNvSpPr>
          <p:nvPr>
            <p:ph type="sldNum" sz="quarter" idx="10"/>
          </p:nvPr>
        </p:nvSpPr>
        <p:spPr/>
        <p:txBody>
          <a:bodyPr/>
          <a:lstStyle/>
          <a:p>
            <a:fld id="{B684BF0E-B578-4F05-84C2-8BA0597C2CB6}"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41</a:t>
            </a:fld>
            <a:endParaRPr lang="en-US" dirty="0"/>
          </a:p>
        </p:txBody>
      </p:sp>
    </p:spTree>
    <p:extLst>
      <p:ext uri="{BB962C8B-B14F-4D97-AF65-F5344CB8AC3E}">
        <p14:creationId xmlns="" xmlns:p14="http://schemas.microsoft.com/office/powerpoint/2010/main" val="15208701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endParaRPr lang="en-US" baseline="0" dirty="0" smtClean="0"/>
          </a:p>
          <a:p>
            <a:pPr marL="228600" indent="-228600">
              <a:buFont typeface="Wingdings" pitchFamily="2" charset="2"/>
              <a:buChar char="§"/>
            </a:pPr>
            <a:r>
              <a:rPr lang="en-US" baseline="0" dirty="0" smtClean="0"/>
              <a:t>Several questions</a:t>
            </a:r>
          </a:p>
          <a:p>
            <a:pPr lvl="1">
              <a:buFont typeface="Wingdings" pitchFamily="2" charset="2"/>
              <a:buChar char="Ø"/>
            </a:pPr>
            <a:r>
              <a:rPr lang="en-US" dirty="0" smtClean="0">
                <a:solidFill>
                  <a:schemeClr val="bg1"/>
                </a:solidFill>
              </a:rPr>
              <a:t>Who can construct?</a:t>
            </a:r>
          </a:p>
          <a:p>
            <a:pPr lvl="1">
              <a:buFont typeface="Wingdings" pitchFamily="2" charset="2"/>
              <a:buChar char="Ø"/>
            </a:pPr>
            <a:r>
              <a:rPr lang="en-US" dirty="0" smtClean="0">
                <a:solidFill>
                  <a:schemeClr val="bg1"/>
                </a:solidFill>
              </a:rPr>
              <a:t>Who  issues Permits?</a:t>
            </a:r>
          </a:p>
          <a:p>
            <a:pPr lvl="1">
              <a:buFont typeface="Wingdings" pitchFamily="2" charset="2"/>
              <a:buChar char="Ø"/>
            </a:pPr>
            <a:r>
              <a:rPr lang="en-US" dirty="0" smtClean="0">
                <a:solidFill>
                  <a:schemeClr val="bg1"/>
                </a:solidFill>
              </a:rPr>
              <a:t>Must Prevailing Wages be paid?</a:t>
            </a:r>
          </a:p>
          <a:p>
            <a:pPr lvl="1">
              <a:buFont typeface="Wingdings" pitchFamily="2" charset="2"/>
              <a:buChar char="Ø"/>
            </a:pPr>
            <a:r>
              <a:rPr lang="en-US" dirty="0" smtClean="0">
                <a:solidFill>
                  <a:schemeClr val="bg1"/>
                </a:solidFill>
              </a:rPr>
              <a:t>Does MWBE 15A apply?</a:t>
            </a:r>
          </a:p>
          <a:p>
            <a:pPr lvl="1">
              <a:buFont typeface="Wingdings" pitchFamily="2" charset="2"/>
              <a:buChar char="Ø"/>
            </a:pPr>
            <a:r>
              <a:rPr lang="en-US" dirty="0" smtClean="0">
                <a:solidFill>
                  <a:schemeClr val="bg1"/>
                </a:solidFill>
              </a:rPr>
              <a:t>Does Wicks apply? </a:t>
            </a:r>
          </a:p>
          <a:p>
            <a:pPr lvl="1">
              <a:buFont typeface="Wingdings" pitchFamily="2" charset="2"/>
              <a:buChar char="Ø"/>
            </a:pPr>
            <a:r>
              <a:rPr lang="en-US" dirty="0" smtClean="0">
                <a:solidFill>
                  <a:schemeClr val="bg1"/>
                </a:solidFill>
              </a:rPr>
              <a:t>What does Start UP do to  Private Use?</a:t>
            </a:r>
          </a:p>
          <a:p>
            <a:pPr marL="228600" indent="-228600">
              <a:buFont typeface="+mj-lt"/>
              <a:buAutoNum type="arabicPeriod"/>
            </a:pPr>
            <a:endParaRPr lang="en-US" baseline="0" dirty="0" smtClean="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Wingdings" pitchFamily="2" charset="2"/>
              <a:buChar char="§"/>
            </a:pPr>
            <a:r>
              <a:rPr lang="en-US" baseline="0" dirty="0" smtClean="0"/>
              <a:t>Start up Statute provides that the private businesses with approved start up plans can build on specifically designated campus property. </a:t>
            </a:r>
          </a:p>
          <a:p>
            <a:pPr marL="228600" indent="-228600">
              <a:buFont typeface="Wingdings" pitchFamily="2" charset="2"/>
              <a:buChar char="§"/>
            </a:pPr>
            <a:r>
              <a:rPr lang="en-US" baseline="0" dirty="0" smtClean="0"/>
              <a:t>This is contrary to previous rules. Prior to Start UP,  specific legislation was required for private entities to lease space from campuses and construct facilities on that space. The two previous exceptions to project specific legislation were off-budget housing and energy projects. Start-UP is a third exception as the legislation that created Start-UP specifically permits private entities to construct on our property.</a:t>
            </a:r>
          </a:p>
          <a:p>
            <a:pPr marL="228600" indent="-228600">
              <a:buFont typeface="Wingdings" pitchFamily="2" charset="2"/>
              <a:buChar char="§"/>
            </a:pPr>
            <a:r>
              <a:rPr lang="en-US" baseline="0" dirty="0" smtClean="0"/>
              <a:t>OCF will be developing a revision to the CLC-3 Construction Authority to include this information.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43</a:t>
            </a:fld>
            <a:endParaRPr lang="en-US" dirty="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dirty="0" smtClean="0"/>
              <a:t>SUNY remains the Authority Having Jurisdiction (AHJ) for renovations in designated Start UP State Owned buildings</a:t>
            </a:r>
          </a:p>
          <a:p>
            <a:pPr marL="228600" indent="-228600">
              <a:buFont typeface="+mj-lt"/>
              <a:buAutoNum type="arabicPeriod"/>
            </a:pPr>
            <a:r>
              <a:rPr lang="en-US" dirty="0" smtClean="0"/>
              <a:t>SUNY will be the AHJ for new buildings constructed on State owned land</a:t>
            </a:r>
          </a:p>
          <a:p>
            <a:pPr marL="228600" indent="-228600">
              <a:buFont typeface="+mj-lt"/>
              <a:buAutoNum type="arabicPeriod"/>
            </a:pPr>
            <a:r>
              <a:rPr lang="en-US" dirty="0" smtClean="0"/>
              <a:t>The municipality will be AHJ for construction on or in SUNY affiliate owned land/facilities</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44</a:t>
            </a:fld>
            <a:endParaRPr lang="en-US" dirty="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45</a:t>
            </a:fld>
            <a:endParaRPr lang="en-US" dirty="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46</a:t>
            </a:fld>
            <a:endParaRPr lang="en-US" dirty="0"/>
          </a:p>
        </p:txBody>
      </p:sp>
    </p:spTree>
    <p:extLst>
      <p:ext uri="{BB962C8B-B14F-4D97-AF65-F5344CB8AC3E}">
        <p14:creationId xmlns="" xmlns:p14="http://schemas.microsoft.com/office/powerpoint/2010/main" val="142515179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SUNY Counsel reviewed</a:t>
            </a:r>
            <a:r>
              <a:rPr lang="en-US" baseline="0" dirty="0" smtClean="0"/>
              <a:t> the law and found that only prevailing wage and MWBE are specifically called for by Start UP statute. Other purchasing rules including Wicks are not required. Project labor agreements may be used but are not required.</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47</a:t>
            </a:fld>
            <a:endParaRPr lang="en-US" dirty="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Wingdings" pitchFamily="2" charset="2"/>
              <a:buChar char="§"/>
            </a:pPr>
            <a:r>
              <a:rPr lang="en-US" dirty="0" smtClean="0"/>
              <a:t>This is one of the largest challenges</a:t>
            </a:r>
          </a:p>
          <a:p>
            <a:pPr>
              <a:buFont typeface="Wingdings" pitchFamily="2" charset="2"/>
              <a:buChar char="§"/>
            </a:pPr>
            <a:r>
              <a:rPr lang="en-US" dirty="0" smtClean="0"/>
              <a:t>Most buildings have outstanding bonds</a:t>
            </a:r>
          </a:p>
          <a:p>
            <a:pPr>
              <a:buFont typeface="Wingdings" pitchFamily="2" charset="2"/>
              <a:buChar char="§"/>
            </a:pPr>
            <a:r>
              <a:rPr lang="en-US" dirty="0" smtClean="0"/>
              <a:t>Private use has limitations on the % of use and total per bond sale.</a:t>
            </a:r>
            <a:r>
              <a:rPr lang="en-US" baseline="0" dirty="0" smtClean="0"/>
              <a:t> The following is a very simplified explanation, though reality is much more complicated</a:t>
            </a:r>
            <a:endParaRPr lang="en-US" dirty="0" smtClean="0"/>
          </a:p>
          <a:p>
            <a:pPr lvl="1">
              <a:buFont typeface="Wingdings" pitchFamily="2" charset="2"/>
              <a:buChar char="§"/>
            </a:pPr>
            <a:r>
              <a:rPr lang="en-US" dirty="0" smtClean="0"/>
              <a:t>Limitation per building of 5% unrelated use or up to 10% if directly related to your functions</a:t>
            </a:r>
          </a:p>
          <a:p>
            <a:pPr lvl="1">
              <a:buFont typeface="Wingdings" pitchFamily="2" charset="2"/>
              <a:buChar char="§"/>
            </a:pPr>
            <a:r>
              <a:rPr lang="en-US" dirty="0" smtClean="0"/>
              <a:t>Up to $15 million per bond sale</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48</a:t>
            </a:fld>
            <a:endParaRPr lang="en-US" dirty="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OCF Newsletter</a:t>
            </a:r>
          </a:p>
          <a:p>
            <a:r>
              <a:rPr lang="en-US" dirty="0" smtClean="0"/>
              <a:t>several </a:t>
            </a:r>
            <a:r>
              <a:rPr lang="en-US" dirty="0" err="1" smtClean="0"/>
              <a:t>listservs</a:t>
            </a:r>
            <a:r>
              <a:rPr lang="en-US" dirty="0" smtClean="0"/>
              <a:t> for communication</a:t>
            </a:r>
          </a:p>
          <a:p>
            <a:r>
              <a:rPr lang="en-US" dirty="0" smtClean="0"/>
              <a:t>Webpage </a:t>
            </a:r>
            <a:r>
              <a:rPr lang="en-US" dirty="0" smtClean="0">
                <a:hlinkClick r:id="rId3"/>
              </a:rPr>
              <a:t>http://system.suny.edu/capital-facilities/</a:t>
            </a:r>
            <a:r>
              <a:rPr lang="en-US" dirty="0" smtClean="0"/>
              <a:t> </a:t>
            </a:r>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49</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indent="-228600">
              <a:buFont typeface="+mj-lt"/>
              <a:buAutoNum type="arabicPeriod"/>
            </a:pPr>
            <a:r>
              <a:rPr lang="en-US" sz="1200" kern="1200" baseline="0" dirty="0" smtClean="0">
                <a:solidFill>
                  <a:schemeClr val="tx1"/>
                </a:solidFill>
                <a:latin typeface="+mn-lt"/>
                <a:ea typeface="+mn-ea"/>
                <a:cs typeface="+mn-cs"/>
              </a:rPr>
              <a:t>Build Smart and NYSERDA are constantly looking at new technologies. </a:t>
            </a:r>
          </a:p>
          <a:p>
            <a:pPr marL="228600" indent="-228600">
              <a:buFont typeface="+mj-lt"/>
              <a:buAutoNum type="arabicPeriod"/>
            </a:pPr>
            <a:r>
              <a:rPr lang="en-US" sz="1200" kern="1200" baseline="0" dirty="0" smtClean="0">
                <a:solidFill>
                  <a:schemeClr val="tx1"/>
                </a:solidFill>
                <a:latin typeface="+mn-lt"/>
                <a:ea typeface="+mn-ea"/>
                <a:cs typeface="+mn-cs"/>
              </a:rPr>
              <a:t>SUNY Plaza is installing an emerging technology as a test site. Build Smart is getting started with another technology test installation at both White Plains and in part of SUNY Plaza.</a:t>
            </a:r>
          </a:p>
          <a:p>
            <a:pPr marL="228600" indent="-228600">
              <a:buFont typeface="+mj-lt"/>
              <a:buAutoNum type="arabicPeriod"/>
            </a:pPr>
            <a:r>
              <a:rPr lang="en-US" sz="1200" kern="1200" dirty="0" smtClean="0">
                <a:solidFill>
                  <a:schemeClr val="tx1"/>
                </a:solidFill>
                <a:latin typeface="+mn-lt"/>
                <a:ea typeface="+mn-ea"/>
                <a:cs typeface="+mn-cs"/>
              </a:rPr>
              <a:t>LED technology has advanced significantly. Lighting retrofits have great potential for savings. Outdoor lighting retrofits in particular have great potential for savings not only by reducing overall fixture wattage but by incorporating smart fixtures which allow for more than just on-off controls.  </a:t>
            </a:r>
          </a:p>
          <a:p>
            <a:pPr marL="228600" indent="-228600">
              <a:buFont typeface="+mj-lt"/>
              <a:buAutoNum type="arabicPeriod"/>
            </a:pPr>
            <a:r>
              <a:rPr lang="en-US" sz="1200" kern="1200" dirty="0" smtClean="0">
                <a:solidFill>
                  <a:schemeClr val="tx1"/>
                </a:solidFill>
                <a:latin typeface="+mn-lt"/>
                <a:ea typeface="+mn-ea"/>
                <a:cs typeface="+mn-cs"/>
              </a:rPr>
              <a:t>The Build Smart team recognizes that Energy conservations measures will need to include more than just retrofit projects. </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5</a:t>
            </a:fld>
            <a:endParaRPr lang="en-US" dirty="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a:p>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50</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two additional approaches to energy conservation are O&amp;M and NY Energy Manager</a:t>
            </a:r>
            <a:endParaRPr lang="en-US" dirty="0"/>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Build Smart recognizes that O&amp;M has the potential to save or waste energy. </a:t>
            </a:r>
          </a:p>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EO88 requires each agency to develop an operations and maintenance plan that looks 10 years beyond the EO88 timeframe.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89013" y="265113"/>
            <a:ext cx="5172075" cy="3879850"/>
          </a:xfrm>
        </p:spPr>
      </p:sp>
      <p:sp>
        <p:nvSpPr>
          <p:cNvPr id="3" name="Notes Placeholder 2"/>
          <p:cNvSpPr>
            <a:spLocks noGrp="1"/>
          </p:cNvSpPr>
          <p:nvPr>
            <p:ph type="body" idx="1"/>
          </p:nvPr>
        </p:nvSpPr>
        <p:spPr/>
        <p:txBody>
          <a:bodyPr>
            <a:normAutofit/>
          </a:bodyPr>
          <a:lstStyle/>
          <a:p>
            <a:pPr marL="228600" marR="0" indent="-228600" algn="l" defTabSz="914400" rtl="0" eaLnBrk="0" fontAlgn="base" latinLnBrk="0" hangingPunct="0">
              <a:lnSpc>
                <a:spcPct val="100000"/>
              </a:lnSpc>
              <a:spcBef>
                <a:spcPct val="30000"/>
              </a:spcBef>
              <a:spcAft>
                <a:spcPct val="0"/>
              </a:spcAft>
              <a:buClrTx/>
              <a:buSzTx/>
              <a:buFont typeface="Wingdings" pitchFamily="2" charset="2"/>
              <a:buChar char="§"/>
              <a:tabLst/>
              <a:defRPr/>
            </a:pPr>
            <a:r>
              <a:rPr lang="en-US" sz="1200" kern="1200" dirty="0" smtClean="0">
                <a:solidFill>
                  <a:schemeClr val="tx1"/>
                </a:solidFill>
                <a:latin typeface="+mn-lt"/>
                <a:ea typeface="+mn-ea"/>
                <a:cs typeface="+mn-cs"/>
              </a:rPr>
              <a:t>From March through June, a working group of ten facilities managers, supplemented by their staff, a few business officers, a representative from the Chief Information Officers, and System Administration employees from budget, communications and government relations participated in weekly calls to discuss different portions of the draft O&amp;M plan. </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mn-lt"/>
                <a:ea typeface="+mn-ea"/>
                <a:cs typeface="+mn-cs"/>
              </a:rPr>
              <a:t>The revised document identifies several challenges and proposed actions. </a:t>
            </a:r>
          </a:p>
          <a:p>
            <a:r>
              <a:rPr lang="en-US" sz="1200" kern="1200" dirty="0" smtClean="0">
                <a:solidFill>
                  <a:schemeClr val="tx1"/>
                </a:solidFill>
                <a:latin typeface="+mn-lt"/>
                <a:ea typeface="+mn-ea"/>
                <a:cs typeface="+mn-cs"/>
              </a:rPr>
              <a:t>CHALLENGES</a:t>
            </a:r>
          </a:p>
          <a:p>
            <a:pPr lvl="0"/>
            <a:endParaRPr lang="en-US" sz="1200" kern="1200" dirty="0" smtClean="0">
              <a:solidFill>
                <a:schemeClr val="tx1"/>
              </a:solidFill>
              <a:latin typeface="+mn-lt"/>
              <a:ea typeface="+mn-ea"/>
              <a:cs typeface="+mn-cs"/>
            </a:endParaRPr>
          </a:p>
          <a:p>
            <a:pPr marL="228600" indent="-228600">
              <a:buFont typeface="+mj-lt"/>
              <a:buAutoNum type="arabicPeriod"/>
            </a:pPr>
            <a:r>
              <a:rPr lang="en-US" dirty="0" smtClean="0"/>
              <a:t>No energy manager at System Administration;</a:t>
            </a:r>
          </a:p>
          <a:p>
            <a:pPr marL="228600" indent="-228600">
              <a:buFont typeface="+mj-lt"/>
              <a:buAutoNum type="arabicPeriod"/>
            </a:pPr>
            <a:r>
              <a:rPr lang="en-US" dirty="0" smtClean="0"/>
              <a:t>Facilities staff skills needed to maintain modern facilities;</a:t>
            </a:r>
          </a:p>
          <a:p>
            <a:pPr marL="228600" indent="-228600">
              <a:buFont typeface="+mj-lt"/>
              <a:buAutoNum type="arabicPeriod"/>
            </a:pPr>
            <a:r>
              <a:rPr lang="en-US" dirty="0" smtClean="0"/>
              <a:t>Strained facilities budgets;</a:t>
            </a:r>
          </a:p>
          <a:p>
            <a:pPr marL="228600" indent="-228600">
              <a:buFont typeface="+mj-lt"/>
              <a:buAutoNum type="arabicPeriod"/>
            </a:pPr>
            <a:r>
              <a:rPr lang="en-US" dirty="0" smtClean="0"/>
              <a:t>Challenges managing and cataloging building documentation;</a:t>
            </a:r>
          </a:p>
          <a:p>
            <a:pPr marL="228600" indent="-228600">
              <a:buFont typeface="+mj-lt"/>
              <a:buAutoNum type="arabicPeriod"/>
            </a:pPr>
            <a:r>
              <a:rPr lang="en-US" dirty="0" smtClean="0"/>
              <a:t>Severely outdated data systems; and </a:t>
            </a:r>
          </a:p>
          <a:p>
            <a:pPr marL="228600" indent="-228600">
              <a:buFont typeface="+mj-lt"/>
              <a:buAutoNum type="arabicPeriod"/>
            </a:pPr>
            <a:r>
              <a:rPr lang="en-US" dirty="0" smtClean="0"/>
              <a:t>Unpredictable capital funding</a:t>
            </a:r>
          </a:p>
        </p:txBody>
      </p:sp>
      <p:sp>
        <p:nvSpPr>
          <p:cNvPr id="4" name="Slide Number Placeholder 3"/>
          <p:cNvSpPr>
            <a:spLocks noGrp="1"/>
          </p:cNvSpPr>
          <p:nvPr>
            <p:ph type="sldNum" sz="quarter" idx="10"/>
          </p:nvPr>
        </p:nvSpPr>
        <p:spPr/>
        <p:txBody>
          <a:bodyPr/>
          <a:lstStyle/>
          <a:p>
            <a:pPr>
              <a:defRPr/>
            </a:pPr>
            <a:fld id="{2FB5761F-1300-4E20-90BC-E8AC45ADBBD4}"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5" name="Picture 4" descr="SUNY_trns_circles-01.png"/>
          <p:cNvPicPr>
            <a:picLocks noChangeAspect="1"/>
          </p:cNvPicPr>
          <p:nvPr/>
        </p:nvPicPr>
        <p:blipFill>
          <a:blip r:embed="rId2" cstate="print"/>
          <a:srcRect l="37447" t="36170"/>
          <a:stretch>
            <a:fillRect/>
          </a:stretch>
        </p:blipFill>
        <p:spPr>
          <a:xfrm>
            <a:off x="3424136" y="2480553"/>
            <a:ext cx="5719866" cy="4377448"/>
          </a:xfrm>
          <a:prstGeom prst="rect">
            <a:avLst/>
          </a:prstGeom>
        </p:spPr>
      </p:pic>
      <p:grpSp>
        <p:nvGrpSpPr>
          <p:cNvPr id="2" name="Group 5"/>
          <p:cNvGrpSpPr/>
          <p:nvPr/>
        </p:nvGrpSpPr>
        <p:grpSpPr>
          <a:xfrm>
            <a:off x="719847" y="1021404"/>
            <a:ext cx="4367719" cy="2033081"/>
            <a:chOff x="719847" y="1021404"/>
            <a:chExt cx="4367719" cy="2033081"/>
          </a:xfrm>
        </p:grpSpPr>
        <p:pic>
          <p:nvPicPr>
            <p:cNvPr id="7" name="Picture 6" descr="SUNY_State_text-01.png"/>
            <p:cNvPicPr>
              <a:picLocks noChangeAspect="1"/>
            </p:cNvPicPr>
            <p:nvPr/>
          </p:nvPicPr>
          <p:blipFill>
            <a:blip r:embed="rId3" cstate="print"/>
            <a:srcRect l="23682" t="21844" r="44403" b="63830"/>
            <a:stretch>
              <a:fillRect/>
            </a:stretch>
          </p:blipFill>
          <p:spPr>
            <a:xfrm>
              <a:off x="2169268" y="1498060"/>
              <a:ext cx="2918298" cy="982493"/>
            </a:xfrm>
            <a:prstGeom prst="rect">
              <a:avLst/>
            </a:prstGeom>
          </p:spPr>
        </p:pic>
        <p:pic>
          <p:nvPicPr>
            <p:cNvPr id="8" name="Picture 7" descr="SUNY_Logo-01.png"/>
            <p:cNvPicPr>
              <a:picLocks noChangeAspect="1"/>
            </p:cNvPicPr>
            <p:nvPr/>
          </p:nvPicPr>
          <p:blipFill>
            <a:blip r:embed="rId4" cstate="print"/>
            <a:srcRect l="7766" t="14894" r="65638" b="55461"/>
            <a:stretch>
              <a:fillRect/>
            </a:stretch>
          </p:blipFill>
          <p:spPr>
            <a:xfrm>
              <a:off x="719847" y="1021404"/>
              <a:ext cx="2431915" cy="2033081"/>
            </a:xfrm>
            <a:prstGeom prst="rect">
              <a:avLst/>
            </a:prstGeom>
          </p:spPr>
        </p:pic>
      </p:grpSp>
      <p:sp>
        <p:nvSpPr>
          <p:cNvPr id="9" name="TextBox 8"/>
          <p:cNvSpPr txBox="1"/>
          <p:nvPr/>
        </p:nvSpPr>
        <p:spPr>
          <a:xfrm>
            <a:off x="2704408" y="2655398"/>
            <a:ext cx="5676891" cy="646331"/>
          </a:xfrm>
          <a:prstGeom prst="rect">
            <a:avLst/>
          </a:prstGeom>
          <a:noFill/>
        </p:spPr>
        <p:txBody>
          <a:bodyPr wrap="square" rtlCol="0">
            <a:spAutoFit/>
          </a:bodyPr>
          <a:lstStyle/>
          <a:p>
            <a:r>
              <a:rPr lang="en-US" sz="3600" b="1" dirty="0" smtClean="0">
                <a:latin typeface="AauxPro OT"/>
              </a:rPr>
              <a:t>Title</a:t>
            </a:r>
            <a:endParaRPr lang="en-US" sz="3600" b="1" dirty="0">
              <a:latin typeface="AauxPro OT"/>
            </a:endParaRPr>
          </a:p>
        </p:txBody>
      </p:sp>
      <p:sp>
        <p:nvSpPr>
          <p:cNvPr id="10" name="TextBox 9"/>
          <p:cNvSpPr txBox="1"/>
          <p:nvPr/>
        </p:nvSpPr>
        <p:spPr>
          <a:xfrm>
            <a:off x="2738049" y="5517719"/>
            <a:ext cx="5676891" cy="338554"/>
          </a:xfrm>
          <a:prstGeom prst="rect">
            <a:avLst/>
          </a:prstGeom>
          <a:noFill/>
        </p:spPr>
        <p:txBody>
          <a:bodyPr wrap="square" rtlCol="0">
            <a:spAutoFit/>
          </a:bodyPr>
          <a:lstStyle/>
          <a:p>
            <a:r>
              <a:rPr lang="en-US" sz="1600" b="1" dirty="0" smtClean="0">
                <a:latin typeface="AauxPro OT"/>
              </a:rPr>
              <a:t>Date</a:t>
            </a:r>
            <a:endParaRPr lang="en-US" sz="1600" b="1" dirty="0">
              <a:latin typeface="AauxPro OT"/>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0_Section Header">
    <p:spTree>
      <p:nvGrpSpPr>
        <p:cNvPr id="1" name=""/>
        <p:cNvGrpSpPr/>
        <p:nvPr/>
      </p:nvGrpSpPr>
      <p:grpSpPr>
        <a:xfrm>
          <a:off x="0" y="0"/>
          <a:ext cx="0" cy="0"/>
          <a:chOff x="0" y="0"/>
          <a:chExt cx="0" cy="0"/>
        </a:xfrm>
      </p:grpSpPr>
      <p:pic>
        <p:nvPicPr>
          <p:cNvPr id="2" name="Picture 4" descr="OrangeTransitionSlide.png"/>
          <p:cNvPicPr>
            <a:picLocks noChangeAspect="1"/>
          </p:cNvPicPr>
          <p:nvPr userDrawn="1"/>
        </p:nvPicPr>
        <p:blipFill>
          <a:blip r:embed="rId2" cstate="print"/>
          <a:srcRect l="65414"/>
          <a:stretch>
            <a:fillRect/>
          </a:stretch>
        </p:blipFill>
        <p:spPr bwMode="auto">
          <a:xfrm>
            <a:off x="6121400" y="0"/>
            <a:ext cx="3155950" cy="6858000"/>
          </a:xfrm>
          <a:prstGeom prst="rect">
            <a:avLst/>
          </a:prstGeom>
          <a:noFill/>
          <a:ln w="9525">
            <a:noFill/>
            <a:miter lim="800000"/>
            <a:headEnd/>
            <a:tailEnd/>
          </a:ln>
        </p:spPr>
      </p:pic>
      <p:sp>
        <p:nvSpPr>
          <p:cNvPr id="3" name="Content Placeholder 2"/>
          <p:cNvSpPr>
            <a:spLocks noGrp="1"/>
          </p:cNvSpPr>
          <p:nvPr>
            <p:ph sz="half" idx="1"/>
          </p:nvPr>
        </p:nvSpPr>
        <p:spPr>
          <a:xfrm>
            <a:off x="457199" y="1139687"/>
            <a:ext cx="5413513" cy="5071936"/>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itle 1"/>
          <p:cNvSpPr>
            <a:spLocks noGrp="1"/>
          </p:cNvSpPr>
          <p:nvPr>
            <p:ph type="title"/>
          </p:nvPr>
        </p:nvSpPr>
        <p:spPr>
          <a:xfrm>
            <a:off x="6480313" y="393907"/>
            <a:ext cx="2458278" cy="3648005"/>
          </a:xfrm>
          <a:prstGeom prst="rect">
            <a:avLst/>
          </a:prstGeom>
        </p:spPr>
        <p:txBody>
          <a:bodyPr/>
          <a:lstStyle/>
          <a:p>
            <a:r>
              <a:rPr lang="en-US" smtClean="0"/>
              <a:t>Click to edit Master title style</a:t>
            </a:r>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Section Header">
    <p:spTree>
      <p:nvGrpSpPr>
        <p:cNvPr id="1" name=""/>
        <p:cNvGrpSpPr/>
        <p:nvPr/>
      </p:nvGrpSpPr>
      <p:grpSpPr>
        <a:xfrm>
          <a:off x="0" y="0"/>
          <a:ext cx="0" cy="0"/>
          <a:chOff x="0" y="0"/>
          <a:chExt cx="0" cy="0"/>
        </a:xfrm>
      </p:grpSpPr>
      <p:pic>
        <p:nvPicPr>
          <p:cNvPr id="3" name="Picture 6" descr="GreenTransitionSlide.png"/>
          <p:cNvPicPr>
            <a:picLocks noChangeAspect="1"/>
          </p:cNvPicPr>
          <p:nvPr userDrawn="1"/>
        </p:nvPicPr>
        <p:blipFill>
          <a:blip r:embed="rId2" cstate="print"/>
          <a:srcRect l="65971" b="1704"/>
          <a:stretch>
            <a:fillRect/>
          </a:stretch>
        </p:blipFill>
        <p:spPr bwMode="auto">
          <a:xfrm>
            <a:off x="5986462" y="0"/>
            <a:ext cx="3157538" cy="6858000"/>
          </a:xfrm>
          <a:prstGeom prst="rect">
            <a:avLst/>
          </a:prstGeom>
          <a:noFill/>
          <a:ln w="9525">
            <a:noFill/>
            <a:miter lim="800000"/>
            <a:headEnd/>
            <a:tailEnd/>
          </a:ln>
        </p:spPr>
      </p:pic>
      <p:sp>
        <p:nvSpPr>
          <p:cNvPr id="4" name="Content Placeholder 2"/>
          <p:cNvSpPr>
            <a:spLocks noGrp="1"/>
          </p:cNvSpPr>
          <p:nvPr>
            <p:ph sz="half" idx="1"/>
          </p:nvPr>
        </p:nvSpPr>
        <p:spPr>
          <a:xfrm>
            <a:off x="457199" y="1139687"/>
            <a:ext cx="5413513" cy="5071936"/>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p:nvPr>
        </p:nvSpPr>
        <p:spPr>
          <a:xfrm>
            <a:off x="6480313" y="393907"/>
            <a:ext cx="2458278" cy="3648005"/>
          </a:xfrm>
          <a:prstGeom prst="rect">
            <a:avLst/>
          </a:prstGeom>
        </p:spPr>
        <p:txBody>
          <a:body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cstate="print"/>
          <a:srcRect t="64241"/>
          <a:stretch>
            <a:fillRect/>
          </a:stretch>
        </p:blipFill>
        <p:spPr bwMode="auto">
          <a:xfrm>
            <a:off x="0" y="4400550"/>
            <a:ext cx="9144000" cy="2457450"/>
          </a:xfrm>
          <a:prstGeom prst="rect">
            <a:avLst/>
          </a:prstGeom>
          <a:noFill/>
          <a:ln w="9525">
            <a:noFill/>
            <a:miter lim="800000"/>
            <a:headEnd/>
            <a:tailEnd/>
          </a:ln>
        </p:spPr>
      </p:pic>
      <p:sp>
        <p:nvSpPr>
          <p:cNvPr id="3" name="Title 1"/>
          <p:cNvSpPr>
            <a:spLocks noGrp="1"/>
          </p:cNvSpPr>
          <p:nvPr>
            <p:ph type="title"/>
          </p:nvPr>
        </p:nvSpPr>
        <p:spPr>
          <a:xfrm>
            <a:off x="457200" y="274638"/>
            <a:ext cx="8355496" cy="3630612"/>
          </a:xfrm>
          <a:prstGeom prst="rect">
            <a:avLst/>
          </a:prstGeom>
        </p:spPr>
        <p:txBody>
          <a:bodyPr/>
          <a:lstStyle>
            <a:lvl1pPr>
              <a:defRPr>
                <a:solidFill>
                  <a:srgbClr val="00B050"/>
                </a:solidFill>
              </a:defRPr>
            </a:lvl1pPr>
          </a:lstStyle>
          <a:p>
            <a:r>
              <a:rPr lang="en-US" smtClean="0"/>
              <a:t>Click to edit Master title style</a:t>
            </a:r>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Section Header">
    <p:spTree>
      <p:nvGrpSpPr>
        <p:cNvPr id="1" name=""/>
        <p:cNvGrpSpPr/>
        <p:nvPr/>
      </p:nvGrpSpPr>
      <p:grpSpPr>
        <a:xfrm>
          <a:off x="0" y="0"/>
          <a:ext cx="0" cy="0"/>
          <a:chOff x="0" y="0"/>
          <a:chExt cx="0" cy="0"/>
        </a:xfrm>
      </p:grpSpPr>
      <p:pic>
        <p:nvPicPr>
          <p:cNvPr id="3" name="Picture 6" descr="GreenTransitionSlide.png"/>
          <p:cNvPicPr>
            <a:picLocks noChangeAspect="1"/>
          </p:cNvPicPr>
          <p:nvPr userDrawn="1"/>
        </p:nvPicPr>
        <p:blipFill>
          <a:blip r:embed="rId2" cstate="print"/>
          <a:srcRect l="65971" b="1704"/>
          <a:stretch>
            <a:fillRect/>
          </a:stretch>
        </p:blipFill>
        <p:spPr bwMode="auto">
          <a:xfrm>
            <a:off x="5986462" y="0"/>
            <a:ext cx="3157538" cy="6858000"/>
          </a:xfrm>
          <a:prstGeom prst="rect">
            <a:avLst/>
          </a:prstGeom>
          <a:noFill/>
          <a:ln w="9525">
            <a:noFill/>
            <a:miter lim="800000"/>
            <a:headEnd/>
            <a:tailEnd/>
          </a:ln>
        </p:spPr>
      </p:pic>
      <p:sp>
        <p:nvSpPr>
          <p:cNvPr id="5" name="Title 1"/>
          <p:cNvSpPr>
            <a:spLocks noGrp="1"/>
          </p:cNvSpPr>
          <p:nvPr>
            <p:ph type="title"/>
          </p:nvPr>
        </p:nvSpPr>
        <p:spPr>
          <a:xfrm>
            <a:off x="457200" y="274638"/>
            <a:ext cx="5181600" cy="3630612"/>
          </a:xfrm>
          <a:prstGeom prst="rect">
            <a:avLst/>
          </a:prstGeom>
        </p:spPr>
        <p:txBody>
          <a:bodyPr/>
          <a:lstStyle>
            <a:lvl1pPr>
              <a:defRPr>
                <a:solidFill>
                  <a:srgbClr val="00B050"/>
                </a:solidFill>
              </a:defRPr>
            </a:lvl1p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Section Header">
    <p:spTree>
      <p:nvGrpSpPr>
        <p:cNvPr id="1" name=""/>
        <p:cNvGrpSpPr/>
        <p:nvPr/>
      </p:nvGrpSpPr>
      <p:grpSpPr>
        <a:xfrm>
          <a:off x="0" y="0"/>
          <a:ext cx="0" cy="0"/>
          <a:chOff x="0" y="0"/>
          <a:chExt cx="0" cy="0"/>
        </a:xfrm>
      </p:grpSpPr>
      <p:pic>
        <p:nvPicPr>
          <p:cNvPr id="4" name="Picture 4" descr="OrangeTransitionSlide.png"/>
          <p:cNvPicPr>
            <a:picLocks noChangeAspect="1"/>
          </p:cNvPicPr>
          <p:nvPr userDrawn="1"/>
        </p:nvPicPr>
        <p:blipFill>
          <a:blip r:embed="rId2" cstate="print"/>
          <a:srcRect l="65414"/>
          <a:stretch>
            <a:fillRect/>
          </a:stretch>
        </p:blipFill>
        <p:spPr bwMode="auto">
          <a:xfrm>
            <a:off x="6121400" y="0"/>
            <a:ext cx="3155950" cy="6858000"/>
          </a:xfrm>
          <a:prstGeom prst="rect">
            <a:avLst/>
          </a:prstGeom>
          <a:noFill/>
          <a:ln w="9525">
            <a:noFill/>
            <a:miter lim="800000"/>
            <a:headEnd/>
            <a:tailEnd/>
          </a:ln>
        </p:spPr>
      </p:pic>
      <p:sp>
        <p:nvSpPr>
          <p:cNvPr id="6" name="Title 1"/>
          <p:cNvSpPr>
            <a:spLocks noGrp="1"/>
          </p:cNvSpPr>
          <p:nvPr>
            <p:ph type="title"/>
          </p:nvPr>
        </p:nvSpPr>
        <p:spPr>
          <a:xfrm>
            <a:off x="457200" y="274638"/>
            <a:ext cx="5181600" cy="3630612"/>
          </a:xfrm>
          <a:prstGeom prst="rect">
            <a:avLst/>
          </a:prstGeom>
        </p:spPr>
        <p:txBody>
          <a:bodyPr/>
          <a:lstStyle>
            <a:lvl1pPr>
              <a:defRPr>
                <a:solidFill>
                  <a:schemeClr val="accent6">
                    <a:lumMod val="75000"/>
                  </a:schemeClr>
                </a:solidFill>
              </a:defRPr>
            </a:lvl1p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Section Header">
    <p:spTree>
      <p:nvGrpSpPr>
        <p:cNvPr id="1" name=""/>
        <p:cNvGrpSpPr/>
        <p:nvPr/>
      </p:nvGrpSpPr>
      <p:grpSpPr>
        <a:xfrm>
          <a:off x="0" y="0"/>
          <a:ext cx="0" cy="0"/>
          <a:chOff x="0" y="0"/>
          <a:chExt cx="0" cy="0"/>
        </a:xfrm>
      </p:grpSpPr>
      <p:pic>
        <p:nvPicPr>
          <p:cNvPr id="4" name="Picture 6" descr="PurpleTransitionSlide.png"/>
          <p:cNvPicPr>
            <a:picLocks noChangeAspect="1"/>
          </p:cNvPicPr>
          <p:nvPr userDrawn="1"/>
        </p:nvPicPr>
        <p:blipFill>
          <a:blip r:embed="rId2" cstate="print"/>
          <a:srcRect l="65948" b="1805"/>
          <a:stretch>
            <a:fillRect/>
          </a:stretch>
        </p:blipFill>
        <p:spPr bwMode="auto">
          <a:xfrm>
            <a:off x="6121400" y="0"/>
            <a:ext cx="3160713" cy="6858000"/>
          </a:xfrm>
          <a:prstGeom prst="rect">
            <a:avLst/>
          </a:prstGeom>
          <a:noFill/>
          <a:ln w="9525">
            <a:noFill/>
            <a:miter lim="800000"/>
            <a:headEnd/>
            <a:tailEnd/>
          </a:ln>
        </p:spPr>
      </p:pic>
      <p:sp>
        <p:nvSpPr>
          <p:cNvPr id="6" name="Title 1"/>
          <p:cNvSpPr>
            <a:spLocks noGrp="1"/>
          </p:cNvSpPr>
          <p:nvPr>
            <p:ph type="title"/>
          </p:nvPr>
        </p:nvSpPr>
        <p:spPr>
          <a:xfrm>
            <a:off x="457200" y="274638"/>
            <a:ext cx="5181600" cy="3630612"/>
          </a:xfrm>
          <a:prstGeom prst="rect">
            <a:avLst/>
          </a:prstGeom>
        </p:spPr>
        <p:txBody>
          <a:bodyPr/>
          <a:lstStyle>
            <a:lvl1pPr>
              <a:defRPr>
                <a:solidFill>
                  <a:srgbClr val="731997"/>
                </a:solidFill>
              </a:defRPr>
            </a:lvl1pPr>
          </a:lstStyle>
          <a:p>
            <a:r>
              <a:rPr lang="en-US" smtClean="0"/>
              <a:t>Click to edit Master title style</a:t>
            </a:r>
            <a:endParaRPr lang="en-US"/>
          </a:p>
        </p:txBody>
      </p:sp>
    </p:spTree>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3"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
        <p:nvSpPr>
          <p:cNvPr id="2" name="Title 1"/>
          <p:cNvSpPr>
            <a:spLocks noGrp="1"/>
          </p:cNvSpPr>
          <p:nvPr>
            <p:ph type="title"/>
          </p:nvPr>
        </p:nvSpPr>
        <p:spPr>
          <a:xfrm>
            <a:off x="457200" y="1822824"/>
            <a:ext cx="8229600" cy="2764117"/>
          </a:xfrm>
        </p:spPr>
        <p:txBody>
          <a:bodyPr>
            <a:noAutofit/>
          </a:bodyPr>
          <a:lstStyle>
            <a:lvl1pPr algn="l">
              <a:defRPr sz="6400" b="0" i="0">
                <a:solidFill>
                  <a:schemeClr val="bg1"/>
                </a:solidFill>
                <a:latin typeface="AauxPro OT Bold"/>
                <a:cs typeface="AauxPro OT Bold"/>
              </a:defRPr>
            </a:lvl1pPr>
          </a:lstStyle>
          <a:p>
            <a:r>
              <a:rPr lang="en-US" smtClean="0"/>
              <a:t>Click to edit Master title style</a:t>
            </a:r>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pic>
        <p:nvPicPr>
          <p:cNvPr id="2" name="Picture 6" descr="AdvantageBlueGreenTransitionSlide.png"/>
          <p:cNvPicPr>
            <a:picLocks noChangeAspect="1"/>
          </p:cNvPicPr>
          <p:nvPr userDrawn="1"/>
        </p:nvPicPr>
        <p:blipFill>
          <a:blip r:embed="rId2" cstate="print"/>
          <a:srcRect/>
          <a:stretch>
            <a:fillRect/>
          </a:stretch>
        </p:blipFill>
        <p:spPr bwMode="auto">
          <a:xfrm>
            <a:off x="-6350" y="0"/>
            <a:ext cx="9167813" cy="6877050"/>
          </a:xfrm>
          <a:prstGeom prst="rect">
            <a:avLst/>
          </a:prstGeom>
          <a:noFill/>
          <a:ln w="9525">
            <a:noFill/>
            <a:miter lim="800000"/>
            <a:headEnd/>
            <a:tailEnd/>
          </a:ln>
        </p:spPr>
      </p:pic>
      <p:sp>
        <p:nvSpPr>
          <p:cNvPr id="3"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
        <p:nvSpPr>
          <p:cNvPr id="3"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4" name="Text Placeholder 2"/>
          <p:cNvSpPr>
            <a:spLocks noGrp="1"/>
          </p:cNvSpPr>
          <p:nvPr>
            <p:ph idx="1" hasCustomPrompt="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marR="0" indent="-342900" algn="l" defTabSz="457200" rtl="0" eaLnBrk="0" fontAlgn="base" latinLnBrk="0" hangingPunct="0">
              <a:lnSpc>
                <a:spcPct val="100000"/>
              </a:lnSpc>
              <a:spcBef>
                <a:spcPct val="20000"/>
              </a:spcBef>
              <a:spcAft>
                <a:spcPct val="0"/>
              </a:spcAft>
              <a:buClrTx/>
              <a:buSzPct val="114000"/>
              <a:buFont typeface="Wingdings" pitchFamily="2" charset="2"/>
              <a:buChar char="§"/>
              <a:tabLst/>
              <a:defRPr>
                <a:solidFill>
                  <a:schemeClr val="bg1"/>
                </a:solidFill>
              </a:defRPr>
            </a:lvl1pPr>
            <a:lvl2pPr marL="742950" marR="0" indent="-285750" algn="l" defTabSz="457200" rtl="0" eaLnBrk="0" fontAlgn="base" latinLnBrk="0" hangingPunct="0">
              <a:lnSpc>
                <a:spcPct val="100000"/>
              </a:lnSpc>
              <a:spcBef>
                <a:spcPct val="20000"/>
              </a:spcBef>
              <a:spcAft>
                <a:spcPct val="0"/>
              </a:spcAft>
              <a:buClrTx/>
              <a:buSzTx/>
              <a:buFont typeface="Wingdings" pitchFamily="2" charset="2"/>
              <a:buChar char="Ø"/>
              <a:tabLst/>
              <a:defRPr>
                <a:solidFill>
                  <a:schemeClr val="bg1"/>
                </a:solidFill>
              </a:defRPr>
            </a:lvl2pPr>
            <a:lvl3pPr marL="1143000" marR="0" indent="-228600" algn="l" defTabSz="457200" rtl="0" eaLnBrk="0" fontAlgn="base" latinLnBrk="0" hangingPunct="0">
              <a:lnSpc>
                <a:spcPct val="100000"/>
              </a:lnSpc>
              <a:spcBef>
                <a:spcPct val="20000"/>
              </a:spcBef>
              <a:spcAft>
                <a:spcPct val="0"/>
              </a:spcAft>
              <a:buClrTx/>
              <a:buSzTx/>
              <a:buFont typeface="Wingdings" pitchFamily="2" charset="2"/>
              <a:buChar char="ü"/>
              <a:tabLst/>
              <a:defRPr>
                <a:solidFill>
                  <a:schemeClr val="bg1"/>
                </a:solidFill>
              </a:defRPr>
            </a:lvl3pPr>
            <a:lvl4pPr marL="1600200" marR="0" indent="-228600" algn="l" defTabSz="457200" rtl="0" eaLnBrk="0" fontAlgn="base" latinLnBrk="0" hangingPunct="0">
              <a:lnSpc>
                <a:spcPct val="100000"/>
              </a:lnSpc>
              <a:spcBef>
                <a:spcPct val="20000"/>
              </a:spcBef>
              <a:spcAft>
                <a:spcPct val="0"/>
              </a:spcAft>
              <a:buClrTx/>
              <a:buSzTx/>
              <a:buFont typeface="Arial" charset="0"/>
              <a:buChar char="–"/>
              <a:tabLst/>
              <a:defRPr>
                <a:solidFill>
                  <a:schemeClr val="bg1"/>
                </a:solidFill>
              </a:defRPr>
            </a:lvl4pPr>
            <a:lvl5pPr marL="2057400" marR="0" indent="-228600" algn="l" defTabSz="457200" rtl="0" eaLnBrk="0" fontAlgn="base" latinLnBrk="0" hangingPunct="0">
              <a:lnSpc>
                <a:spcPct val="100000"/>
              </a:lnSpc>
              <a:spcBef>
                <a:spcPct val="20000"/>
              </a:spcBef>
              <a:spcAft>
                <a:spcPct val="0"/>
              </a:spcAft>
              <a:buClrTx/>
              <a:buSzTx/>
              <a:buFont typeface="Arial" charset="0"/>
              <a:buChar char="»"/>
              <a:tabLst/>
              <a:defRPr>
                <a:solidFill>
                  <a:schemeClr val="bg1"/>
                </a:solidFill>
              </a:defRPr>
            </a:lvl5pPr>
          </a:lstStyle>
          <a:p>
            <a:pPr marL="342900" marR="0" lvl="0" indent="-342900" algn="l" defTabSz="457200" rtl="0" eaLnBrk="0" fontAlgn="base" latinLnBrk="0" hangingPunct="0">
              <a:lnSpc>
                <a:spcPct val="100000"/>
              </a:lnSpc>
              <a:spcBef>
                <a:spcPct val="20000"/>
              </a:spcBef>
              <a:spcAft>
                <a:spcPct val="0"/>
              </a:spcAft>
              <a:buClrTx/>
              <a:buSzPct val="114000"/>
              <a:buFont typeface="Wingdings" pitchFamily="2" charset="2"/>
              <a:buChar char="§"/>
              <a:tabLst/>
              <a:defRPr/>
            </a:pPr>
            <a:r>
              <a:rPr kumimoji="0" lang="en-US" sz="3200" b="0" i="0" u="none" strike="noStrike" kern="1200" cap="none" spc="0" normalizeH="0" baseline="0" noProof="0" dirty="0" smtClean="0">
                <a:ln>
                  <a:noFill/>
                </a:ln>
                <a:solidFill>
                  <a:prstClr val="black"/>
                </a:solidFill>
                <a:effectLst/>
                <a:uLnTx/>
                <a:uFillTx/>
                <a:latin typeface="+mj-lt"/>
                <a:ea typeface="ヒラギノ角ゴ Pro W3" charset="-128"/>
              </a:rPr>
              <a:t>Click to edit Master text styles</a:t>
            </a:r>
          </a:p>
          <a:p>
            <a:pPr marL="742950" marR="0" lvl="1" indent="-285750" algn="l" defTabSz="457200" rtl="0" eaLnBrk="0" fontAlgn="base" latinLnBrk="0" hangingPunct="0">
              <a:lnSpc>
                <a:spcPct val="100000"/>
              </a:lnSpc>
              <a:spcBef>
                <a:spcPct val="20000"/>
              </a:spcBef>
              <a:spcAft>
                <a:spcPct val="0"/>
              </a:spcAft>
              <a:buClrTx/>
              <a:buSzTx/>
              <a:buFont typeface="Wingdings" pitchFamily="2" charset="2"/>
              <a:buChar char="Ø"/>
              <a:tabLst/>
              <a:defRPr/>
            </a:pPr>
            <a:r>
              <a:rPr kumimoji="0" lang="en-US" sz="2800" b="0" i="0" u="none" strike="noStrike" kern="1200" cap="none" spc="0" normalizeH="0" baseline="0" noProof="0" dirty="0" smtClean="0">
                <a:ln>
                  <a:noFill/>
                </a:ln>
                <a:solidFill>
                  <a:prstClr val="black"/>
                </a:solidFill>
                <a:effectLst/>
                <a:uLnTx/>
                <a:uFillTx/>
                <a:latin typeface="Calibri"/>
                <a:ea typeface="ヒラギノ角ゴ Pro W3" charset="-128"/>
                <a:cs typeface="+mn-cs"/>
              </a:rPr>
              <a:t>Second level</a:t>
            </a:r>
          </a:p>
          <a:p>
            <a:pPr marL="1143000" marR="0" lvl="2" indent="-228600" algn="l" defTabSz="457200" rtl="0" eaLnBrk="0" fontAlgn="base" latinLnBrk="0" hangingPunct="0">
              <a:lnSpc>
                <a:spcPct val="100000"/>
              </a:lnSpc>
              <a:spcBef>
                <a:spcPct val="20000"/>
              </a:spcBef>
              <a:spcAft>
                <a:spcPct val="0"/>
              </a:spcAft>
              <a:buClrTx/>
              <a:buSzTx/>
              <a:buFont typeface="Wingdings" pitchFamily="2" charset="2"/>
              <a:buChar char="ü"/>
              <a:tabLst/>
              <a:defRPr/>
            </a:pPr>
            <a:r>
              <a:rPr kumimoji="0" lang="en-US" sz="2400" b="0" i="0" u="none" strike="noStrike" kern="1200" cap="none" spc="0" normalizeH="0" baseline="0" noProof="0" dirty="0" smtClean="0">
                <a:ln>
                  <a:noFill/>
                </a:ln>
                <a:solidFill>
                  <a:prstClr val="black"/>
                </a:solidFill>
                <a:effectLst/>
                <a:uLnTx/>
                <a:uFillTx/>
                <a:latin typeface="Calibri"/>
                <a:ea typeface="ヒラギノ角ゴ Pro W3" charset="-128"/>
                <a:cs typeface="+mn-cs"/>
              </a:rPr>
              <a:t>Third level</a:t>
            </a:r>
          </a:p>
          <a:p>
            <a:pPr marL="1600200" marR="0" lvl="3" indent="-2286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2000" b="0" i="0" u="none" strike="noStrike" kern="1200" cap="none" spc="0" normalizeH="0" baseline="0" noProof="0" dirty="0" smtClean="0">
                <a:ln>
                  <a:noFill/>
                </a:ln>
                <a:solidFill>
                  <a:prstClr val="black"/>
                </a:solidFill>
                <a:effectLst/>
                <a:uLnTx/>
                <a:uFillTx/>
                <a:latin typeface="Calibri"/>
                <a:ea typeface="ヒラギノ角ゴ Pro W3" charset="-128"/>
                <a:cs typeface="+mn-cs"/>
              </a:rPr>
              <a:t>Fourth level</a:t>
            </a:r>
          </a:p>
          <a:p>
            <a:pPr marL="2057400" marR="0" lvl="4" indent="-228600" algn="l" defTabSz="457200" rtl="0" eaLnBrk="0" fontAlgn="base" latinLnBrk="0" hangingPunct="0">
              <a:lnSpc>
                <a:spcPct val="100000"/>
              </a:lnSpc>
              <a:spcBef>
                <a:spcPct val="20000"/>
              </a:spcBef>
              <a:spcAft>
                <a:spcPct val="0"/>
              </a:spcAft>
              <a:buClrTx/>
              <a:buSzTx/>
              <a:buFont typeface="Arial" charset="0"/>
              <a:buChar char="»"/>
              <a:tabLst/>
              <a:defRPr/>
            </a:pPr>
            <a:r>
              <a:rPr kumimoji="0" lang="en-US" sz="2000" b="0" i="0" u="none" strike="noStrike" kern="1200" cap="none" spc="0" normalizeH="0" baseline="0" noProof="0" dirty="0" smtClean="0">
                <a:ln>
                  <a:noFill/>
                </a:ln>
                <a:solidFill>
                  <a:prstClr val="black"/>
                </a:solidFill>
                <a:effectLst/>
                <a:uLnTx/>
                <a:uFillTx/>
                <a:latin typeface="Calibri"/>
                <a:ea typeface="ヒラギノ角ゴ Pro W3" charset="-128"/>
                <a:cs typeface="+mn-cs"/>
              </a:rPr>
              <a:t>Fifth level</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
        <p:nvSpPr>
          <p:cNvPr id="12" name="Date Placeholder 11"/>
          <p:cNvSpPr>
            <a:spLocks noGrp="1"/>
          </p:cNvSpPr>
          <p:nvPr>
            <p:ph type="dt" sz="half" idx="14"/>
          </p:nvPr>
        </p:nvSpPr>
        <p:spPr>
          <a:xfrm>
            <a:off x="457200" y="6480175"/>
            <a:ext cx="2133600" cy="365125"/>
          </a:xfrm>
        </p:spPr>
        <p:txBody>
          <a:bodyPr/>
          <a:lstStyle/>
          <a:p>
            <a:pPr>
              <a:defRPr/>
            </a:pPr>
            <a:fld id="{309284ED-A3A9-4A71-B457-610D8BE8BA2D}" type="datetime1">
              <a:rPr lang="en-US" smtClean="0"/>
              <a:pPr>
                <a:defRPr/>
              </a:pPr>
              <a:t>7/18/2014</a:t>
            </a:fld>
            <a:endParaRPr lang="en-US" dirty="0"/>
          </a:p>
        </p:txBody>
      </p:sp>
      <p:sp>
        <p:nvSpPr>
          <p:cNvPr id="13" name="Slide Number Placeholder 12"/>
          <p:cNvSpPr>
            <a:spLocks noGrp="1"/>
          </p:cNvSpPr>
          <p:nvPr>
            <p:ph type="sldNum" sz="quarter" idx="15"/>
          </p:nvPr>
        </p:nvSpPr>
        <p:spPr>
          <a:xfrm>
            <a:off x="6553200" y="6480175"/>
            <a:ext cx="2133600" cy="365125"/>
          </a:xfrm>
        </p:spPr>
        <p:txBody>
          <a:bodyPr/>
          <a:lstStyle/>
          <a:p>
            <a:pPr>
              <a:defRPr/>
            </a:pPr>
            <a:fld id="{518B0933-6FC9-451C-8376-F03477E0B0CC}" type="slidenum">
              <a:rPr lang="en-US" smtClean="0"/>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lvl1pPr>
              <a:defRPr>
                <a:solidFill>
                  <a:schemeClr val="tx1"/>
                </a:solidFill>
              </a:defRPr>
            </a:lvl1p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tx1"/>
                </a:solidFill>
              </a:defRPr>
            </a:lvl1pPr>
          </a:lstStyle>
          <a:p>
            <a:pPr>
              <a:defRPr/>
            </a:pPr>
            <a:fld id="{B50B67F9-9701-4DBF-B08D-73DA94E20F0C}" type="datetime1">
              <a:rPr lang="en-US" smtClean="0"/>
              <a:pPr>
                <a:defRPr/>
              </a:pPr>
              <a:t>7/18/2014</a:t>
            </a:fld>
            <a:endParaRPr lang="en-US" dirty="0"/>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defRPr/>
            </a:pPr>
            <a:fld id="{4E02A612-A7CB-48FC-A6D9-23584299B151}" type="slidenum">
              <a:rPr lang="en-US" smtClean="0"/>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79961"/>
            <a:ext cx="8229600" cy="1074478"/>
          </a:xfrm>
          <a:prstGeom prst="rect">
            <a:avLst/>
          </a:prstGeom>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56989"/>
            <a:ext cx="4038600" cy="4254634"/>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FFF893E1-F089-4C61-B630-FB28A0538F1A}" type="datetime1">
              <a:rPr lang="en-US" smtClean="0"/>
              <a:pPr>
                <a:defRPr/>
              </a:pPr>
              <a:t>7/18/2014</a:t>
            </a:fld>
            <a:endParaRPr lang="en-US" dirty="0"/>
          </a:p>
        </p:txBody>
      </p:sp>
      <p:sp>
        <p:nvSpPr>
          <p:cNvPr id="6" name="Footer Placeholder 5"/>
          <p:cNvSpPr>
            <a:spLocks noGrp="1"/>
          </p:cNvSpPr>
          <p:nvPr>
            <p:ph type="ftr" sz="quarter" idx="11"/>
          </p:nvPr>
        </p:nvSpPr>
        <p:spPr>
          <a:xfrm>
            <a:off x="6019800" y="376520"/>
            <a:ext cx="2895600" cy="365125"/>
          </a:xfrm>
          <a:prstGeom prst="rect">
            <a:avLst/>
          </a:prstGeom>
        </p:spPr>
        <p:txBody>
          <a:bodyPr/>
          <a:lstStyle/>
          <a:p>
            <a:pPr>
              <a:defRPr/>
            </a:pPr>
            <a:endParaRPr lang="en-US" dirty="0"/>
          </a:p>
        </p:txBody>
      </p:sp>
      <p:sp>
        <p:nvSpPr>
          <p:cNvPr id="7" name="Slide Number Placeholder 6"/>
          <p:cNvSpPr>
            <a:spLocks noGrp="1"/>
          </p:cNvSpPr>
          <p:nvPr>
            <p:ph type="sldNum" sz="quarter" idx="12"/>
          </p:nvPr>
        </p:nvSpPr>
        <p:spPr/>
        <p:txBody>
          <a:bodyPr/>
          <a:lstStyle/>
          <a:p>
            <a:pPr>
              <a:defRPr/>
            </a:pPr>
            <a:fld id="{AA829890-FA25-4BA9-88B9-784DDC49695E}" type="slidenum">
              <a:rPr lang="en-US" smtClean="0"/>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4" name="Picture 6" descr="AdvantageBlueGreenTransitionSlide.png"/>
          <p:cNvPicPr>
            <a:picLocks noChangeAspect="1"/>
          </p:cNvPicPr>
          <p:nvPr userDrawn="1"/>
        </p:nvPicPr>
        <p:blipFill>
          <a:blip r:embed="rId2" cstate="print"/>
          <a:srcRect/>
          <a:stretch>
            <a:fillRect/>
          </a:stretch>
        </p:blipFill>
        <p:spPr bwMode="auto">
          <a:xfrm>
            <a:off x="0" y="0"/>
            <a:ext cx="9167813" cy="6877050"/>
          </a:xfrm>
          <a:prstGeom prst="rect">
            <a:avLst/>
          </a:prstGeom>
          <a:noFill/>
          <a:ln w="9525">
            <a:noFill/>
            <a:miter lim="800000"/>
            <a:headEnd/>
            <a:tailEnd/>
          </a:ln>
        </p:spPr>
      </p:pic>
      <p:sp>
        <p:nvSpPr>
          <p:cNvPr id="5"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pic>
        <p:nvPicPr>
          <p:cNvPr id="2" name="Picture 6" descr="Green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
        <p:nvSpPr>
          <p:cNvPr id="8" name="Content Placeholder 7"/>
          <p:cNvSpPr>
            <a:spLocks noGrp="1"/>
          </p:cNvSpPr>
          <p:nvPr>
            <p:ph sz="quarter" idx="13"/>
          </p:nvPr>
        </p:nvSpPr>
        <p:spPr>
          <a:xfrm>
            <a:off x="457200" y="1871330"/>
            <a:ext cx="8229600" cy="4327451"/>
          </a:xfrm>
          <a:prstGeom prst="rect">
            <a:avLst/>
          </a:prstGeom>
        </p:spPr>
        <p:txBody>
          <a:bodyPr/>
          <a:lstStyle>
            <a:lvl1pPr>
              <a:buClr>
                <a:srgbClr val="F731DB"/>
              </a:buClr>
              <a:buFont typeface="Wingdings" pitchFamily="2" charset="2"/>
              <a:buChar char="§"/>
              <a:defRPr sz="3200">
                <a:solidFill>
                  <a:srgbClr val="5F157D"/>
                </a:solidFill>
              </a:defRPr>
            </a:lvl1pPr>
            <a:lvl2pPr>
              <a:buClr>
                <a:schemeClr val="accent6">
                  <a:lumMod val="75000"/>
                </a:schemeClr>
              </a:buClr>
              <a:buSzPct val="90000"/>
              <a:buFont typeface="Wingdings" pitchFamily="2" charset="2"/>
              <a:buChar char="Ø"/>
              <a:defRPr sz="2800">
                <a:solidFill>
                  <a:srgbClr val="5F157D"/>
                </a:solidFill>
              </a:defRPr>
            </a:lvl2pPr>
            <a:lvl3pPr>
              <a:buFont typeface="Calibri" pitchFamily="34" charset="0"/>
              <a:buChar char="•"/>
              <a:defRPr>
                <a:solidFill>
                  <a:srgbClr val="5F157D"/>
                </a:solidFill>
              </a:defRPr>
            </a:lvl3pPr>
            <a:lvl4pPr>
              <a:defRPr>
                <a:solidFill>
                  <a:srgbClr val="5F157D"/>
                </a:solidFill>
              </a:defRPr>
            </a:lvl4pPr>
            <a:lvl5pPr>
              <a:defRPr>
                <a:solidFill>
                  <a:srgbClr val="5F157D"/>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Title 1"/>
          <p:cNvSpPr>
            <a:spLocks noGrp="1"/>
          </p:cNvSpPr>
          <p:nvPr>
            <p:ph type="ctrTitle"/>
          </p:nvPr>
        </p:nvSpPr>
        <p:spPr>
          <a:xfrm>
            <a:off x="457200" y="796567"/>
            <a:ext cx="8229600" cy="1002193"/>
          </a:xfrm>
          <a:prstGeom prst="rect">
            <a:avLst/>
          </a:prstGeom>
        </p:spPr>
        <p:txBody>
          <a:bodyPr/>
          <a:lstStyle>
            <a:lvl1pPr>
              <a:defRPr>
                <a:solidFill>
                  <a:srgbClr val="5F157D"/>
                </a:solidFill>
              </a:defRPr>
            </a:lvl1pPr>
          </a:lstStyle>
          <a:p>
            <a:r>
              <a:rPr lang="en-US" dirty="0" smtClean="0"/>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pic>
        <p:nvPicPr>
          <p:cNvPr id="2" name="Picture 6" descr="Purpl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
        <p:nvSpPr>
          <p:cNvPr id="3"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pic>
        <p:nvPicPr>
          <p:cNvPr id="2" name="Picture 6" descr="OrangeTransitionSlide.png"/>
          <p:cNvPicPr>
            <a:picLocks noChangeAspect="1"/>
          </p:cNvPicPr>
          <p:nvPr userDrawn="1"/>
        </p:nvPicPr>
        <p:blipFill>
          <a:blip r:embed="rId2" cstate="print"/>
          <a:srcRect/>
          <a:stretch>
            <a:fillRect/>
          </a:stretch>
        </p:blipFill>
        <p:spPr bwMode="auto">
          <a:xfrm>
            <a:off x="0" y="0"/>
            <a:ext cx="9144000" cy="6872288"/>
          </a:xfrm>
          <a:prstGeom prst="rect">
            <a:avLst/>
          </a:prstGeom>
          <a:noFill/>
          <a:ln w="9525">
            <a:noFill/>
            <a:miter lim="800000"/>
            <a:headEnd/>
            <a:tailEnd/>
          </a:ln>
        </p:spPr>
      </p:pic>
      <p:sp>
        <p:nvSpPr>
          <p:cNvPr id="3" name="Content Placeholder 7"/>
          <p:cNvSpPr>
            <a:spLocks noGrp="1"/>
          </p:cNvSpPr>
          <p:nvPr>
            <p:ph sz="quarter" idx="13"/>
          </p:nvPr>
        </p:nvSpPr>
        <p:spPr>
          <a:xfrm>
            <a:off x="457200" y="1871330"/>
            <a:ext cx="8229600" cy="4327451"/>
          </a:xfrm>
          <a:prstGeom prst="rect">
            <a:avLst/>
          </a:prstGeom>
        </p:spPr>
        <p:txBody>
          <a:bodyPr/>
          <a:lstStyle>
            <a:lvl1pPr>
              <a:buClr>
                <a:srgbClr val="3FB0E9"/>
              </a:buClr>
              <a:buFont typeface="Wingdings" pitchFamily="2" charset="2"/>
              <a:buChar char="§"/>
              <a:defRPr sz="3200">
                <a:solidFill>
                  <a:schemeClr val="tx1"/>
                </a:solidFill>
              </a:defRPr>
            </a:lvl1pPr>
            <a:lvl2pPr>
              <a:buClr>
                <a:schemeClr val="accent6">
                  <a:lumMod val="60000"/>
                  <a:lumOff val="40000"/>
                </a:schemeClr>
              </a:buClr>
              <a:buSzPct val="90000"/>
              <a:buFont typeface="Wingdings" pitchFamily="2" charset="2"/>
              <a:buChar char="Ø"/>
              <a:defRPr sz="2800">
                <a:solidFill>
                  <a:schemeClr val="tx1"/>
                </a:solidFill>
              </a:defRPr>
            </a:lvl2pPr>
            <a:lvl3pPr>
              <a:buFont typeface="Calibri" pitchFamily="34" charset="0"/>
              <a:buChar char="•"/>
              <a:defRPr>
                <a:solidFill>
                  <a:schemeClr val="tx1"/>
                </a:solidFill>
              </a:defRPr>
            </a:lvl3pPr>
            <a:lvl4pPr>
              <a:defRPr>
                <a:solidFill>
                  <a:schemeClr val="tx1"/>
                </a:solidFill>
              </a:defRPr>
            </a:lvl4pPr>
            <a:lvl5pP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Title 1"/>
          <p:cNvSpPr>
            <a:spLocks noGrp="1"/>
          </p:cNvSpPr>
          <p:nvPr>
            <p:ph type="ctrTitle"/>
          </p:nvPr>
        </p:nvSpPr>
        <p:spPr>
          <a:xfrm>
            <a:off x="457200" y="796567"/>
            <a:ext cx="8229600" cy="1002193"/>
          </a:xfrm>
          <a:prstGeom prst="rect">
            <a:avLst/>
          </a:prstGeom>
        </p:spPr>
        <p:txBody>
          <a:bodyPr/>
          <a:lstStyle>
            <a:lvl1pPr>
              <a:defRPr>
                <a:solidFill>
                  <a:schemeClr val="tx1"/>
                </a:solidFill>
              </a:defRPr>
            </a:lvl1pPr>
          </a:lstStyle>
          <a:p>
            <a:r>
              <a:rPr lang="en-US" dirty="0"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9_Section Header">
    <p:spTree>
      <p:nvGrpSpPr>
        <p:cNvPr id="1" name=""/>
        <p:cNvGrpSpPr/>
        <p:nvPr/>
      </p:nvGrpSpPr>
      <p:grpSpPr>
        <a:xfrm>
          <a:off x="0" y="0"/>
          <a:ext cx="0" cy="0"/>
          <a:chOff x="0" y="0"/>
          <a:chExt cx="0" cy="0"/>
        </a:xfrm>
      </p:grpSpPr>
      <p:pic>
        <p:nvPicPr>
          <p:cNvPr id="2" name="Picture 8" descr="watermark__BLUE_logo.png"/>
          <p:cNvPicPr>
            <a:picLocks noChangeAspect="1"/>
          </p:cNvPicPr>
          <p:nvPr userDrawn="1"/>
        </p:nvPicPr>
        <p:blipFill>
          <a:blip r:embed="rId2" cstate="print">
            <a:grayscl/>
          </a:blip>
          <a:srcRect l="-46124" r="-31454" b="26685"/>
          <a:stretch>
            <a:fillRect/>
          </a:stretch>
        </p:blipFill>
        <p:spPr bwMode="auto">
          <a:xfrm>
            <a:off x="7188200" y="6043613"/>
            <a:ext cx="1955800" cy="814387"/>
          </a:xfrm>
          <a:prstGeom prst="rect">
            <a:avLst/>
          </a:prstGeom>
          <a:noFill/>
          <a:ln w="9525">
            <a:noFill/>
            <a:miter lim="800000"/>
            <a:headEnd/>
            <a:tailEnd/>
          </a:ln>
        </p:spPr>
      </p:pic>
      <p:pic>
        <p:nvPicPr>
          <p:cNvPr id="3" name="Picture 6" descr="PurpleTransitionSlide.png"/>
          <p:cNvPicPr>
            <a:picLocks noChangeAspect="1"/>
          </p:cNvPicPr>
          <p:nvPr userDrawn="1"/>
        </p:nvPicPr>
        <p:blipFill>
          <a:blip r:embed="rId3" cstate="print"/>
          <a:srcRect l="65948" b="1805"/>
          <a:stretch>
            <a:fillRect/>
          </a:stretch>
        </p:blipFill>
        <p:spPr bwMode="auto">
          <a:xfrm>
            <a:off x="6121400" y="0"/>
            <a:ext cx="3160713" cy="6858000"/>
          </a:xfrm>
          <a:prstGeom prst="rect">
            <a:avLst/>
          </a:prstGeom>
          <a:noFill/>
          <a:ln w="9525">
            <a:noFill/>
            <a:miter lim="800000"/>
            <a:headEnd/>
            <a:tailEnd/>
          </a:ln>
        </p:spPr>
      </p:pic>
      <p:sp>
        <p:nvSpPr>
          <p:cNvPr id="4" name="Content Placeholder 2"/>
          <p:cNvSpPr>
            <a:spLocks noGrp="1"/>
          </p:cNvSpPr>
          <p:nvPr>
            <p:ph sz="half" idx="1"/>
          </p:nvPr>
        </p:nvSpPr>
        <p:spPr>
          <a:xfrm>
            <a:off x="457199" y="1139687"/>
            <a:ext cx="5413513" cy="5071936"/>
          </a:xfrm>
          <a:prstGeom prst="rect">
            <a:avLst/>
          </a:prstGeom>
        </p:spPr>
        <p:txBody>
          <a:bodyPr/>
          <a:lstStyle>
            <a:lvl1pPr>
              <a:defRPr sz="2800">
                <a:solidFill>
                  <a:schemeClr val="tx1"/>
                </a:solidFill>
              </a:defRPr>
            </a:lvl1pPr>
            <a:lvl2pPr>
              <a:defRPr sz="2400">
                <a:solidFill>
                  <a:schemeClr val="tx1"/>
                </a:solidFill>
              </a:defRPr>
            </a:lvl2pPr>
            <a:lvl3pPr>
              <a:defRPr sz="2000">
                <a:solidFill>
                  <a:schemeClr val="tx1"/>
                </a:solidFill>
              </a:defRPr>
            </a:lvl3pPr>
            <a:lvl4pPr>
              <a:defRPr sz="1800">
                <a:solidFill>
                  <a:schemeClr val="tx1"/>
                </a:solidFill>
              </a:defRPr>
            </a:lvl4pPr>
            <a:lvl5pPr>
              <a:defRPr sz="18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itle 1"/>
          <p:cNvSpPr>
            <a:spLocks noGrp="1"/>
          </p:cNvSpPr>
          <p:nvPr>
            <p:ph type="title"/>
          </p:nvPr>
        </p:nvSpPr>
        <p:spPr>
          <a:xfrm>
            <a:off x="6480313" y="393907"/>
            <a:ext cx="2458278" cy="3648005"/>
          </a:xfrm>
          <a:prstGeom prst="rect">
            <a:avLst/>
          </a:prstGeom>
        </p:spPr>
        <p:txBody>
          <a:bodyPr/>
          <a:lstStyle/>
          <a:p>
            <a:r>
              <a:rPr lang="en-US" smtClean="0"/>
              <a:t>Click to edit Master title style</a:t>
            </a:r>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1.xml"/><Relationship Id="rId2" Type="http://schemas.openxmlformats.org/officeDocument/2006/relationships/slideLayout" Target="../slideLayouts/slideLayout10.xml"/><Relationship Id="rId1" Type="http://schemas.openxmlformats.org/officeDocument/2006/relationships/slideLayout" Target="../slideLayouts/slideLayout9.xml"/><Relationship Id="rId5" Type="http://schemas.openxmlformats.org/officeDocument/2006/relationships/image" Target="../media/image2.png"/><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F3D7B"/>
        </a:solidFill>
        <a:effectLst/>
      </p:bgPr>
    </p:bg>
    <p:spTree>
      <p:nvGrpSpPr>
        <p:cNvPr id="1" name=""/>
        <p:cNvGrpSpPr/>
        <p:nvPr/>
      </p:nvGrpSpPr>
      <p:grpSpPr>
        <a:xfrm>
          <a:off x="0" y="0"/>
          <a:ext cx="0" cy="0"/>
          <a:chOff x="0" y="0"/>
          <a:chExt cx="0" cy="0"/>
        </a:xfrm>
      </p:grpSpPr>
      <p:pic>
        <p:nvPicPr>
          <p:cNvPr id="7" name="Picture 6" descr="SUNY_trans_circles_top-01.png"/>
          <p:cNvPicPr>
            <a:picLocks noChangeAspect="1"/>
          </p:cNvPicPr>
          <p:nvPr/>
        </p:nvPicPr>
        <p:blipFill>
          <a:blip r:embed="rId10" cstate="print">
            <a:lum bright="-20000"/>
          </a:blip>
          <a:srcRect l="57103" b="26729"/>
          <a:stretch>
            <a:fillRect/>
          </a:stretch>
        </p:blipFill>
        <p:spPr>
          <a:xfrm>
            <a:off x="5221480" y="1"/>
            <a:ext cx="3922521" cy="5024926"/>
          </a:xfrm>
          <a:prstGeom prst="rect">
            <a:avLst/>
          </a:prstGeom>
        </p:spPr>
      </p:pic>
      <p:pic>
        <p:nvPicPr>
          <p:cNvPr id="10" name="Picture 9" descr="SUNY_small_logo-01.png"/>
          <p:cNvPicPr>
            <a:picLocks noChangeAspect="1"/>
          </p:cNvPicPr>
          <p:nvPr/>
        </p:nvPicPr>
        <p:blipFill>
          <a:blip r:embed="rId11" cstate="print"/>
          <a:srcRect r="69691" b="82750"/>
          <a:stretch>
            <a:fillRect/>
          </a:stretch>
        </p:blipFill>
        <p:spPr>
          <a:xfrm>
            <a:off x="-84709" y="-82499"/>
            <a:ext cx="2771424" cy="1182966"/>
          </a:xfrm>
          <a:prstGeom prst="rect">
            <a:avLst/>
          </a:prstGeom>
        </p:spPr>
      </p:pic>
      <p:sp>
        <p:nvSpPr>
          <p:cNvPr id="4" name="Date Placeholder 3"/>
          <p:cNvSpPr>
            <a:spLocks noGrp="1"/>
          </p:cNvSpPr>
          <p:nvPr>
            <p:ph type="dt" sz="half" idx="2"/>
          </p:nvPr>
        </p:nvSpPr>
        <p:spPr>
          <a:xfrm>
            <a:off x="457200" y="6527800"/>
            <a:ext cx="2133600" cy="365125"/>
          </a:xfrm>
          <a:prstGeom prst="rect">
            <a:avLst/>
          </a:prstGeom>
        </p:spPr>
        <p:txBody>
          <a:bodyPr vert="horz" lIns="91440" tIns="45720" rIns="91440" bIns="45720" rtlCol="0" anchor="ctr"/>
          <a:lstStyle>
            <a:lvl1pPr algn="l">
              <a:defRPr sz="1200">
                <a:solidFill>
                  <a:schemeClr val="tx1"/>
                </a:solidFill>
              </a:defRPr>
            </a:lvl1pPr>
          </a:lstStyle>
          <a:p>
            <a:pPr>
              <a:defRPr/>
            </a:pPr>
            <a:fld id="{0AFAE118-3A6C-40FE-9492-438D18A667DA}" type="datetime1">
              <a:rPr lang="en-US" smtClean="0"/>
              <a:pPr>
                <a:defRPr/>
              </a:pPr>
              <a:t>7/18/2014</a:t>
            </a:fld>
            <a:endParaRPr lang="en-US" dirty="0"/>
          </a:p>
        </p:txBody>
      </p:sp>
      <p:sp>
        <p:nvSpPr>
          <p:cNvPr id="6" name="Slide Number Placeholder 5"/>
          <p:cNvSpPr>
            <a:spLocks noGrp="1"/>
          </p:cNvSpPr>
          <p:nvPr>
            <p:ph type="sldNum" sz="quarter" idx="4"/>
          </p:nvPr>
        </p:nvSpPr>
        <p:spPr>
          <a:xfrm>
            <a:off x="6553200" y="6527800"/>
            <a:ext cx="2133600" cy="365125"/>
          </a:xfrm>
          <a:prstGeom prst="rect">
            <a:avLst/>
          </a:prstGeom>
        </p:spPr>
        <p:txBody>
          <a:bodyPr vert="horz" lIns="91440" tIns="45720" rIns="91440" bIns="45720" rtlCol="0" anchor="ctr"/>
          <a:lstStyle>
            <a:lvl1pPr algn="r">
              <a:defRPr sz="1200">
                <a:solidFill>
                  <a:schemeClr val="tx1"/>
                </a:solidFill>
              </a:defRPr>
            </a:lvl1pPr>
          </a:lstStyle>
          <a:p>
            <a:pPr>
              <a:defRPr/>
            </a:pPr>
            <a:fld id="{03B5BE8F-C93B-4CCD-B117-9F28B63B3E71}" type="slidenum">
              <a:rPr lang="en-US" smtClean="0"/>
              <a:pPr>
                <a:defRPr/>
              </a:pPr>
              <a:t>‹#›</a:t>
            </a:fld>
            <a:endParaRPr lang="en-US" dirty="0"/>
          </a:p>
        </p:txBody>
      </p:sp>
    </p:spTree>
  </p:cSld>
  <p:clrMap bg1="dk1" tx1="lt1" bg2="dk2" tx2="lt2" accent1="accent1" accent2="accent2" accent3="accent3" accent4="accent4" accent5="accent5" accent6="accent6" hlink="hlink" folHlink="folHlink"/>
  <p:sldLayoutIdLst>
    <p:sldLayoutId id="2147484034" r:id="rId1"/>
    <p:sldLayoutId id="2147484035" r:id="rId2"/>
    <p:sldLayoutId id="2147484037" r:id="rId3"/>
    <p:sldLayoutId id="2147484038" r:id="rId4"/>
    <p:sldLayoutId id="2147484087" r:id="rId5"/>
    <p:sldLayoutId id="2147484090" r:id="rId6"/>
    <p:sldLayoutId id="2147484091" r:id="rId7"/>
    <p:sldLayoutId id="2147484092" r:id="rId8"/>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F3D7B"/>
        </a:solidFill>
        <a:effectLst/>
      </p:bgPr>
    </p:bg>
    <p:spTree>
      <p:nvGrpSpPr>
        <p:cNvPr id="1" name=""/>
        <p:cNvGrpSpPr/>
        <p:nvPr/>
      </p:nvGrpSpPr>
      <p:grpSpPr>
        <a:xfrm>
          <a:off x="0" y="0"/>
          <a:ext cx="0" cy="0"/>
          <a:chOff x="0" y="0"/>
          <a:chExt cx="0" cy="0"/>
        </a:xfrm>
      </p:grpSpPr>
      <p:sp>
        <p:nvSpPr>
          <p:cNvPr id="5" name="Footer Placeholder 4"/>
          <p:cNvSpPr>
            <a:spLocks noGrp="1"/>
          </p:cNvSpPr>
          <p:nvPr>
            <p:ph type="ftr" sz="quarter" idx="3"/>
          </p:nvPr>
        </p:nvSpPr>
        <p:spPr>
          <a:xfrm>
            <a:off x="6019800" y="376520"/>
            <a:ext cx="2895600" cy="365125"/>
          </a:xfrm>
          <a:prstGeom prst="rect">
            <a:avLst/>
          </a:prstGeom>
        </p:spPr>
        <p:txBody>
          <a:bodyPr vert="horz" lIns="91440" tIns="45720" rIns="91440" bIns="45720" rtlCol="0" anchor="ctr"/>
          <a:lstStyle>
            <a:lvl1pPr algn="ctr">
              <a:defRPr sz="1800">
                <a:solidFill>
                  <a:schemeClr val="tx1"/>
                </a:solidFill>
              </a:defRPr>
            </a:lvl1pPr>
          </a:lstStyle>
          <a:p>
            <a:pPr>
              <a:defRPr/>
            </a:pPr>
            <a:endParaRPr lang="en-US" dirty="0"/>
          </a:p>
        </p:txBody>
      </p:sp>
      <p:pic>
        <p:nvPicPr>
          <p:cNvPr id="10" name="Picture 9" descr="SUNY_small_logo-01.png"/>
          <p:cNvPicPr>
            <a:picLocks noChangeAspect="1"/>
          </p:cNvPicPr>
          <p:nvPr/>
        </p:nvPicPr>
        <p:blipFill>
          <a:blip r:embed="rId5" cstate="print"/>
          <a:srcRect r="69691" b="82750"/>
          <a:stretch>
            <a:fillRect/>
          </a:stretch>
        </p:blipFill>
        <p:spPr>
          <a:xfrm>
            <a:off x="-84709" y="-82499"/>
            <a:ext cx="2771424" cy="1182966"/>
          </a:xfrm>
          <a:prstGeom prst="rect">
            <a:avLst/>
          </a:prstGeom>
        </p:spPr>
      </p:pic>
      <p:sp>
        <p:nvSpPr>
          <p:cNvPr id="4" name="Date Placeholder 3"/>
          <p:cNvSpPr>
            <a:spLocks noGrp="1"/>
          </p:cNvSpPr>
          <p:nvPr>
            <p:ph type="dt" sz="half" idx="2"/>
          </p:nvPr>
        </p:nvSpPr>
        <p:spPr>
          <a:xfrm>
            <a:off x="457200" y="6527800"/>
            <a:ext cx="2133600" cy="365125"/>
          </a:xfrm>
          <a:prstGeom prst="rect">
            <a:avLst/>
          </a:prstGeom>
        </p:spPr>
        <p:txBody>
          <a:bodyPr vert="horz" lIns="91440" tIns="45720" rIns="91440" bIns="45720" rtlCol="0" anchor="ctr"/>
          <a:lstStyle>
            <a:lvl1pPr algn="l">
              <a:defRPr sz="1200">
                <a:solidFill>
                  <a:schemeClr val="tx1"/>
                </a:solidFill>
              </a:defRPr>
            </a:lvl1pPr>
          </a:lstStyle>
          <a:p>
            <a:pPr>
              <a:defRPr/>
            </a:pPr>
            <a:fld id="{0AFAE118-3A6C-40FE-9492-438D18A667DA}" type="datetime1">
              <a:rPr lang="en-US" smtClean="0"/>
              <a:pPr>
                <a:defRPr/>
              </a:pPr>
              <a:t>7/18/2014</a:t>
            </a:fld>
            <a:endParaRPr lang="en-US" dirty="0"/>
          </a:p>
        </p:txBody>
      </p:sp>
      <p:sp>
        <p:nvSpPr>
          <p:cNvPr id="6" name="Slide Number Placeholder 5"/>
          <p:cNvSpPr>
            <a:spLocks noGrp="1"/>
          </p:cNvSpPr>
          <p:nvPr>
            <p:ph type="sldNum" sz="quarter" idx="4"/>
          </p:nvPr>
        </p:nvSpPr>
        <p:spPr>
          <a:xfrm>
            <a:off x="6553200" y="6527800"/>
            <a:ext cx="2133600" cy="365125"/>
          </a:xfrm>
          <a:prstGeom prst="rect">
            <a:avLst/>
          </a:prstGeom>
        </p:spPr>
        <p:txBody>
          <a:bodyPr vert="horz" lIns="91440" tIns="45720" rIns="91440" bIns="45720" rtlCol="0" anchor="ctr"/>
          <a:lstStyle>
            <a:lvl1pPr algn="r">
              <a:defRPr sz="1200">
                <a:solidFill>
                  <a:schemeClr val="tx1"/>
                </a:solidFill>
              </a:defRPr>
            </a:lvl1pPr>
          </a:lstStyle>
          <a:p>
            <a:pPr>
              <a:defRPr/>
            </a:pPr>
            <a:fld id="{03B5BE8F-C93B-4CCD-B117-9F28B63B3E71}" type="slidenum">
              <a:rPr lang="en-US" smtClean="0"/>
              <a:pPr>
                <a:defRPr/>
              </a:pPr>
              <a:t>‹#›</a:t>
            </a:fld>
            <a:endParaRPr lang="en-US" dirty="0"/>
          </a:p>
        </p:txBody>
      </p:sp>
    </p:spTree>
  </p:cSld>
  <p:clrMap bg1="dk1" tx1="lt1" bg2="dk2" tx2="lt2" accent1="accent1" accent2="accent2" accent3="accent3" accent4="accent4" accent5="accent5" accent6="accent6" hlink="hlink" folHlink="folHlink"/>
  <p:sldLayoutIdLst>
    <p:sldLayoutId id="2147484134" r:id="rId1"/>
    <p:sldLayoutId id="2147484135" r:id="rId2"/>
    <p:sldLayoutId id="2147484140" r:id="rId3"/>
  </p:sldLayoutIdLst>
  <p:hf hdr="0" ftr="0"/>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78354C2C-35F5-412E-8B8D-DE13A8391F29}" type="datetime1">
              <a:rPr lang="en-US"/>
              <a:pPr/>
              <a:t>7/18/2014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9D91A722-67FB-47D1-AABE-A10E6BAA633A}"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4144" r:id="rId1"/>
    <p:sldLayoutId id="2147484139" r:id="rId2"/>
    <p:sldLayoutId id="2147484142" r:id="rId3"/>
    <p:sldLayoutId id="2147484143" r:id="rId4"/>
    <p:sldLayoutId id="2147484088" r:id="rId5"/>
    <p:sldLayoutId id="2147484089" r:id="rId6"/>
    <p:sldLayoutId id="2147484136" r:id="rId7"/>
  </p:sldLayoutIdLst>
  <p:timing>
    <p:tnLst>
      <p:par>
        <p:cTn id="1" dur="indefinite" restart="never" nodeType="tmRoot"/>
      </p:par>
    </p:tnLst>
  </p:timing>
  <p:txStyles>
    <p:titleStyle>
      <a:lvl1pPr algn="ctr" defTabSz="457200" rtl="0" eaLnBrk="0" fontAlgn="base" hangingPunct="0">
        <a:spcBef>
          <a:spcPct val="0"/>
        </a:spcBef>
        <a:spcAft>
          <a:spcPct val="0"/>
        </a:spcAft>
        <a:defRPr sz="4400" kern="1200">
          <a:solidFill>
            <a:schemeClr val="bg1"/>
          </a:solidFill>
          <a:latin typeface="+mj-lt"/>
          <a:ea typeface="ヒラギノ角ゴ Pro W3" charset="-128"/>
          <a:cs typeface="ヒラギノ角ゴ Pro W3" charset="-128"/>
        </a:defRPr>
      </a:lvl1pPr>
      <a:lvl2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2pPr>
      <a:lvl3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3pPr>
      <a:lvl4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4pPr>
      <a:lvl5pPr algn="ctr" defTabSz="457200" rtl="0" eaLnBrk="0" fontAlgn="base" hangingPunct="0">
        <a:spcBef>
          <a:spcPct val="0"/>
        </a:spcBef>
        <a:spcAft>
          <a:spcPct val="0"/>
        </a:spcAft>
        <a:defRPr sz="4400">
          <a:solidFill>
            <a:schemeClr val="tx1"/>
          </a:solidFill>
          <a:latin typeface="Calibri" charset="0"/>
          <a:ea typeface="ヒラギノ角ゴ Pro W3" charset="-128"/>
          <a:cs typeface="ヒラギノ角ゴ Pro W3" charset="-128"/>
        </a:defRPr>
      </a:lvl5pPr>
      <a:lvl6pPr marL="4572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6pPr>
      <a:lvl7pPr marL="9144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7pPr>
      <a:lvl8pPr marL="13716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8pPr>
      <a:lvl9pPr marL="1828800" algn="ctr" defTabSz="457200" rtl="0" fontAlgn="base">
        <a:spcBef>
          <a:spcPct val="0"/>
        </a:spcBef>
        <a:spcAft>
          <a:spcPct val="0"/>
        </a:spcAft>
        <a:defRPr sz="4400">
          <a:solidFill>
            <a:schemeClr val="tx1"/>
          </a:solidFill>
          <a:latin typeface="Calibri" charset="0"/>
          <a:ea typeface="ヒラギノ角ゴ Pro W3" charset="-128"/>
          <a:cs typeface="ヒラギノ角ゴ Pro W3" charset="-128"/>
        </a:defRPr>
      </a:lvl9pPr>
    </p:titleStyle>
    <p:bodyStyle>
      <a:lvl1pPr marL="342900" indent="-342900" algn="l" defTabSz="457200" rtl="0" eaLnBrk="0" fontAlgn="base" hangingPunct="0">
        <a:spcBef>
          <a:spcPct val="20000"/>
        </a:spcBef>
        <a:spcAft>
          <a:spcPct val="0"/>
        </a:spcAft>
        <a:buSzPct val="114000"/>
        <a:buFont typeface="Wingdings" pitchFamily="2" charset="2"/>
        <a:buChar char="§"/>
        <a:defRPr sz="3200" kern="1200">
          <a:solidFill>
            <a:schemeClr val="tx1"/>
          </a:solidFill>
          <a:latin typeface="+mn-lt"/>
          <a:ea typeface="ヒラギノ角ゴ Pro W3" charset="-128"/>
          <a:cs typeface="ヒラギノ角ゴ Pro W3" charset="-128"/>
        </a:defRPr>
      </a:lvl1pPr>
      <a:lvl2pPr marL="742950" indent="-285750" algn="l" defTabSz="457200" rtl="0" eaLnBrk="0" fontAlgn="base" hangingPunct="0">
        <a:spcBef>
          <a:spcPct val="20000"/>
        </a:spcBef>
        <a:spcAft>
          <a:spcPct val="0"/>
        </a:spcAft>
        <a:buFont typeface="Wingdings" pitchFamily="2" charset="2"/>
        <a:buChar char="Ø"/>
        <a:defRPr sz="2800" kern="1200">
          <a:solidFill>
            <a:schemeClr val="tx1"/>
          </a:solidFill>
          <a:latin typeface="+mn-lt"/>
          <a:ea typeface="ヒラギノ角ゴ Pro W3" charset="-128"/>
          <a:cs typeface="+mn-cs"/>
        </a:defRPr>
      </a:lvl2pPr>
      <a:lvl3pPr marL="1143000" indent="-228600" algn="l" defTabSz="457200" rtl="0" eaLnBrk="0" fontAlgn="base" hangingPunct="0">
        <a:spcBef>
          <a:spcPct val="20000"/>
        </a:spcBef>
        <a:spcAft>
          <a:spcPct val="0"/>
        </a:spcAft>
        <a:buFont typeface="Wingdings" pitchFamily="2" charset="2"/>
        <a:buChar char="ü"/>
        <a:defRPr sz="2400" kern="1200">
          <a:solidFill>
            <a:schemeClr val="tx1"/>
          </a:solidFill>
          <a:latin typeface="+mn-lt"/>
          <a:ea typeface="ヒラギノ角ゴ Pro W3" charset="-128"/>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ヒラギノ角ゴ Pro W3"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13.xml"/><Relationship Id="rId1" Type="http://schemas.openxmlformats.org/officeDocument/2006/relationships/slideLayout" Target="../slideLayouts/slideLayout5.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hyperlink" Target="mailto:Arunkumar.Vedhathiri@nypa.gov"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20.png"/><Relationship Id="rId4" Type="http://schemas.openxmlformats.org/officeDocument/2006/relationships/image" Target="../media/image12.png"/></Relationships>
</file>

<file path=ppt/slides/_rels/slide17.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jpeg"/><Relationship Id="rId3" Type="http://schemas.openxmlformats.org/officeDocument/2006/relationships/image" Target="../media/image12.png"/><Relationship Id="rId7" Type="http://schemas.openxmlformats.org/officeDocument/2006/relationships/image" Target="../media/image24.png"/><Relationship Id="rId12" Type="http://schemas.openxmlformats.org/officeDocument/2006/relationships/image" Target="../media/image29.png"/><Relationship Id="rId17" Type="http://schemas.openxmlformats.org/officeDocument/2006/relationships/image" Target="../media/image34.png"/><Relationship Id="rId2" Type="http://schemas.openxmlformats.org/officeDocument/2006/relationships/notesSlide" Target="../notesSlides/notesSlide17.xml"/><Relationship Id="rId16" Type="http://schemas.openxmlformats.org/officeDocument/2006/relationships/image" Target="../media/image33.png"/><Relationship Id="rId1" Type="http://schemas.openxmlformats.org/officeDocument/2006/relationships/slideLayout" Target="../slideLayouts/slideLayout8.xml"/><Relationship Id="rId6" Type="http://schemas.openxmlformats.org/officeDocument/2006/relationships/image" Target="../media/image23.png"/><Relationship Id="rId11" Type="http://schemas.openxmlformats.org/officeDocument/2006/relationships/image" Target="../media/image28.png"/><Relationship Id="rId5" Type="http://schemas.openxmlformats.org/officeDocument/2006/relationships/image" Target="../media/image22.jpeg"/><Relationship Id="rId15" Type="http://schemas.openxmlformats.org/officeDocument/2006/relationships/image" Target="../media/image32.png"/><Relationship Id="rId10" Type="http://schemas.openxmlformats.org/officeDocument/2006/relationships/image" Target="../media/image27.png"/><Relationship Id="rId4" Type="http://schemas.openxmlformats.org/officeDocument/2006/relationships/image" Target="../media/image21.jpeg"/><Relationship Id="rId9" Type="http://schemas.openxmlformats.org/officeDocument/2006/relationships/image" Target="../media/image26.jpeg"/><Relationship Id="rId1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25.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hyperlink" Target="mailto:lkh@nyserda.ny.gov" TargetMode="External"/><Relationship Id="rId2" Type="http://schemas.openxmlformats.org/officeDocument/2006/relationships/notesSlide" Target="../notesSlides/notesSlide39.xml"/><Relationship Id="rId1" Type="http://schemas.openxmlformats.org/officeDocument/2006/relationships/slideLayout" Target="../slideLayouts/slideLayout6.xml"/><Relationship Id="rId4" Type="http://schemas.openxmlformats.org/officeDocument/2006/relationships/hyperlink" Target="mailto:dwells@taitem.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0.xml"/><Relationship Id="rId1" Type="http://schemas.openxmlformats.org/officeDocument/2006/relationships/slideLayout" Target="../slideLayouts/slideLayout3.xml"/><Relationship Id="rId4" Type="http://schemas.openxmlformats.org/officeDocument/2006/relationships/image" Target="../media/image53.pn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2.xml"/><Relationship Id="rId1" Type="http://schemas.openxmlformats.org/officeDocument/2006/relationships/slideLayout" Target="../slideLayouts/slideLayout16.xml"/><Relationship Id="rId4" Type="http://schemas.openxmlformats.org/officeDocument/2006/relationships/image" Target="../media/image55.png"/></Relationships>
</file>

<file path=ppt/slides/_rels/slide4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3.xml"/><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4.xml"/><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7.xml"/><Relationship Id="rId1" Type="http://schemas.openxmlformats.org/officeDocument/2006/relationships/slideLayout" Target="../slideLayouts/slideLayout5.xml"/></Relationships>
</file>

<file path=ppt/slides/_rels/slide4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48.xml"/><Relationship Id="rId1" Type="http://schemas.openxmlformats.org/officeDocument/2006/relationships/slideLayout" Target="../slideLayouts/slideLayout5.xml"/></Relationships>
</file>

<file path=ppt/slides/_rels/slide49.xml.rels><?xml version="1.0" encoding="UTF-8" standalone="yes"?>
<Relationships xmlns="http://schemas.openxmlformats.org/package/2006/relationships"><Relationship Id="rId3" Type="http://schemas.openxmlformats.org/officeDocument/2006/relationships/hyperlink" Target="http://system.suny.edu/capital-facilities/" TargetMode="External"/><Relationship Id="rId2" Type="http://schemas.openxmlformats.org/officeDocument/2006/relationships/notesSlide" Target="../notesSlides/notesSlide49.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800100" y="572524"/>
            <a:ext cx="7539910" cy="870540"/>
          </a:xfrm>
          <a:prstGeom prst="rect">
            <a:avLst/>
          </a:prstGeom>
        </p:spPr>
        <p:txBody>
          <a:bodyPr>
            <a:normAutofit/>
          </a:bodyPr>
          <a:lstStyle/>
          <a:p>
            <a:r>
              <a:rPr lang="en-US" dirty="0" smtClean="0">
                <a:solidFill>
                  <a:schemeClr val="tx1">
                    <a:lumMod val="95000"/>
                  </a:schemeClr>
                </a:solidFill>
              </a:rPr>
              <a:t>SUNY Office for Capital Facilities </a:t>
            </a:r>
            <a:endParaRPr lang="en-US" dirty="0">
              <a:solidFill>
                <a:schemeClr val="tx1">
                  <a:lumMod val="95000"/>
                </a:schemeClr>
              </a:solidFill>
            </a:endParaRPr>
          </a:p>
        </p:txBody>
      </p:sp>
      <p:sp>
        <p:nvSpPr>
          <p:cNvPr id="7" name="Subtitle 6"/>
          <p:cNvSpPr>
            <a:spLocks noGrp="1"/>
          </p:cNvSpPr>
          <p:nvPr>
            <p:ph type="subTitle" idx="4294967295"/>
          </p:nvPr>
        </p:nvSpPr>
        <p:spPr>
          <a:xfrm>
            <a:off x="666749" y="3543300"/>
            <a:ext cx="5638801" cy="2038350"/>
          </a:xfrm>
          <a:prstGeom prst="rect">
            <a:avLst/>
          </a:prstGeom>
        </p:spPr>
        <p:txBody>
          <a:bodyPr/>
          <a:lstStyle/>
          <a:p>
            <a:r>
              <a:rPr lang="en-US" sz="4000" dirty="0" smtClean="0">
                <a:solidFill>
                  <a:schemeClr val="tx1">
                    <a:lumMod val="95000"/>
                  </a:schemeClr>
                </a:solidFill>
              </a:rPr>
              <a:t>PPAA 2014 Summer Conference Update</a:t>
            </a:r>
            <a:endParaRPr lang="en-US" sz="4000" dirty="0">
              <a:solidFill>
                <a:schemeClr val="tx1">
                  <a:lumMod val="95000"/>
                </a:schemeClr>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a:t>
            </a:fld>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sz="quarter" idx="13"/>
          </p:nvPr>
        </p:nvSpPr>
        <p:spPr/>
        <p:txBody>
          <a:bodyPr/>
          <a:lstStyle/>
          <a:p>
            <a:r>
              <a:rPr lang="en-US" dirty="0" smtClean="0"/>
              <a:t>Hire an Energy Manager</a:t>
            </a:r>
          </a:p>
          <a:p>
            <a:r>
              <a:rPr lang="en-US" dirty="0" smtClean="0"/>
              <a:t>Review benchmarking from other Universities</a:t>
            </a:r>
          </a:p>
          <a:p>
            <a:r>
              <a:rPr lang="en-US" dirty="0" smtClean="0"/>
              <a:t>Benchmark  SUNY </a:t>
            </a:r>
          </a:p>
          <a:p>
            <a:pPr lvl="1"/>
            <a:r>
              <a:rPr lang="en-US" dirty="0" smtClean="0"/>
              <a:t>CMMS, BMS, staff levels, OTPS levels, budget, etc. </a:t>
            </a:r>
          </a:p>
          <a:p>
            <a:r>
              <a:rPr lang="en-US" dirty="0" smtClean="0"/>
              <a:t>Develop standards for facilities staff &amp; budgets </a:t>
            </a:r>
          </a:p>
          <a:p>
            <a:r>
              <a:rPr lang="en-US" dirty="0" smtClean="0"/>
              <a:t>Upgrade BCI/PSI system </a:t>
            </a:r>
          </a:p>
          <a:p>
            <a:r>
              <a:rPr lang="en-US" dirty="0" smtClean="0"/>
              <a:t>Integrate sub meters into NY </a:t>
            </a:r>
          </a:p>
          <a:p>
            <a:pPr marL="690563">
              <a:buNone/>
            </a:pPr>
            <a:r>
              <a:rPr lang="en-US" dirty="0" smtClean="0"/>
              <a:t>Energy Manager</a:t>
            </a:r>
            <a:endParaRPr lang="en-US" dirty="0"/>
          </a:p>
        </p:txBody>
      </p:sp>
      <p:sp>
        <p:nvSpPr>
          <p:cNvPr id="4" name="Title 3"/>
          <p:cNvSpPr>
            <a:spLocks noGrp="1"/>
          </p:cNvSpPr>
          <p:nvPr>
            <p:ph type="ctrTitle"/>
          </p:nvPr>
        </p:nvSpPr>
        <p:spPr/>
        <p:txBody>
          <a:bodyPr/>
          <a:lstStyle/>
          <a:p>
            <a:r>
              <a:rPr lang="en-US" dirty="0" smtClean="0"/>
              <a:t>Proposed Actions </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Revisit qualifications and testing for PUE series </a:t>
            </a:r>
          </a:p>
          <a:p>
            <a:r>
              <a:rPr lang="en-US" dirty="0" smtClean="0"/>
              <a:t>Assist campus in financing opportunities – NYPA financing and NYSERDA grants </a:t>
            </a:r>
          </a:p>
          <a:p>
            <a:r>
              <a:rPr lang="en-US" dirty="0" smtClean="0"/>
              <a:t>Train Business Officers to better understand relationship of facilities and utility budgets</a:t>
            </a:r>
          </a:p>
          <a:p>
            <a:r>
              <a:rPr lang="en-US" dirty="0" smtClean="0"/>
              <a:t>Implement a program for BCAS and benchmark all campuses</a:t>
            </a:r>
            <a:endParaRPr lang="en-US" dirty="0"/>
          </a:p>
        </p:txBody>
      </p:sp>
      <p:sp>
        <p:nvSpPr>
          <p:cNvPr id="3" name="Title 2"/>
          <p:cNvSpPr>
            <a:spLocks noGrp="1"/>
          </p:cNvSpPr>
          <p:nvPr>
            <p:ph type="ctrTitle"/>
          </p:nvPr>
        </p:nvSpPr>
        <p:spPr/>
        <p:txBody>
          <a:bodyPr/>
          <a:lstStyle/>
          <a:p>
            <a:r>
              <a:rPr lang="en-US" dirty="0" smtClean="0"/>
              <a:t>Proposed Actions (cont.)</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11</a:t>
            </a:fld>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Confirm campuses include maintenance in design of capital projects </a:t>
            </a:r>
          </a:p>
          <a:p>
            <a:r>
              <a:rPr lang="en-US" dirty="0" smtClean="0"/>
              <a:t>Assess the current commissioning process and improve overall services </a:t>
            </a:r>
          </a:p>
          <a:p>
            <a:r>
              <a:rPr lang="en-US" dirty="0" smtClean="0"/>
              <a:t>Standardize data collection for building documentation</a:t>
            </a:r>
          </a:p>
          <a:p>
            <a:r>
              <a:rPr lang="en-US" dirty="0" smtClean="0"/>
              <a:t>Develop standardized facilities training</a:t>
            </a:r>
          </a:p>
          <a:p>
            <a:r>
              <a:rPr lang="en-US" dirty="0" smtClean="0"/>
              <a:t>Develop Warranty Database </a:t>
            </a:r>
            <a:endParaRPr lang="en-US" dirty="0"/>
          </a:p>
        </p:txBody>
      </p:sp>
      <p:sp>
        <p:nvSpPr>
          <p:cNvPr id="3" name="Title 2"/>
          <p:cNvSpPr>
            <a:spLocks noGrp="1"/>
          </p:cNvSpPr>
          <p:nvPr>
            <p:ph type="ctrTitle"/>
          </p:nvPr>
        </p:nvSpPr>
        <p:spPr/>
        <p:txBody>
          <a:bodyPr/>
          <a:lstStyle/>
          <a:p>
            <a:r>
              <a:rPr lang="en-US" dirty="0" smtClean="0"/>
              <a:t>Proposed Actions (cont.)</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12</a:t>
            </a:fld>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nvPr>
        </p:nvGraphicFramePr>
        <p:xfrm>
          <a:off x="1" y="746234"/>
          <a:ext cx="5959366" cy="57018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5" name="Content Placeholder 3"/>
          <p:cNvGraphicFramePr>
            <a:graphicFrameLocks/>
          </p:cNvGraphicFramePr>
          <p:nvPr/>
        </p:nvGraphicFramePr>
        <p:xfrm>
          <a:off x="6227380" y="740979"/>
          <a:ext cx="2916620" cy="570186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7" name="TextBox 6"/>
          <p:cNvSpPr txBox="1"/>
          <p:nvPr/>
        </p:nvSpPr>
        <p:spPr>
          <a:xfrm>
            <a:off x="3421115" y="0"/>
            <a:ext cx="2313454" cy="646331"/>
          </a:xfrm>
          <a:prstGeom prst="rect">
            <a:avLst/>
          </a:prstGeom>
          <a:noFill/>
        </p:spPr>
        <p:txBody>
          <a:bodyPr wrap="none" rtlCol="0">
            <a:spAutoFit/>
          </a:bodyPr>
          <a:lstStyle/>
          <a:p>
            <a:r>
              <a:rPr lang="en-US" sz="3600" dirty="0" smtClean="0"/>
              <a:t>TIMELINE</a:t>
            </a:r>
            <a:endParaRPr lang="en-US" sz="3600" dirty="0"/>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6000" dirty="0" smtClean="0"/>
              <a:t>NY Energy Manager</a:t>
            </a:r>
            <a:endParaRPr lang="en-US" sz="6000"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268014" y="1119352"/>
            <a:ext cx="4918841" cy="2128345"/>
          </a:xfrm>
        </p:spPr>
        <p:txBody>
          <a:bodyPr/>
          <a:lstStyle/>
          <a:p>
            <a:r>
              <a:rPr lang="en-US" dirty="0" smtClean="0"/>
              <a:t>New York Energy Manager is a tool to assist campuses meet the goals</a:t>
            </a:r>
            <a:endParaRPr lang="en-US" dirty="0"/>
          </a:p>
        </p:txBody>
      </p:sp>
      <p:sp>
        <p:nvSpPr>
          <p:cNvPr id="3" name="Title 2"/>
          <p:cNvSpPr>
            <a:spLocks noGrp="1"/>
          </p:cNvSpPr>
          <p:nvPr>
            <p:ph type="ctrTitle"/>
          </p:nvPr>
        </p:nvSpPr>
        <p:spPr>
          <a:xfrm>
            <a:off x="441435" y="307836"/>
            <a:ext cx="8229600" cy="1002193"/>
          </a:xfrm>
        </p:spPr>
        <p:txBody>
          <a:bodyPr/>
          <a:lstStyle/>
          <a:p>
            <a:r>
              <a:rPr lang="en-US" dirty="0" smtClean="0"/>
              <a:t>NYEM</a:t>
            </a:r>
            <a:endParaRPr lang="en-US" dirty="0"/>
          </a:p>
        </p:txBody>
      </p:sp>
      <p:pic>
        <p:nvPicPr>
          <p:cNvPr id="138242" name="Picture 2" descr="http://www.energylens.com/images/labelled-energy-waste3.png"/>
          <p:cNvPicPr>
            <a:picLocks noChangeAspect="1" noChangeArrowheads="1"/>
          </p:cNvPicPr>
          <p:nvPr/>
        </p:nvPicPr>
        <p:blipFill>
          <a:blip r:embed="rId3" cstate="print"/>
          <a:srcRect/>
          <a:stretch>
            <a:fillRect/>
          </a:stretch>
        </p:blipFill>
        <p:spPr bwMode="auto">
          <a:xfrm>
            <a:off x="331076" y="3698248"/>
            <a:ext cx="5155324" cy="2734083"/>
          </a:xfrm>
          <a:prstGeom prst="rect">
            <a:avLst/>
          </a:prstGeom>
          <a:noFill/>
        </p:spPr>
      </p:pic>
      <p:pic>
        <p:nvPicPr>
          <p:cNvPr id="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20963582">
            <a:off x="5501485" y="1213511"/>
            <a:ext cx="3115732" cy="3957336"/>
          </a:xfrm>
          <a:prstGeom prst="rect">
            <a:avLst/>
          </a:prstGeom>
          <a:solidFill>
            <a:srgbClr val="FFFFFF">
              <a:shade val="85000"/>
            </a:srgbClr>
          </a:solidFill>
          <a:ln w="88900" cap="sq">
            <a:solidFill>
              <a:srgbClr val="FFFFFF"/>
            </a:solidFill>
            <a:miter lim="800000"/>
          </a:ln>
          <a:effectLst>
            <a:outerShdw blurRad="55000" dist="18000" dir="10740000" sx="105000" sy="105000" algn="tl" rotWithShape="0">
              <a:srgbClr val="000000">
                <a:alpha val="26000"/>
              </a:srgbClr>
            </a:outerShdw>
          </a:effectLst>
          <a:scene3d>
            <a:camera prst="orthographicFront"/>
            <a:lightRig rig="twoPt" dir="t">
              <a:rot lat="0" lon="0" rev="7200000"/>
            </a:lightRig>
          </a:scene3d>
          <a:sp3d>
            <a:bevelT w="25400" h="19050" prst="coolSlant"/>
            <a:contourClr>
              <a:srgbClr val="FFFFFF"/>
            </a:contourClr>
          </a:sp3d>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sz="quarter" idx="13"/>
          </p:nvPr>
        </p:nvSpPr>
        <p:spPr>
          <a:xfrm>
            <a:off x="457200" y="1634847"/>
            <a:ext cx="8229600" cy="4327451"/>
          </a:xfrm>
        </p:spPr>
        <p:txBody>
          <a:bodyPr/>
          <a:lstStyle/>
          <a:p>
            <a:r>
              <a:rPr lang="en-US" dirty="0" smtClean="0"/>
              <a:t>Talisen Technologies selected as the vendor for NY Energy Manager (NYEM)</a:t>
            </a:r>
          </a:p>
          <a:p>
            <a:r>
              <a:rPr lang="en-US" dirty="0" smtClean="0"/>
              <a:t>Based in St. Louis, MO, Talisen implemented similar system for State of Missouri &amp; USDA</a:t>
            </a:r>
          </a:p>
          <a:p>
            <a:r>
              <a:rPr lang="en-US" dirty="0" smtClean="0"/>
              <a:t>Arun Veda </a:t>
            </a:r>
            <a:r>
              <a:rPr lang="en-US" dirty="0" smtClean="0">
                <a:hlinkClick r:id="rId3"/>
              </a:rPr>
              <a:t>Arunkumar.Vedhathiri@nypa.gov </a:t>
            </a:r>
            <a:r>
              <a:rPr lang="en-US" dirty="0" smtClean="0"/>
              <a:t>hired as Manager for NYEM</a:t>
            </a:r>
          </a:p>
          <a:p>
            <a:r>
              <a:rPr lang="en-US" dirty="0" smtClean="0"/>
              <a:t>NYEM brought online in early </a:t>
            </a:r>
          </a:p>
          <a:p>
            <a:pPr marL="690563">
              <a:buNone/>
            </a:pPr>
            <a:r>
              <a:rPr lang="en-US" dirty="0" smtClean="0"/>
              <a:t>2014 &amp; populated with EO 88 </a:t>
            </a:r>
          </a:p>
          <a:p>
            <a:pPr marL="690563">
              <a:buNone/>
            </a:pPr>
            <a:r>
              <a:rPr lang="en-US" dirty="0" smtClean="0"/>
              <a:t>data</a:t>
            </a:r>
          </a:p>
        </p:txBody>
      </p:sp>
      <p:sp>
        <p:nvSpPr>
          <p:cNvPr id="14338" name="Title 1"/>
          <p:cNvSpPr>
            <a:spLocks noGrp="1"/>
          </p:cNvSpPr>
          <p:nvPr>
            <p:ph type="ctrTitle"/>
          </p:nvPr>
        </p:nvSpPr>
        <p:spPr>
          <a:xfrm>
            <a:off x="441434" y="654677"/>
            <a:ext cx="8229600" cy="1002193"/>
          </a:xfrm>
        </p:spPr>
        <p:txBody>
          <a:bodyPr/>
          <a:lstStyle/>
          <a:p>
            <a:r>
              <a:rPr lang="en-US" dirty="0" smtClean="0"/>
              <a:t>What is NY Energy Manager</a:t>
            </a:r>
          </a:p>
        </p:txBody>
      </p:sp>
      <p:pic>
        <p:nvPicPr>
          <p:cNvPr id="9" name="Picture 8"/>
          <p:cNvPicPr>
            <a:picLocks noChangeAspect="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10"/>
          <p:cNvGrpSpPr/>
          <p:nvPr/>
        </p:nvGrpSpPr>
        <p:grpSpPr>
          <a:xfrm>
            <a:off x="3564869" y="3125027"/>
            <a:ext cx="2319061" cy="912746"/>
            <a:chOff x="3513" y="0"/>
            <a:chExt cx="2319061" cy="912746"/>
          </a:xfrm>
        </p:grpSpPr>
        <p:sp>
          <p:nvSpPr>
            <p:cNvPr id="12" name="Rectangle 11"/>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angle 12"/>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pic>
        <p:nvPicPr>
          <p:cNvPr id="8" name="Picture 7" descr="talisen technologies.png"/>
          <p:cNvPicPr>
            <a:picLocks noChangeAspect="1"/>
          </p:cNvPicPr>
          <p:nvPr/>
        </p:nvPicPr>
        <p:blipFill>
          <a:blip r:embed="rId5" cstate="print"/>
          <a:stretch>
            <a:fillRect/>
          </a:stretch>
        </p:blipFill>
        <p:spPr>
          <a:xfrm>
            <a:off x="5967290" y="4508938"/>
            <a:ext cx="3176710" cy="2349061"/>
          </a:xfrm>
          <a:prstGeom prst="rect">
            <a:avLst/>
          </a:prstGeom>
        </p:spPr>
      </p:pic>
    </p:spTree>
    <p:extLst>
      <p:ext uri="{BB962C8B-B14F-4D97-AF65-F5344CB8AC3E}">
        <p14:creationId xmlns="" xmlns:p14="http://schemas.microsoft.com/office/powerpoint/2010/main" val="377056391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Content Placeholder 38"/>
          <p:cNvSpPr>
            <a:spLocks noGrp="1"/>
          </p:cNvSpPr>
          <p:nvPr>
            <p:ph sz="quarter" idx="13"/>
          </p:nvPr>
        </p:nvSpPr>
        <p:spPr/>
        <p:txBody>
          <a:bodyPr/>
          <a:lstStyle/>
          <a:p>
            <a:endParaRPr lang="en-US" dirty="0"/>
          </a:p>
        </p:txBody>
      </p:sp>
      <p:sp>
        <p:nvSpPr>
          <p:cNvPr id="14338" name="Title 1"/>
          <p:cNvSpPr>
            <a:spLocks noGrp="1"/>
          </p:cNvSpPr>
          <p:nvPr>
            <p:ph type="ctrTitle"/>
          </p:nvPr>
        </p:nvSpPr>
        <p:spPr>
          <a:xfrm>
            <a:off x="409903" y="339367"/>
            <a:ext cx="8229600" cy="1002193"/>
          </a:xfrm>
        </p:spPr>
        <p:txBody>
          <a:bodyPr/>
          <a:lstStyle/>
          <a:p>
            <a:r>
              <a:rPr lang="en-US" sz="4000" dirty="0" smtClean="0"/>
              <a:t>The Vision</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3" name="Group 6"/>
          <p:cNvGrpSpPr/>
          <p:nvPr/>
        </p:nvGrpSpPr>
        <p:grpSpPr>
          <a:xfrm>
            <a:off x="818125" y="2972627"/>
            <a:ext cx="4913405" cy="3289950"/>
            <a:chOff x="-2590831" y="0"/>
            <a:chExt cx="4913405" cy="3289950"/>
          </a:xfrm>
        </p:grpSpPr>
        <p:sp>
          <p:nvSpPr>
            <p:cNvPr id="8" name="Rectangle 7"/>
            <p:cNvSpPr/>
            <p:nvPr/>
          </p:nvSpPr>
          <p:spPr>
            <a:xfrm>
              <a:off x="-2590831" y="2923954"/>
              <a:ext cx="1510404" cy="3659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7" name="Group 10"/>
          <p:cNvGrpSpPr/>
          <p:nvPr/>
        </p:nvGrpSpPr>
        <p:grpSpPr>
          <a:xfrm>
            <a:off x="3564869" y="3125027"/>
            <a:ext cx="2319061" cy="912746"/>
            <a:chOff x="3513" y="0"/>
            <a:chExt cx="2319061" cy="912746"/>
          </a:xfrm>
        </p:grpSpPr>
        <p:sp>
          <p:nvSpPr>
            <p:cNvPr id="12" name="Rectangle 11"/>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angle 12"/>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11" name="Group 13"/>
          <p:cNvGrpSpPr/>
          <p:nvPr/>
        </p:nvGrpSpPr>
        <p:grpSpPr>
          <a:xfrm>
            <a:off x="3717269" y="3277427"/>
            <a:ext cx="2319061" cy="912746"/>
            <a:chOff x="3513" y="0"/>
            <a:chExt cx="2319061" cy="912746"/>
          </a:xfrm>
        </p:grpSpPr>
        <p:sp>
          <p:nvSpPr>
            <p:cNvPr id="15" name="Rectangle 14"/>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5"/>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pic>
        <p:nvPicPr>
          <p:cNvPr id="2" name="Picture 1"/>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1596269" y="1130171"/>
            <a:ext cx="6096000" cy="5003800"/>
          </a:xfrm>
          <a:prstGeom prst="rect">
            <a:avLst/>
          </a:prstGeom>
          <a:pattFill prst="pct5">
            <a:fgClr>
              <a:schemeClr val="accent1"/>
            </a:fgClr>
            <a:bgClr>
              <a:schemeClr val="bg1"/>
            </a:bgClr>
          </a:pattFill>
        </p:spPr>
      </p:pic>
      <p:pic>
        <p:nvPicPr>
          <p:cNvPr id="17" name="Picture 16"/>
          <p:cNvPicPr>
            <a:picLocks noChangeAspect="1" noChangeArrowheads="1"/>
          </p:cNvPicPr>
          <p:nvPr/>
        </p:nvPicPr>
        <p:blipFill>
          <a:blip r:embed="rId5" cstate="print"/>
          <a:srcRect/>
          <a:stretch>
            <a:fillRect/>
          </a:stretch>
        </p:blipFill>
        <p:spPr bwMode="auto">
          <a:xfrm>
            <a:off x="6664796" y="1185711"/>
            <a:ext cx="2233645" cy="1786916"/>
          </a:xfrm>
          <a:prstGeom prst="rect">
            <a:avLst/>
          </a:prstGeom>
          <a:ln>
            <a:noFill/>
          </a:ln>
          <a:effectLst>
            <a:outerShdw blurRad="292100" dist="139700" dir="2700000" algn="tl" rotWithShape="0">
              <a:srgbClr val="333333">
                <a:alpha val="65000"/>
              </a:srgbClr>
            </a:outerShdw>
          </a:effectLst>
        </p:spPr>
      </p:pic>
      <p:sp>
        <p:nvSpPr>
          <p:cNvPr id="4" name="5-Point Star 3"/>
          <p:cNvSpPr/>
          <p:nvPr/>
        </p:nvSpPr>
        <p:spPr>
          <a:xfrm>
            <a:off x="5750843" y="3597556"/>
            <a:ext cx="141352" cy="154054"/>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6" name="Straight Connector 5"/>
          <p:cNvCxnSpPr/>
          <p:nvPr/>
        </p:nvCxnSpPr>
        <p:spPr>
          <a:xfrm flipV="1">
            <a:off x="5892675" y="2972627"/>
            <a:ext cx="747208" cy="636054"/>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21" name="Picture 6"/>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316027" y="5055893"/>
            <a:ext cx="2514600" cy="1681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2" name="Picture 8"/>
          <p:cNvPicPr>
            <a:picLocks noChangeAspect="1" noChangeArrowheads="1"/>
          </p:cNvPicPr>
          <p:nvPr/>
        </p:nvPicPr>
        <p:blipFill>
          <a:blip r:embed="rId7" cstate="print">
            <a:extLst>
              <a:ext uri="{28A0092B-C50C-407E-A947-70E740481C1C}">
                <a14:useLocalDpi xmlns="" xmlns:a14="http://schemas.microsoft.com/office/drawing/2010/main" val="0"/>
              </a:ext>
            </a:extLst>
          </a:blip>
          <a:srcRect/>
          <a:stretch>
            <a:fillRect/>
          </a:stretch>
        </p:blipFill>
        <p:spPr bwMode="auto">
          <a:xfrm>
            <a:off x="264325" y="1130171"/>
            <a:ext cx="2663888" cy="165657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20" name="Picture 19"/>
          <p:cNvPicPr>
            <a:picLocks noChangeAspect="1" noChangeArrowheads="1"/>
          </p:cNvPicPr>
          <p:nvPr/>
        </p:nvPicPr>
        <p:blipFill>
          <a:blip r:embed="rId8" cstate="print"/>
          <a:srcRect/>
          <a:stretch>
            <a:fillRect/>
          </a:stretch>
        </p:blipFill>
        <p:spPr bwMode="auto">
          <a:xfrm>
            <a:off x="6874124" y="3040005"/>
            <a:ext cx="1782028" cy="1782028"/>
          </a:xfrm>
          <a:prstGeom prst="rect">
            <a:avLst/>
          </a:prstGeom>
          <a:ln>
            <a:noFill/>
          </a:ln>
          <a:effectLst>
            <a:outerShdw blurRad="292100" dist="139700" dir="2700000" algn="tl" rotWithShape="0">
              <a:srgbClr val="333333">
                <a:alpha val="65000"/>
              </a:srgbClr>
            </a:outerShdw>
          </a:effectLst>
        </p:spPr>
      </p:pic>
      <p:pic>
        <p:nvPicPr>
          <p:cNvPr id="24" name="Picture 2"/>
          <p:cNvPicPr>
            <a:picLocks noChangeAspect="1" noChangeArrowheads="1"/>
          </p:cNvPicPr>
          <p:nvPr/>
        </p:nvPicPr>
        <p:blipFill>
          <a:blip r:embed="rId9" cstate="print"/>
          <a:srcRect/>
          <a:stretch>
            <a:fillRect/>
          </a:stretch>
        </p:blipFill>
        <p:spPr bwMode="auto">
          <a:xfrm>
            <a:off x="2293598" y="3045217"/>
            <a:ext cx="1074057" cy="992556"/>
          </a:xfrm>
          <a:prstGeom prst="rect">
            <a:avLst/>
          </a:prstGeom>
          <a:ln>
            <a:noFill/>
          </a:ln>
          <a:effectLst>
            <a:softEdge rad="112500"/>
          </a:effectLst>
        </p:spPr>
      </p:pic>
      <p:pic>
        <p:nvPicPr>
          <p:cNvPr id="27" name="Picture 4"/>
          <p:cNvPicPr>
            <a:picLocks noChangeAspect="1" noChangeArrowheads="1"/>
          </p:cNvPicPr>
          <p:nvPr/>
        </p:nvPicPr>
        <p:blipFill>
          <a:blip r:embed="rId10" cstate="print"/>
          <a:srcRect/>
          <a:stretch>
            <a:fillRect/>
          </a:stretch>
        </p:blipFill>
        <p:spPr bwMode="auto">
          <a:xfrm>
            <a:off x="5467555" y="4468202"/>
            <a:ext cx="1113520" cy="1175382"/>
          </a:xfrm>
          <a:prstGeom prst="rect">
            <a:avLst/>
          </a:prstGeom>
          <a:ln>
            <a:noFill/>
          </a:ln>
          <a:effectLst>
            <a:softEdge rad="112500"/>
          </a:effectLst>
        </p:spPr>
      </p:pic>
      <p:pic>
        <p:nvPicPr>
          <p:cNvPr id="1026" name="Picture 2"/>
          <p:cNvPicPr>
            <a:picLocks noChangeAspect="1" noChangeArrowheads="1"/>
          </p:cNvPicPr>
          <p:nvPr/>
        </p:nvPicPr>
        <p:blipFill>
          <a:blip r:embed="rId11" cstate="print">
            <a:extLst>
              <a:ext uri="{28A0092B-C50C-407E-A947-70E740481C1C}">
                <a14:useLocalDpi xmlns="" xmlns:a14="http://schemas.microsoft.com/office/drawing/2010/main" val="0"/>
              </a:ext>
            </a:extLst>
          </a:blip>
          <a:srcRect/>
          <a:stretch>
            <a:fillRect/>
          </a:stretch>
        </p:blipFill>
        <p:spPr bwMode="auto">
          <a:xfrm>
            <a:off x="4631674" y="1564479"/>
            <a:ext cx="1498612" cy="1029379"/>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12" cstate="print">
            <a:extLst>
              <a:ext uri="{28A0092B-C50C-407E-A947-70E740481C1C}">
                <a14:useLocalDpi xmlns="" xmlns:a14="http://schemas.microsoft.com/office/drawing/2010/main" val="0"/>
              </a:ext>
            </a:extLst>
          </a:blip>
          <a:srcRect b="10872"/>
          <a:stretch/>
        </p:blipFill>
        <p:spPr bwMode="auto">
          <a:xfrm>
            <a:off x="3564869" y="3501973"/>
            <a:ext cx="1474333" cy="912746"/>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13" cstate="print">
            <a:extLst>
              <a:ext uri="{28A0092B-C50C-407E-A947-70E740481C1C}">
                <a14:useLocalDpi xmlns="" xmlns:a14="http://schemas.microsoft.com/office/drawing/2010/main" val="0"/>
              </a:ext>
            </a:extLst>
          </a:blip>
          <a:srcRect l="24547" r="25814" b="70732"/>
          <a:stretch/>
        </p:blipFill>
        <p:spPr bwMode="auto">
          <a:xfrm>
            <a:off x="4435962" y="2721092"/>
            <a:ext cx="1294923" cy="707908"/>
          </a:xfrm>
          <a:prstGeom prst="rect">
            <a:avLst/>
          </a:prstGeom>
          <a:ln>
            <a:noFill/>
          </a:ln>
          <a:effectLst>
            <a:softEdge rad="112500"/>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5" name="Picture 4"/>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16549" r="6238" b="31537"/>
          <a:stretch/>
        </p:blipFill>
        <p:spPr bwMode="auto">
          <a:xfrm>
            <a:off x="5289359" y="3796228"/>
            <a:ext cx="852942" cy="101812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nvGrpSpPr>
          <p:cNvPr id="14" name="Group 18"/>
          <p:cNvGrpSpPr/>
          <p:nvPr/>
        </p:nvGrpSpPr>
        <p:grpSpPr>
          <a:xfrm>
            <a:off x="4293657" y="1744275"/>
            <a:ext cx="1983316" cy="1790701"/>
            <a:chOff x="19672299" y="-21336001"/>
            <a:chExt cx="1983316" cy="1790701"/>
          </a:xfrm>
        </p:grpSpPr>
        <p:grpSp>
          <p:nvGrpSpPr>
            <p:cNvPr id="18" name="Group 17"/>
            <p:cNvGrpSpPr/>
            <p:nvPr/>
          </p:nvGrpSpPr>
          <p:grpSpPr>
            <a:xfrm>
              <a:off x="19672299" y="-21336001"/>
              <a:ext cx="1854200" cy="1790701"/>
              <a:chOff x="19672299" y="-21336001"/>
              <a:chExt cx="1854200" cy="1790701"/>
            </a:xfrm>
          </p:grpSpPr>
          <p:pic>
            <p:nvPicPr>
              <p:cNvPr id="30" name="Picture 29"/>
              <p:cNvPicPr>
                <a:picLocks noChangeAspect="1" noChangeArrowheads="1"/>
              </p:cNvPicPr>
              <p:nvPr/>
            </p:nvPicPr>
            <p:blipFill rotWithShape="1">
              <a:blip r:embed="rId15" cstate="print">
                <a:extLst>
                  <a:ext uri="{28A0092B-C50C-407E-A947-70E740481C1C}">
                    <a14:useLocalDpi xmlns="" xmlns:a14="http://schemas.microsoft.com/office/drawing/2010/main" val="0"/>
                  </a:ext>
                </a:extLst>
              </a:blip>
              <a:srcRect l="40366" t="5180" r="38176" b="29739"/>
              <a:stretch/>
            </p:blipFill>
            <p:spPr bwMode="auto">
              <a:xfrm>
                <a:off x="20136131" y="-21336001"/>
                <a:ext cx="1342220" cy="127635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31" name="Picture 30"/>
              <p:cNvPicPr>
                <a:picLocks noChangeAspect="1" noChangeArrowheads="1"/>
              </p:cNvPicPr>
              <p:nvPr/>
            </p:nvPicPr>
            <p:blipFill rotWithShape="1">
              <a:blip r:embed="rId16" cstate="print">
                <a:extLst>
                  <a:ext uri="{28A0092B-C50C-407E-A947-70E740481C1C}">
                    <a14:useLocalDpi xmlns="" xmlns:a14="http://schemas.microsoft.com/office/drawing/2010/main" val="0"/>
                  </a:ext>
                </a:extLst>
              </a:blip>
              <a:srcRect l="3167" t="70103" r="67192" b="3671"/>
              <a:stretch/>
            </p:blipFill>
            <p:spPr bwMode="auto">
              <a:xfrm>
                <a:off x="19672299" y="-20059650"/>
                <a:ext cx="1854200" cy="514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pic>
          <p:nvPicPr>
            <p:cNvPr id="38" name="Picture 37"/>
            <p:cNvPicPr>
              <a:picLocks noChangeAspect="1" noChangeArrowheads="1"/>
            </p:cNvPicPr>
            <p:nvPr/>
          </p:nvPicPr>
          <p:blipFill rotWithShape="1">
            <a:blip r:embed="rId17" cstate="print">
              <a:extLst>
                <a:ext uri="{28A0092B-C50C-407E-A947-70E740481C1C}">
                  <a14:useLocalDpi xmlns="" xmlns:a14="http://schemas.microsoft.com/office/drawing/2010/main" val="0"/>
                </a:ext>
              </a:extLst>
            </a:blip>
            <a:srcRect l="30270" t="70103" r="67750" b="3671"/>
            <a:stretch/>
          </p:blipFill>
          <p:spPr bwMode="auto">
            <a:xfrm>
              <a:off x="21478351" y="-20059650"/>
              <a:ext cx="177264" cy="514350"/>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grpSp>
      <p:pic>
        <p:nvPicPr>
          <p:cNvPr id="40" name="Picture 39"/>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16549" r="6238" b="31537"/>
          <a:stretch/>
        </p:blipFill>
        <p:spPr bwMode="auto">
          <a:xfrm>
            <a:off x="2501742" y="3296800"/>
            <a:ext cx="852942" cy="101812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1" name="Picture 40"/>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16549" r="6238" b="31537"/>
          <a:stretch/>
        </p:blipFill>
        <p:spPr bwMode="auto">
          <a:xfrm>
            <a:off x="3412469" y="3242549"/>
            <a:ext cx="852942" cy="101812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2" name="Picture 41"/>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42506" r="6238" b="31537"/>
          <a:stretch/>
        </p:blipFill>
        <p:spPr bwMode="auto">
          <a:xfrm>
            <a:off x="4450328" y="3663284"/>
            <a:ext cx="852942" cy="50906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3" name="Picture 42"/>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42506" r="6238" b="31537"/>
          <a:stretch/>
        </p:blipFill>
        <p:spPr bwMode="auto">
          <a:xfrm>
            <a:off x="6447653" y="4293575"/>
            <a:ext cx="852942" cy="50906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4" name="Picture 43"/>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42506" r="6238" b="31537"/>
          <a:stretch/>
        </p:blipFill>
        <p:spPr bwMode="auto">
          <a:xfrm>
            <a:off x="4701608" y="5356367"/>
            <a:ext cx="852942" cy="50906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5" name="Picture 44"/>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42506" r="6238" b="31537"/>
          <a:stretch/>
        </p:blipFill>
        <p:spPr bwMode="auto">
          <a:xfrm>
            <a:off x="3138398" y="1745401"/>
            <a:ext cx="852942" cy="50906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6" name="Picture 45"/>
          <p:cNvPicPr>
            <a:picLocks noChangeAspect="1" noChangeArrowheads="1"/>
          </p:cNvPicPr>
          <p:nvPr/>
        </p:nvPicPr>
        <p:blipFill rotWithShape="1">
          <a:blip r:embed="rId14" cstate="print">
            <a:extLst>
              <a:ext uri="{28A0092B-C50C-407E-A947-70E740481C1C}">
                <a14:useLocalDpi xmlns="" xmlns:a14="http://schemas.microsoft.com/office/drawing/2010/main" val="0"/>
              </a:ext>
            </a:extLst>
          </a:blip>
          <a:srcRect l="80126" t="42506" r="6238" b="31537"/>
          <a:stretch/>
        </p:blipFill>
        <p:spPr bwMode="auto">
          <a:xfrm>
            <a:off x="6391208" y="1779177"/>
            <a:ext cx="852942" cy="509061"/>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 xmlns:p14="http://schemas.microsoft.com/office/powerpoint/2010/main" val="347563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fade">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fade">
                                      <p:cBhvr>
                                        <p:cTn id="24" dur="500"/>
                                        <p:tgtEl>
                                          <p:spTgt spid="27"/>
                                        </p:tgtEl>
                                      </p:cBhvr>
                                    </p:animEffect>
                                  </p:childTnLst>
                                </p:cTn>
                              </p:par>
                              <p:par>
                                <p:cTn id="25" presetID="10" presetClass="entr" presetSubtype="0" fill="hold" nodeType="with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par>
                                <p:cTn id="28" presetID="10" presetClass="entr" presetSubtype="0" fill="hold" nodeType="withEffect">
                                  <p:stCondLst>
                                    <p:cond delay="0"/>
                                  </p:stCondLst>
                                  <p:childTnLst>
                                    <p:set>
                                      <p:cBhvr>
                                        <p:cTn id="29" dur="1" fill="hold">
                                          <p:stCondLst>
                                            <p:cond delay="0"/>
                                          </p:stCondLst>
                                        </p:cTn>
                                        <p:tgtEl>
                                          <p:spTgt spid="1029"/>
                                        </p:tgtEl>
                                        <p:attrNameLst>
                                          <p:attrName>style.visibility</p:attrName>
                                        </p:attrNameLst>
                                      </p:cBhvr>
                                      <p:to>
                                        <p:strVal val="visible"/>
                                      </p:to>
                                    </p:set>
                                    <p:animEffect transition="in" filter="fade">
                                      <p:cBhvr>
                                        <p:cTn id="30" dur="500"/>
                                        <p:tgtEl>
                                          <p:spTgt spid="1029"/>
                                        </p:tgtEl>
                                      </p:cBhvr>
                                    </p:animEffect>
                                  </p:childTnLst>
                                </p:cTn>
                              </p:par>
                              <p:par>
                                <p:cTn id="31" presetID="10" presetClass="entr" presetSubtype="0" fill="hold" nodeType="withEffect">
                                  <p:stCondLst>
                                    <p:cond delay="0"/>
                                  </p:stCondLst>
                                  <p:childTnLst>
                                    <p:set>
                                      <p:cBhvr>
                                        <p:cTn id="32" dur="1" fill="hold">
                                          <p:stCondLst>
                                            <p:cond delay="0"/>
                                          </p:stCondLst>
                                        </p:cTn>
                                        <p:tgtEl>
                                          <p:spTgt spid="1026"/>
                                        </p:tgtEl>
                                        <p:attrNameLst>
                                          <p:attrName>style.visibility</p:attrName>
                                        </p:attrNameLst>
                                      </p:cBhvr>
                                      <p:to>
                                        <p:strVal val="visible"/>
                                      </p:to>
                                    </p:set>
                                    <p:animEffect transition="in" filter="fade">
                                      <p:cBhvr>
                                        <p:cTn id="33" dur="500"/>
                                        <p:tgtEl>
                                          <p:spTgt spid="1026"/>
                                        </p:tgtEl>
                                      </p:cBhvr>
                                    </p:animEffect>
                                  </p:childTnLst>
                                </p:cTn>
                              </p:par>
                              <p:par>
                                <p:cTn id="34" presetID="10" presetClass="entr" presetSubtype="0" fill="hold" nodeType="withEffect">
                                  <p:stCondLst>
                                    <p:cond delay="0"/>
                                  </p:stCondLst>
                                  <p:childTnLst>
                                    <p:set>
                                      <p:cBhvr>
                                        <p:cTn id="35" dur="1" fill="hold">
                                          <p:stCondLst>
                                            <p:cond delay="0"/>
                                          </p:stCondLst>
                                        </p:cTn>
                                        <p:tgtEl>
                                          <p:spTgt spid="1028"/>
                                        </p:tgtEl>
                                        <p:attrNameLst>
                                          <p:attrName>style.visibility</p:attrName>
                                        </p:attrNameLst>
                                      </p:cBhvr>
                                      <p:to>
                                        <p:strVal val="visible"/>
                                      </p:to>
                                    </p:set>
                                    <p:animEffect transition="in" filter="fade">
                                      <p:cBhvr>
                                        <p:cTn id="36" dur="500"/>
                                        <p:tgtEl>
                                          <p:spTgt spid="102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xit" presetSubtype="0" fill="hold" nodeType="clickEffect">
                                  <p:stCondLst>
                                    <p:cond delay="0"/>
                                  </p:stCondLst>
                                  <p:childTnLst>
                                    <p:animEffect transition="out" filter="fade">
                                      <p:cBhvr>
                                        <p:cTn id="40" dur="500"/>
                                        <p:tgtEl>
                                          <p:spTgt spid="17"/>
                                        </p:tgtEl>
                                      </p:cBhvr>
                                    </p:animEffect>
                                    <p:set>
                                      <p:cBhvr>
                                        <p:cTn id="41" dur="1" fill="hold">
                                          <p:stCondLst>
                                            <p:cond delay="499"/>
                                          </p:stCondLst>
                                        </p:cTn>
                                        <p:tgtEl>
                                          <p:spTgt spid="17"/>
                                        </p:tgtEl>
                                        <p:attrNameLst>
                                          <p:attrName>style.visibility</p:attrName>
                                        </p:attrNameLst>
                                      </p:cBhvr>
                                      <p:to>
                                        <p:strVal val="hidden"/>
                                      </p:to>
                                    </p:set>
                                  </p:childTnLst>
                                </p:cTn>
                              </p:par>
                              <p:par>
                                <p:cTn id="42" presetID="10" presetClass="exit" presetSubtype="0" fill="hold" nodeType="withEffect">
                                  <p:stCondLst>
                                    <p:cond delay="0"/>
                                  </p:stCondLst>
                                  <p:childTnLst>
                                    <p:animEffect transition="out" filter="fade">
                                      <p:cBhvr>
                                        <p:cTn id="43" dur="500"/>
                                        <p:tgtEl>
                                          <p:spTgt spid="6"/>
                                        </p:tgtEl>
                                      </p:cBhvr>
                                    </p:animEffect>
                                    <p:set>
                                      <p:cBhvr>
                                        <p:cTn id="44" dur="1" fill="hold">
                                          <p:stCondLst>
                                            <p:cond delay="499"/>
                                          </p:stCondLst>
                                        </p:cTn>
                                        <p:tgtEl>
                                          <p:spTgt spid="6"/>
                                        </p:tgtEl>
                                        <p:attrNameLst>
                                          <p:attrName>style.visibility</p:attrName>
                                        </p:attrNameLst>
                                      </p:cBhvr>
                                      <p:to>
                                        <p:strVal val="hidden"/>
                                      </p:to>
                                    </p:set>
                                  </p:childTnLst>
                                </p:cTn>
                              </p:par>
                              <p:par>
                                <p:cTn id="45" presetID="10" presetClass="exit" presetSubtype="0" fill="hold" nodeType="withEffect">
                                  <p:stCondLst>
                                    <p:cond delay="0"/>
                                  </p:stCondLst>
                                  <p:childTnLst>
                                    <p:animEffect transition="out" filter="fade">
                                      <p:cBhvr>
                                        <p:cTn id="46" dur="500"/>
                                        <p:tgtEl>
                                          <p:spTgt spid="20"/>
                                        </p:tgtEl>
                                      </p:cBhvr>
                                    </p:animEffect>
                                    <p:set>
                                      <p:cBhvr>
                                        <p:cTn id="47" dur="1" fill="hold">
                                          <p:stCondLst>
                                            <p:cond delay="499"/>
                                          </p:stCondLst>
                                        </p:cTn>
                                        <p:tgtEl>
                                          <p:spTgt spid="20"/>
                                        </p:tgtEl>
                                        <p:attrNameLst>
                                          <p:attrName>style.visibility</p:attrName>
                                        </p:attrNameLst>
                                      </p:cBhvr>
                                      <p:to>
                                        <p:strVal val="hidden"/>
                                      </p:to>
                                    </p:set>
                                  </p:childTnLst>
                                </p:cTn>
                              </p:par>
                              <p:par>
                                <p:cTn id="48" presetID="10" presetClass="exit" presetSubtype="0" fill="hold" nodeType="withEffect">
                                  <p:stCondLst>
                                    <p:cond delay="0"/>
                                  </p:stCondLst>
                                  <p:childTnLst>
                                    <p:animEffect transition="out" filter="fade">
                                      <p:cBhvr>
                                        <p:cTn id="49" dur="500"/>
                                        <p:tgtEl>
                                          <p:spTgt spid="22"/>
                                        </p:tgtEl>
                                      </p:cBhvr>
                                    </p:animEffect>
                                    <p:set>
                                      <p:cBhvr>
                                        <p:cTn id="50" dur="1" fill="hold">
                                          <p:stCondLst>
                                            <p:cond delay="499"/>
                                          </p:stCondLst>
                                        </p:cTn>
                                        <p:tgtEl>
                                          <p:spTgt spid="22"/>
                                        </p:tgtEl>
                                        <p:attrNameLst>
                                          <p:attrName>style.visibility</p:attrName>
                                        </p:attrNameLst>
                                      </p:cBhvr>
                                      <p:to>
                                        <p:strVal val="hidden"/>
                                      </p:to>
                                    </p:set>
                                  </p:childTnLst>
                                </p:cTn>
                              </p:par>
                              <p:par>
                                <p:cTn id="51" presetID="10" presetClass="exit" presetSubtype="0" fill="hold" nodeType="withEffect">
                                  <p:stCondLst>
                                    <p:cond delay="0"/>
                                  </p:stCondLst>
                                  <p:childTnLst>
                                    <p:animEffect transition="out" filter="fade">
                                      <p:cBhvr>
                                        <p:cTn id="52" dur="500"/>
                                        <p:tgtEl>
                                          <p:spTgt spid="21"/>
                                        </p:tgtEl>
                                      </p:cBhvr>
                                    </p:animEffect>
                                    <p:set>
                                      <p:cBhvr>
                                        <p:cTn id="53" dur="1" fill="hold">
                                          <p:stCondLst>
                                            <p:cond delay="499"/>
                                          </p:stCondLst>
                                        </p:cTn>
                                        <p:tgtEl>
                                          <p:spTgt spid="21"/>
                                        </p:tgtEl>
                                        <p:attrNameLst>
                                          <p:attrName>style.visibility</p:attrName>
                                        </p:attrNameLst>
                                      </p:cBhvr>
                                      <p:to>
                                        <p:strVal val="hidden"/>
                                      </p:to>
                                    </p:set>
                                  </p:childTnLst>
                                </p:cTn>
                              </p:par>
                              <p:par>
                                <p:cTn id="54" presetID="10" presetClass="exit" presetSubtype="0" fill="hold" nodeType="withEffect">
                                  <p:stCondLst>
                                    <p:cond delay="0"/>
                                  </p:stCondLst>
                                  <p:childTnLst>
                                    <p:animEffect transition="out" filter="fade">
                                      <p:cBhvr>
                                        <p:cTn id="55" dur="500"/>
                                        <p:tgtEl>
                                          <p:spTgt spid="27"/>
                                        </p:tgtEl>
                                      </p:cBhvr>
                                    </p:animEffect>
                                    <p:set>
                                      <p:cBhvr>
                                        <p:cTn id="56" dur="1" fill="hold">
                                          <p:stCondLst>
                                            <p:cond delay="499"/>
                                          </p:stCondLst>
                                        </p:cTn>
                                        <p:tgtEl>
                                          <p:spTgt spid="27"/>
                                        </p:tgtEl>
                                        <p:attrNameLst>
                                          <p:attrName>style.visibility</p:attrName>
                                        </p:attrNameLst>
                                      </p:cBhvr>
                                      <p:to>
                                        <p:strVal val="hidden"/>
                                      </p:to>
                                    </p:set>
                                  </p:childTnLst>
                                </p:cTn>
                              </p:par>
                              <p:par>
                                <p:cTn id="57" presetID="10" presetClass="exit" presetSubtype="0" fill="hold" nodeType="withEffect">
                                  <p:stCondLst>
                                    <p:cond delay="0"/>
                                  </p:stCondLst>
                                  <p:childTnLst>
                                    <p:animEffect transition="out" filter="fade">
                                      <p:cBhvr>
                                        <p:cTn id="58" dur="500"/>
                                        <p:tgtEl>
                                          <p:spTgt spid="24"/>
                                        </p:tgtEl>
                                      </p:cBhvr>
                                    </p:animEffect>
                                    <p:set>
                                      <p:cBhvr>
                                        <p:cTn id="59" dur="1" fill="hold">
                                          <p:stCondLst>
                                            <p:cond delay="499"/>
                                          </p:stCondLst>
                                        </p:cTn>
                                        <p:tgtEl>
                                          <p:spTgt spid="24"/>
                                        </p:tgtEl>
                                        <p:attrNameLst>
                                          <p:attrName>style.visibility</p:attrName>
                                        </p:attrNameLst>
                                      </p:cBhvr>
                                      <p:to>
                                        <p:strVal val="hidden"/>
                                      </p:to>
                                    </p:set>
                                  </p:childTnLst>
                                </p:cTn>
                              </p:par>
                              <p:par>
                                <p:cTn id="60" presetID="10" presetClass="exit" presetSubtype="0" fill="hold" nodeType="withEffect">
                                  <p:stCondLst>
                                    <p:cond delay="0"/>
                                  </p:stCondLst>
                                  <p:childTnLst>
                                    <p:animEffect transition="out" filter="fade">
                                      <p:cBhvr>
                                        <p:cTn id="61" dur="500"/>
                                        <p:tgtEl>
                                          <p:spTgt spid="1029"/>
                                        </p:tgtEl>
                                      </p:cBhvr>
                                    </p:animEffect>
                                    <p:set>
                                      <p:cBhvr>
                                        <p:cTn id="62" dur="1" fill="hold">
                                          <p:stCondLst>
                                            <p:cond delay="499"/>
                                          </p:stCondLst>
                                        </p:cTn>
                                        <p:tgtEl>
                                          <p:spTgt spid="1029"/>
                                        </p:tgtEl>
                                        <p:attrNameLst>
                                          <p:attrName>style.visibility</p:attrName>
                                        </p:attrNameLst>
                                      </p:cBhvr>
                                      <p:to>
                                        <p:strVal val="hidden"/>
                                      </p:to>
                                    </p:set>
                                  </p:childTnLst>
                                </p:cTn>
                              </p:par>
                              <p:par>
                                <p:cTn id="63" presetID="10" presetClass="exit" presetSubtype="0" fill="hold" nodeType="withEffect">
                                  <p:stCondLst>
                                    <p:cond delay="0"/>
                                  </p:stCondLst>
                                  <p:childTnLst>
                                    <p:animEffect transition="out" filter="fade">
                                      <p:cBhvr>
                                        <p:cTn id="64" dur="500"/>
                                        <p:tgtEl>
                                          <p:spTgt spid="1026"/>
                                        </p:tgtEl>
                                      </p:cBhvr>
                                    </p:animEffect>
                                    <p:set>
                                      <p:cBhvr>
                                        <p:cTn id="65" dur="1" fill="hold">
                                          <p:stCondLst>
                                            <p:cond delay="499"/>
                                          </p:stCondLst>
                                        </p:cTn>
                                        <p:tgtEl>
                                          <p:spTgt spid="1026"/>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1028"/>
                                        </p:tgtEl>
                                      </p:cBhvr>
                                    </p:animEffect>
                                    <p:set>
                                      <p:cBhvr>
                                        <p:cTn id="68" dur="1" fill="hold">
                                          <p:stCondLst>
                                            <p:cond delay="499"/>
                                          </p:stCondLst>
                                        </p:cTn>
                                        <p:tgtEl>
                                          <p:spTgt spid="1028"/>
                                        </p:tgtEl>
                                        <p:attrNameLst>
                                          <p:attrName>style.visibility</p:attrName>
                                        </p:attrNameLst>
                                      </p:cBhvr>
                                      <p:to>
                                        <p:strVal val="hidden"/>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14"/>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40"/>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41"/>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2"/>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3"/>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44"/>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45"/>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4294967295"/>
          </p:nvPr>
        </p:nvSpPr>
        <p:spPr>
          <a:xfrm>
            <a:off x="1254784" y="1630917"/>
            <a:ext cx="3063830" cy="1226500"/>
          </a:xfrm>
          <a:prstGeom prst="rect">
            <a:avLst/>
          </a:prstGeom>
          <a:ln>
            <a:solidFill>
              <a:schemeClr val="tx1"/>
            </a:solidFill>
          </a:ln>
        </p:spPr>
        <p:txBody>
          <a:bodyPr/>
          <a:lstStyle/>
          <a:p>
            <a:pPr marL="0" indent="0" algn="ctr">
              <a:spcAft>
                <a:spcPts val="600"/>
              </a:spcAft>
              <a:buClrTx/>
              <a:buNone/>
              <a:tabLst>
                <a:tab pos="228600" algn="l"/>
              </a:tabLst>
              <a:defRPr/>
            </a:pPr>
            <a:r>
              <a:rPr lang="en-US" sz="2400" dirty="0" smtClean="0">
                <a:latin typeface="Calibri" pitchFamily="34" charset="0"/>
              </a:rPr>
              <a:t>Organizing and tracking utility data for BuildSmart NY</a:t>
            </a:r>
          </a:p>
          <a:p>
            <a:pPr marL="228600" indent="-228600" algn="ctr">
              <a:spcAft>
                <a:spcPts val="600"/>
              </a:spcAft>
              <a:buClrTx/>
              <a:buFont typeface="Wingdings" pitchFamily="2" charset="2"/>
              <a:buChar char="§"/>
              <a:tabLst>
                <a:tab pos="228600" algn="l"/>
              </a:tabLst>
              <a:defRPr/>
            </a:pPr>
            <a:endParaRPr lang="en-US" sz="2400" dirty="0" smtClean="0">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998042"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6"/>
          <p:cNvGrpSpPr/>
          <p:nvPr/>
        </p:nvGrpSpPr>
        <p:grpSpPr>
          <a:xfrm>
            <a:off x="818125" y="2895508"/>
            <a:ext cx="4913405" cy="3289950"/>
            <a:chOff x="-2590831" y="0"/>
            <a:chExt cx="4913405" cy="3289950"/>
          </a:xfrm>
        </p:grpSpPr>
        <p:sp>
          <p:nvSpPr>
            <p:cNvPr id="8" name="Rectangle 7"/>
            <p:cNvSpPr/>
            <p:nvPr/>
          </p:nvSpPr>
          <p:spPr>
            <a:xfrm>
              <a:off x="-2590831" y="2923954"/>
              <a:ext cx="1510404" cy="3659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5" name="Group 10"/>
          <p:cNvGrpSpPr/>
          <p:nvPr/>
        </p:nvGrpSpPr>
        <p:grpSpPr>
          <a:xfrm>
            <a:off x="3564869" y="3047908"/>
            <a:ext cx="2319061" cy="912746"/>
            <a:chOff x="3513" y="0"/>
            <a:chExt cx="2319061" cy="912746"/>
          </a:xfrm>
        </p:grpSpPr>
        <p:sp>
          <p:nvSpPr>
            <p:cNvPr id="12" name="Rectangle 11"/>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angle 12"/>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sp>
        <p:nvSpPr>
          <p:cNvPr id="14" name="Text Placeholder 2"/>
          <p:cNvSpPr txBox="1">
            <a:spLocks/>
          </p:cNvSpPr>
          <p:nvPr/>
        </p:nvSpPr>
        <p:spPr bwMode="auto">
          <a:xfrm>
            <a:off x="4966138" y="1630916"/>
            <a:ext cx="3194636" cy="1264592"/>
          </a:xfrm>
          <a:prstGeom prst="rect">
            <a:avLst/>
          </a:prstGeom>
          <a:noFill/>
          <a:ln w="9525">
            <a:solidFill>
              <a:schemeClr val="tx1"/>
            </a:solidFill>
            <a:miter lim="800000"/>
            <a:headEnd/>
            <a:tailEnd/>
          </a:ln>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rgbClr val="005CA7"/>
              </a:buClr>
              <a:buFont typeface="Wingdings" pitchFamily="2" charset="2"/>
              <a:buChar char="n"/>
              <a:tabLst>
                <a:tab pos="346075" algn="l"/>
              </a:tabLst>
              <a:defRPr sz="1600">
                <a:solidFill>
                  <a:schemeClr val="tx1"/>
                </a:solidFill>
                <a:latin typeface="+mn-lt"/>
                <a:ea typeface="+mn-ea"/>
                <a:cs typeface="+mn-cs"/>
              </a:defRPr>
            </a:lvl1pPr>
            <a:lvl2pPr marL="742950" indent="-285750" algn="l" rtl="0" eaLnBrk="0" fontAlgn="base" hangingPunct="0">
              <a:spcBef>
                <a:spcPct val="20000"/>
              </a:spcBef>
              <a:spcAft>
                <a:spcPct val="0"/>
              </a:spcAft>
              <a:buClr>
                <a:srgbClr val="005CA7"/>
              </a:buClr>
              <a:buSzPct val="75000"/>
              <a:buFont typeface="Wingdings" pitchFamily="2" charset="2"/>
              <a:buChar char="n"/>
              <a:tabLst>
                <a:tab pos="346075" algn="l"/>
              </a:tabLst>
              <a:defRPr sz="1400">
                <a:solidFill>
                  <a:schemeClr val="tx1"/>
                </a:solidFill>
                <a:latin typeface="+mn-lt"/>
              </a:defRPr>
            </a:lvl2pPr>
            <a:lvl3pPr marL="1143000" indent="-228600" algn="l" rtl="0" eaLnBrk="0" fontAlgn="base" hangingPunct="0">
              <a:spcBef>
                <a:spcPct val="20000"/>
              </a:spcBef>
              <a:spcAft>
                <a:spcPct val="0"/>
              </a:spcAft>
              <a:buClr>
                <a:srgbClr val="005CA7"/>
              </a:buClr>
              <a:buSzPct val="55000"/>
              <a:buFont typeface="Wingdings" pitchFamily="2" charset="2"/>
              <a:buChar char="n"/>
              <a:tabLst>
                <a:tab pos="346075" algn="l"/>
              </a:tabLst>
              <a:defRPr sz="1200">
                <a:solidFill>
                  <a:schemeClr val="tx1"/>
                </a:solidFill>
                <a:latin typeface="+mn-lt"/>
              </a:defRPr>
            </a:lvl3pPr>
            <a:lvl4pPr marL="1600200" indent="-228600" algn="l" rtl="0" eaLnBrk="0" fontAlgn="base" hangingPunct="0">
              <a:spcBef>
                <a:spcPct val="20000"/>
              </a:spcBef>
              <a:spcAft>
                <a:spcPct val="0"/>
              </a:spcAft>
              <a:buChar char="–"/>
              <a:tabLst>
                <a:tab pos="346075" algn="l"/>
              </a:tabLst>
              <a:defRPr sz="1200">
                <a:solidFill>
                  <a:schemeClr val="tx1"/>
                </a:solidFill>
                <a:latin typeface="+mn-lt"/>
              </a:defRPr>
            </a:lvl4pPr>
            <a:lvl5pPr marL="2057400" indent="-228600" algn="l" rtl="0" eaLnBrk="0" fontAlgn="base" hangingPunct="0">
              <a:spcBef>
                <a:spcPct val="20000"/>
              </a:spcBef>
              <a:spcAft>
                <a:spcPct val="0"/>
              </a:spcAft>
              <a:buChar char="»"/>
              <a:tabLst>
                <a:tab pos="346075" algn="l"/>
              </a:tabLst>
              <a:defRPr sz="1200">
                <a:solidFill>
                  <a:schemeClr val="tx1"/>
                </a:solidFill>
                <a:latin typeface="+mn-lt"/>
              </a:defRPr>
            </a:lvl5pPr>
            <a:lvl6pPr marL="2514600" indent="-228600" algn="l" rtl="0" fontAlgn="base">
              <a:spcBef>
                <a:spcPct val="20000"/>
              </a:spcBef>
              <a:spcAft>
                <a:spcPct val="0"/>
              </a:spcAft>
              <a:buChar char="»"/>
              <a:tabLst>
                <a:tab pos="346075" algn="l"/>
              </a:tabLst>
              <a:defRPr sz="2000">
                <a:solidFill>
                  <a:schemeClr val="tx1"/>
                </a:solidFill>
                <a:latin typeface="Times New Roman" pitchFamily="18" charset="0"/>
              </a:defRPr>
            </a:lvl6pPr>
            <a:lvl7pPr marL="2971800" indent="-228600" algn="l" rtl="0" fontAlgn="base">
              <a:spcBef>
                <a:spcPct val="20000"/>
              </a:spcBef>
              <a:spcAft>
                <a:spcPct val="0"/>
              </a:spcAft>
              <a:buChar char="»"/>
              <a:tabLst>
                <a:tab pos="346075" algn="l"/>
              </a:tabLst>
              <a:defRPr sz="2000">
                <a:solidFill>
                  <a:schemeClr val="tx1"/>
                </a:solidFill>
                <a:latin typeface="Times New Roman" pitchFamily="18" charset="0"/>
              </a:defRPr>
            </a:lvl7pPr>
            <a:lvl8pPr marL="3429000" indent="-228600" algn="l" rtl="0" fontAlgn="base">
              <a:spcBef>
                <a:spcPct val="20000"/>
              </a:spcBef>
              <a:spcAft>
                <a:spcPct val="0"/>
              </a:spcAft>
              <a:buChar char="»"/>
              <a:tabLst>
                <a:tab pos="346075" algn="l"/>
              </a:tabLst>
              <a:defRPr sz="2000">
                <a:solidFill>
                  <a:schemeClr val="tx1"/>
                </a:solidFill>
                <a:latin typeface="Times New Roman" pitchFamily="18" charset="0"/>
              </a:defRPr>
            </a:lvl8pPr>
            <a:lvl9pPr marL="3886200" indent="-228600" algn="l" rtl="0" fontAlgn="base">
              <a:spcBef>
                <a:spcPct val="20000"/>
              </a:spcBef>
              <a:spcAft>
                <a:spcPct val="0"/>
              </a:spcAft>
              <a:buChar char="»"/>
              <a:tabLst>
                <a:tab pos="346075" algn="l"/>
              </a:tabLst>
              <a:defRPr sz="2000">
                <a:solidFill>
                  <a:schemeClr val="tx1"/>
                </a:solidFill>
                <a:latin typeface="Times New Roman" pitchFamily="18" charset="0"/>
              </a:defRPr>
            </a:lvl9pPr>
          </a:lstStyle>
          <a:p>
            <a:pPr marL="0" indent="0" algn="ctr">
              <a:spcAft>
                <a:spcPts val="600"/>
              </a:spcAft>
              <a:buClrTx/>
              <a:buNone/>
              <a:tabLst>
                <a:tab pos="228600" algn="l"/>
              </a:tabLst>
              <a:defRPr/>
            </a:pPr>
            <a:r>
              <a:rPr lang="en-US" sz="2400" b="0" i="0" dirty="0">
                <a:latin typeface="Calibri" pitchFamily="34" charset="0"/>
              </a:rPr>
              <a:t>Supporting </a:t>
            </a:r>
            <a:r>
              <a:rPr lang="en-US" sz="2400" b="0" i="0" dirty="0" smtClean="0">
                <a:latin typeface="Calibri" pitchFamily="34" charset="0"/>
              </a:rPr>
              <a:t> Agencies with ongoing support and analytics</a:t>
            </a:r>
            <a:endParaRPr lang="en-US" sz="2400" b="0" i="0" dirty="0">
              <a:latin typeface="Calibri" pitchFamily="34" charset="0"/>
            </a:endParaRPr>
          </a:p>
          <a:p>
            <a:pPr marL="228600" indent="-228600" algn="ctr">
              <a:spcAft>
                <a:spcPts val="600"/>
              </a:spcAft>
              <a:buClrTx/>
              <a:buFont typeface="Wingdings" pitchFamily="2" charset="2"/>
              <a:buChar char="§"/>
              <a:tabLst>
                <a:tab pos="228600" algn="l"/>
              </a:tabLst>
              <a:defRPr/>
            </a:pPr>
            <a:endParaRPr lang="en-US" sz="2400" b="0" i="0" kern="0" dirty="0" smtClean="0">
              <a:latin typeface="Calibri" pitchFamily="34" charset="0"/>
            </a:endParaRPr>
          </a:p>
        </p:txBody>
      </p:sp>
      <p:sp>
        <p:nvSpPr>
          <p:cNvPr id="4" name="TextBox 3"/>
          <p:cNvSpPr txBox="1"/>
          <p:nvPr/>
        </p:nvSpPr>
        <p:spPr>
          <a:xfrm>
            <a:off x="1686941" y="804042"/>
            <a:ext cx="6203730" cy="523220"/>
          </a:xfrm>
          <a:prstGeom prst="rect">
            <a:avLst/>
          </a:prstGeom>
          <a:noFill/>
        </p:spPr>
        <p:txBody>
          <a:bodyPr wrap="square" rtlCol="0">
            <a:spAutoFit/>
          </a:bodyPr>
          <a:lstStyle/>
          <a:p>
            <a:r>
              <a:rPr lang="en-US" sz="2800" i="0" dirty="0" smtClean="0">
                <a:solidFill>
                  <a:schemeClr val="tx1">
                    <a:lumMod val="75000"/>
                    <a:lumOff val="25000"/>
                  </a:schemeClr>
                </a:solidFill>
              </a:rPr>
              <a:t>Two major data management needs:</a:t>
            </a:r>
            <a:endParaRPr lang="en-US" sz="2800" i="0" dirty="0">
              <a:solidFill>
                <a:schemeClr val="tx1">
                  <a:lumMod val="75000"/>
                  <a:lumOff val="25000"/>
                </a:schemeClr>
              </a:solidFill>
            </a:endParaRPr>
          </a:p>
        </p:txBody>
      </p:sp>
      <p:sp>
        <p:nvSpPr>
          <p:cNvPr id="18" name="Down Arrow 17"/>
          <p:cNvSpPr/>
          <p:nvPr/>
        </p:nvSpPr>
        <p:spPr>
          <a:xfrm>
            <a:off x="2570489" y="3015391"/>
            <a:ext cx="484632" cy="978408"/>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Down Arrow 19"/>
          <p:cNvSpPr/>
          <p:nvPr/>
        </p:nvSpPr>
        <p:spPr>
          <a:xfrm>
            <a:off x="6276920" y="3011466"/>
            <a:ext cx="484632" cy="978408"/>
          </a:xfrm>
          <a:prstGeom prst="down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4635063" y="4079354"/>
            <a:ext cx="4003019" cy="2432197"/>
          </a:xfrm>
          <a:prstGeom prst="rect">
            <a:avLst/>
          </a:prstGeom>
          <a:solidFill>
            <a:schemeClr val="accent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632044" y="4079354"/>
            <a:ext cx="4003019" cy="2432197"/>
          </a:xfrm>
          <a:prstGeom prst="rect">
            <a:avLst/>
          </a:prstGeom>
          <a:solidFill>
            <a:schemeClr val="accent1">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TextBox 22"/>
          <p:cNvSpPr txBox="1"/>
          <p:nvPr/>
        </p:nvSpPr>
        <p:spPr>
          <a:xfrm>
            <a:off x="2088930" y="4249802"/>
            <a:ext cx="2254468" cy="1200329"/>
          </a:xfrm>
          <a:prstGeom prst="rect">
            <a:avLst/>
          </a:prstGeom>
          <a:noFill/>
        </p:spPr>
        <p:txBody>
          <a:bodyPr wrap="square" rtlCol="0">
            <a:spAutoFit/>
          </a:bodyPr>
          <a:lstStyle/>
          <a:p>
            <a:pPr algn="ctr"/>
            <a:r>
              <a:rPr lang="en-US" sz="2400" i="0" dirty="0" smtClean="0">
                <a:solidFill>
                  <a:schemeClr val="bg1"/>
                </a:solidFill>
              </a:rPr>
              <a:t> EO 88 Performance Portal</a:t>
            </a:r>
            <a:endParaRPr lang="en-US" sz="2000" i="0" dirty="0" smtClean="0">
              <a:solidFill>
                <a:schemeClr val="bg1"/>
              </a:solidFill>
            </a:endParaRPr>
          </a:p>
        </p:txBody>
      </p:sp>
      <p:pic>
        <p:nvPicPr>
          <p:cNvPr id="24" name="Picture 13" descr="C:\Users\wkassl\AppData\Local\Microsoft\Windows\Temporary Internet Files\Content.IE5\4GI0KJK6\MC900441458[1].png"/>
          <p:cNvPicPr>
            <a:picLocks noChangeAspect="1" noChangeArrowheads="1"/>
          </p:cNvPicPr>
          <p:nvPr/>
        </p:nvPicPr>
        <p:blipFill>
          <a:blip r:embed="rId4" cstate="print">
            <a:biLevel thresh="75000"/>
            <a:extLst>
              <a:ext uri="{28A0092B-C50C-407E-A947-70E740481C1C}">
                <a14:useLocalDpi xmlns="" xmlns:a14="http://schemas.microsoft.com/office/drawing/2010/main" val="0"/>
              </a:ext>
            </a:extLst>
          </a:blip>
          <a:srcRect/>
          <a:stretch>
            <a:fillRect/>
          </a:stretch>
        </p:blipFill>
        <p:spPr bwMode="auto">
          <a:xfrm>
            <a:off x="781423" y="4491912"/>
            <a:ext cx="1547106" cy="1547106"/>
          </a:xfrm>
          <a:prstGeom prst="rect">
            <a:avLst/>
          </a:prstGeom>
          <a:noFill/>
          <a:extLst>
            <a:ext uri="{909E8E84-426E-40DD-AFC4-6F175D3DCCD1}">
              <a14:hiddenFill xmlns="" xmlns:a14="http://schemas.microsoft.com/office/drawing/2010/main">
                <a:solidFill>
                  <a:srgbClr val="FFFFFF"/>
                </a:solidFill>
              </a14:hiddenFill>
            </a:ext>
          </a:extLst>
        </p:spPr>
      </p:pic>
      <p:sp>
        <p:nvSpPr>
          <p:cNvPr id="25" name="TextBox 24"/>
          <p:cNvSpPr txBox="1"/>
          <p:nvPr/>
        </p:nvSpPr>
        <p:spPr>
          <a:xfrm>
            <a:off x="4738967" y="4249801"/>
            <a:ext cx="2038351" cy="1200329"/>
          </a:xfrm>
          <a:prstGeom prst="rect">
            <a:avLst/>
          </a:prstGeom>
          <a:noFill/>
        </p:spPr>
        <p:txBody>
          <a:bodyPr wrap="square" rtlCol="0">
            <a:spAutoFit/>
          </a:bodyPr>
          <a:lstStyle/>
          <a:p>
            <a:pPr algn="ctr"/>
            <a:r>
              <a:rPr lang="en-US" sz="2400" i="0" dirty="0" smtClean="0">
                <a:solidFill>
                  <a:schemeClr val="tx1"/>
                </a:solidFill>
              </a:rPr>
              <a:t>Continuous Monitoring Portal</a:t>
            </a:r>
            <a:endParaRPr lang="en-US" sz="2000" i="0" dirty="0">
              <a:solidFill>
                <a:schemeClr val="tx1"/>
              </a:solidFill>
            </a:endParaRPr>
          </a:p>
        </p:txBody>
      </p:sp>
      <p:pic>
        <p:nvPicPr>
          <p:cNvPr id="28" name="Picture 27"/>
          <p:cNvPicPr>
            <a:picLocks noChangeAspect="1" noChangeArrowheads="1"/>
          </p:cNvPicPr>
          <p:nvPr/>
        </p:nvPicPr>
        <p:blipFill>
          <a:blip r:embed="rId5" cstate="print"/>
          <a:srcRect/>
          <a:stretch>
            <a:fillRect/>
          </a:stretch>
        </p:blipFill>
        <p:spPr bwMode="auto">
          <a:xfrm>
            <a:off x="6730022" y="4516375"/>
            <a:ext cx="1624301" cy="1624301"/>
          </a:xfrm>
          <a:prstGeom prst="rect">
            <a:avLst/>
          </a:prstGeom>
          <a:ln>
            <a:noFill/>
          </a:ln>
          <a:effectLst>
            <a:softEdge rad="112500"/>
          </a:effectLst>
        </p:spPr>
      </p:pic>
      <p:sp>
        <p:nvSpPr>
          <p:cNvPr id="29" name="TextBox 28"/>
          <p:cNvSpPr txBox="1"/>
          <p:nvPr/>
        </p:nvSpPr>
        <p:spPr>
          <a:xfrm>
            <a:off x="2167760" y="3237551"/>
            <a:ext cx="4966138" cy="523220"/>
          </a:xfrm>
          <a:prstGeom prst="rect">
            <a:avLst/>
          </a:prstGeom>
          <a:noFill/>
        </p:spPr>
        <p:txBody>
          <a:bodyPr wrap="square" rtlCol="0">
            <a:spAutoFit/>
          </a:bodyPr>
          <a:lstStyle/>
          <a:p>
            <a:pPr algn="ctr"/>
            <a:r>
              <a:rPr lang="en-US" sz="2800" i="0" dirty="0" smtClean="0">
                <a:solidFill>
                  <a:schemeClr val="tx1">
                    <a:lumMod val="75000"/>
                    <a:lumOff val="25000"/>
                  </a:schemeClr>
                </a:solidFill>
              </a:rPr>
              <a:t>Solution:</a:t>
            </a:r>
            <a:endParaRPr lang="en-US" sz="2800" i="0" dirty="0">
              <a:solidFill>
                <a:schemeClr val="tx1">
                  <a:lumMod val="75000"/>
                  <a:lumOff val="25000"/>
                </a:schemeClr>
              </a:solidFill>
            </a:endParaRPr>
          </a:p>
        </p:txBody>
      </p:sp>
      <p:pic>
        <p:nvPicPr>
          <p:cNvPr id="27" name="Picture 2"/>
          <p:cNvPicPr>
            <a:picLocks noChangeAspect="1" noChangeArrowheads="1"/>
          </p:cNvPicPr>
          <p:nvPr/>
        </p:nvPicPr>
        <p:blipFill>
          <a:blip r:embed="rId6" cstate="print">
            <a:extLst>
              <a:ext uri="{28A0092B-C50C-407E-A947-70E740481C1C}">
                <a14:useLocalDpi xmlns="" xmlns:a14="http://schemas.microsoft.com/office/drawing/2010/main" val="0"/>
              </a:ext>
            </a:extLst>
          </a:blip>
          <a:srcRect/>
          <a:stretch>
            <a:fillRect/>
          </a:stretch>
        </p:blipFill>
        <p:spPr bwMode="auto">
          <a:xfrm>
            <a:off x="2854420" y="5869404"/>
            <a:ext cx="3485564" cy="63814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26" name="Rectangle 25"/>
          <p:cNvSpPr/>
          <p:nvPr/>
        </p:nvSpPr>
        <p:spPr>
          <a:xfrm rot="20652039">
            <a:off x="733987" y="5410989"/>
            <a:ext cx="164660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rgbClr val="000000"/>
                    </a:gs>
                    <a:gs pos="39999">
                      <a:srgbClr val="0A128C"/>
                    </a:gs>
                    <a:gs pos="70000">
                      <a:srgbClr val="181CC7"/>
                    </a:gs>
                    <a:gs pos="88000">
                      <a:srgbClr val="7005D4"/>
                    </a:gs>
                    <a:gs pos="100000">
                      <a:srgbClr val="8C3D91"/>
                    </a:gs>
                  </a:gsLst>
                  <a:lin ang="5400000" scaled="0"/>
                </a:gradFill>
                <a:effectLst>
                  <a:outerShdw blurRad="50800" dist="39000" dir="5460000" algn="tl">
                    <a:srgbClr val="000000">
                      <a:alpha val="38000"/>
                    </a:srgbClr>
                  </a:outerShdw>
                </a:effectLst>
              </a:rPr>
              <a:t>Free</a:t>
            </a:r>
            <a:endParaRPr lang="en-US" sz="5400" b="1" cap="none" spc="0" dirty="0">
              <a:ln w="11430"/>
              <a:gradFill>
                <a:gsLst>
                  <a:gs pos="0">
                    <a:srgbClr val="000000"/>
                  </a:gs>
                  <a:gs pos="39999">
                    <a:srgbClr val="0A128C"/>
                  </a:gs>
                  <a:gs pos="70000">
                    <a:srgbClr val="181CC7"/>
                  </a:gs>
                  <a:gs pos="88000">
                    <a:srgbClr val="7005D4"/>
                  </a:gs>
                  <a:gs pos="100000">
                    <a:srgbClr val="8C3D91"/>
                  </a:gs>
                </a:gsLst>
                <a:lin ang="5400000" scaled="0"/>
              </a:gradFill>
              <a:effectLst>
                <a:outerShdw blurRad="50800" dist="39000" dir="5460000" algn="tl">
                  <a:srgbClr val="000000">
                    <a:alpha val="38000"/>
                  </a:srgbClr>
                </a:outerShdw>
              </a:effectLst>
            </a:endParaRPr>
          </a:p>
        </p:txBody>
      </p:sp>
      <p:sp>
        <p:nvSpPr>
          <p:cNvPr id="30" name="Rectangle 29"/>
          <p:cNvSpPr/>
          <p:nvPr/>
        </p:nvSpPr>
        <p:spPr>
          <a:xfrm rot="20652039">
            <a:off x="6873908" y="5468796"/>
            <a:ext cx="1992853" cy="923330"/>
          </a:xfrm>
          <a:prstGeom prst="rect">
            <a:avLst/>
          </a:prstGeom>
          <a:noFill/>
        </p:spPr>
        <p:txBody>
          <a:bodyPr wrap="none" lIns="91440" tIns="45720" rIns="91440" bIns="45720">
            <a:spAutoFit/>
          </a:bodyPr>
          <a:lstStyle/>
          <a:p>
            <a:pPr algn="ctr"/>
            <a:r>
              <a:rPr lang="en-US" sz="5400" b="1"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$TBD</a:t>
            </a:r>
            <a:endParaRPr lang="en-US" sz="5400" b="1"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Tree>
    <p:extLst>
      <p:ext uri="{BB962C8B-B14F-4D97-AF65-F5344CB8AC3E}">
        <p14:creationId xmlns="" xmlns:p14="http://schemas.microsoft.com/office/powerpoint/2010/main" val="67182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500"/>
                                        <p:tgtEl>
                                          <p:spTgt spid="3">
                                            <p:bg/>
                                          </p:spTgt>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1" nodeType="clickEffect">
                                  <p:stCondLst>
                                    <p:cond delay="0"/>
                                  </p:stCondLst>
                                  <p:childTnLst>
                                    <p:set>
                                      <p:cBhvr>
                                        <p:cTn id="19" dur="1" fill="hold">
                                          <p:stCondLst>
                                            <p:cond delay="0"/>
                                          </p:stCondLst>
                                        </p:cTn>
                                        <p:tgtEl>
                                          <p:spTgt spid="18"/>
                                        </p:tgtEl>
                                        <p:attrNameLst>
                                          <p:attrName>style.visibility</p:attrName>
                                        </p:attrNameLst>
                                      </p:cBhvr>
                                      <p:to>
                                        <p:strVal val="visible"/>
                                      </p:to>
                                    </p:set>
                                    <p:anim calcmode="lin" valueType="num">
                                      <p:cBhvr additive="base">
                                        <p:cTn id="20" dur="500" fill="hold"/>
                                        <p:tgtEl>
                                          <p:spTgt spid="18"/>
                                        </p:tgtEl>
                                        <p:attrNameLst>
                                          <p:attrName>ppt_x</p:attrName>
                                        </p:attrNameLst>
                                      </p:cBhvr>
                                      <p:tavLst>
                                        <p:tav tm="0">
                                          <p:val>
                                            <p:strVal val="#ppt_x"/>
                                          </p:val>
                                        </p:tav>
                                        <p:tav tm="100000">
                                          <p:val>
                                            <p:strVal val="#ppt_x"/>
                                          </p:val>
                                        </p:tav>
                                      </p:tavLst>
                                    </p:anim>
                                    <p:anim calcmode="lin" valueType="num">
                                      <p:cBhvr additive="base">
                                        <p:cTn id="21" dur="500" fill="hold"/>
                                        <p:tgtEl>
                                          <p:spTgt spid="18"/>
                                        </p:tgtEl>
                                        <p:attrNameLst>
                                          <p:attrName>ppt_y</p:attrName>
                                        </p:attrNameLst>
                                      </p:cBhvr>
                                      <p:tavLst>
                                        <p:tav tm="0">
                                          <p:val>
                                            <p:strVal val="1+#ppt_h/2"/>
                                          </p:val>
                                        </p:tav>
                                        <p:tav tm="100000">
                                          <p:val>
                                            <p:strVal val="#ppt_y"/>
                                          </p:val>
                                        </p:tav>
                                      </p:tavLst>
                                    </p:anim>
                                  </p:childTnLst>
                                </p:cTn>
                              </p:par>
                              <p:par>
                                <p:cTn id="22" presetID="2" presetClass="entr" presetSubtype="4" fill="hold" grpId="1" nodeType="withEffect">
                                  <p:stCondLst>
                                    <p:cond delay="0"/>
                                  </p:stCondLst>
                                  <p:childTnLst>
                                    <p:set>
                                      <p:cBhvr>
                                        <p:cTn id="23" dur="1" fill="hold">
                                          <p:stCondLst>
                                            <p:cond delay="0"/>
                                          </p:stCondLst>
                                        </p:cTn>
                                        <p:tgtEl>
                                          <p:spTgt spid="29"/>
                                        </p:tgtEl>
                                        <p:attrNameLst>
                                          <p:attrName>style.visibility</p:attrName>
                                        </p:attrNameLst>
                                      </p:cBhvr>
                                      <p:to>
                                        <p:strVal val="visible"/>
                                      </p:to>
                                    </p:set>
                                    <p:anim calcmode="lin" valueType="num">
                                      <p:cBhvr additive="base">
                                        <p:cTn id="24" dur="500" fill="hold"/>
                                        <p:tgtEl>
                                          <p:spTgt spid="29"/>
                                        </p:tgtEl>
                                        <p:attrNameLst>
                                          <p:attrName>ppt_x</p:attrName>
                                        </p:attrNameLst>
                                      </p:cBhvr>
                                      <p:tavLst>
                                        <p:tav tm="0">
                                          <p:val>
                                            <p:strVal val="#ppt_x"/>
                                          </p:val>
                                        </p:tav>
                                        <p:tav tm="100000">
                                          <p:val>
                                            <p:strVal val="#ppt_x"/>
                                          </p:val>
                                        </p:tav>
                                      </p:tavLst>
                                    </p:anim>
                                    <p:anim calcmode="lin" valueType="num">
                                      <p:cBhvr additive="base">
                                        <p:cTn id="25" dur="500" fill="hold"/>
                                        <p:tgtEl>
                                          <p:spTgt spid="29"/>
                                        </p:tgtEl>
                                        <p:attrNameLst>
                                          <p:attrName>ppt_y</p:attrName>
                                        </p:attrNameLst>
                                      </p:cBhvr>
                                      <p:tavLst>
                                        <p:tav tm="0">
                                          <p:val>
                                            <p:strVal val="1+#ppt_h/2"/>
                                          </p:val>
                                        </p:tav>
                                        <p:tav tm="100000">
                                          <p:val>
                                            <p:strVal val="#ppt_y"/>
                                          </p:val>
                                        </p:tav>
                                      </p:tavLst>
                                    </p:anim>
                                  </p:childTnLst>
                                </p:cTn>
                              </p:par>
                              <p:par>
                                <p:cTn id="26" presetID="2" presetClass="entr" presetSubtype="4" fill="hold" grpId="1" nodeType="with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additive="base">
                                        <p:cTn id="28" dur="500" fill="hold"/>
                                        <p:tgtEl>
                                          <p:spTgt spid="20"/>
                                        </p:tgtEl>
                                        <p:attrNameLst>
                                          <p:attrName>ppt_x</p:attrName>
                                        </p:attrNameLst>
                                      </p:cBhvr>
                                      <p:tavLst>
                                        <p:tav tm="0">
                                          <p:val>
                                            <p:strVal val="#ppt_x"/>
                                          </p:val>
                                        </p:tav>
                                        <p:tav tm="100000">
                                          <p:val>
                                            <p:strVal val="#ppt_x"/>
                                          </p:val>
                                        </p:tav>
                                      </p:tavLst>
                                    </p:anim>
                                    <p:anim calcmode="lin" valueType="num">
                                      <p:cBhvr additive="base">
                                        <p:cTn id="29" dur="500" fill="hold"/>
                                        <p:tgtEl>
                                          <p:spTgt spid="20"/>
                                        </p:tgtEl>
                                        <p:attrNameLst>
                                          <p:attrName>ppt_y</p:attrName>
                                        </p:attrNameLst>
                                      </p:cBhvr>
                                      <p:tavLst>
                                        <p:tav tm="0">
                                          <p:val>
                                            <p:strVal val="1+#ppt_h/2"/>
                                          </p:val>
                                        </p:tav>
                                        <p:tav tm="100000">
                                          <p:val>
                                            <p:strVal val="#ppt_y"/>
                                          </p:val>
                                        </p:tav>
                                      </p:tavLst>
                                    </p:anim>
                                  </p:childTnLst>
                                </p:cTn>
                              </p:par>
                              <p:par>
                                <p:cTn id="30" presetID="2" presetClass="entr" presetSubtype="4" fill="hold" grpId="1" nodeType="withEffect">
                                  <p:stCondLst>
                                    <p:cond delay="0"/>
                                  </p:stCondLst>
                                  <p:childTnLst>
                                    <p:set>
                                      <p:cBhvr>
                                        <p:cTn id="31" dur="1" fill="hold">
                                          <p:stCondLst>
                                            <p:cond delay="0"/>
                                          </p:stCondLst>
                                        </p:cTn>
                                        <p:tgtEl>
                                          <p:spTgt spid="23"/>
                                        </p:tgtEl>
                                        <p:attrNameLst>
                                          <p:attrName>style.visibility</p:attrName>
                                        </p:attrNameLst>
                                      </p:cBhvr>
                                      <p:to>
                                        <p:strVal val="visible"/>
                                      </p:to>
                                    </p:set>
                                    <p:anim calcmode="lin" valueType="num">
                                      <p:cBhvr additive="base">
                                        <p:cTn id="32" dur="500" fill="hold"/>
                                        <p:tgtEl>
                                          <p:spTgt spid="23"/>
                                        </p:tgtEl>
                                        <p:attrNameLst>
                                          <p:attrName>ppt_x</p:attrName>
                                        </p:attrNameLst>
                                      </p:cBhvr>
                                      <p:tavLst>
                                        <p:tav tm="0">
                                          <p:val>
                                            <p:strVal val="#ppt_x"/>
                                          </p:val>
                                        </p:tav>
                                        <p:tav tm="100000">
                                          <p:val>
                                            <p:strVal val="#ppt_x"/>
                                          </p:val>
                                        </p:tav>
                                      </p:tavLst>
                                    </p:anim>
                                    <p:anim calcmode="lin" valueType="num">
                                      <p:cBhvr additive="base">
                                        <p:cTn id="33" dur="500" fill="hold"/>
                                        <p:tgtEl>
                                          <p:spTgt spid="23"/>
                                        </p:tgtEl>
                                        <p:attrNameLst>
                                          <p:attrName>ppt_y</p:attrName>
                                        </p:attrNameLst>
                                      </p:cBhvr>
                                      <p:tavLst>
                                        <p:tav tm="0">
                                          <p:val>
                                            <p:strVal val="1+#ppt_h/2"/>
                                          </p:val>
                                        </p:tav>
                                        <p:tav tm="100000">
                                          <p:val>
                                            <p:strVal val="#ppt_y"/>
                                          </p:val>
                                        </p:tav>
                                      </p:tavLst>
                                    </p:anim>
                                  </p:childTnLst>
                                </p:cTn>
                              </p:par>
                              <p:par>
                                <p:cTn id="34" presetID="2" presetClass="entr" presetSubtype="4" fill="hold" grpId="1" nodeType="withEffect">
                                  <p:stCondLst>
                                    <p:cond delay="0"/>
                                  </p:stCondLst>
                                  <p:childTnLst>
                                    <p:set>
                                      <p:cBhvr>
                                        <p:cTn id="35" dur="1" fill="hold">
                                          <p:stCondLst>
                                            <p:cond delay="0"/>
                                          </p:stCondLst>
                                        </p:cTn>
                                        <p:tgtEl>
                                          <p:spTgt spid="21"/>
                                        </p:tgtEl>
                                        <p:attrNameLst>
                                          <p:attrName>style.visibility</p:attrName>
                                        </p:attrNameLst>
                                      </p:cBhvr>
                                      <p:to>
                                        <p:strVal val="visible"/>
                                      </p:to>
                                    </p:set>
                                    <p:anim calcmode="lin" valueType="num">
                                      <p:cBhvr additive="base">
                                        <p:cTn id="36" dur="500" fill="hold"/>
                                        <p:tgtEl>
                                          <p:spTgt spid="21"/>
                                        </p:tgtEl>
                                        <p:attrNameLst>
                                          <p:attrName>ppt_x</p:attrName>
                                        </p:attrNameLst>
                                      </p:cBhvr>
                                      <p:tavLst>
                                        <p:tav tm="0">
                                          <p:val>
                                            <p:strVal val="#ppt_x"/>
                                          </p:val>
                                        </p:tav>
                                        <p:tav tm="100000">
                                          <p:val>
                                            <p:strVal val="#ppt_x"/>
                                          </p:val>
                                        </p:tav>
                                      </p:tavLst>
                                    </p:anim>
                                    <p:anim calcmode="lin" valueType="num">
                                      <p:cBhvr additive="base">
                                        <p:cTn id="37" dur="500" fill="hold"/>
                                        <p:tgtEl>
                                          <p:spTgt spid="21"/>
                                        </p:tgtEl>
                                        <p:attrNameLst>
                                          <p:attrName>ppt_y</p:attrName>
                                        </p:attrNameLst>
                                      </p:cBhvr>
                                      <p:tavLst>
                                        <p:tav tm="0">
                                          <p:val>
                                            <p:strVal val="1+#ppt_h/2"/>
                                          </p:val>
                                        </p:tav>
                                        <p:tav tm="100000">
                                          <p:val>
                                            <p:strVal val="#ppt_y"/>
                                          </p:val>
                                        </p:tav>
                                      </p:tavLst>
                                    </p:anim>
                                  </p:childTnLst>
                                </p:cTn>
                              </p:par>
                              <p:par>
                                <p:cTn id="38" presetID="2" presetClass="entr" presetSubtype="4" fill="hold" grpId="1" nodeType="withEffect">
                                  <p:stCondLst>
                                    <p:cond delay="0"/>
                                  </p:stCondLst>
                                  <p:childTnLst>
                                    <p:set>
                                      <p:cBhvr>
                                        <p:cTn id="39" dur="1" fill="hold">
                                          <p:stCondLst>
                                            <p:cond delay="0"/>
                                          </p:stCondLst>
                                        </p:cTn>
                                        <p:tgtEl>
                                          <p:spTgt spid="22"/>
                                        </p:tgtEl>
                                        <p:attrNameLst>
                                          <p:attrName>style.visibility</p:attrName>
                                        </p:attrNameLst>
                                      </p:cBhvr>
                                      <p:to>
                                        <p:strVal val="visible"/>
                                      </p:to>
                                    </p:set>
                                    <p:anim calcmode="lin" valueType="num">
                                      <p:cBhvr additive="base">
                                        <p:cTn id="40" dur="500" fill="hold"/>
                                        <p:tgtEl>
                                          <p:spTgt spid="22"/>
                                        </p:tgtEl>
                                        <p:attrNameLst>
                                          <p:attrName>ppt_x</p:attrName>
                                        </p:attrNameLst>
                                      </p:cBhvr>
                                      <p:tavLst>
                                        <p:tav tm="0">
                                          <p:val>
                                            <p:strVal val="#ppt_x"/>
                                          </p:val>
                                        </p:tav>
                                        <p:tav tm="100000">
                                          <p:val>
                                            <p:strVal val="#ppt_x"/>
                                          </p:val>
                                        </p:tav>
                                      </p:tavLst>
                                    </p:anim>
                                    <p:anim calcmode="lin" valueType="num">
                                      <p:cBhvr additive="base">
                                        <p:cTn id="41" dur="500" fill="hold"/>
                                        <p:tgtEl>
                                          <p:spTgt spid="22"/>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27"/>
                                        </p:tgtEl>
                                        <p:attrNameLst>
                                          <p:attrName>style.visibility</p:attrName>
                                        </p:attrNameLst>
                                      </p:cBhvr>
                                      <p:to>
                                        <p:strVal val="visible"/>
                                      </p:to>
                                    </p:set>
                                    <p:anim calcmode="lin" valueType="num">
                                      <p:cBhvr additive="base">
                                        <p:cTn id="44" dur="500" fill="hold"/>
                                        <p:tgtEl>
                                          <p:spTgt spid="27"/>
                                        </p:tgtEl>
                                        <p:attrNameLst>
                                          <p:attrName>ppt_x</p:attrName>
                                        </p:attrNameLst>
                                      </p:cBhvr>
                                      <p:tavLst>
                                        <p:tav tm="0">
                                          <p:val>
                                            <p:strVal val="#ppt_x"/>
                                          </p:val>
                                        </p:tav>
                                        <p:tav tm="100000">
                                          <p:val>
                                            <p:strVal val="#ppt_x"/>
                                          </p:val>
                                        </p:tav>
                                      </p:tavLst>
                                    </p:anim>
                                    <p:anim calcmode="lin" valueType="num">
                                      <p:cBhvr additive="base">
                                        <p:cTn id="45" dur="500" fill="hold"/>
                                        <p:tgtEl>
                                          <p:spTgt spid="27"/>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28"/>
                                        </p:tgtEl>
                                        <p:attrNameLst>
                                          <p:attrName>style.visibility</p:attrName>
                                        </p:attrNameLst>
                                      </p:cBhvr>
                                      <p:to>
                                        <p:strVal val="visible"/>
                                      </p:to>
                                    </p:set>
                                    <p:anim calcmode="lin" valueType="num">
                                      <p:cBhvr additive="base">
                                        <p:cTn id="48" dur="500" fill="hold"/>
                                        <p:tgtEl>
                                          <p:spTgt spid="28"/>
                                        </p:tgtEl>
                                        <p:attrNameLst>
                                          <p:attrName>ppt_x</p:attrName>
                                        </p:attrNameLst>
                                      </p:cBhvr>
                                      <p:tavLst>
                                        <p:tav tm="0">
                                          <p:val>
                                            <p:strVal val="#ppt_x"/>
                                          </p:val>
                                        </p:tav>
                                        <p:tav tm="100000">
                                          <p:val>
                                            <p:strVal val="#ppt_x"/>
                                          </p:val>
                                        </p:tav>
                                      </p:tavLst>
                                    </p:anim>
                                    <p:anim calcmode="lin" valueType="num">
                                      <p:cBhvr additive="base">
                                        <p:cTn id="49" dur="500" fill="hold"/>
                                        <p:tgtEl>
                                          <p:spTgt spid="28"/>
                                        </p:tgtEl>
                                        <p:attrNameLst>
                                          <p:attrName>ppt_y</p:attrName>
                                        </p:attrNameLst>
                                      </p:cBhvr>
                                      <p:tavLst>
                                        <p:tav tm="0">
                                          <p:val>
                                            <p:strVal val="1+#ppt_h/2"/>
                                          </p:val>
                                        </p:tav>
                                        <p:tav tm="100000">
                                          <p:val>
                                            <p:strVal val="#ppt_y"/>
                                          </p:val>
                                        </p:tav>
                                      </p:tavLst>
                                    </p:anim>
                                  </p:childTnLst>
                                </p:cTn>
                              </p:par>
                              <p:par>
                                <p:cTn id="50" presetID="2" presetClass="entr" presetSubtype="4" fill="hold" grpId="1" nodeType="withEffect">
                                  <p:stCondLst>
                                    <p:cond delay="0"/>
                                  </p:stCondLst>
                                  <p:childTnLst>
                                    <p:set>
                                      <p:cBhvr>
                                        <p:cTn id="51" dur="1" fill="hold">
                                          <p:stCondLst>
                                            <p:cond delay="0"/>
                                          </p:stCondLst>
                                        </p:cTn>
                                        <p:tgtEl>
                                          <p:spTgt spid="25"/>
                                        </p:tgtEl>
                                        <p:attrNameLst>
                                          <p:attrName>style.visibility</p:attrName>
                                        </p:attrNameLst>
                                      </p:cBhvr>
                                      <p:to>
                                        <p:strVal val="visible"/>
                                      </p:to>
                                    </p:set>
                                    <p:anim calcmode="lin" valueType="num">
                                      <p:cBhvr additive="base">
                                        <p:cTn id="52" dur="500" fill="hold"/>
                                        <p:tgtEl>
                                          <p:spTgt spid="25"/>
                                        </p:tgtEl>
                                        <p:attrNameLst>
                                          <p:attrName>ppt_x</p:attrName>
                                        </p:attrNameLst>
                                      </p:cBhvr>
                                      <p:tavLst>
                                        <p:tav tm="0">
                                          <p:val>
                                            <p:strVal val="#ppt_x"/>
                                          </p:val>
                                        </p:tav>
                                        <p:tav tm="100000">
                                          <p:val>
                                            <p:strVal val="#ppt_x"/>
                                          </p:val>
                                        </p:tav>
                                      </p:tavLst>
                                    </p:anim>
                                    <p:anim calcmode="lin" valueType="num">
                                      <p:cBhvr additive="base">
                                        <p:cTn id="53" dur="500" fill="hold"/>
                                        <p:tgtEl>
                                          <p:spTgt spid="25"/>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24"/>
                                        </p:tgtEl>
                                        <p:attrNameLst>
                                          <p:attrName>style.visibility</p:attrName>
                                        </p:attrNameLst>
                                      </p:cBhvr>
                                      <p:to>
                                        <p:strVal val="visible"/>
                                      </p:to>
                                    </p:set>
                                    <p:anim calcmode="lin" valueType="num">
                                      <p:cBhvr additive="base">
                                        <p:cTn id="56" dur="500" fill="hold"/>
                                        <p:tgtEl>
                                          <p:spTgt spid="24"/>
                                        </p:tgtEl>
                                        <p:attrNameLst>
                                          <p:attrName>ppt_x</p:attrName>
                                        </p:attrNameLst>
                                      </p:cBhvr>
                                      <p:tavLst>
                                        <p:tav tm="0">
                                          <p:val>
                                            <p:strVal val="#ppt_x"/>
                                          </p:val>
                                        </p:tav>
                                        <p:tav tm="100000">
                                          <p:val>
                                            <p:strVal val="#ppt_x"/>
                                          </p:val>
                                        </p:tav>
                                      </p:tavLst>
                                    </p:anim>
                                    <p:anim calcmode="lin" valueType="num">
                                      <p:cBhvr additive="base">
                                        <p:cTn id="57"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9" presetClass="entr" presetSubtype="0" fill="hold" grpId="0" nodeType="clickEffect">
                                  <p:stCondLst>
                                    <p:cond delay="0"/>
                                  </p:stCondLst>
                                  <p:childTnLst>
                                    <p:set>
                                      <p:cBhvr>
                                        <p:cTn id="61" dur="1" fill="hold">
                                          <p:stCondLst>
                                            <p:cond delay="0"/>
                                          </p:stCondLst>
                                        </p:cTn>
                                        <p:tgtEl>
                                          <p:spTgt spid="26"/>
                                        </p:tgtEl>
                                        <p:attrNameLst>
                                          <p:attrName>style.visibility</p:attrName>
                                        </p:attrNameLst>
                                      </p:cBhvr>
                                      <p:to>
                                        <p:strVal val="visible"/>
                                      </p:to>
                                    </p:set>
                                    <p:animEffect transition="in" filter="dissolve">
                                      <p:cBhvr>
                                        <p:cTn id="62" dur="500"/>
                                        <p:tgtEl>
                                          <p:spTgt spid="26"/>
                                        </p:tgtEl>
                                      </p:cBhvr>
                                    </p:animEffect>
                                  </p:childTnLst>
                                </p:cTn>
                              </p:par>
                            </p:childTnLst>
                          </p:cTn>
                        </p:par>
                      </p:childTnLst>
                    </p:cTn>
                  </p:par>
                  <p:par>
                    <p:cTn id="63" fill="hold">
                      <p:stCondLst>
                        <p:cond delay="indefinite"/>
                      </p:stCondLst>
                      <p:childTnLst>
                        <p:par>
                          <p:cTn id="64" fill="hold">
                            <p:stCondLst>
                              <p:cond delay="0"/>
                            </p:stCondLst>
                            <p:childTnLst>
                              <p:par>
                                <p:cTn id="65" presetID="9" presetClass="entr" presetSubtype="0"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Effect transition="in" filter="dissolve">
                                      <p:cBhvr>
                                        <p:cTn id="6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4" grpId="0" animBg="1"/>
      <p:bldP spid="18" grpId="1" animBg="1"/>
      <p:bldP spid="20" grpId="1" animBg="1"/>
      <p:bldP spid="21" grpId="1" animBg="1"/>
      <p:bldP spid="22" grpId="1" animBg="1"/>
      <p:bldP spid="23" grpId="1"/>
      <p:bldP spid="25" grpId="1"/>
      <p:bldP spid="29" grpId="1"/>
      <p:bldP spid="26" grpId="0"/>
      <p:bldP spid="30"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88731" y="1698242"/>
            <a:ext cx="8229600" cy="4860213"/>
          </a:xfrm>
        </p:spPr>
        <p:txBody>
          <a:bodyPr/>
          <a:lstStyle/>
          <a:p>
            <a:r>
              <a:rPr lang="en-US" dirty="0" smtClean="0"/>
              <a:t>Source energy metrics for building, campus, and agency – including consumption and EUI</a:t>
            </a:r>
          </a:p>
          <a:p>
            <a:r>
              <a:rPr lang="en-US" dirty="0" smtClean="0"/>
              <a:t>Track Progress against EO 88 targets &amp; other requirements (Audits, RCx, submetering)</a:t>
            </a:r>
          </a:p>
          <a:p>
            <a:r>
              <a:rPr lang="en-US" dirty="0" smtClean="0"/>
              <a:t>Utility Analysis – comparison of consumption and costs, trends, forecasting  - campus to campus, agency to agency</a:t>
            </a:r>
          </a:p>
          <a:p>
            <a:r>
              <a:rPr lang="en-US" dirty="0" smtClean="0"/>
              <a:t>Enterprise tool to view and manage energy consumption and spend</a:t>
            </a:r>
            <a:endParaRPr lang="en-US" dirty="0"/>
          </a:p>
        </p:txBody>
      </p:sp>
      <p:sp>
        <p:nvSpPr>
          <p:cNvPr id="14338" name="Title 1"/>
          <p:cNvSpPr>
            <a:spLocks noGrp="1"/>
          </p:cNvSpPr>
          <p:nvPr>
            <p:ph type="title"/>
          </p:nvPr>
        </p:nvSpPr>
        <p:spPr>
          <a:xfrm>
            <a:off x="599090" y="812333"/>
            <a:ext cx="8229600" cy="1002193"/>
          </a:xfrm>
        </p:spPr>
        <p:txBody>
          <a:bodyPr/>
          <a:lstStyle/>
          <a:p>
            <a:r>
              <a:rPr lang="en-US" dirty="0" smtClean="0"/>
              <a:t>NYEM Performance Portal Features</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6"/>
          <p:cNvGrpSpPr/>
          <p:nvPr/>
        </p:nvGrpSpPr>
        <p:grpSpPr>
          <a:xfrm>
            <a:off x="818125" y="2972627"/>
            <a:ext cx="4913405" cy="3289950"/>
            <a:chOff x="-2590831" y="0"/>
            <a:chExt cx="4913405" cy="3289950"/>
          </a:xfrm>
        </p:grpSpPr>
        <p:sp>
          <p:nvSpPr>
            <p:cNvPr id="8" name="Rectangle 7"/>
            <p:cNvSpPr/>
            <p:nvPr/>
          </p:nvSpPr>
          <p:spPr>
            <a:xfrm>
              <a:off x="-2590831" y="2923954"/>
              <a:ext cx="1510404" cy="3659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4" name="Group 10"/>
          <p:cNvGrpSpPr/>
          <p:nvPr/>
        </p:nvGrpSpPr>
        <p:grpSpPr>
          <a:xfrm>
            <a:off x="3564869" y="3125027"/>
            <a:ext cx="2319061" cy="912746"/>
            <a:chOff x="3513" y="0"/>
            <a:chExt cx="2319061" cy="912746"/>
          </a:xfrm>
        </p:grpSpPr>
        <p:sp>
          <p:nvSpPr>
            <p:cNvPr id="12" name="Rectangle 11"/>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angle 12"/>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5" name="Group 13"/>
          <p:cNvGrpSpPr/>
          <p:nvPr/>
        </p:nvGrpSpPr>
        <p:grpSpPr>
          <a:xfrm>
            <a:off x="3717269" y="3277427"/>
            <a:ext cx="2319061" cy="912746"/>
            <a:chOff x="3513" y="0"/>
            <a:chExt cx="2319061" cy="912746"/>
          </a:xfrm>
        </p:grpSpPr>
        <p:sp>
          <p:nvSpPr>
            <p:cNvPr id="15" name="Rectangle 14"/>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5"/>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spTree>
    <p:extLst>
      <p:ext uri="{BB962C8B-B14F-4D97-AF65-F5344CB8AC3E}">
        <p14:creationId xmlns="" xmlns:p14="http://schemas.microsoft.com/office/powerpoint/2010/main" val="20119389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prstGeom prst="rect">
            <a:avLst/>
          </a:prstGeom>
        </p:spPr>
        <p:txBody>
          <a:bodyPr/>
          <a:lstStyle/>
          <a:p>
            <a:r>
              <a:rPr lang="en-US" dirty="0" smtClean="0"/>
              <a:t>Executive Order 88</a:t>
            </a:r>
          </a:p>
          <a:p>
            <a:pPr lvl="1"/>
            <a:r>
              <a:rPr lang="en-US" dirty="0" smtClean="0"/>
              <a:t>O&amp;M Plan</a:t>
            </a:r>
          </a:p>
          <a:p>
            <a:pPr lvl="1"/>
            <a:r>
              <a:rPr lang="en-US" dirty="0" smtClean="0"/>
              <a:t>NY Energy Manager</a:t>
            </a:r>
          </a:p>
          <a:p>
            <a:r>
              <a:rPr lang="en-US" dirty="0" smtClean="0"/>
              <a:t>Sale of Hess to Direct Energy </a:t>
            </a:r>
          </a:p>
          <a:p>
            <a:r>
              <a:rPr lang="en-US" dirty="0" smtClean="0"/>
              <a:t>Start Up NY</a:t>
            </a:r>
          </a:p>
          <a:p>
            <a:r>
              <a:rPr lang="en-US" dirty="0" smtClean="0"/>
              <a:t>Communications</a:t>
            </a:r>
          </a:p>
          <a:p>
            <a:endParaRPr lang="en-US" dirty="0" smtClean="0"/>
          </a:p>
          <a:p>
            <a:endParaRPr lang="en-US" dirty="0"/>
          </a:p>
        </p:txBody>
      </p:sp>
      <p:sp>
        <p:nvSpPr>
          <p:cNvPr id="3" name="Title 2"/>
          <p:cNvSpPr>
            <a:spLocks noGrp="1"/>
          </p:cNvSpPr>
          <p:nvPr>
            <p:ph type="ctrTitle"/>
          </p:nvPr>
        </p:nvSpPr>
        <p:spPr>
          <a:prstGeom prst="rect">
            <a:avLst/>
          </a:prstGeom>
        </p:spPr>
        <p:txBody>
          <a:bodyPr/>
          <a:lstStyle/>
          <a:p>
            <a:r>
              <a:rPr lang="en-US" dirty="0" smtClean="0"/>
              <a:t>Agenda</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p:cNvPicPr>
            <a:picLocks noChangeAspect="1" noChangeArrowheads="1"/>
          </p:cNvPicPr>
          <p:nvPr/>
        </p:nvPicPr>
        <p:blipFill>
          <a:blip r:embed="rId3" cstate="print"/>
          <a:srcRect t="12500"/>
          <a:stretch>
            <a:fillRect/>
          </a:stretch>
        </p:blipFill>
        <p:spPr bwMode="auto">
          <a:xfrm>
            <a:off x="0" y="1135117"/>
            <a:ext cx="9144000" cy="5722882"/>
          </a:xfrm>
          <a:prstGeom prst="rect">
            <a:avLst/>
          </a:prstGeom>
          <a:noFill/>
          <a:ln w="9525">
            <a:noFill/>
            <a:miter lim="800000"/>
            <a:headEnd/>
            <a:tailEnd/>
          </a:ln>
        </p:spPr>
      </p:pic>
      <p:sp>
        <p:nvSpPr>
          <p:cNvPr id="9" name="Title 1"/>
          <p:cNvSpPr txBox="1">
            <a:spLocks/>
          </p:cNvSpPr>
          <p:nvPr/>
        </p:nvSpPr>
        <p:spPr>
          <a:xfrm>
            <a:off x="1891863" y="317939"/>
            <a:ext cx="7252138" cy="476250"/>
          </a:xfrm>
          <a:prstGeom prst="rect">
            <a:avLst/>
          </a:prstGeom>
        </p:spPr>
        <p:txBody>
          <a:bodyPr/>
          <a:lstStyle/>
          <a:p>
            <a:pPr marL="0" marR="0" lvl="0" indent="0" algn="ctr" defTabSz="4572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smtClean="0">
                <a:ln>
                  <a:noFill/>
                </a:ln>
                <a:effectLst/>
                <a:uLnTx/>
                <a:uFillTx/>
                <a:latin typeface="+mj-lt"/>
                <a:ea typeface="+mj-ea"/>
                <a:cs typeface="+mj-cs"/>
              </a:rPr>
              <a:t>Performance Module</a:t>
            </a:r>
            <a:r>
              <a:rPr kumimoji="0" lang="en-US" sz="2400" b="0" i="0" u="none" strike="noStrike" kern="1200" cap="none" spc="0" normalizeH="0" noProof="0" dirty="0" smtClean="0">
                <a:ln>
                  <a:noFill/>
                </a:ln>
                <a:effectLst/>
                <a:uLnTx/>
                <a:uFillTx/>
                <a:latin typeface="+mj-lt"/>
                <a:ea typeface="+mj-ea"/>
                <a:cs typeface="+mj-cs"/>
              </a:rPr>
              <a:t> </a:t>
            </a:r>
            <a:r>
              <a:rPr kumimoji="0" lang="en-US" sz="2400" b="0" i="0" u="none" strike="noStrike" kern="1200" cap="none" spc="0" normalizeH="0" baseline="0" noProof="0" dirty="0" smtClean="0">
                <a:ln>
                  <a:noFill/>
                </a:ln>
                <a:effectLst/>
                <a:uLnTx/>
                <a:uFillTx/>
                <a:latin typeface="+mj-lt"/>
                <a:ea typeface="+mj-ea"/>
                <a:cs typeface="+mj-cs"/>
              </a:rPr>
              <a:t>- Historical Consumption All SUNY</a:t>
            </a:r>
            <a:endParaRPr kumimoji="0" lang="en-US" sz="2400" b="0" i="0" u="none" strike="noStrike" kern="1200" cap="none" spc="0" normalizeH="0" baseline="0" noProof="0" dirty="0">
              <a:ln>
                <a:noFill/>
              </a:ln>
              <a:effectLst/>
              <a:uLnTx/>
              <a:uFillTx/>
              <a:latin typeface="+mj-lt"/>
              <a:ea typeface="+mj-ea"/>
              <a:cs typeface="+mj-cs"/>
            </a:endParaRPr>
          </a:p>
        </p:txBody>
      </p:sp>
      <p:sp>
        <p:nvSpPr>
          <p:cNvPr id="6" name="Rounded Rectangular Callout 5"/>
          <p:cNvSpPr/>
          <p:nvPr/>
        </p:nvSpPr>
        <p:spPr>
          <a:xfrm>
            <a:off x="6704511" y="3432607"/>
            <a:ext cx="1910686" cy="386686"/>
          </a:xfrm>
          <a:prstGeom prst="wedgeRoundRectCallout">
            <a:avLst>
              <a:gd name="adj1" fmla="val -124375"/>
              <a:gd name="adj2" fmla="val 170486"/>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Hover for Pop-up </a:t>
            </a:r>
            <a:endParaRPr lang="en-US" dirty="0"/>
          </a:p>
        </p:txBody>
      </p:sp>
      <p:sp>
        <p:nvSpPr>
          <p:cNvPr id="10" name="Rounded Rectangular Callout 9"/>
          <p:cNvSpPr/>
          <p:nvPr/>
        </p:nvSpPr>
        <p:spPr>
          <a:xfrm>
            <a:off x="1581150" y="3114580"/>
            <a:ext cx="1428750" cy="536670"/>
          </a:xfrm>
          <a:prstGeom prst="wedgeRoundRectCallout">
            <a:avLst>
              <a:gd name="adj1" fmla="val -95594"/>
              <a:gd name="adj2" fmla="val 150712"/>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Campuses by Sector</a:t>
            </a:r>
            <a:endParaRPr lang="en-US" dirty="0"/>
          </a:p>
        </p:txBody>
      </p:sp>
    </p:spTree>
    <p:extLst>
      <p:ext uri="{BB962C8B-B14F-4D97-AF65-F5344CB8AC3E}">
        <p14:creationId xmlns="" xmlns:p14="http://schemas.microsoft.com/office/powerpoint/2010/main" val="40895646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12587" y="274638"/>
            <a:ext cx="6810702" cy="868362"/>
          </a:xfrm>
        </p:spPr>
        <p:txBody>
          <a:bodyPr>
            <a:noAutofit/>
          </a:bodyPr>
          <a:lstStyle/>
          <a:p>
            <a:r>
              <a:rPr lang="en-US" sz="3200" dirty="0" smtClean="0"/>
              <a:t>Total SUNY Energy MMBTU FY11, 12, 13</a:t>
            </a:r>
            <a:endParaRPr lang="en-US" sz="3200" dirty="0"/>
          </a:p>
        </p:txBody>
      </p:sp>
      <p:pic>
        <p:nvPicPr>
          <p:cNvPr id="9" name="Content Placeholder 8" descr="chart(11).jpeg"/>
          <p:cNvPicPr>
            <a:picLocks noGrp="1" noChangeAspect="1"/>
          </p:cNvPicPr>
          <p:nvPr>
            <p:ph idx="4294967295"/>
          </p:nvPr>
        </p:nvPicPr>
        <p:blipFill>
          <a:blip r:embed="rId3" cstate="print"/>
          <a:srcRect t="6579"/>
          <a:stretch>
            <a:fillRect/>
          </a:stretch>
        </p:blipFill>
        <p:spPr>
          <a:xfrm>
            <a:off x="0" y="990600"/>
            <a:ext cx="9144000" cy="5867400"/>
          </a:xfrm>
          <a:prstGeom prst="rect">
            <a:avLst/>
          </a:prstGeo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86913" y="317937"/>
            <a:ext cx="7803930" cy="476250"/>
          </a:xfrm>
        </p:spPr>
        <p:txBody>
          <a:bodyPr/>
          <a:lstStyle/>
          <a:p>
            <a:r>
              <a:rPr lang="en-US" sz="2400" dirty="0" smtClean="0"/>
              <a:t>Performance Module - Historical Consumption New Paltz</a:t>
            </a:r>
            <a:endParaRPr lang="en-US" sz="2400" dirty="0"/>
          </a:p>
        </p:txBody>
      </p:sp>
      <p:pic>
        <p:nvPicPr>
          <p:cNvPr id="2055" name="Picture 7"/>
          <p:cNvPicPr>
            <a:picLocks noChangeAspect="1" noChangeArrowheads="1"/>
          </p:cNvPicPr>
          <p:nvPr/>
        </p:nvPicPr>
        <p:blipFill>
          <a:blip r:embed="rId3" cstate="print"/>
          <a:srcRect t="11979"/>
          <a:stretch>
            <a:fillRect/>
          </a:stretch>
        </p:blipFill>
        <p:spPr bwMode="auto">
          <a:xfrm>
            <a:off x="0" y="1103586"/>
            <a:ext cx="9144000" cy="5754413"/>
          </a:xfrm>
          <a:prstGeom prst="rect">
            <a:avLst/>
          </a:prstGeom>
          <a:noFill/>
          <a:ln w="9525">
            <a:noFill/>
            <a:miter lim="800000"/>
            <a:headEnd/>
            <a:tailEnd/>
          </a:ln>
        </p:spPr>
      </p:pic>
    </p:spTree>
    <p:extLst>
      <p:ext uri="{BB962C8B-B14F-4D97-AF65-F5344CB8AC3E}">
        <p14:creationId xmlns="" xmlns:p14="http://schemas.microsoft.com/office/powerpoint/2010/main" val="40895646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t="13051"/>
          <a:stretch>
            <a:fillRect/>
          </a:stretch>
        </p:blipFill>
        <p:spPr bwMode="auto">
          <a:xfrm>
            <a:off x="0" y="1135117"/>
            <a:ext cx="9159766" cy="5722889"/>
          </a:xfrm>
          <a:prstGeom prst="rect">
            <a:avLst/>
          </a:prstGeom>
          <a:noFill/>
          <a:ln w="9525">
            <a:noFill/>
            <a:miter lim="800000"/>
            <a:headEnd/>
            <a:tailEnd/>
          </a:ln>
        </p:spPr>
      </p:pic>
      <p:sp>
        <p:nvSpPr>
          <p:cNvPr id="2" name="Title 1"/>
          <p:cNvSpPr>
            <a:spLocks noGrp="1"/>
          </p:cNvSpPr>
          <p:nvPr>
            <p:ph type="title"/>
          </p:nvPr>
        </p:nvSpPr>
        <p:spPr>
          <a:xfrm>
            <a:off x="1655377" y="333705"/>
            <a:ext cx="7662041" cy="476250"/>
          </a:xfrm>
        </p:spPr>
        <p:txBody>
          <a:bodyPr/>
          <a:lstStyle/>
          <a:p>
            <a:r>
              <a:rPr lang="en-US" sz="2400" dirty="0" smtClean="0"/>
              <a:t>Performance Module  - Numerous options </a:t>
            </a:r>
            <a:endParaRPr lang="en-US" sz="2400" dirty="0"/>
          </a:p>
        </p:txBody>
      </p:sp>
      <p:sp>
        <p:nvSpPr>
          <p:cNvPr id="11" name="Rounded Rectangular Callout 10"/>
          <p:cNvSpPr/>
          <p:nvPr/>
        </p:nvSpPr>
        <p:spPr>
          <a:xfrm>
            <a:off x="581025" y="3175000"/>
            <a:ext cx="1795960" cy="497574"/>
          </a:xfrm>
          <a:prstGeom prst="wedgeRoundRectCallout">
            <a:avLst>
              <a:gd name="adj1" fmla="val 70751"/>
              <a:gd name="adj2" fmla="val 34136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Select Items for Report</a:t>
            </a:r>
            <a:endParaRPr lang="en-US" dirty="0"/>
          </a:p>
        </p:txBody>
      </p:sp>
    </p:spTree>
    <p:extLst>
      <p:ext uri="{BB962C8B-B14F-4D97-AF65-F5344CB8AC3E}">
        <p14:creationId xmlns="" xmlns:p14="http://schemas.microsoft.com/office/powerpoint/2010/main" val="40895646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39614" y="381000"/>
            <a:ext cx="7047186" cy="476250"/>
          </a:xfrm>
        </p:spPr>
        <p:txBody>
          <a:bodyPr/>
          <a:lstStyle/>
          <a:p>
            <a:r>
              <a:rPr lang="en-US" sz="2400" dirty="0" smtClean="0"/>
              <a:t>Performance Module - Reporting all SUNY Costs</a:t>
            </a:r>
            <a:endParaRPr lang="en-US" sz="2400" dirty="0"/>
          </a:p>
        </p:txBody>
      </p:sp>
      <p:pic>
        <p:nvPicPr>
          <p:cNvPr id="5" name="Content Placeholder 11" descr="chart(7).jpeg"/>
          <p:cNvPicPr>
            <a:picLocks noChangeAspect="1"/>
          </p:cNvPicPr>
          <p:nvPr/>
        </p:nvPicPr>
        <p:blipFill>
          <a:blip r:embed="rId3" cstate="print"/>
          <a:stretch>
            <a:fillRect/>
          </a:stretch>
        </p:blipFill>
        <p:spPr>
          <a:xfrm>
            <a:off x="0" y="1143000"/>
            <a:ext cx="9143118" cy="5486400"/>
          </a:xfrm>
          <a:prstGeom prst="rect">
            <a:avLst/>
          </a:prstGeom>
        </p:spPr>
      </p:pic>
    </p:spTree>
    <p:extLst>
      <p:ext uri="{BB962C8B-B14F-4D97-AF65-F5344CB8AC3E}">
        <p14:creationId xmlns="" xmlns:p14="http://schemas.microsoft.com/office/powerpoint/2010/main" val="408956465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24303" y="286407"/>
            <a:ext cx="7819697" cy="476250"/>
          </a:xfrm>
        </p:spPr>
        <p:txBody>
          <a:bodyPr/>
          <a:lstStyle/>
          <a:p>
            <a:r>
              <a:rPr lang="en-US" sz="2400" dirty="0" smtClean="0"/>
              <a:t>Performance Module - Analysis all SUNY Usage</a:t>
            </a:r>
            <a:endParaRPr lang="en-US" sz="2400" dirty="0"/>
          </a:p>
        </p:txBody>
      </p:sp>
      <p:pic>
        <p:nvPicPr>
          <p:cNvPr id="4" name="Content Placeholder 3" descr="chart(8).jpeg"/>
          <p:cNvPicPr>
            <a:picLocks noChangeAspect="1"/>
          </p:cNvPicPr>
          <p:nvPr/>
        </p:nvPicPr>
        <p:blipFill>
          <a:blip r:embed="rId3" cstate="print"/>
          <a:stretch>
            <a:fillRect/>
          </a:stretch>
        </p:blipFill>
        <p:spPr bwMode="auto">
          <a:xfrm>
            <a:off x="0" y="990600"/>
            <a:ext cx="9144000" cy="58674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408956465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57200" y="1871330"/>
            <a:ext cx="6195848" cy="4327451"/>
          </a:xfrm>
        </p:spPr>
        <p:txBody>
          <a:bodyPr/>
          <a:lstStyle/>
          <a:p>
            <a:r>
              <a:rPr lang="en-US" dirty="0" smtClean="0"/>
              <a:t>OCF will be requesting list of those needing access</a:t>
            </a:r>
          </a:p>
          <a:p>
            <a:r>
              <a:rPr lang="en-US" dirty="0" smtClean="0"/>
              <a:t>Logins will be provided to campuses</a:t>
            </a:r>
          </a:p>
          <a:p>
            <a:r>
              <a:rPr lang="en-US" dirty="0" smtClean="0"/>
              <a:t>Web-based tutorials will be given periodically by Talisen to walk users through the system</a:t>
            </a:r>
          </a:p>
        </p:txBody>
      </p:sp>
      <p:sp>
        <p:nvSpPr>
          <p:cNvPr id="2" name="Title 1"/>
          <p:cNvSpPr>
            <a:spLocks noGrp="1"/>
          </p:cNvSpPr>
          <p:nvPr>
            <p:ph type="title"/>
          </p:nvPr>
        </p:nvSpPr>
        <p:spPr/>
        <p:txBody>
          <a:bodyPr/>
          <a:lstStyle/>
          <a:p>
            <a:r>
              <a:rPr lang="en-US" dirty="0" smtClean="0"/>
              <a:t>Performance Portal Next Steps</a:t>
            </a:r>
            <a:endParaRPr lang="en-US" dirty="0"/>
          </a:p>
        </p:txBody>
      </p:sp>
      <p:pic>
        <p:nvPicPr>
          <p:cNvPr id="10" name="Picture 9"/>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55652" name="Picture 4" descr="http://miramarshortsaleblog.com/wp-content/uploads/2011/05/Steps-to-a-strategic-default.png"/>
          <p:cNvPicPr>
            <a:picLocks noChangeAspect="1" noChangeArrowheads="1"/>
          </p:cNvPicPr>
          <p:nvPr/>
        </p:nvPicPr>
        <p:blipFill>
          <a:blip r:embed="rId4" cstate="print"/>
          <a:srcRect/>
          <a:stretch>
            <a:fillRect/>
          </a:stretch>
        </p:blipFill>
        <p:spPr bwMode="auto">
          <a:xfrm>
            <a:off x="5538955" y="3326524"/>
            <a:ext cx="4162104" cy="3121578"/>
          </a:xfrm>
          <a:prstGeom prst="rect">
            <a:avLst/>
          </a:prstGeom>
          <a:noFill/>
        </p:spPr>
      </p:pic>
    </p:spTree>
    <p:extLst>
      <p:ext uri="{BB962C8B-B14F-4D97-AF65-F5344CB8AC3E}">
        <p14:creationId xmlns="" xmlns:p14="http://schemas.microsoft.com/office/powerpoint/2010/main" val="306332972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57200" y="1718441"/>
            <a:ext cx="8229600" cy="5139560"/>
          </a:xfrm>
        </p:spPr>
        <p:txBody>
          <a:bodyPr/>
          <a:lstStyle/>
          <a:p>
            <a:r>
              <a:rPr lang="en-US" dirty="0" smtClean="0"/>
              <a:t>Building-level analysis of energy consumption patterns at 15-minute intervals</a:t>
            </a:r>
          </a:p>
          <a:p>
            <a:r>
              <a:rPr lang="en-US" dirty="0" smtClean="0"/>
              <a:t>Device-level for energy intensive equipment</a:t>
            </a:r>
          </a:p>
          <a:p>
            <a:r>
              <a:rPr lang="en-US" dirty="0" smtClean="0"/>
              <a:t>NYEM specialists to provide continuous monitoring and feedback</a:t>
            </a:r>
          </a:p>
          <a:p>
            <a:r>
              <a:rPr lang="en-US" dirty="0" smtClean="0"/>
              <a:t>Can support Building Management Systems </a:t>
            </a:r>
          </a:p>
          <a:p>
            <a:r>
              <a:rPr lang="en-US" dirty="0" smtClean="0"/>
              <a:t>Demand Response service offering in development</a:t>
            </a:r>
          </a:p>
        </p:txBody>
      </p:sp>
      <p:sp>
        <p:nvSpPr>
          <p:cNvPr id="14338" name="Title 1"/>
          <p:cNvSpPr>
            <a:spLocks noGrp="1"/>
          </p:cNvSpPr>
          <p:nvPr>
            <p:ph type="title"/>
          </p:nvPr>
        </p:nvSpPr>
        <p:spPr>
          <a:xfrm>
            <a:off x="457200" y="686209"/>
            <a:ext cx="8229600" cy="1002193"/>
          </a:xfrm>
        </p:spPr>
        <p:txBody>
          <a:bodyPr/>
          <a:lstStyle/>
          <a:p>
            <a:r>
              <a:rPr lang="en-US" dirty="0" smtClean="0"/>
              <a:t>Continuous Monitoring Portal</a:t>
            </a: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6"/>
          <p:cNvGrpSpPr/>
          <p:nvPr/>
        </p:nvGrpSpPr>
        <p:grpSpPr>
          <a:xfrm>
            <a:off x="818125" y="2972627"/>
            <a:ext cx="4913405" cy="3289950"/>
            <a:chOff x="-2590831" y="0"/>
            <a:chExt cx="4913405" cy="3289950"/>
          </a:xfrm>
        </p:grpSpPr>
        <p:sp>
          <p:nvSpPr>
            <p:cNvPr id="8" name="Rectangle 7"/>
            <p:cNvSpPr/>
            <p:nvPr/>
          </p:nvSpPr>
          <p:spPr>
            <a:xfrm>
              <a:off x="-2590831" y="2923954"/>
              <a:ext cx="1510404" cy="3659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4" name="Group 10"/>
          <p:cNvGrpSpPr/>
          <p:nvPr/>
        </p:nvGrpSpPr>
        <p:grpSpPr>
          <a:xfrm>
            <a:off x="3564869" y="3125027"/>
            <a:ext cx="2319061" cy="912746"/>
            <a:chOff x="3513" y="0"/>
            <a:chExt cx="2319061" cy="912746"/>
          </a:xfrm>
        </p:grpSpPr>
        <p:sp>
          <p:nvSpPr>
            <p:cNvPr id="12" name="Rectangle 11"/>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3" name="Rectangle 12"/>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5" name="Group 13"/>
          <p:cNvGrpSpPr/>
          <p:nvPr/>
        </p:nvGrpSpPr>
        <p:grpSpPr>
          <a:xfrm>
            <a:off x="3717269" y="3277427"/>
            <a:ext cx="2319061" cy="912746"/>
            <a:chOff x="3513" y="0"/>
            <a:chExt cx="2319061" cy="912746"/>
          </a:xfrm>
        </p:grpSpPr>
        <p:sp>
          <p:nvSpPr>
            <p:cNvPr id="15" name="Rectangle 14"/>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5"/>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spTree>
    <p:extLst>
      <p:ext uri="{BB962C8B-B14F-4D97-AF65-F5344CB8AC3E}">
        <p14:creationId xmlns="" xmlns:p14="http://schemas.microsoft.com/office/powerpoint/2010/main" val="267784522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57200" y="2569778"/>
            <a:ext cx="4635062" cy="3846787"/>
          </a:xfrm>
        </p:spPr>
        <p:txBody>
          <a:bodyPr/>
          <a:lstStyle/>
          <a:p>
            <a:r>
              <a:rPr lang="en-US" dirty="0" smtClean="0"/>
              <a:t>NYPA’s White Plains Office is already being monitored and they have found areas for savings </a:t>
            </a:r>
          </a:p>
        </p:txBody>
      </p:sp>
      <p:sp>
        <p:nvSpPr>
          <p:cNvPr id="2" name="Title 1"/>
          <p:cNvSpPr>
            <a:spLocks noGrp="1"/>
          </p:cNvSpPr>
          <p:nvPr>
            <p:ph type="title"/>
          </p:nvPr>
        </p:nvSpPr>
        <p:spPr>
          <a:xfrm>
            <a:off x="804040" y="796567"/>
            <a:ext cx="7882759" cy="1002193"/>
          </a:xfrm>
        </p:spPr>
        <p:txBody>
          <a:bodyPr/>
          <a:lstStyle/>
          <a:p>
            <a:r>
              <a:rPr lang="en-US" dirty="0" smtClean="0"/>
              <a:t>Continuous Monitoring Portal Case Study</a:t>
            </a:r>
            <a:endParaRPr lang="en-US"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5" name="Picture 4"/>
          <p:cNvPicPr>
            <a:picLocks noChangeAspect="1"/>
          </p:cNvPicPr>
          <p:nvPr/>
        </p:nvPicPr>
        <p:blipFill rotWithShape="1">
          <a:blip r:embed="rId4" cstate="print">
            <a:extLst>
              <a:ext uri="{28A0092B-C50C-407E-A947-70E740481C1C}">
                <a14:useLocalDpi xmlns="" xmlns:a14="http://schemas.microsoft.com/office/drawing/2010/main" val="0"/>
              </a:ext>
            </a:extLst>
          </a:blip>
          <a:srcRect l="32414" r="18551" b="12890"/>
          <a:stretch/>
        </p:blipFill>
        <p:spPr>
          <a:xfrm>
            <a:off x="5216131" y="2254469"/>
            <a:ext cx="3702989" cy="4382813"/>
          </a:xfrm>
          <a:prstGeom prst="rect">
            <a:avLst/>
          </a:prstGeom>
        </p:spPr>
      </p:pic>
    </p:spTree>
    <p:extLst>
      <p:ext uri="{BB962C8B-B14F-4D97-AF65-F5344CB8AC3E}">
        <p14:creationId xmlns="" xmlns:p14="http://schemas.microsoft.com/office/powerpoint/2010/main" val="94860590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3"/>
          </p:nvPr>
        </p:nvSpPr>
        <p:spPr>
          <a:xfrm>
            <a:off x="472965" y="1765738"/>
            <a:ext cx="8229600" cy="4745421"/>
          </a:xfrm>
        </p:spPr>
        <p:txBody>
          <a:bodyPr/>
          <a:lstStyle/>
          <a:p>
            <a:r>
              <a:rPr lang="en-US" sz="2800" dirty="0" smtClean="0"/>
              <a:t>420,000 square foot office building</a:t>
            </a:r>
          </a:p>
          <a:p>
            <a:r>
              <a:rPr lang="en-US" sz="2800" dirty="0" smtClean="0"/>
              <a:t>Integrated 30+ metered points on utility panels, air handlers and other major energy systems</a:t>
            </a:r>
          </a:p>
          <a:p>
            <a:r>
              <a:rPr lang="en-US" sz="2800" dirty="0" smtClean="0"/>
              <a:t>Used NY Energy Manager to analyze interval data</a:t>
            </a:r>
          </a:p>
          <a:p>
            <a:r>
              <a:rPr lang="en-US" sz="2800" dirty="0" smtClean="0"/>
              <a:t>Optimization projects include:</a:t>
            </a:r>
          </a:p>
          <a:p>
            <a:pPr lvl="1"/>
            <a:r>
              <a:rPr lang="en-US" sz="2400" dirty="0" smtClean="0"/>
              <a:t>Modification of programming sequences in BMS</a:t>
            </a:r>
          </a:p>
          <a:p>
            <a:pPr lvl="1"/>
            <a:r>
              <a:rPr lang="en-US" sz="2400" dirty="0" smtClean="0"/>
              <a:t>Peak load management</a:t>
            </a:r>
          </a:p>
          <a:p>
            <a:pPr lvl="1"/>
            <a:r>
              <a:rPr lang="en-US" sz="2400" dirty="0" smtClean="0"/>
              <a:t>Plug load scheduling adjustments</a:t>
            </a:r>
          </a:p>
          <a:p>
            <a:r>
              <a:rPr lang="en-US" sz="2800" dirty="0" smtClean="0"/>
              <a:t>Improved performance expected by August</a:t>
            </a:r>
          </a:p>
        </p:txBody>
      </p:sp>
      <p:sp>
        <p:nvSpPr>
          <p:cNvPr id="5" name="Title 4"/>
          <p:cNvSpPr>
            <a:spLocks noGrp="1"/>
          </p:cNvSpPr>
          <p:nvPr>
            <p:ph type="ctrTitle"/>
          </p:nvPr>
        </p:nvSpPr>
        <p:spPr/>
        <p:txBody>
          <a:bodyPr/>
          <a:lstStyle/>
          <a:p>
            <a:r>
              <a:rPr lang="en-US" sz="4000" dirty="0" smtClean="0"/>
              <a:t>NYPA’s White Plains Office Case Study</a:t>
            </a:r>
            <a:endParaRPr lang="en-US" sz="4000" dirty="0"/>
          </a:p>
        </p:txBody>
      </p:sp>
      <p:pic>
        <p:nvPicPr>
          <p:cNvPr id="4" name="Picture 3"/>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271805576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4"/>
          </p:nvPr>
        </p:nvSpPr>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a:t>
            </a:fld>
            <a:endParaRPr lang="en-US" dirty="0"/>
          </a:p>
        </p:txBody>
      </p:sp>
      <p:pic>
        <p:nvPicPr>
          <p:cNvPr id="1027" name="Picture 3"/>
          <p:cNvPicPr>
            <a:picLocks noChangeAspect="1" noChangeArrowheads="1"/>
          </p:cNvPicPr>
          <p:nvPr/>
        </p:nvPicPr>
        <p:blipFill>
          <a:blip r:embed="rId3" cstate="print"/>
          <a:srcRect/>
          <a:stretch>
            <a:fillRect/>
          </a:stretch>
        </p:blipFill>
        <p:spPr bwMode="auto">
          <a:xfrm>
            <a:off x="0" y="1409700"/>
            <a:ext cx="9258300" cy="5467350"/>
          </a:xfrm>
          <a:prstGeom prst="rect">
            <a:avLst/>
          </a:prstGeom>
          <a:noFill/>
          <a:ln w="9525">
            <a:noFill/>
            <a:miter lim="800000"/>
            <a:headEnd/>
            <a:tailEnd/>
          </a:ln>
        </p:spPr>
      </p:pic>
      <p:sp>
        <p:nvSpPr>
          <p:cNvPr id="8" name="TextBox 7"/>
          <p:cNvSpPr txBox="1"/>
          <p:nvPr/>
        </p:nvSpPr>
        <p:spPr>
          <a:xfrm>
            <a:off x="4370647" y="5122457"/>
            <a:ext cx="2062716" cy="954107"/>
          </a:xfrm>
          <a:prstGeom prst="rect">
            <a:avLst/>
          </a:prstGeom>
          <a:noFill/>
        </p:spPr>
        <p:txBody>
          <a:bodyPr wrap="square" rtlCol="0">
            <a:spAutoFit/>
          </a:bodyPr>
          <a:lstStyle/>
          <a:p>
            <a:pPr algn="ctr"/>
            <a:r>
              <a:rPr lang="en-US" sz="2800" b="1" dirty="0" smtClean="0"/>
              <a:t>SUNY 8.7%</a:t>
            </a:r>
          </a:p>
        </p:txBody>
      </p:sp>
      <p:cxnSp>
        <p:nvCxnSpPr>
          <p:cNvPr id="10" name="Curved Connector 9"/>
          <p:cNvCxnSpPr/>
          <p:nvPr/>
        </p:nvCxnSpPr>
        <p:spPr>
          <a:xfrm flipV="1">
            <a:off x="5991225" y="5029200"/>
            <a:ext cx="800100" cy="571500"/>
          </a:xfrm>
          <a:prstGeom prst="curvedConnector3">
            <a:avLst>
              <a:gd name="adj1" fmla="val 47619"/>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cxnSp>
        <p:nvCxnSpPr>
          <p:cNvPr id="12" name="Curved Connector 11"/>
          <p:cNvCxnSpPr/>
          <p:nvPr/>
        </p:nvCxnSpPr>
        <p:spPr>
          <a:xfrm rot="10800000" flipV="1">
            <a:off x="3390900" y="5419724"/>
            <a:ext cx="1333500" cy="409575"/>
          </a:xfrm>
          <a:prstGeom prst="curvedConnector3">
            <a:avLst>
              <a:gd name="adj1" fmla="val 50000"/>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17" name="Picture 16"/>
          <p:cNvPicPr/>
          <p:nvPr/>
        </p:nvPicPr>
        <p:blipFill>
          <a:blip r:embed="rId4" cstate="print">
            <a:extLst>
              <a:ext uri="{28A0092B-C50C-407E-A947-70E740481C1C}">
                <a14:useLocalDpi xmlns="" xmlns:a14="http://schemas.microsoft.com/office/drawing/2010/main" val="0"/>
              </a:ext>
            </a:extLst>
          </a:blip>
          <a:stretch>
            <a:fillRect/>
          </a:stretch>
        </p:blipFill>
        <p:spPr>
          <a:xfrm>
            <a:off x="0" y="0"/>
            <a:ext cx="9247910" cy="1597604"/>
          </a:xfrm>
          <a:prstGeom prst="rect">
            <a:avLst/>
          </a:prstGeom>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stretch>
            <a:fillRect/>
          </a:stretch>
        </p:blipFill>
        <p:spPr>
          <a:xfrm>
            <a:off x="609600" y="1040524"/>
            <a:ext cx="7935310" cy="5436476"/>
          </a:xfrm>
          <a:prstGeom prst="rect">
            <a:avLst/>
          </a:prstGeom>
        </p:spPr>
      </p:pic>
      <p:sp>
        <p:nvSpPr>
          <p:cNvPr id="5" name="TextBox 4"/>
          <p:cNvSpPr txBox="1"/>
          <p:nvPr/>
        </p:nvSpPr>
        <p:spPr>
          <a:xfrm>
            <a:off x="409902" y="6292334"/>
            <a:ext cx="836479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Non HVAC Building Total: Very High Monday Morning Ramp Up, High weekend use</a:t>
            </a:r>
            <a:endParaRPr lang="en-US" dirty="0"/>
          </a:p>
        </p:txBody>
      </p:sp>
      <p:sp>
        <p:nvSpPr>
          <p:cNvPr id="6" name="Title 1"/>
          <p:cNvSpPr txBox="1">
            <a:spLocks/>
          </p:cNvSpPr>
          <p:nvPr/>
        </p:nvSpPr>
        <p:spPr bwMode="auto">
          <a:xfrm>
            <a:off x="231731" y="284230"/>
            <a:ext cx="8229600" cy="681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tx1"/>
                </a:solidFill>
                <a:latin typeface="+mj-lt"/>
                <a:ea typeface="+mj-ea"/>
                <a:cs typeface="+mj-cs"/>
              </a:defRPr>
            </a:lvl1pPr>
            <a:lvl2pPr algn="l" rtl="0" eaLnBrk="0" fontAlgn="base" hangingPunct="0">
              <a:spcBef>
                <a:spcPct val="0"/>
              </a:spcBef>
              <a:spcAft>
                <a:spcPct val="0"/>
              </a:spcAft>
              <a:defRPr sz="2000" b="1">
                <a:solidFill>
                  <a:schemeClr val="tx1"/>
                </a:solidFill>
                <a:latin typeface="Arial" charset="0"/>
              </a:defRPr>
            </a:lvl2pPr>
            <a:lvl3pPr algn="l" rtl="0" eaLnBrk="0" fontAlgn="base" hangingPunct="0">
              <a:spcBef>
                <a:spcPct val="0"/>
              </a:spcBef>
              <a:spcAft>
                <a:spcPct val="0"/>
              </a:spcAft>
              <a:defRPr sz="2000" b="1">
                <a:solidFill>
                  <a:schemeClr val="tx1"/>
                </a:solidFill>
                <a:latin typeface="Arial" charset="0"/>
              </a:defRPr>
            </a:lvl3pPr>
            <a:lvl4pPr algn="l" rtl="0" eaLnBrk="0" fontAlgn="base" hangingPunct="0">
              <a:spcBef>
                <a:spcPct val="0"/>
              </a:spcBef>
              <a:spcAft>
                <a:spcPct val="0"/>
              </a:spcAft>
              <a:defRPr sz="2000" b="1">
                <a:solidFill>
                  <a:schemeClr val="tx1"/>
                </a:solidFill>
                <a:latin typeface="Arial" charset="0"/>
              </a:defRPr>
            </a:lvl4pPr>
            <a:lvl5pPr algn="l" rtl="0" eaLnBrk="0" fontAlgn="base" hangingPunct="0">
              <a:spcBef>
                <a:spcPct val="0"/>
              </a:spcBef>
              <a:spcAft>
                <a:spcPct val="0"/>
              </a:spcAft>
              <a:defRPr sz="2000" b="1">
                <a:solidFill>
                  <a:schemeClr val="tx1"/>
                </a:solidFill>
                <a:latin typeface="Arial" charset="0"/>
              </a:defRPr>
            </a:lvl5pPr>
            <a:lvl6pPr marL="457200" algn="l" rtl="0" fontAlgn="base">
              <a:spcBef>
                <a:spcPct val="0"/>
              </a:spcBef>
              <a:spcAft>
                <a:spcPct val="0"/>
              </a:spcAft>
              <a:defRPr b="1">
                <a:solidFill>
                  <a:schemeClr val="tx2"/>
                </a:solidFill>
                <a:latin typeface="Arial" charset="0"/>
              </a:defRPr>
            </a:lvl6pPr>
            <a:lvl7pPr marL="914400" algn="l" rtl="0" fontAlgn="base">
              <a:spcBef>
                <a:spcPct val="0"/>
              </a:spcBef>
              <a:spcAft>
                <a:spcPct val="0"/>
              </a:spcAft>
              <a:defRPr b="1">
                <a:solidFill>
                  <a:schemeClr val="tx2"/>
                </a:solidFill>
                <a:latin typeface="Arial" charset="0"/>
              </a:defRPr>
            </a:lvl7pPr>
            <a:lvl8pPr marL="1371600" algn="l" rtl="0" fontAlgn="base">
              <a:spcBef>
                <a:spcPct val="0"/>
              </a:spcBef>
              <a:spcAft>
                <a:spcPct val="0"/>
              </a:spcAft>
              <a:defRPr b="1">
                <a:solidFill>
                  <a:schemeClr val="tx2"/>
                </a:solidFill>
                <a:latin typeface="Arial" charset="0"/>
              </a:defRPr>
            </a:lvl8pPr>
            <a:lvl9pPr marL="1828800" algn="l" rtl="0" fontAlgn="base">
              <a:spcBef>
                <a:spcPct val="0"/>
              </a:spcBef>
              <a:spcAft>
                <a:spcPct val="0"/>
              </a:spcAft>
              <a:defRPr b="1">
                <a:solidFill>
                  <a:schemeClr val="tx2"/>
                </a:solidFill>
                <a:latin typeface="Arial" charset="0"/>
              </a:defRPr>
            </a:lvl9pPr>
          </a:lstStyle>
          <a:p>
            <a:pPr algn="ctr"/>
            <a:r>
              <a:rPr lang="en-US" sz="3200" i="0" dirty="0" smtClean="0"/>
              <a:t>Continuous Monitoring Portal Case Study</a:t>
            </a:r>
            <a:endParaRPr lang="en-US" sz="3200" i="0" dirty="0"/>
          </a:p>
        </p:txBody>
      </p:sp>
    </p:spTree>
    <p:extLst>
      <p:ext uri="{BB962C8B-B14F-4D97-AF65-F5344CB8AC3E}">
        <p14:creationId xmlns="" xmlns:p14="http://schemas.microsoft.com/office/powerpoint/2010/main" val="179123104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stretch>
            <a:fillRect/>
          </a:stretch>
        </p:blipFill>
        <p:spPr>
          <a:xfrm>
            <a:off x="662151" y="1072055"/>
            <a:ext cx="7971249" cy="5405410"/>
          </a:xfrm>
          <a:prstGeom prst="rect">
            <a:avLst/>
          </a:prstGeom>
          <a:ln>
            <a:noFill/>
          </a:ln>
          <a:effectLst>
            <a:outerShdw blurRad="190500" algn="tl" rotWithShape="0">
              <a:srgbClr val="000000">
                <a:alpha val="70000"/>
              </a:srgbClr>
            </a:outerShdw>
          </a:effectLst>
        </p:spPr>
      </p:pic>
      <p:sp>
        <p:nvSpPr>
          <p:cNvPr id="5" name="TextBox 4"/>
          <p:cNvSpPr txBox="1"/>
          <p:nvPr/>
        </p:nvSpPr>
        <p:spPr>
          <a:xfrm>
            <a:off x="4953000" y="5528962"/>
            <a:ext cx="402139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VFD Operation failed on Thursday</a:t>
            </a:r>
            <a:endParaRPr lang="en-US" dirty="0"/>
          </a:p>
        </p:txBody>
      </p:sp>
      <p:sp>
        <p:nvSpPr>
          <p:cNvPr id="6" name="Title 1"/>
          <p:cNvSpPr txBox="1">
            <a:spLocks/>
          </p:cNvSpPr>
          <p:nvPr/>
        </p:nvSpPr>
        <p:spPr bwMode="auto">
          <a:xfrm>
            <a:off x="231731" y="284230"/>
            <a:ext cx="8229600" cy="681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tx1"/>
                </a:solidFill>
                <a:latin typeface="+mj-lt"/>
                <a:ea typeface="+mj-ea"/>
                <a:cs typeface="+mj-cs"/>
              </a:defRPr>
            </a:lvl1pPr>
            <a:lvl2pPr algn="l" rtl="0" eaLnBrk="0" fontAlgn="base" hangingPunct="0">
              <a:spcBef>
                <a:spcPct val="0"/>
              </a:spcBef>
              <a:spcAft>
                <a:spcPct val="0"/>
              </a:spcAft>
              <a:defRPr sz="2000" b="1">
                <a:solidFill>
                  <a:schemeClr val="tx1"/>
                </a:solidFill>
                <a:latin typeface="Arial" charset="0"/>
              </a:defRPr>
            </a:lvl2pPr>
            <a:lvl3pPr algn="l" rtl="0" eaLnBrk="0" fontAlgn="base" hangingPunct="0">
              <a:spcBef>
                <a:spcPct val="0"/>
              </a:spcBef>
              <a:spcAft>
                <a:spcPct val="0"/>
              </a:spcAft>
              <a:defRPr sz="2000" b="1">
                <a:solidFill>
                  <a:schemeClr val="tx1"/>
                </a:solidFill>
                <a:latin typeface="Arial" charset="0"/>
              </a:defRPr>
            </a:lvl3pPr>
            <a:lvl4pPr algn="l" rtl="0" eaLnBrk="0" fontAlgn="base" hangingPunct="0">
              <a:spcBef>
                <a:spcPct val="0"/>
              </a:spcBef>
              <a:spcAft>
                <a:spcPct val="0"/>
              </a:spcAft>
              <a:defRPr sz="2000" b="1">
                <a:solidFill>
                  <a:schemeClr val="tx1"/>
                </a:solidFill>
                <a:latin typeface="Arial" charset="0"/>
              </a:defRPr>
            </a:lvl4pPr>
            <a:lvl5pPr algn="l" rtl="0" eaLnBrk="0" fontAlgn="base" hangingPunct="0">
              <a:spcBef>
                <a:spcPct val="0"/>
              </a:spcBef>
              <a:spcAft>
                <a:spcPct val="0"/>
              </a:spcAft>
              <a:defRPr sz="2000" b="1">
                <a:solidFill>
                  <a:schemeClr val="tx1"/>
                </a:solidFill>
                <a:latin typeface="Arial" charset="0"/>
              </a:defRPr>
            </a:lvl5pPr>
            <a:lvl6pPr marL="457200" algn="l" rtl="0" fontAlgn="base">
              <a:spcBef>
                <a:spcPct val="0"/>
              </a:spcBef>
              <a:spcAft>
                <a:spcPct val="0"/>
              </a:spcAft>
              <a:defRPr b="1">
                <a:solidFill>
                  <a:schemeClr val="tx2"/>
                </a:solidFill>
                <a:latin typeface="Arial" charset="0"/>
              </a:defRPr>
            </a:lvl6pPr>
            <a:lvl7pPr marL="914400" algn="l" rtl="0" fontAlgn="base">
              <a:spcBef>
                <a:spcPct val="0"/>
              </a:spcBef>
              <a:spcAft>
                <a:spcPct val="0"/>
              </a:spcAft>
              <a:defRPr b="1">
                <a:solidFill>
                  <a:schemeClr val="tx2"/>
                </a:solidFill>
                <a:latin typeface="Arial" charset="0"/>
              </a:defRPr>
            </a:lvl7pPr>
            <a:lvl8pPr marL="1371600" algn="l" rtl="0" fontAlgn="base">
              <a:spcBef>
                <a:spcPct val="0"/>
              </a:spcBef>
              <a:spcAft>
                <a:spcPct val="0"/>
              </a:spcAft>
              <a:defRPr b="1">
                <a:solidFill>
                  <a:schemeClr val="tx2"/>
                </a:solidFill>
                <a:latin typeface="Arial" charset="0"/>
              </a:defRPr>
            </a:lvl8pPr>
            <a:lvl9pPr marL="1828800" algn="l" rtl="0" fontAlgn="base">
              <a:spcBef>
                <a:spcPct val="0"/>
              </a:spcBef>
              <a:spcAft>
                <a:spcPct val="0"/>
              </a:spcAft>
              <a:defRPr b="1">
                <a:solidFill>
                  <a:schemeClr val="tx2"/>
                </a:solidFill>
                <a:latin typeface="Arial" charset="0"/>
              </a:defRPr>
            </a:lvl9pPr>
          </a:lstStyle>
          <a:p>
            <a:pPr algn="ctr"/>
            <a:r>
              <a:rPr lang="en-US" sz="3200" i="0" dirty="0" smtClean="0"/>
              <a:t>Continuous Monitoring Portal Case Study</a:t>
            </a:r>
            <a:endParaRPr lang="en-US" sz="3200" i="0" dirty="0"/>
          </a:p>
        </p:txBody>
      </p:sp>
    </p:spTree>
    <p:extLst>
      <p:ext uri="{BB962C8B-B14F-4D97-AF65-F5344CB8AC3E}">
        <p14:creationId xmlns="" xmlns:p14="http://schemas.microsoft.com/office/powerpoint/2010/main" val="239291822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5680587" y="3494058"/>
            <a:ext cx="3463413" cy="3363942"/>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a:off x="2711669" y="2375338"/>
            <a:ext cx="3656159" cy="3405600"/>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 xmlns:a14="http://schemas.microsoft.com/office/drawing/2010/main" val="0"/>
              </a:ext>
            </a:extLst>
          </a:blip>
          <a:srcRect/>
          <a:stretch>
            <a:fillRect/>
          </a:stretch>
        </p:blipFill>
        <p:spPr bwMode="auto">
          <a:xfrm>
            <a:off x="0" y="1259548"/>
            <a:ext cx="3411794" cy="3348613"/>
          </a:xfrm>
          <a:prstGeom prst="rect">
            <a:avLst/>
          </a:prstGeom>
          <a:ln>
            <a:noFill/>
          </a:ln>
          <a:effectLst>
            <a:outerShdw blurRad="190500" algn="tl" rotWithShape="0">
              <a:srgbClr val="000000">
                <a:alpha val="70000"/>
              </a:srgbClr>
            </a:outerShdw>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
        <p:nvSpPr>
          <p:cNvPr id="4" name="TextBox 3"/>
          <p:cNvSpPr txBox="1"/>
          <p:nvPr/>
        </p:nvSpPr>
        <p:spPr>
          <a:xfrm>
            <a:off x="2408903" y="1259548"/>
            <a:ext cx="97339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Floor 5</a:t>
            </a:r>
            <a:endParaRPr lang="en-US" dirty="0"/>
          </a:p>
        </p:txBody>
      </p:sp>
      <p:sp>
        <p:nvSpPr>
          <p:cNvPr id="8" name="TextBox 7"/>
          <p:cNvSpPr txBox="1"/>
          <p:nvPr/>
        </p:nvSpPr>
        <p:spPr>
          <a:xfrm>
            <a:off x="5416134" y="2372174"/>
            <a:ext cx="973394" cy="3693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Floor 6</a:t>
            </a:r>
            <a:endParaRPr lang="en-US" dirty="0"/>
          </a:p>
        </p:txBody>
      </p:sp>
      <p:sp>
        <p:nvSpPr>
          <p:cNvPr id="9" name="TextBox 8"/>
          <p:cNvSpPr txBox="1"/>
          <p:nvPr/>
        </p:nvSpPr>
        <p:spPr>
          <a:xfrm>
            <a:off x="8024648" y="3516097"/>
            <a:ext cx="1119352" cy="338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Floor 10</a:t>
            </a:r>
            <a:endParaRPr lang="en-US" dirty="0"/>
          </a:p>
        </p:txBody>
      </p:sp>
      <p:sp>
        <p:nvSpPr>
          <p:cNvPr id="10" name="TextBox 9"/>
          <p:cNvSpPr txBox="1"/>
          <p:nvPr/>
        </p:nvSpPr>
        <p:spPr>
          <a:xfrm>
            <a:off x="6750269" y="1330921"/>
            <a:ext cx="2192594" cy="64633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spAutoFit/>
          </a:bodyPr>
          <a:lstStyle/>
          <a:p>
            <a:pPr algn="ctr"/>
            <a:r>
              <a:rPr lang="en-US" dirty="0" smtClean="0"/>
              <a:t>Daylight Hour Competition</a:t>
            </a:r>
            <a:endParaRPr lang="en-US" dirty="0"/>
          </a:p>
        </p:txBody>
      </p:sp>
      <p:sp>
        <p:nvSpPr>
          <p:cNvPr id="11" name="Title 1"/>
          <p:cNvSpPr txBox="1">
            <a:spLocks/>
          </p:cNvSpPr>
          <p:nvPr/>
        </p:nvSpPr>
        <p:spPr bwMode="auto">
          <a:xfrm>
            <a:off x="231731" y="347292"/>
            <a:ext cx="8229600" cy="6813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2000" b="1">
                <a:solidFill>
                  <a:schemeClr val="tx1"/>
                </a:solidFill>
                <a:latin typeface="+mj-lt"/>
                <a:ea typeface="+mj-ea"/>
                <a:cs typeface="+mj-cs"/>
              </a:defRPr>
            </a:lvl1pPr>
            <a:lvl2pPr algn="l" rtl="0" eaLnBrk="0" fontAlgn="base" hangingPunct="0">
              <a:spcBef>
                <a:spcPct val="0"/>
              </a:spcBef>
              <a:spcAft>
                <a:spcPct val="0"/>
              </a:spcAft>
              <a:defRPr sz="2000" b="1">
                <a:solidFill>
                  <a:schemeClr val="tx1"/>
                </a:solidFill>
                <a:latin typeface="Arial" charset="0"/>
              </a:defRPr>
            </a:lvl2pPr>
            <a:lvl3pPr algn="l" rtl="0" eaLnBrk="0" fontAlgn="base" hangingPunct="0">
              <a:spcBef>
                <a:spcPct val="0"/>
              </a:spcBef>
              <a:spcAft>
                <a:spcPct val="0"/>
              </a:spcAft>
              <a:defRPr sz="2000" b="1">
                <a:solidFill>
                  <a:schemeClr val="tx1"/>
                </a:solidFill>
                <a:latin typeface="Arial" charset="0"/>
              </a:defRPr>
            </a:lvl3pPr>
            <a:lvl4pPr algn="l" rtl="0" eaLnBrk="0" fontAlgn="base" hangingPunct="0">
              <a:spcBef>
                <a:spcPct val="0"/>
              </a:spcBef>
              <a:spcAft>
                <a:spcPct val="0"/>
              </a:spcAft>
              <a:defRPr sz="2000" b="1">
                <a:solidFill>
                  <a:schemeClr val="tx1"/>
                </a:solidFill>
                <a:latin typeface="Arial" charset="0"/>
              </a:defRPr>
            </a:lvl4pPr>
            <a:lvl5pPr algn="l" rtl="0" eaLnBrk="0" fontAlgn="base" hangingPunct="0">
              <a:spcBef>
                <a:spcPct val="0"/>
              </a:spcBef>
              <a:spcAft>
                <a:spcPct val="0"/>
              </a:spcAft>
              <a:defRPr sz="2000" b="1">
                <a:solidFill>
                  <a:schemeClr val="tx1"/>
                </a:solidFill>
                <a:latin typeface="Arial" charset="0"/>
              </a:defRPr>
            </a:lvl5pPr>
            <a:lvl6pPr marL="457200" algn="l" rtl="0" fontAlgn="base">
              <a:spcBef>
                <a:spcPct val="0"/>
              </a:spcBef>
              <a:spcAft>
                <a:spcPct val="0"/>
              </a:spcAft>
              <a:defRPr b="1">
                <a:solidFill>
                  <a:schemeClr val="tx2"/>
                </a:solidFill>
                <a:latin typeface="Arial" charset="0"/>
              </a:defRPr>
            </a:lvl6pPr>
            <a:lvl7pPr marL="914400" algn="l" rtl="0" fontAlgn="base">
              <a:spcBef>
                <a:spcPct val="0"/>
              </a:spcBef>
              <a:spcAft>
                <a:spcPct val="0"/>
              </a:spcAft>
              <a:defRPr b="1">
                <a:solidFill>
                  <a:schemeClr val="tx2"/>
                </a:solidFill>
                <a:latin typeface="Arial" charset="0"/>
              </a:defRPr>
            </a:lvl7pPr>
            <a:lvl8pPr marL="1371600" algn="l" rtl="0" fontAlgn="base">
              <a:spcBef>
                <a:spcPct val="0"/>
              </a:spcBef>
              <a:spcAft>
                <a:spcPct val="0"/>
              </a:spcAft>
              <a:defRPr b="1">
                <a:solidFill>
                  <a:schemeClr val="tx2"/>
                </a:solidFill>
                <a:latin typeface="Arial" charset="0"/>
              </a:defRPr>
            </a:lvl8pPr>
            <a:lvl9pPr marL="1828800" algn="l" rtl="0" fontAlgn="base">
              <a:spcBef>
                <a:spcPct val="0"/>
              </a:spcBef>
              <a:spcAft>
                <a:spcPct val="0"/>
              </a:spcAft>
              <a:defRPr b="1">
                <a:solidFill>
                  <a:schemeClr val="tx2"/>
                </a:solidFill>
                <a:latin typeface="Arial" charset="0"/>
              </a:defRPr>
            </a:lvl9pPr>
          </a:lstStyle>
          <a:p>
            <a:pPr algn="ctr"/>
            <a:r>
              <a:rPr lang="en-US" sz="3200" i="0" dirty="0" smtClean="0"/>
              <a:t>Continuous Monitoring Portal Case Study</a:t>
            </a:r>
            <a:endParaRPr lang="en-US" sz="3200" i="0" dirty="0"/>
          </a:p>
        </p:txBody>
      </p:sp>
    </p:spTree>
    <p:extLst>
      <p:ext uri="{BB962C8B-B14F-4D97-AF65-F5344CB8AC3E}">
        <p14:creationId xmlns="" xmlns:p14="http://schemas.microsoft.com/office/powerpoint/2010/main" val="318032426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endParaRPr lang="en-US" dirty="0"/>
          </a:p>
        </p:txBody>
      </p:sp>
      <p:sp>
        <p:nvSpPr>
          <p:cNvPr id="2" name="Title 1"/>
          <p:cNvSpPr>
            <a:spLocks noGrp="1"/>
          </p:cNvSpPr>
          <p:nvPr>
            <p:ph type="ctrTitle"/>
          </p:nvPr>
        </p:nvSpPr>
        <p:spPr>
          <a:xfrm>
            <a:off x="457200" y="418195"/>
            <a:ext cx="8229600" cy="1002193"/>
          </a:xfrm>
        </p:spPr>
        <p:txBody>
          <a:bodyPr/>
          <a:lstStyle/>
          <a:p>
            <a:r>
              <a:rPr lang="en-US" dirty="0" smtClean="0"/>
              <a:t>Overview of Potential Fees</a:t>
            </a:r>
            <a:endParaRPr lang="en-US" dirty="0"/>
          </a:p>
        </p:txBody>
      </p:sp>
      <p:graphicFrame>
        <p:nvGraphicFramePr>
          <p:cNvPr id="4" name="Table 3"/>
          <p:cNvGraphicFramePr>
            <a:graphicFrameLocks noGrp="1"/>
          </p:cNvGraphicFramePr>
          <p:nvPr>
            <p:extLst>
              <p:ext uri="{D42A27DB-BD31-4B8C-83A1-F6EECF244321}">
                <p14:modId xmlns="" xmlns:p14="http://schemas.microsoft.com/office/powerpoint/2010/main" val="4011564186"/>
              </p:ext>
            </p:extLst>
          </p:nvPr>
        </p:nvGraphicFramePr>
        <p:xfrm>
          <a:off x="15766" y="1267844"/>
          <a:ext cx="9144000" cy="5511332"/>
        </p:xfrm>
        <a:graphic>
          <a:graphicData uri="http://schemas.openxmlformats.org/drawingml/2006/table">
            <a:tbl>
              <a:tblPr firstRow="1" bandRow="1">
                <a:tableStyleId>{5C22544A-7EE6-4342-B048-85BDC9FD1C3A}</a:tableStyleId>
              </a:tblPr>
              <a:tblGrid>
                <a:gridCol w="4997669"/>
                <a:gridCol w="4146331"/>
              </a:tblGrid>
              <a:tr h="542255">
                <a:tc>
                  <a:txBody>
                    <a:bodyPr/>
                    <a:lstStyle/>
                    <a:p>
                      <a:r>
                        <a:rPr lang="en-US" sz="2800" dirty="0" smtClean="0">
                          <a:solidFill>
                            <a:schemeClr val="tx1"/>
                          </a:solidFill>
                        </a:rPr>
                        <a:t>Function</a:t>
                      </a:r>
                      <a:r>
                        <a:rPr lang="en-US" sz="2800" baseline="0" dirty="0" smtClean="0">
                          <a:solidFill>
                            <a:schemeClr val="tx1"/>
                          </a:solidFill>
                        </a:rPr>
                        <a:t>ality</a:t>
                      </a:r>
                      <a:endParaRPr lang="en-US" sz="2800" dirty="0">
                        <a:solidFill>
                          <a:schemeClr val="tx1"/>
                        </a:solidFill>
                      </a:endParaRPr>
                    </a:p>
                  </a:txBody>
                  <a:tcPr/>
                </a:tc>
                <a:tc>
                  <a:txBody>
                    <a:bodyPr/>
                    <a:lstStyle/>
                    <a:p>
                      <a:r>
                        <a:rPr lang="en-US" sz="2800" dirty="0" smtClean="0"/>
                        <a:t>Cost</a:t>
                      </a:r>
                      <a:endParaRPr lang="en-US" sz="2800" dirty="0"/>
                    </a:p>
                  </a:txBody>
                  <a:tcPr/>
                </a:tc>
              </a:tr>
              <a:tr h="758630">
                <a:tc>
                  <a:txBody>
                    <a:bodyPr/>
                    <a:lstStyle/>
                    <a:p>
                      <a:r>
                        <a:rPr lang="en-US" sz="2800" dirty="0" smtClean="0">
                          <a:solidFill>
                            <a:schemeClr val="bg1"/>
                          </a:solidFill>
                        </a:rPr>
                        <a:t>EO 88 Performance</a:t>
                      </a:r>
                      <a:r>
                        <a:rPr lang="en-US" sz="2800" baseline="0" dirty="0" smtClean="0">
                          <a:solidFill>
                            <a:schemeClr val="bg1"/>
                          </a:solidFill>
                        </a:rPr>
                        <a:t> Portal</a:t>
                      </a:r>
                      <a:endParaRPr lang="en-US" sz="2800" dirty="0">
                        <a:solidFill>
                          <a:schemeClr val="bg1"/>
                        </a:solidFill>
                      </a:endParaRPr>
                    </a:p>
                  </a:txBody>
                  <a:tcPr/>
                </a:tc>
                <a:tc>
                  <a:txBody>
                    <a:bodyPr/>
                    <a:lstStyle/>
                    <a:p>
                      <a:r>
                        <a:rPr lang="en-US" sz="2800" dirty="0" smtClean="0"/>
                        <a:t>No charge</a:t>
                      </a:r>
                      <a:endParaRPr lang="en-US" sz="2800" dirty="0"/>
                    </a:p>
                  </a:txBody>
                  <a:tcPr/>
                </a:tc>
              </a:tr>
              <a:tr h="1881942">
                <a:tc>
                  <a:txBody>
                    <a:bodyPr/>
                    <a:lstStyle/>
                    <a:p>
                      <a:r>
                        <a:rPr lang="en-US" sz="2800" dirty="0" smtClean="0">
                          <a:solidFill>
                            <a:schemeClr val="bg1"/>
                          </a:solidFill>
                        </a:rPr>
                        <a:t>Continuous Monitoring</a:t>
                      </a:r>
                      <a:r>
                        <a:rPr lang="en-US" sz="2800" baseline="0" dirty="0" smtClean="0">
                          <a:solidFill>
                            <a:schemeClr val="bg1"/>
                          </a:solidFill>
                        </a:rPr>
                        <a:t> Portal </a:t>
                      </a:r>
                      <a:r>
                        <a:rPr lang="en-US" sz="2800" dirty="0" smtClean="0">
                          <a:solidFill>
                            <a:schemeClr val="bg1"/>
                          </a:solidFill>
                        </a:rPr>
                        <a:t>(includes ongoing</a:t>
                      </a:r>
                      <a:r>
                        <a:rPr lang="en-US" sz="2800" baseline="0" dirty="0" smtClean="0">
                          <a:solidFill>
                            <a:schemeClr val="bg1"/>
                          </a:solidFill>
                        </a:rPr>
                        <a:t> support)</a:t>
                      </a:r>
                      <a:endParaRPr lang="en-US" sz="2800" dirty="0">
                        <a:solidFill>
                          <a:schemeClr val="bg1"/>
                        </a:solidFill>
                      </a:endParaRPr>
                    </a:p>
                  </a:txBody>
                  <a:tcPr/>
                </a:tc>
                <a:tc>
                  <a:txBody>
                    <a:bodyPr/>
                    <a:lstStyle/>
                    <a:p>
                      <a:pPr marL="171450" indent="-171450">
                        <a:buFont typeface="Arial" panose="020B0604020202020204" pitchFamily="34" charset="0"/>
                        <a:buChar char="•"/>
                      </a:pPr>
                      <a:r>
                        <a:rPr lang="en-US" sz="2800" dirty="0" smtClean="0"/>
                        <a:t>No</a:t>
                      </a:r>
                      <a:r>
                        <a:rPr lang="en-US" sz="2800" baseline="0" dirty="0" smtClean="0"/>
                        <a:t> charge for setup</a:t>
                      </a:r>
                    </a:p>
                    <a:p>
                      <a:pPr marL="171450" indent="-171450">
                        <a:buFont typeface="Arial" panose="020B0604020202020204" pitchFamily="34" charset="0"/>
                        <a:buChar char="•"/>
                      </a:pPr>
                      <a:r>
                        <a:rPr lang="en-US" sz="2800" baseline="0" dirty="0" smtClean="0"/>
                        <a:t>1</a:t>
                      </a:r>
                      <a:r>
                        <a:rPr lang="en-US" sz="2800" baseline="30000" dirty="0" smtClean="0"/>
                        <a:t>st</a:t>
                      </a:r>
                      <a:r>
                        <a:rPr lang="en-US" sz="2800" baseline="0" dirty="0" smtClean="0"/>
                        <a:t> year - no charge</a:t>
                      </a:r>
                    </a:p>
                    <a:p>
                      <a:pPr marL="171450" indent="-171450">
                        <a:buFont typeface="Arial" panose="020B0604020202020204" pitchFamily="34" charset="0"/>
                        <a:buChar char="•"/>
                      </a:pPr>
                      <a:r>
                        <a:rPr lang="en-US" sz="2800" baseline="0" dirty="0" smtClean="0"/>
                        <a:t>Beyond 1 year: TBD &lt; $20 per point/month</a:t>
                      </a:r>
                      <a:endParaRPr lang="en-US" sz="2800" dirty="0"/>
                    </a:p>
                  </a:txBody>
                  <a:tcPr/>
                </a:tc>
              </a:tr>
              <a:tr h="2328505">
                <a:tc>
                  <a:txBody>
                    <a:bodyPr/>
                    <a:lstStyle/>
                    <a:p>
                      <a:r>
                        <a:rPr lang="en-US" sz="2800" dirty="0" smtClean="0"/>
                        <a:t>Future development,</a:t>
                      </a:r>
                      <a:r>
                        <a:rPr lang="en-US" sz="2800" baseline="0" dirty="0" smtClean="0"/>
                        <a:t> additional </a:t>
                      </a:r>
                      <a:r>
                        <a:rPr lang="en-US" sz="2800" dirty="0" smtClean="0"/>
                        <a:t>modules:</a:t>
                      </a:r>
                    </a:p>
                    <a:p>
                      <a:pPr marL="285750" indent="-285750">
                        <a:buFont typeface="Arial" panose="020B0604020202020204" pitchFamily="34" charset="0"/>
                        <a:buChar char="•"/>
                      </a:pPr>
                      <a:r>
                        <a:rPr lang="en-US" sz="2800" dirty="0" smtClean="0"/>
                        <a:t>Building</a:t>
                      </a:r>
                      <a:r>
                        <a:rPr lang="en-US" sz="2800" baseline="0" dirty="0" smtClean="0"/>
                        <a:t> Automation Systems Monitoring</a:t>
                      </a:r>
                    </a:p>
                    <a:p>
                      <a:pPr marL="285750" indent="-285750">
                        <a:buFont typeface="Arial" panose="020B0604020202020204" pitchFamily="34" charset="0"/>
                        <a:buChar char="•"/>
                      </a:pPr>
                      <a:r>
                        <a:rPr lang="en-US" sz="2800" baseline="0" dirty="0" smtClean="0"/>
                        <a:t>Virtual Audits &amp; RCx studies</a:t>
                      </a:r>
                    </a:p>
                  </a:txBody>
                  <a:tcPr/>
                </a:tc>
                <a:tc>
                  <a:txBody>
                    <a:bodyPr/>
                    <a:lstStyle/>
                    <a:p>
                      <a:r>
                        <a:rPr lang="en-US" sz="2800" dirty="0" smtClean="0"/>
                        <a:t>Most additional</a:t>
                      </a:r>
                      <a:r>
                        <a:rPr lang="en-US" sz="2800" baseline="0" dirty="0" smtClean="0"/>
                        <a:t> functionality w</a:t>
                      </a:r>
                      <a:r>
                        <a:rPr lang="en-US" sz="2800" dirty="0" smtClean="0"/>
                        <a:t>ill be part of Continuous Monitoring</a:t>
                      </a:r>
                      <a:r>
                        <a:rPr lang="en-US" sz="2800" baseline="0" dirty="0" smtClean="0"/>
                        <a:t> Portal cost</a:t>
                      </a:r>
                      <a:endParaRPr lang="en-US" sz="2800" dirty="0"/>
                    </a:p>
                  </a:txBody>
                  <a:tcPr/>
                </a:tc>
              </a:tr>
            </a:tbl>
          </a:graphicData>
        </a:graphic>
      </p:graphicFrame>
      <p:pic>
        <p:nvPicPr>
          <p:cNvPr id="5" name="Picture 4"/>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7040802" y="258683"/>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1282193012"/>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Energy Cap is primarily a budgeting system</a:t>
            </a:r>
          </a:p>
          <a:p>
            <a:r>
              <a:rPr lang="en-US" dirty="0" smtClean="0"/>
              <a:t>Phase 2 allows by building or department tracking of costs</a:t>
            </a:r>
            <a:endParaRPr lang="en-US" dirty="0"/>
          </a:p>
        </p:txBody>
      </p:sp>
      <p:sp>
        <p:nvSpPr>
          <p:cNvPr id="3" name="Title 2"/>
          <p:cNvSpPr>
            <a:spLocks noGrp="1"/>
          </p:cNvSpPr>
          <p:nvPr>
            <p:ph type="ctrTitle"/>
          </p:nvPr>
        </p:nvSpPr>
        <p:spPr/>
        <p:txBody>
          <a:bodyPr/>
          <a:lstStyle/>
          <a:p>
            <a:r>
              <a:rPr lang="en-US" dirty="0" smtClean="0"/>
              <a:t>What About Energy CAP?</a:t>
            </a:r>
            <a:endParaRPr lang="en-US" dirty="0"/>
          </a:p>
        </p:txBody>
      </p:sp>
      <p:pic>
        <p:nvPicPr>
          <p:cNvPr id="2050" name="Picture 2" descr="http://www.glassballfoundation.com/Images/GB_FinancialAccountability.jpg"/>
          <p:cNvPicPr>
            <a:picLocks noChangeAspect="1" noChangeArrowheads="1"/>
          </p:cNvPicPr>
          <p:nvPr/>
        </p:nvPicPr>
        <p:blipFill>
          <a:blip r:embed="rId3" cstate="print"/>
          <a:srcRect/>
          <a:stretch>
            <a:fillRect/>
          </a:stretch>
        </p:blipFill>
        <p:spPr bwMode="auto">
          <a:xfrm>
            <a:off x="0" y="4031121"/>
            <a:ext cx="4966138" cy="2826879"/>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These are great programs, and there are many more that do what NYEM does.</a:t>
            </a:r>
          </a:p>
          <a:p>
            <a:r>
              <a:rPr lang="en-US" dirty="0" smtClean="0"/>
              <a:t>Campuses continue to have choices</a:t>
            </a:r>
          </a:p>
          <a:p>
            <a:r>
              <a:rPr lang="en-US" dirty="0" smtClean="0"/>
              <a:t>We recommend putting some buildings on NYEM even if you have another system to compare not only results but also cost</a:t>
            </a:r>
          </a:p>
          <a:p>
            <a:endParaRPr lang="en-US" dirty="0" smtClean="0"/>
          </a:p>
          <a:p>
            <a:endParaRPr lang="en-US" dirty="0"/>
          </a:p>
        </p:txBody>
      </p:sp>
      <p:sp>
        <p:nvSpPr>
          <p:cNvPr id="3" name="Title 2"/>
          <p:cNvSpPr>
            <a:spLocks noGrp="1"/>
          </p:cNvSpPr>
          <p:nvPr>
            <p:ph type="ctrTitle"/>
          </p:nvPr>
        </p:nvSpPr>
        <p:spPr/>
        <p:txBody>
          <a:bodyPr/>
          <a:lstStyle/>
          <a:p>
            <a:r>
              <a:rPr lang="en-US" dirty="0" smtClean="0"/>
              <a:t>What about Iconics or NuEnergen?</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58351" y="1028426"/>
            <a:ext cx="8229600" cy="681037"/>
          </a:xfrm>
        </p:spPr>
        <p:txBody>
          <a:bodyPr/>
          <a:lstStyle/>
          <a:p>
            <a:r>
              <a:rPr lang="en-US" sz="4000" dirty="0" smtClean="0"/>
              <a:t>Memo from State Operations Office</a:t>
            </a:r>
          </a:p>
        </p:txBody>
      </p:sp>
      <p:sp>
        <p:nvSpPr>
          <p:cNvPr id="3" name="Text Placeholder 2"/>
          <p:cNvSpPr>
            <a:spLocks noGrp="1"/>
          </p:cNvSpPr>
          <p:nvPr>
            <p:ph type="body" sz="quarter" idx="4294967295"/>
          </p:nvPr>
        </p:nvSpPr>
        <p:spPr>
          <a:xfrm>
            <a:off x="376539" y="2164080"/>
            <a:ext cx="3974744" cy="4993465"/>
          </a:xfrm>
          <a:prstGeom prst="rect">
            <a:avLst/>
          </a:prstGeom>
          <a:ln>
            <a:noFill/>
          </a:ln>
        </p:spPr>
        <p:txBody>
          <a:bodyPr/>
          <a:lstStyle/>
          <a:p>
            <a:pPr marL="228600" indent="-228600">
              <a:spcAft>
                <a:spcPts val="600"/>
              </a:spcAft>
              <a:buClrTx/>
              <a:buFont typeface="Wingdings" pitchFamily="2" charset="2"/>
              <a:buChar char="§"/>
              <a:tabLst>
                <a:tab pos="228600" algn="l"/>
              </a:tabLst>
              <a:defRPr/>
            </a:pPr>
            <a:r>
              <a:rPr lang="en-US" sz="2800" dirty="0" smtClean="0">
                <a:latin typeface="Calibri" panose="020F0502020204030204" pitchFamily="34" charset="0"/>
              </a:rPr>
              <a:t>Reinforces the need to expedite sub-metering to meet EO 88 requirements</a:t>
            </a:r>
          </a:p>
          <a:p>
            <a:pPr marL="228600" indent="-228600">
              <a:spcAft>
                <a:spcPts val="600"/>
              </a:spcAft>
              <a:buClrTx/>
              <a:buFont typeface="Wingdings" pitchFamily="2" charset="2"/>
              <a:buChar char="§"/>
              <a:tabLst>
                <a:tab pos="228600" algn="l"/>
              </a:tabLst>
              <a:defRPr/>
            </a:pPr>
            <a:r>
              <a:rPr lang="en-US" sz="2800" dirty="0" smtClean="0">
                <a:latin typeface="Calibri" panose="020F0502020204030204" pitchFamily="34" charset="0"/>
              </a:rPr>
              <a:t>Requires all sub-meters to be brought online with NYEM</a:t>
            </a:r>
          </a:p>
          <a:p>
            <a:pPr marL="228600" indent="-228600">
              <a:spcAft>
                <a:spcPts val="600"/>
              </a:spcAft>
              <a:buClrTx/>
              <a:buFont typeface="Wingdings" pitchFamily="2" charset="2"/>
              <a:buChar char="§"/>
              <a:tabLst>
                <a:tab pos="228600" algn="l"/>
              </a:tabLst>
              <a:defRPr/>
            </a:pPr>
            <a:endParaRPr lang="en-US" sz="2400" dirty="0" smtClean="0">
              <a:latin typeface="Calibri" pitchFamily="34" charset="0"/>
            </a:endParaRPr>
          </a:p>
          <a:p>
            <a:pPr marL="228600" indent="-228600">
              <a:spcAft>
                <a:spcPts val="600"/>
              </a:spcAft>
              <a:buClrTx/>
              <a:buFont typeface="Wingdings" pitchFamily="2" charset="2"/>
              <a:buChar char="§"/>
              <a:tabLst>
                <a:tab pos="228600" algn="l"/>
              </a:tabLst>
              <a:defRPr/>
            </a:pPr>
            <a:endParaRPr lang="en-US" sz="2400" dirty="0" smtClean="0">
              <a:latin typeface="Calibri" pitchFamily="34" charset="0"/>
            </a:endParaRPr>
          </a:p>
        </p:txBody>
      </p:sp>
      <p:pic>
        <p:nvPicPr>
          <p:cNvPr id="9" name="Picture 8"/>
          <p:cNvPicPr>
            <a:picLocks noChangeAspect="1"/>
          </p:cNvPicPr>
          <p:nvPr/>
        </p:nvPicPr>
        <p:blipFill>
          <a:blip r:embed="rId3" cstate="print">
            <a:extLst>
              <a:ext uri="{28A0092B-C50C-407E-A947-70E740481C1C}">
                <a14:useLocalDpi xmlns="" xmlns:a14="http://schemas.microsoft.com/office/drawing/2010/main" val="0"/>
              </a:ext>
            </a:extLst>
          </a:blip>
          <a:srcRect/>
          <a:stretch>
            <a:fillRect/>
          </a:stretch>
        </p:blipFill>
        <p:spPr bwMode="auto">
          <a:xfrm>
            <a:off x="6777318" y="290214"/>
            <a:ext cx="2008602" cy="32198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2" name="Group 6"/>
          <p:cNvGrpSpPr/>
          <p:nvPr/>
        </p:nvGrpSpPr>
        <p:grpSpPr>
          <a:xfrm>
            <a:off x="818125" y="2972627"/>
            <a:ext cx="4913405" cy="3289950"/>
            <a:chOff x="-2590831" y="0"/>
            <a:chExt cx="4913405" cy="3289950"/>
          </a:xfrm>
        </p:grpSpPr>
        <p:sp>
          <p:nvSpPr>
            <p:cNvPr id="8" name="Rectangle 7"/>
            <p:cNvSpPr/>
            <p:nvPr/>
          </p:nvSpPr>
          <p:spPr>
            <a:xfrm>
              <a:off x="-2590831" y="2923954"/>
              <a:ext cx="1510404" cy="36599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0" name="Rectangle 9"/>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grpSp>
        <p:nvGrpSpPr>
          <p:cNvPr id="4" name="Group 13"/>
          <p:cNvGrpSpPr/>
          <p:nvPr/>
        </p:nvGrpSpPr>
        <p:grpSpPr>
          <a:xfrm>
            <a:off x="631169" y="4983835"/>
            <a:ext cx="2319061" cy="912746"/>
            <a:chOff x="3513" y="0"/>
            <a:chExt cx="2319061" cy="912746"/>
          </a:xfrm>
        </p:grpSpPr>
        <p:sp>
          <p:nvSpPr>
            <p:cNvPr id="15" name="Rectangle 14"/>
            <p:cNvSpPr/>
            <p:nvPr/>
          </p:nvSpPr>
          <p:spPr>
            <a:xfrm>
              <a:off x="3513" y="0"/>
              <a:ext cx="2319061" cy="912746"/>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sp>
        <p:sp>
          <p:nvSpPr>
            <p:cNvPr id="16" name="Rectangle 15"/>
            <p:cNvSpPr/>
            <p:nvPr/>
          </p:nvSpPr>
          <p:spPr>
            <a:xfrm>
              <a:off x="3513" y="0"/>
              <a:ext cx="2319061" cy="912746"/>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34696" tIns="234696" rIns="234696" bIns="234696" numCol="1" spcCol="1270" anchor="b" anchorCtr="0">
              <a:noAutofit/>
            </a:bodyPr>
            <a:lstStyle/>
            <a:p>
              <a:pPr lvl="0" algn="ctr" defTabSz="1466850">
                <a:lnSpc>
                  <a:spcPct val="90000"/>
                </a:lnSpc>
                <a:spcBef>
                  <a:spcPct val="0"/>
                </a:spcBef>
                <a:spcAft>
                  <a:spcPct val="35000"/>
                </a:spcAft>
              </a:pPr>
              <a:endParaRPr lang="en-US" sz="3300" kern="1200" dirty="0"/>
            </a:p>
          </p:txBody>
        </p:sp>
      </p:grpSp>
      <p:pic>
        <p:nvPicPr>
          <p:cNvPr id="1026" name="Picture 2"/>
          <p:cNvPicPr>
            <a:picLocks noChangeAspect="1" noChangeArrowheads="1"/>
          </p:cNvPicPr>
          <p:nvPr/>
        </p:nvPicPr>
        <p:blipFill>
          <a:blip r:embed="rId4" cstate="print">
            <a:extLst>
              <a:ext uri="{28A0092B-C50C-407E-A947-70E740481C1C}">
                <a14:useLocalDpi xmlns="" xmlns:a14="http://schemas.microsoft.com/office/drawing/2010/main" val="0"/>
              </a:ext>
            </a:extLst>
          </a:blip>
          <a:srcRect/>
          <a:stretch>
            <a:fillRect/>
          </a:stretch>
        </p:blipFill>
        <p:spPr bwMode="auto">
          <a:xfrm rot="20958719">
            <a:off x="4893563" y="2020872"/>
            <a:ext cx="3306733" cy="4199931"/>
          </a:xfrm>
          <a:prstGeom prst="rect">
            <a:avLst/>
          </a:prstGeom>
          <a:solidFill>
            <a:srgbClr val="FFFFFF">
              <a:shade val="85000"/>
            </a:srgbClr>
          </a:solidFill>
          <a:ln w="88900" cap="sq">
            <a:solidFill>
              <a:srgbClr val="FFFFFF"/>
            </a:solidFill>
            <a:miter lim="800000"/>
          </a:ln>
          <a:effectLst>
            <a:outerShdw blurRad="241300" dist="101600" dir="3600000" sx="102000" sy="102000" algn="tl" rotWithShape="0">
              <a:schemeClr val="bg1">
                <a:lumMod val="95000"/>
                <a:lumOff val="5000"/>
                <a:alpha val="77000"/>
              </a:scheme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 xmlns:p14="http://schemas.microsoft.com/office/powerpoint/2010/main" val="42841820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t>First Annual Awards for Excellence is Energy Management </a:t>
            </a:r>
          </a:p>
          <a:p>
            <a:r>
              <a:rPr lang="en-US" dirty="0" smtClean="0"/>
              <a:t>Noteworthy and innovative projects and initiatives are eligible</a:t>
            </a:r>
          </a:p>
          <a:p>
            <a:r>
              <a:rPr lang="en-US" dirty="0" smtClean="0"/>
              <a:t>Deadline July 31</a:t>
            </a:r>
          </a:p>
          <a:p>
            <a:r>
              <a:rPr lang="en-US" dirty="0" smtClean="0"/>
              <a:t>Award ceremony September 16</a:t>
            </a:r>
          </a:p>
        </p:txBody>
      </p:sp>
      <p:sp>
        <p:nvSpPr>
          <p:cNvPr id="3" name="Title 2"/>
          <p:cNvSpPr>
            <a:spLocks noGrp="1"/>
          </p:cNvSpPr>
          <p:nvPr>
            <p:ph type="ctrTitle"/>
          </p:nvPr>
        </p:nvSpPr>
        <p:spPr/>
        <p:txBody>
          <a:bodyPr/>
          <a:lstStyle/>
          <a:p>
            <a:r>
              <a:rPr lang="en-US" dirty="0" smtClean="0"/>
              <a:t>Build Smart Awards</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37</a:t>
            </a:fld>
            <a:endParaRPr lang="en-US"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457200" y="1871330"/>
            <a:ext cx="5470634" cy="4327451"/>
          </a:xfrm>
        </p:spPr>
        <p:txBody>
          <a:bodyPr/>
          <a:lstStyle/>
          <a:p>
            <a:r>
              <a:rPr lang="en-US" dirty="0" smtClean="0"/>
              <a:t>SUNY Counsel is drafting an RFP template for campus use</a:t>
            </a:r>
          </a:p>
          <a:p>
            <a:r>
              <a:rPr lang="en-US" dirty="0" smtClean="0"/>
              <a:t>Build Smart will be scheduling a Solar Webinar to discuss how the Build Smart team can assist in expediting </a:t>
            </a:r>
          </a:p>
          <a:p>
            <a:r>
              <a:rPr lang="en-US" dirty="0" smtClean="0"/>
              <a:t>Hold the date Aug 5</a:t>
            </a:r>
            <a:r>
              <a:rPr lang="en-US" baseline="30000" dirty="0" smtClean="0"/>
              <a:t>th</a:t>
            </a:r>
            <a:r>
              <a:rPr lang="en-US" dirty="0" smtClean="0"/>
              <a:t> 10 am to noon</a:t>
            </a:r>
            <a:endParaRPr lang="en-US" dirty="0"/>
          </a:p>
        </p:txBody>
      </p:sp>
      <p:sp>
        <p:nvSpPr>
          <p:cNvPr id="3" name="Title 2"/>
          <p:cNvSpPr>
            <a:spLocks noGrp="1"/>
          </p:cNvSpPr>
          <p:nvPr>
            <p:ph type="ctrTitle"/>
          </p:nvPr>
        </p:nvSpPr>
        <p:spPr/>
        <p:txBody>
          <a:bodyPr/>
          <a:lstStyle/>
          <a:p>
            <a:r>
              <a:rPr lang="en-US" dirty="0" smtClean="0"/>
              <a:t>Solar Projects</a:t>
            </a:r>
            <a:endParaRPr lang="en-US" dirty="0"/>
          </a:p>
        </p:txBody>
      </p:sp>
      <p:sp>
        <p:nvSpPr>
          <p:cNvPr id="4" name="Date Placeholder 3"/>
          <p:cNvSpPr>
            <a:spLocks noGrp="1"/>
          </p:cNvSpPr>
          <p:nvPr>
            <p:ph type="dt" sz="half" idx="14"/>
          </p:nvPr>
        </p:nvSpPr>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15"/>
          </p:nvPr>
        </p:nvSpPr>
        <p:spPr/>
        <p:txBody>
          <a:bodyPr/>
          <a:lstStyle/>
          <a:p>
            <a:pPr>
              <a:defRPr/>
            </a:pPr>
            <a:fld id="{518B0933-6FC9-451C-8376-F03477E0B0CC}" type="slidenum">
              <a:rPr lang="en-US" smtClean="0"/>
              <a:pPr>
                <a:defRPr/>
              </a:pPr>
              <a:t>38</a:t>
            </a:fld>
            <a:endParaRPr lang="en-US" dirty="0"/>
          </a:p>
        </p:txBody>
      </p:sp>
      <p:pic>
        <p:nvPicPr>
          <p:cNvPr id="56328" name="Picture 8" descr="http://warrensburg.k12.mo.us/iadventure/4320spring2012/EricHuettenmueller/solarpanel2.jpg"/>
          <p:cNvPicPr>
            <a:picLocks noChangeAspect="1" noChangeArrowheads="1"/>
          </p:cNvPicPr>
          <p:nvPr/>
        </p:nvPicPr>
        <p:blipFill>
          <a:blip r:embed="rId3" cstate="print"/>
          <a:srcRect l="8982" r="22163"/>
          <a:stretch>
            <a:fillRect/>
          </a:stretch>
        </p:blipFill>
        <p:spPr bwMode="auto">
          <a:xfrm>
            <a:off x="5864772" y="2799638"/>
            <a:ext cx="3279228" cy="3429001"/>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p:txBody>
          <a:bodyPr/>
          <a:lstStyle/>
          <a:p>
            <a:r>
              <a:rPr lang="en-US" dirty="0" smtClean="0">
                <a:solidFill>
                  <a:schemeClr val="tx1"/>
                </a:solidFill>
              </a:rPr>
              <a:t>Free consultant services to the campuses for understanding NYSERDA opportunities and applying for grant money</a:t>
            </a:r>
          </a:p>
          <a:p>
            <a:r>
              <a:rPr lang="en-US" dirty="0" smtClean="0">
                <a:solidFill>
                  <a:schemeClr val="tx1"/>
                </a:solidFill>
              </a:rPr>
              <a:t>Lindsay Holle, Energy Efficiency Services </a:t>
            </a:r>
          </a:p>
          <a:p>
            <a:pPr marL="690563">
              <a:buNone/>
            </a:pPr>
            <a:r>
              <a:rPr lang="en-US" dirty="0" smtClean="0">
                <a:solidFill>
                  <a:schemeClr val="tx1"/>
                </a:solidFill>
                <a:hlinkClick r:id="rId3"/>
              </a:rPr>
              <a:t>lkh@nyserda.ny.gov</a:t>
            </a:r>
            <a:r>
              <a:rPr lang="en-US" dirty="0" smtClean="0">
                <a:solidFill>
                  <a:schemeClr val="tx1"/>
                </a:solidFill>
              </a:rPr>
              <a:t> 518-862-1090  x3051</a:t>
            </a:r>
          </a:p>
          <a:p>
            <a:pPr marL="393700" indent="-392113"/>
            <a:r>
              <a:rPr lang="en-US" dirty="0" smtClean="0">
                <a:solidFill>
                  <a:schemeClr val="tx1"/>
                </a:solidFill>
              </a:rPr>
              <a:t>Don Wells, Taitem Engineering, </a:t>
            </a:r>
            <a:r>
              <a:rPr lang="en-US" dirty="0" smtClean="0">
                <a:solidFill>
                  <a:schemeClr val="tx1"/>
                </a:solidFill>
                <a:hlinkClick r:id="rId4"/>
              </a:rPr>
              <a:t>dwells@taitem.com</a:t>
            </a:r>
            <a:r>
              <a:rPr lang="en-US" dirty="0" smtClean="0">
                <a:solidFill>
                  <a:schemeClr val="tx1"/>
                </a:solidFill>
              </a:rPr>
              <a:t> </a:t>
            </a:r>
          </a:p>
          <a:p>
            <a:pPr marL="346075" indent="1588">
              <a:buNone/>
            </a:pPr>
            <a:r>
              <a:rPr lang="en-US" dirty="0" smtClean="0">
                <a:solidFill>
                  <a:schemeClr val="tx1"/>
                </a:solidFill>
              </a:rPr>
              <a:t>607-277-1888  x133</a:t>
            </a:r>
          </a:p>
          <a:p>
            <a:endParaRPr lang="en-US" dirty="0">
              <a:solidFill>
                <a:schemeClr val="tx1"/>
              </a:solidFill>
            </a:endParaRPr>
          </a:p>
        </p:txBody>
      </p:sp>
      <p:sp>
        <p:nvSpPr>
          <p:cNvPr id="3" name="Title 2"/>
          <p:cNvSpPr>
            <a:spLocks noGrp="1"/>
          </p:cNvSpPr>
          <p:nvPr>
            <p:ph type="ctrTitle"/>
          </p:nvPr>
        </p:nvSpPr>
        <p:spPr/>
        <p:txBody>
          <a:bodyPr/>
          <a:lstStyle/>
          <a:p>
            <a:r>
              <a:rPr lang="en-US" dirty="0" smtClean="0">
                <a:solidFill>
                  <a:schemeClr val="tx1"/>
                </a:solidFill>
              </a:rPr>
              <a:t>NYSERDA</a:t>
            </a:r>
            <a:endParaRPr lang="en-US" dirty="0">
              <a:solidFill>
                <a:schemeClr val="tx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39</a:t>
            </a:fld>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457200" y="1721224"/>
            <a:ext cx="5327780" cy="4477557"/>
          </a:xfrm>
        </p:spPr>
        <p:txBody>
          <a:bodyPr/>
          <a:lstStyle/>
          <a:p>
            <a:r>
              <a:rPr lang="en-US" dirty="0" smtClean="0"/>
              <a:t>I’ve already picked all of the low hanging fruit</a:t>
            </a:r>
          </a:p>
          <a:p>
            <a:r>
              <a:rPr lang="en-US" dirty="0" smtClean="0"/>
              <a:t>Newer buildings and major renovations have a higher energy use intensity than the older buildings?</a:t>
            </a:r>
          </a:p>
        </p:txBody>
      </p:sp>
      <p:sp>
        <p:nvSpPr>
          <p:cNvPr id="3" name="Title 2"/>
          <p:cNvSpPr>
            <a:spLocks noGrp="1"/>
          </p:cNvSpPr>
          <p:nvPr>
            <p:ph type="ctrTitle"/>
          </p:nvPr>
        </p:nvSpPr>
        <p:spPr>
          <a:xfrm>
            <a:off x="382555" y="703261"/>
            <a:ext cx="6664362" cy="1002193"/>
          </a:xfrm>
        </p:spPr>
        <p:txBody>
          <a:bodyPr/>
          <a:lstStyle/>
          <a:p>
            <a:r>
              <a:rPr lang="en-US" dirty="0" smtClean="0"/>
              <a:t>Concerns from campuses</a:t>
            </a:r>
            <a:endParaRPr lang="en-US" dirty="0"/>
          </a:p>
        </p:txBody>
      </p:sp>
      <p:grpSp>
        <p:nvGrpSpPr>
          <p:cNvPr id="23" name="Group 22"/>
          <p:cNvGrpSpPr/>
          <p:nvPr/>
        </p:nvGrpSpPr>
        <p:grpSpPr>
          <a:xfrm>
            <a:off x="6369270" y="1866953"/>
            <a:ext cx="2367018" cy="2729433"/>
            <a:chOff x="6369270" y="1866953"/>
            <a:chExt cx="2367018" cy="2729433"/>
          </a:xfrm>
        </p:grpSpPr>
        <p:pic>
          <p:nvPicPr>
            <p:cNvPr id="1031" name="Picture 7" descr="https://encrypted-tbn3.gstatic.com/images?q=tbn:ANd9GcTVQPG7n5sSfk-KNxyHqYOLHcGVJpEh-Br1UYeIA76pGmv9zJH3"/>
            <p:cNvPicPr>
              <a:picLocks noChangeAspect="1" noChangeArrowheads="1"/>
            </p:cNvPicPr>
            <p:nvPr/>
          </p:nvPicPr>
          <p:blipFill>
            <a:blip r:embed="rId3" cstate="print"/>
            <a:srcRect/>
            <a:stretch>
              <a:fillRect/>
            </a:stretch>
          </p:blipFill>
          <p:spPr bwMode="auto">
            <a:xfrm>
              <a:off x="6369270" y="1866953"/>
              <a:ext cx="2367018" cy="2729433"/>
            </a:xfrm>
            <a:prstGeom prst="rect">
              <a:avLst/>
            </a:prstGeom>
            <a:noFill/>
          </p:spPr>
        </p:pic>
        <p:sp>
          <p:nvSpPr>
            <p:cNvPr id="13" name="Freeform 12"/>
            <p:cNvSpPr/>
            <p:nvPr/>
          </p:nvSpPr>
          <p:spPr>
            <a:xfrm>
              <a:off x="7159974" y="2057400"/>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4" name="Freeform 13"/>
            <p:cNvSpPr/>
            <p:nvPr/>
          </p:nvSpPr>
          <p:spPr>
            <a:xfrm>
              <a:off x="6971855" y="2347912"/>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Freeform 14"/>
            <p:cNvSpPr/>
            <p:nvPr/>
          </p:nvSpPr>
          <p:spPr>
            <a:xfrm>
              <a:off x="7576692" y="2150269"/>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6" name="Freeform 15"/>
            <p:cNvSpPr/>
            <p:nvPr/>
          </p:nvSpPr>
          <p:spPr>
            <a:xfrm>
              <a:off x="7855299" y="2224087"/>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7" name="Freeform 16"/>
            <p:cNvSpPr/>
            <p:nvPr/>
          </p:nvSpPr>
          <p:spPr>
            <a:xfrm>
              <a:off x="7467155" y="2316956"/>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8" name="Freeform 17"/>
            <p:cNvSpPr/>
            <p:nvPr/>
          </p:nvSpPr>
          <p:spPr>
            <a:xfrm>
              <a:off x="8050562" y="2486025"/>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9" name="Freeform 18"/>
            <p:cNvSpPr/>
            <p:nvPr/>
          </p:nvSpPr>
          <p:spPr>
            <a:xfrm>
              <a:off x="8052942" y="2140744"/>
              <a:ext cx="88551" cy="74210"/>
            </a:xfrm>
            <a:custGeom>
              <a:avLst/>
              <a:gdLst>
                <a:gd name="connsiteX0" fmla="*/ 86170 w 96771"/>
                <a:gd name="connsiteY0" fmla="*/ 4519 h 88254"/>
                <a:gd name="connsiteX1" fmla="*/ 86170 w 96771"/>
                <a:gd name="connsiteY1" fmla="*/ 4519 h 88254"/>
                <a:gd name="connsiteX2" fmla="*/ 67120 w 96771"/>
                <a:gd name="connsiteY2" fmla="*/ 14044 h 88254"/>
                <a:gd name="connsiteX3" fmla="*/ 59976 w 96771"/>
                <a:gd name="connsiteY3" fmla="*/ 18807 h 88254"/>
                <a:gd name="connsiteX4" fmla="*/ 36164 w 96771"/>
                <a:gd name="connsiteY4" fmla="*/ 16425 h 88254"/>
                <a:gd name="connsiteX5" fmla="*/ 33782 w 96771"/>
                <a:gd name="connsiteY5" fmla="*/ 9282 h 88254"/>
                <a:gd name="connsiteX6" fmla="*/ 7589 w 96771"/>
                <a:gd name="connsiteY6" fmla="*/ 9282 h 88254"/>
                <a:gd name="connsiteX7" fmla="*/ 2826 w 96771"/>
                <a:gd name="connsiteY7" fmla="*/ 23569 h 88254"/>
                <a:gd name="connsiteX8" fmla="*/ 445 w 96771"/>
                <a:gd name="connsiteY8" fmla="*/ 30713 h 88254"/>
                <a:gd name="connsiteX9" fmla="*/ 2826 w 96771"/>
                <a:gd name="connsiteY9" fmla="*/ 75957 h 88254"/>
                <a:gd name="connsiteX10" fmla="*/ 19495 w 96771"/>
                <a:gd name="connsiteY10" fmla="*/ 83100 h 88254"/>
                <a:gd name="connsiteX11" fmla="*/ 33782 w 96771"/>
                <a:gd name="connsiteY11" fmla="*/ 87863 h 88254"/>
                <a:gd name="connsiteX12" fmla="*/ 59976 w 96771"/>
                <a:gd name="connsiteY12" fmla="*/ 85482 h 88254"/>
                <a:gd name="connsiteX13" fmla="*/ 62357 w 96771"/>
                <a:gd name="connsiteY13" fmla="*/ 78338 h 88254"/>
                <a:gd name="connsiteX14" fmla="*/ 67120 w 96771"/>
                <a:gd name="connsiteY14" fmla="*/ 85482 h 88254"/>
                <a:gd name="connsiteX15" fmla="*/ 88551 w 96771"/>
                <a:gd name="connsiteY15" fmla="*/ 83100 h 88254"/>
                <a:gd name="connsiteX16" fmla="*/ 90932 w 96771"/>
                <a:gd name="connsiteY16" fmla="*/ 73575 h 88254"/>
                <a:gd name="connsiteX17" fmla="*/ 95695 w 96771"/>
                <a:gd name="connsiteY17" fmla="*/ 49763 h 88254"/>
                <a:gd name="connsiteX18" fmla="*/ 93314 w 96771"/>
                <a:gd name="connsiteY18" fmla="*/ 25950 h 88254"/>
                <a:gd name="connsiteX19" fmla="*/ 86170 w 96771"/>
                <a:gd name="connsiteY19" fmla="*/ 23569 h 88254"/>
                <a:gd name="connsiteX20" fmla="*/ 71882 w 96771"/>
                <a:gd name="connsiteY20" fmla="*/ 21188 h 88254"/>
                <a:gd name="connsiteX21" fmla="*/ 74264 w 96771"/>
                <a:gd name="connsiteY21" fmla="*/ 6900 h 88254"/>
                <a:gd name="connsiteX22" fmla="*/ 86170 w 96771"/>
                <a:gd name="connsiteY22" fmla="*/ 25950 h 88254"/>
                <a:gd name="connsiteX23" fmla="*/ 76645 w 96771"/>
                <a:gd name="connsiteY23" fmla="*/ 14044 h 88254"/>
                <a:gd name="connsiteX24" fmla="*/ 86170 w 96771"/>
                <a:gd name="connsiteY24" fmla="*/ 4519 h 88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96771" h="88254">
                  <a:moveTo>
                    <a:pt x="86170" y="4519"/>
                  </a:moveTo>
                  <a:lnTo>
                    <a:pt x="86170" y="4519"/>
                  </a:lnTo>
                  <a:cubicBezTo>
                    <a:pt x="79820" y="7694"/>
                    <a:pt x="73353" y="10644"/>
                    <a:pt x="67120" y="14044"/>
                  </a:cubicBezTo>
                  <a:cubicBezTo>
                    <a:pt x="64607" y="15415"/>
                    <a:pt x="62830" y="18588"/>
                    <a:pt x="59976" y="18807"/>
                  </a:cubicBezTo>
                  <a:cubicBezTo>
                    <a:pt x="52023" y="19419"/>
                    <a:pt x="44101" y="17219"/>
                    <a:pt x="36164" y="16425"/>
                  </a:cubicBezTo>
                  <a:cubicBezTo>
                    <a:pt x="35370" y="14044"/>
                    <a:pt x="35557" y="11057"/>
                    <a:pt x="33782" y="9282"/>
                  </a:cubicBezTo>
                  <a:cubicBezTo>
                    <a:pt x="28397" y="3897"/>
                    <a:pt x="9169" y="9084"/>
                    <a:pt x="7589" y="9282"/>
                  </a:cubicBezTo>
                  <a:lnTo>
                    <a:pt x="2826" y="23569"/>
                  </a:lnTo>
                  <a:lnTo>
                    <a:pt x="445" y="30713"/>
                  </a:lnTo>
                  <a:cubicBezTo>
                    <a:pt x="1239" y="45794"/>
                    <a:pt x="0" y="61122"/>
                    <a:pt x="2826" y="75957"/>
                  </a:cubicBezTo>
                  <a:cubicBezTo>
                    <a:pt x="3665" y="80364"/>
                    <a:pt x="17517" y="82507"/>
                    <a:pt x="19495" y="83100"/>
                  </a:cubicBezTo>
                  <a:cubicBezTo>
                    <a:pt x="24303" y="84543"/>
                    <a:pt x="33782" y="87863"/>
                    <a:pt x="33782" y="87863"/>
                  </a:cubicBezTo>
                  <a:cubicBezTo>
                    <a:pt x="42513" y="87069"/>
                    <a:pt x="51659" y="88254"/>
                    <a:pt x="59976" y="85482"/>
                  </a:cubicBezTo>
                  <a:cubicBezTo>
                    <a:pt x="62357" y="84688"/>
                    <a:pt x="59847" y="78338"/>
                    <a:pt x="62357" y="78338"/>
                  </a:cubicBezTo>
                  <a:cubicBezTo>
                    <a:pt x="65219" y="78338"/>
                    <a:pt x="65532" y="83101"/>
                    <a:pt x="67120" y="85482"/>
                  </a:cubicBezTo>
                  <a:cubicBezTo>
                    <a:pt x="74264" y="84688"/>
                    <a:pt x="82122" y="86315"/>
                    <a:pt x="88551" y="83100"/>
                  </a:cubicBezTo>
                  <a:cubicBezTo>
                    <a:pt x="91478" y="81636"/>
                    <a:pt x="90290" y="76784"/>
                    <a:pt x="90932" y="73575"/>
                  </a:cubicBezTo>
                  <a:cubicBezTo>
                    <a:pt x="96771" y="44383"/>
                    <a:pt x="90165" y="71887"/>
                    <a:pt x="95695" y="49763"/>
                  </a:cubicBezTo>
                  <a:cubicBezTo>
                    <a:pt x="94901" y="41825"/>
                    <a:pt x="96040" y="33447"/>
                    <a:pt x="93314" y="25950"/>
                  </a:cubicBezTo>
                  <a:cubicBezTo>
                    <a:pt x="92456" y="23591"/>
                    <a:pt x="88620" y="24113"/>
                    <a:pt x="86170" y="23569"/>
                  </a:cubicBezTo>
                  <a:cubicBezTo>
                    <a:pt x="81457" y="22522"/>
                    <a:pt x="76645" y="21982"/>
                    <a:pt x="71882" y="21188"/>
                  </a:cubicBezTo>
                  <a:cubicBezTo>
                    <a:pt x="72676" y="16425"/>
                    <a:pt x="70850" y="10314"/>
                    <a:pt x="74264" y="6900"/>
                  </a:cubicBezTo>
                  <a:cubicBezTo>
                    <a:pt x="81164" y="0"/>
                    <a:pt x="88255" y="34292"/>
                    <a:pt x="86170" y="25950"/>
                  </a:cubicBezTo>
                  <a:cubicBezTo>
                    <a:pt x="83180" y="13990"/>
                    <a:pt x="86894" y="17460"/>
                    <a:pt x="76645" y="14044"/>
                  </a:cubicBezTo>
                  <a:cubicBezTo>
                    <a:pt x="84542" y="11412"/>
                    <a:pt x="84583" y="6106"/>
                    <a:pt x="86170" y="4519"/>
                  </a:cubicBezTo>
                  <a:close/>
                </a:path>
              </a:pathLst>
            </a:cu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0"/>
          <p:cNvPicPr>
            <a:picLocks noChangeAspect="1" noChangeArrowheads="1"/>
          </p:cNvPicPr>
          <p:nvPr/>
        </p:nvPicPr>
        <p:blipFill>
          <a:blip r:embed="rId3" cstate="print"/>
          <a:srcRect/>
          <a:stretch>
            <a:fillRect/>
          </a:stretch>
        </p:blipFill>
        <p:spPr bwMode="auto">
          <a:xfrm>
            <a:off x="35470" y="111744"/>
            <a:ext cx="3170500" cy="2860056"/>
          </a:xfrm>
          <a:prstGeom prst="rect">
            <a:avLst/>
          </a:prstGeom>
          <a:noFill/>
          <a:ln w="9525">
            <a:noFill/>
            <a:miter lim="800000"/>
            <a:headEnd/>
            <a:tailEnd/>
          </a:ln>
        </p:spPr>
      </p:pic>
      <p:sp>
        <p:nvSpPr>
          <p:cNvPr id="6" name="Title 1"/>
          <p:cNvSpPr>
            <a:spLocks noGrp="1"/>
          </p:cNvSpPr>
          <p:nvPr>
            <p:ph type="subTitle" idx="1"/>
          </p:nvPr>
        </p:nvSpPr>
        <p:spPr>
          <a:xfrm>
            <a:off x="4114800" y="304799"/>
            <a:ext cx="5029200" cy="3400098"/>
          </a:xfrm>
        </p:spPr>
        <p:txBody>
          <a:bodyPr>
            <a:noAutofit/>
          </a:bodyPr>
          <a:lstStyle/>
          <a:p>
            <a:pPr marL="284163" indent="-284163" algn="l">
              <a:buFont typeface="Arial" pitchFamily="34" charset="0"/>
              <a:buChar char="•"/>
            </a:pPr>
            <a:r>
              <a:rPr lang="en-US" sz="2400" dirty="0" smtClean="0">
                <a:solidFill>
                  <a:schemeClr val="tx1"/>
                </a:solidFill>
                <a:latin typeface="Arial" pitchFamily="34" charset="0"/>
                <a:cs typeface="Arial" pitchFamily="34" charset="0"/>
              </a:rPr>
              <a:t>Hess sold its commodity business</a:t>
            </a:r>
          </a:p>
          <a:p>
            <a:pPr marL="284163" indent="-284163" algn="l">
              <a:buFont typeface="Arial" pitchFamily="34" charset="0"/>
              <a:buChar char="•"/>
            </a:pPr>
            <a:r>
              <a:rPr lang="en-US" sz="2400" dirty="0" smtClean="0">
                <a:solidFill>
                  <a:schemeClr val="tx1"/>
                </a:solidFill>
                <a:latin typeface="Arial" pitchFamily="34" charset="0"/>
                <a:cs typeface="Arial" pitchFamily="34" charset="0"/>
              </a:rPr>
              <a:t>Direct Energy will invoice under the new name of Direct Energy, LLC.  </a:t>
            </a:r>
          </a:p>
          <a:p>
            <a:pPr marL="284163" indent="-284163" algn="l">
              <a:buFont typeface="Arial" pitchFamily="34" charset="0"/>
              <a:buChar char="•"/>
            </a:pPr>
            <a:r>
              <a:rPr lang="en-US" sz="2400" dirty="0" smtClean="0">
                <a:solidFill>
                  <a:schemeClr val="tx1"/>
                </a:solidFill>
                <a:latin typeface="Arial" pitchFamily="34" charset="0"/>
                <a:cs typeface="Arial" pitchFamily="34" charset="0"/>
              </a:rPr>
              <a:t>Amendments to OCF contracts for Natural gas contracts will be processed by processed by OCF</a:t>
            </a:r>
            <a:endParaRPr lang="en-US" sz="2400" dirty="0">
              <a:solidFill>
                <a:schemeClr val="tx1"/>
              </a:solidFill>
              <a:latin typeface="Arial" pitchFamily="34" charset="0"/>
              <a:cs typeface="Arial" pitchFamily="34" charset="0"/>
            </a:endParaRPr>
          </a:p>
        </p:txBody>
      </p:sp>
      <p:pic>
        <p:nvPicPr>
          <p:cNvPr id="1027" name="Picture 3"/>
          <p:cNvPicPr>
            <a:picLocks noChangeAspect="1" noChangeArrowheads="1"/>
          </p:cNvPicPr>
          <p:nvPr/>
        </p:nvPicPr>
        <p:blipFill>
          <a:blip r:embed="rId4" cstate="print"/>
          <a:srcRect t="39344" b="8942"/>
          <a:stretch>
            <a:fillRect/>
          </a:stretch>
        </p:blipFill>
        <p:spPr bwMode="auto">
          <a:xfrm>
            <a:off x="3909850" y="3972916"/>
            <a:ext cx="5076616" cy="2690647"/>
          </a:xfrm>
          <a:prstGeom prst="rect">
            <a:avLst/>
          </a:prstGeom>
          <a:noFill/>
          <a:ln w="9525">
            <a:noFill/>
            <a:miter lim="800000"/>
            <a:headEnd/>
            <a:tailEnd/>
          </a:ln>
        </p:spPr>
      </p:pic>
      <p:sp>
        <p:nvSpPr>
          <p:cNvPr id="9" name="TextBox 8"/>
          <p:cNvSpPr txBox="1"/>
          <p:nvPr/>
        </p:nvSpPr>
        <p:spPr>
          <a:xfrm>
            <a:off x="320565" y="3452648"/>
            <a:ext cx="2590800" cy="3046988"/>
          </a:xfrm>
          <a:prstGeom prst="rect">
            <a:avLst/>
          </a:prstGeom>
          <a:noFill/>
        </p:spPr>
        <p:txBody>
          <a:bodyPr wrap="square" rtlCol="0">
            <a:spAutoFit/>
          </a:bodyPr>
          <a:lstStyle/>
          <a:p>
            <a:pPr marL="284163" indent="-284163">
              <a:buFont typeface="Arial" pitchFamily="34" charset="0"/>
              <a:buChar char="•"/>
            </a:pPr>
            <a:r>
              <a:rPr lang="en-US" sz="2400" dirty="0" smtClean="0"/>
              <a:t>Once amendments are processed, copies will be sent  to facilities and procurement at campuses</a:t>
            </a:r>
            <a:endParaRPr lang="en-US" sz="2400" dirty="0"/>
          </a:p>
        </p:txBody>
      </p:sp>
      <p:sp>
        <p:nvSpPr>
          <p:cNvPr id="12" name="Bent Arrow 11"/>
          <p:cNvSpPr/>
          <p:nvPr/>
        </p:nvSpPr>
        <p:spPr>
          <a:xfrm rot="3444243">
            <a:off x="2843169" y="2867458"/>
            <a:ext cx="1973781" cy="683535"/>
          </a:xfrm>
          <a:prstGeom prst="bentArrow">
            <a:avLst>
              <a:gd name="adj1" fmla="val 25000"/>
              <a:gd name="adj2" fmla="val 50000"/>
              <a:gd name="adj3" fmla="val 50000"/>
              <a:gd name="adj4" fmla="val 4375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half" idx="4294967295"/>
          </p:nvPr>
        </p:nvSpPr>
        <p:spPr>
          <a:xfrm>
            <a:off x="0" y="2613025"/>
            <a:ext cx="5413375" cy="1195388"/>
          </a:xfrm>
          <a:prstGeom prst="rect">
            <a:avLst/>
          </a:prstGeom>
        </p:spPr>
        <p:txBody>
          <a:bodyPr/>
          <a:lstStyle/>
          <a:p>
            <a:pPr algn="ctr">
              <a:buNone/>
            </a:pPr>
            <a:r>
              <a:rPr lang="en-US" sz="6000" dirty="0" smtClean="0">
                <a:solidFill>
                  <a:srgbClr val="CB1FAA"/>
                </a:solidFill>
                <a:latin typeface="Arial" pitchFamily="34" charset="0"/>
                <a:cs typeface="Arial" pitchFamily="34" charset="0"/>
              </a:rPr>
              <a:t>Start-UP NY</a:t>
            </a:r>
            <a:endParaRPr lang="en-US" sz="6000" dirty="0">
              <a:solidFill>
                <a:srgbClr val="CB1FAA"/>
              </a:solidFill>
              <a:latin typeface="Arial" pitchFamily="34" charset="0"/>
              <a:cs typeface="Arial" pitchFamily="34" charset="0"/>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41</a:t>
            </a:fld>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4294967295"/>
          </p:nvPr>
        </p:nvSpPr>
        <p:spPr>
          <a:xfrm>
            <a:off x="252249" y="1805152"/>
            <a:ext cx="5669674" cy="4388068"/>
          </a:xfrm>
          <a:prstGeom prst="rect">
            <a:avLst/>
          </a:prstGeom>
        </p:spPr>
        <p:txBody>
          <a:bodyPr/>
          <a:lstStyle/>
          <a:p>
            <a:pPr>
              <a:buFont typeface="Wingdings" pitchFamily="2" charset="2"/>
              <a:buChar char="§"/>
            </a:pPr>
            <a:r>
              <a:rPr lang="en-US" dirty="0" smtClean="0">
                <a:solidFill>
                  <a:schemeClr val="bg1"/>
                </a:solidFill>
              </a:rPr>
              <a:t>Questions Regarding Start UP </a:t>
            </a:r>
          </a:p>
          <a:p>
            <a:pPr lvl="1">
              <a:buFont typeface="Wingdings" pitchFamily="2" charset="2"/>
              <a:buChar char="Ø"/>
            </a:pPr>
            <a:r>
              <a:rPr lang="en-US" dirty="0" smtClean="0">
                <a:solidFill>
                  <a:schemeClr val="bg1"/>
                </a:solidFill>
              </a:rPr>
              <a:t>Who can construct?</a:t>
            </a:r>
          </a:p>
          <a:p>
            <a:pPr lvl="1">
              <a:buFont typeface="Wingdings" pitchFamily="2" charset="2"/>
              <a:buChar char="Ø"/>
            </a:pPr>
            <a:r>
              <a:rPr lang="en-US" dirty="0" smtClean="0">
                <a:solidFill>
                  <a:schemeClr val="bg1"/>
                </a:solidFill>
              </a:rPr>
              <a:t>Who  issues Permits?</a:t>
            </a:r>
          </a:p>
          <a:p>
            <a:pPr lvl="1">
              <a:buFont typeface="Wingdings" pitchFamily="2" charset="2"/>
              <a:buChar char="Ø"/>
            </a:pPr>
            <a:r>
              <a:rPr lang="en-US" dirty="0" smtClean="0">
                <a:solidFill>
                  <a:schemeClr val="bg1"/>
                </a:solidFill>
              </a:rPr>
              <a:t>Must Prevailing Wages be paid?</a:t>
            </a:r>
          </a:p>
          <a:p>
            <a:pPr lvl="1">
              <a:buFont typeface="Wingdings" pitchFamily="2" charset="2"/>
              <a:buChar char="Ø"/>
            </a:pPr>
            <a:r>
              <a:rPr lang="en-US" dirty="0" smtClean="0">
                <a:solidFill>
                  <a:schemeClr val="bg1"/>
                </a:solidFill>
              </a:rPr>
              <a:t>Does MWBE 15A apply?</a:t>
            </a:r>
          </a:p>
          <a:p>
            <a:pPr lvl="1">
              <a:buFont typeface="Wingdings" pitchFamily="2" charset="2"/>
              <a:buChar char="Ø"/>
            </a:pPr>
            <a:r>
              <a:rPr lang="en-US" dirty="0" smtClean="0">
                <a:solidFill>
                  <a:schemeClr val="bg1"/>
                </a:solidFill>
              </a:rPr>
              <a:t>Does Wicks apply? </a:t>
            </a:r>
          </a:p>
          <a:p>
            <a:pPr lvl="1">
              <a:buFont typeface="Wingdings" pitchFamily="2" charset="2"/>
              <a:buChar char="Ø"/>
            </a:pPr>
            <a:r>
              <a:rPr lang="en-US" dirty="0" smtClean="0">
                <a:solidFill>
                  <a:schemeClr val="bg1"/>
                </a:solidFill>
              </a:rPr>
              <a:t>What does Start UP do to  Private Use?</a:t>
            </a:r>
          </a:p>
          <a:p>
            <a:endParaRPr lang="en-US" dirty="0">
              <a:solidFill>
                <a:schemeClr val="bg1"/>
              </a:solidFill>
            </a:endParaRPr>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42</a:t>
            </a:fld>
            <a:endParaRPr lang="en-US" dirty="0"/>
          </a:p>
        </p:txBody>
      </p:sp>
      <p:pic>
        <p:nvPicPr>
          <p:cNvPr id="6" name="Picture 2" descr="http://www.cdc.gov/media/dpk/2013/images/JDG_1362cc2.jpg"/>
          <p:cNvPicPr>
            <a:picLocks noChangeAspect="1" noChangeArrowheads="1"/>
          </p:cNvPicPr>
          <p:nvPr/>
        </p:nvPicPr>
        <p:blipFill rotWithShape="1">
          <a:blip r:embed="rId3" cstate="print">
            <a:extLst>
              <a:ext uri="{28A0092B-C50C-407E-A947-70E740481C1C}">
                <a14:useLocalDpi xmlns="" xmlns:a14="http://schemas.microsoft.com/office/drawing/2010/main" val="0"/>
              </a:ext>
            </a:extLst>
          </a:blip>
          <a:srcRect r="14286" b="15280"/>
          <a:stretch/>
        </p:blipFill>
        <p:spPr bwMode="auto">
          <a:xfrm>
            <a:off x="6085490" y="2213427"/>
            <a:ext cx="3074276" cy="2322786"/>
          </a:xfrm>
          <a:prstGeom prst="rect">
            <a:avLst/>
          </a:prstGeom>
          <a:noFill/>
          <a:extLst>
            <a:ext uri="{909E8E84-426E-40DD-AFC4-6F175D3DCCD1}">
              <a14:hiddenFill xmlns="" xmlns:a14="http://schemas.microsoft.com/office/drawing/2010/main">
                <a:solidFill>
                  <a:srgbClr val="FFFFFF"/>
                </a:solidFill>
              </a14:hiddenFill>
            </a:ext>
          </a:extLst>
        </p:spPr>
      </p:pic>
      <p:pic>
        <p:nvPicPr>
          <p:cNvPr id="7" name="Picture 2" descr="http://startup.ny.gov/wp-content/uploads/2013/08/startuplogo1.png"/>
          <p:cNvPicPr>
            <a:picLocks noChangeAspect="1" noChangeArrowheads="1"/>
          </p:cNvPicPr>
          <p:nvPr/>
        </p:nvPicPr>
        <p:blipFill>
          <a:blip r:embed="rId4" cstate="print"/>
          <a:srcRect/>
          <a:stretch>
            <a:fillRect/>
          </a:stretch>
        </p:blipFill>
        <p:spPr bwMode="auto">
          <a:xfrm>
            <a:off x="1734208" y="189188"/>
            <a:ext cx="5419384" cy="1213943"/>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lstStyle/>
          <a:p>
            <a:r>
              <a:rPr lang="en-US" dirty="0" smtClean="0"/>
              <a:t>Private businesses cannot construct on SUNY campuses without specific legislative authority to do so.</a:t>
            </a:r>
          </a:p>
          <a:p>
            <a:r>
              <a:rPr lang="en-US" dirty="0" smtClean="0"/>
              <a:t>Two legislative exceptions  have existed for several years – energy projects and off-budget housing</a:t>
            </a:r>
          </a:p>
          <a:p>
            <a:r>
              <a:rPr lang="en-US" dirty="0" smtClean="0"/>
              <a:t>Start UP provides a third </a:t>
            </a:r>
          </a:p>
          <a:p>
            <a:pPr marL="690563">
              <a:buNone/>
            </a:pPr>
            <a:r>
              <a:rPr lang="en-US" dirty="0" smtClean="0"/>
              <a:t>exception. </a:t>
            </a:r>
            <a:endParaRPr lang="en-US" dirty="0"/>
          </a:p>
        </p:txBody>
      </p:sp>
      <p:sp>
        <p:nvSpPr>
          <p:cNvPr id="3" name="Title 2"/>
          <p:cNvSpPr>
            <a:spLocks noGrp="1"/>
          </p:cNvSpPr>
          <p:nvPr>
            <p:ph type="ctrTitle"/>
          </p:nvPr>
        </p:nvSpPr>
        <p:spPr>
          <a:xfrm>
            <a:off x="457200" y="898634"/>
            <a:ext cx="8229600" cy="900126"/>
          </a:xfrm>
        </p:spPr>
        <p:txBody>
          <a:bodyPr/>
          <a:lstStyle/>
          <a:p>
            <a:r>
              <a:rPr lang="en-US" dirty="0" smtClean="0"/>
              <a:t>Who Can Construct?</a:t>
            </a:r>
            <a:endParaRPr lang="en-US" dirty="0"/>
          </a:p>
        </p:txBody>
      </p:sp>
      <p:pic>
        <p:nvPicPr>
          <p:cNvPr id="152578" name="Picture 2" descr="http://startup.ny.gov/wp-content/uploads/2013/08/startuplogo1.png"/>
          <p:cNvPicPr>
            <a:picLocks noChangeAspect="1" noChangeArrowheads="1"/>
          </p:cNvPicPr>
          <p:nvPr/>
        </p:nvPicPr>
        <p:blipFill>
          <a:blip r:embed="rId3" cstate="print"/>
          <a:srcRect/>
          <a:stretch>
            <a:fillRect/>
          </a:stretch>
        </p:blipFill>
        <p:spPr bwMode="auto">
          <a:xfrm>
            <a:off x="47298" y="63064"/>
            <a:ext cx="2569779" cy="575631"/>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lstStyle/>
          <a:p>
            <a:r>
              <a:rPr lang="en-US" dirty="0" smtClean="0"/>
              <a:t>SUNY remains the Authority Having Jurisdiction (AHJ) for renovations in designated Start UP State Owned buildings</a:t>
            </a:r>
          </a:p>
          <a:p>
            <a:r>
              <a:rPr lang="en-US" dirty="0" smtClean="0"/>
              <a:t>SUNY will be the AHJ for new buildings constructed on State owned land</a:t>
            </a:r>
          </a:p>
          <a:p>
            <a:r>
              <a:rPr lang="en-US" dirty="0" smtClean="0"/>
              <a:t>The municipality will be AHJ for construction on or in SUNY affiliate owned</a:t>
            </a:r>
          </a:p>
          <a:p>
            <a:pPr marL="690563">
              <a:buNone/>
            </a:pPr>
            <a:r>
              <a:rPr lang="en-US" dirty="0" smtClean="0"/>
              <a:t>land/facilities</a:t>
            </a:r>
            <a:endParaRPr lang="en-US" dirty="0"/>
          </a:p>
        </p:txBody>
      </p:sp>
      <p:sp>
        <p:nvSpPr>
          <p:cNvPr id="3" name="Title 2"/>
          <p:cNvSpPr>
            <a:spLocks noGrp="1"/>
          </p:cNvSpPr>
          <p:nvPr>
            <p:ph type="ctrTitle"/>
          </p:nvPr>
        </p:nvSpPr>
        <p:spPr>
          <a:xfrm>
            <a:off x="457200" y="898634"/>
            <a:ext cx="8229600" cy="900126"/>
          </a:xfrm>
        </p:spPr>
        <p:txBody>
          <a:bodyPr/>
          <a:lstStyle/>
          <a:p>
            <a:r>
              <a:rPr lang="en-US" dirty="0" smtClean="0"/>
              <a:t>Who  issues Permits?</a:t>
            </a:r>
          </a:p>
        </p:txBody>
      </p:sp>
      <p:pic>
        <p:nvPicPr>
          <p:cNvPr id="5" name="Picture 2" descr="http://startup.ny.gov/wp-content/uploads/2013/08/startuplogo1.png"/>
          <p:cNvPicPr>
            <a:picLocks noChangeAspect="1" noChangeArrowheads="1"/>
          </p:cNvPicPr>
          <p:nvPr/>
        </p:nvPicPr>
        <p:blipFill>
          <a:blip r:embed="rId3" cstate="print"/>
          <a:srcRect/>
          <a:stretch>
            <a:fillRect/>
          </a:stretch>
        </p:blipFill>
        <p:spPr bwMode="auto">
          <a:xfrm>
            <a:off x="47298" y="63064"/>
            <a:ext cx="2569779" cy="575631"/>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lstStyle/>
          <a:p>
            <a:pPr algn="ctr">
              <a:buNone/>
            </a:pPr>
            <a:r>
              <a:rPr lang="en-US" sz="9600" dirty="0" smtClean="0"/>
              <a:t>YES</a:t>
            </a:r>
            <a:endParaRPr lang="en-US" sz="9600" dirty="0"/>
          </a:p>
        </p:txBody>
      </p:sp>
      <p:sp>
        <p:nvSpPr>
          <p:cNvPr id="3" name="Title 2"/>
          <p:cNvSpPr>
            <a:spLocks noGrp="1"/>
          </p:cNvSpPr>
          <p:nvPr>
            <p:ph type="ctrTitle"/>
          </p:nvPr>
        </p:nvSpPr>
        <p:spPr>
          <a:xfrm>
            <a:off x="457200" y="898634"/>
            <a:ext cx="8229600" cy="900126"/>
          </a:xfrm>
        </p:spPr>
        <p:txBody>
          <a:bodyPr/>
          <a:lstStyle/>
          <a:p>
            <a:r>
              <a:rPr lang="en-US" dirty="0" smtClean="0"/>
              <a:t>Must Prevailing Wages be paid?</a:t>
            </a:r>
            <a:endParaRPr lang="en-US" dirty="0"/>
          </a:p>
        </p:txBody>
      </p:sp>
      <p:pic>
        <p:nvPicPr>
          <p:cNvPr id="5" name="Picture 2" descr="http://startup.ny.gov/wp-content/uploads/2013/08/startuplogo1.png"/>
          <p:cNvPicPr>
            <a:picLocks noChangeAspect="1" noChangeArrowheads="1"/>
          </p:cNvPicPr>
          <p:nvPr/>
        </p:nvPicPr>
        <p:blipFill>
          <a:blip r:embed="rId3" cstate="print"/>
          <a:srcRect/>
          <a:stretch>
            <a:fillRect/>
          </a:stretch>
        </p:blipFill>
        <p:spPr bwMode="auto">
          <a:xfrm>
            <a:off x="47298" y="63064"/>
            <a:ext cx="2569779" cy="575631"/>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898634"/>
            <a:ext cx="8229600" cy="900126"/>
          </a:xfrm>
        </p:spPr>
        <p:txBody>
          <a:bodyPr/>
          <a:lstStyle/>
          <a:p>
            <a:r>
              <a:rPr lang="en-US" dirty="0" smtClean="0"/>
              <a:t>Does MWBE 15A apply?</a:t>
            </a:r>
          </a:p>
        </p:txBody>
      </p:sp>
      <p:pic>
        <p:nvPicPr>
          <p:cNvPr id="5" name="Picture 2" descr="http://startup.ny.gov/wp-content/uploads/2013/08/startuplogo1.png"/>
          <p:cNvPicPr>
            <a:picLocks noChangeAspect="1" noChangeArrowheads="1"/>
          </p:cNvPicPr>
          <p:nvPr/>
        </p:nvPicPr>
        <p:blipFill>
          <a:blip r:embed="rId3" cstate="print"/>
          <a:srcRect/>
          <a:stretch>
            <a:fillRect/>
          </a:stretch>
        </p:blipFill>
        <p:spPr bwMode="auto">
          <a:xfrm>
            <a:off x="47298" y="63064"/>
            <a:ext cx="2569779" cy="575631"/>
          </a:xfrm>
          <a:prstGeom prst="rect">
            <a:avLst/>
          </a:prstGeom>
          <a:noFill/>
        </p:spPr>
      </p:pic>
      <p:sp>
        <p:nvSpPr>
          <p:cNvPr id="6" name="Content Placeholder 3"/>
          <p:cNvSpPr>
            <a:spLocks noGrp="1"/>
          </p:cNvSpPr>
          <p:nvPr>
            <p:ph sz="quarter" idx="13"/>
          </p:nvPr>
        </p:nvSpPr>
        <p:spPr/>
        <p:txBody>
          <a:bodyPr/>
          <a:lstStyle/>
          <a:p>
            <a:pPr algn="ctr">
              <a:buNone/>
            </a:pPr>
            <a:r>
              <a:rPr lang="en-US" sz="9600" dirty="0" smtClean="0"/>
              <a:t>YES</a:t>
            </a:r>
            <a:endParaRPr lang="en-US" sz="9600" dirty="0"/>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lstStyle/>
          <a:p>
            <a:pPr algn="ctr">
              <a:buNone/>
            </a:pPr>
            <a:r>
              <a:rPr lang="en-US" sz="9600" dirty="0" smtClean="0"/>
              <a:t>NO</a:t>
            </a:r>
            <a:endParaRPr lang="en-US" sz="9600" dirty="0"/>
          </a:p>
        </p:txBody>
      </p:sp>
      <p:sp>
        <p:nvSpPr>
          <p:cNvPr id="3" name="Title 2"/>
          <p:cNvSpPr>
            <a:spLocks noGrp="1"/>
          </p:cNvSpPr>
          <p:nvPr>
            <p:ph type="ctrTitle"/>
          </p:nvPr>
        </p:nvSpPr>
        <p:spPr>
          <a:xfrm>
            <a:off x="457200" y="898634"/>
            <a:ext cx="8229600" cy="900126"/>
          </a:xfrm>
        </p:spPr>
        <p:txBody>
          <a:bodyPr/>
          <a:lstStyle/>
          <a:p>
            <a:r>
              <a:rPr lang="en-US" dirty="0" smtClean="0"/>
              <a:t>Does Wicks apply? </a:t>
            </a:r>
          </a:p>
        </p:txBody>
      </p:sp>
      <p:pic>
        <p:nvPicPr>
          <p:cNvPr id="5" name="Picture 2" descr="http://startup.ny.gov/wp-content/uploads/2013/08/startuplogo1.png"/>
          <p:cNvPicPr>
            <a:picLocks noChangeAspect="1" noChangeArrowheads="1"/>
          </p:cNvPicPr>
          <p:nvPr/>
        </p:nvPicPr>
        <p:blipFill>
          <a:blip r:embed="rId3" cstate="print"/>
          <a:srcRect/>
          <a:stretch>
            <a:fillRect/>
          </a:stretch>
        </p:blipFill>
        <p:spPr bwMode="auto">
          <a:xfrm>
            <a:off x="47298" y="63064"/>
            <a:ext cx="2569779" cy="575631"/>
          </a:xfrm>
          <a:prstGeom prst="rect">
            <a:avLst/>
          </a:prstGeom>
          <a:noFill/>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p:txBody>
          <a:bodyPr/>
          <a:lstStyle/>
          <a:p>
            <a:r>
              <a:rPr lang="en-US" dirty="0" smtClean="0"/>
              <a:t>This is one of our largest challenges currently</a:t>
            </a:r>
          </a:p>
          <a:p>
            <a:r>
              <a:rPr lang="en-US" dirty="0" smtClean="0"/>
              <a:t>Most buildings have outstanding bonds</a:t>
            </a:r>
          </a:p>
          <a:p>
            <a:r>
              <a:rPr lang="en-US" dirty="0" smtClean="0"/>
              <a:t>Private use has two limitations</a:t>
            </a:r>
          </a:p>
          <a:p>
            <a:pPr lvl="1"/>
            <a:r>
              <a:rPr lang="en-US" dirty="0" smtClean="0"/>
              <a:t>Limitation per building of 5% unrelated use or up to 10% if directly related to your functions</a:t>
            </a:r>
          </a:p>
          <a:p>
            <a:pPr lvl="1"/>
            <a:r>
              <a:rPr lang="en-US" dirty="0" smtClean="0"/>
              <a:t>Up to $15 million per bond sale</a:t>
            </a:r>
          </a:p>
          <a:p>
            <a:endParaRPr lang="en-US" dirty="0" smtClean="0"/>
          </a:p>
          <a:p>
            <a:pPr>
              <a:buNone/>
            </a:pPr>
            <a:endParaRPr lang="en-US" dirty="0"/>
          </a:p>
        </p:txBody>
      </p:sp>
      <p:sp>
        <p:nvSpPr>
          <p:cNvPr id="3" name="Title 2"/>
          <p:cNvSpPr>
            <a:spLocks noGrp="1"/>
          </p:cNvSpPr>
          <p:nvPr>
            <p:ph type="ctrTitle"/>
          </p:nvPr>
        </p:nvSpPr>
        <p:spPr>
          <a:xfrm>
            <a:off x="0" y="898634"/>
            <a:ext cx="9144000" cy="900126"/>
          </a:xfrm>
        </p:spPr>
        <p:txBody>
          <a:bodyPr/>
          <a:lstStyle/>
          <a:p>
            <a:r>
              <a:rPr lang="en-US" dirty="0" smtClean="0"/>
              <a:t>What does Start UP do to  Private Use?</a:t>
            </a:r>
          </a:p>
        </p:txBody>
      </p:sp>
      <p:pic>
        <p:nvPicPr>
          <p:cNvPr id="5" name="Picture 2" descr="http://startup.ny.gov/wp-content/uploads/2013/08/startuplogo1.png"/>
          <p:cNvPicPr>
            <a:picLocks noChangeAspect="1" noChangeArrowheads="1"/>
          </p:cNvPicPr>
          <p:nvPr/>
        </p:nvPicPr>
        <p:blipFill>
          <a:blip r:embed="rId3" cstate="print"/>
          <a:srcRect/>
          <a:stretch>
            <a:fillRect/>
          </a:stretch>
        </p:blipFill>
        <p:spPr bwMode="auto">
          <a:xfrm>
            <a:off x="47298" y="63064"/>
            <a:ext cx="2569779" cy="575631"/>
          </a:xfrm>
          <a:prstGeom prst="rect">
            <a:avLst/>
          </a:prstGeom>
          <a:noFill/>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dirty="0" smtClean="0"/>
              <a:t>Newsletter was sent out earlier in the week</a:t>
            </a:r>
          </a:p>
          <a:p>
            <a:r>
              <a:rPr lang="en-US" dirty="0" smtClean="0"/>
              <a:t>We have several </a:t>
            </a:r>
            <a:r>
              <a:rPr lang="en-US" dirty="0" err="1" smtClean="0"/>
              <a:t>listservs</a:t>
            </a:r>
            <a:r>
              <a:rPr lang="en-US" dirty="0" smtClean="0"/>
              <a:t> for communication</a:t>
            </a:r>
          </a:p>
          <a:p>
            <a:r>
              <a:rPr lang="en-US" dirty="0" smtClean="0"/>
              <a:t>Our Webpage is robust </a:t>
            </a:r>
          </a:p>
          <a:p>
            <a:pPr marL="690563">
              <a:buNone/>
            </a:pPr>
            <a:r>
              <a:rPr lang="en-US" dirty="0" smtClean="0">
                <a:hlinkClick r:id="rId3"/>
              </a:rPr>
              <a:t>http://system.suny.edu/capital-facilities/</a:t>
            </a:r>
            <a:r>
              <a:rPr lang="en-US" dirty="0" smtClean="0"/>
              <a:t> </a:t>
            </a:r>
          </a:p>
          <a:p>
            <a:r>
              <a:rPr lang="en-US" dirty="0" smtClean="0"/>
              <a:t>OCF is looking for feedback – are we providing the services that you need, what are we missing?</a:t>
            </a:r>
            <a:endParaRPr lang="en-US" dirty="0"/>
          </a:p>
        </p:txBody>
      </p:sp>
      <p:sp>
        <p:nvSpPr>
          <p:cNvPr id="6" name="Title 5"/>
          <p:cNvSpPr>
            <a:spLocks noGrp="1"/>
          </p:cNvSpPr>
          <p:nvPr>
            <p:ph type="ctrTitle"/>
          </p:nvPr>
        </p:nvSpPr>
        <p:spPr/>
        <p:txBody>
          <a:bodyPr/>
          <a:lstStyle/>
          <a:p>
            <a:r>
              <a:rPr lang="en-US" dirty="0" smtClean="0"/>
              <a:t>Communications</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49</a:t>
            </a:fld>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a:xfrm>
            <a:off x="457201" y="1655379"/>
            <a:ext cx="5149516" cy="4792717"/>
          </a:xfrm>
        </p:spPr>
        <p:txBody>
          <a:bodyPr/>
          <a:lstStyle/>
          <a:p>
            <a:r>
              <a:rPr lang="en-US" dirty="0" smtClean="0"/>
              <a:t>New Technologies are key</a:t>
            </a:r>
          </a:p>
          <a:p>
            <a:r>
              <a:rPr lang="en-US" dirty="0" smtClean="0"/>
              <a:t>LED lighting has great potential, especially Smart fixtures  - not just on-off</a:t>
            </a:r>
          </a:p>
          <a:p>
            <a:r>
              <a:rPr lang="en-US" dirty="0" smtClean="0"/>
              <a:t>But – achieving energy savings will require more than just another round of retrofit projects</a:t>
            </a:r>
          </a:p>
        </p:txBody>
      </p:sp>
      <p:sp>
        <p:nvSpPr>
          <p:cNvPr id="6" name="Title 5"/>
          <p:cNvSpPr>
            <a:spLocks noGrp="1"/>
          </p:cNvSpPr>
          <p:nvPr>
            <p:ph type="ctrTitle"/>
          </p:nvPr>
        </p:nvSpPr>
        <p:spPr>
          <a:xfrm>
            <a:off x="433137" y="652188"/>
            <a:ext cx="8229600" cy="1002193"/>
          </a:xfrm>
        </p:spPr>
        <p:txBody>
          <a:bodyPr/>
          <a:lstStyle/>
          <a:p>
            <a:r>
              <a:rPr lang="en-US" dirty="0" smtClean="0"/>
              <a:t>Build Smart Approach</a:t>
            </a:r>
            <a:endParaRPr lang="en-US" dirty="0"/>
          </a:p>
        </p:txBody>
      </p:sp>
      <p:pic>
        <p:nvPicPr>
          <p:cNvPr id="102404" name="Picture 4" descr="http://www.solarledlightmanufacturer.com/images/LED-Streetlight.png"/>
          <p:cNvPicPr>
            <a:picLocks noChangeAspect="1" noChangeArrowheads="1"/>
          </p:cNvPicPr>
          <p:nvPr/>
        </p:nvPicPr>
        <p:blipFill>
          <a:blip r:embed="rId3" cstate="print"/>
          <a:srcRect/>
          <a:stretch>
            <a:fillRect/>
          </a:stretch>
        </p:blipFill>
        <p:spPr bwMode="auto">
          <a:xfrm>
            <a:off x="5482228" y="4114800"/>
            <a:ext cx="3724836" cy="2758966"/>
          </a:xfrm>
          <a:prstGeom prst="rect">
            <a:avLst/>
          </a:prstGeom>
          <a:noFill/>
        </p:spPr>
      </p:pic>
      <p:pic>
        <p:nvPicPr>
          <p:cNvPr id="102408" name="Picture 8" descr="00Enfuse-Comprehensive-Building"/>
          <p:cNvPicPr>
            <a:picLocks noChangeAspect="1" noChangeArrowheads="1"/>
          </p:cNvPicPr>
          <p:nvPr/>
        </p:nvPicPr>
        <p:blipFill>
          <a:blip r:embed="rId4" cstate="print"/>
          <a:srcRect l="10342" r="9261"/>
          <a:stretch>
            <a:fillRect/>
          </a:stretch>
        </p:blipFill>
        <p:spPr bwMode="auto">
          <a:xfrm>
            <a:off x="5502164" y="1434665"/>
            <a:ext cx="3673367" cy="2758965"/>
          </a:xfrm>
          <a:prstGeom prst="rect">
            <a:avLst/>
          </a:prstGeom>
          <a:noFill/>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4294967295"/>
          </p:nvPr>
        </p:nvSpPr>
        <p:spPr>
          <a:xfrm>
            <a:off x="707477" y="2002385"/>
            <a:ext cx="7539911" cy="3244660"/>
          </a:xfrm>
          <a:prstGeom prst="rect">
            <a:avLst/>
          </a:prstGeom>
        </p:spPr>
        <p:txBody>
          <a:bodyPr/>
          <a:lstStyle/>
          <a:p>
            <a:pPr algn="ctr">
              <a:buNone/>
            </a:pPr>
            <a:r>
              <a:rPr lang="en-US" sz="5400" dirty="0" smtClean="0">
                <a:solidFill>
                  <a:schemeClr val="tx1"/>
                </a:solidFill>
              </a:rPr>
              <a:t>Just ask!! </a:t>
            </a:r>
          </a:p>
          <a:p>
            <a:pPr algn="ctr">
              <a:buNone/>
            </a:pPr>
            <a:r>
              <a:rPr lang="en-US" sz="5400" dirty="0" smtClean="0">
                <a:solidFill>
                  <a:schemeClr val="tx1"/>
                </a:solidFill>
              </a:rPr>
              <a:t>We are here to help!</a:t>
            </a:r>
            <a:endParaRPr lang="en-US" sz="5400" dirty="0">
              <a:solidFill>
                <a:schemeClr val="tx1"/>
              </a:solidFill>
            </a:endParaRPr>
          </a:p>
        </p:txBody>
      </p:sp>
      <p:sp>
        <p:nvSpPr>
          <p:cNvPr id="4" name="TextBox 3"/>
          <p:cNvSpPr txBox="1"/>
          <p:nvPr/>
        </p:nvSpPr>
        <p:spPr>
          <a:xfrm>
            <a:off x="409903" y="394138"/>
            <a:ext cx="8445389" cy="769441"/>
          </a:xfrm>
          <a:prstGeom prst="rect">
            <a:avLst/>
          </a:prstGeom>
          <a:noFill/>
        </p:spPr>
        <p:txBody>
          <a:bodyPr wrap="none" rtlCol="0">
            <a:spAutoFit/>
          </a:bodyPr>
          <a:lstStyle/>
          <a:p>
            <a:r>
              <a:rPr lang="en-US" sz="4400" dirty="0" smtClean="0"/>
              <a:t>SUNY Office for Capital Facilities</a:t>
            </a:r>
            <a:endParaRPr lang="en-US" sz="4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a:xfrm>
            <a:off x="470647" y="1454471"/>
            <a:ext cx="8229600" cy="4327451"/>
          </a:xfrm>
        </p:spPr>
        <p:txBody>
          <a:bodyPr/>
          <a:lstStyle/>
          <a:p>
            <a:r>
              <a:rPr lang="en-US" dirty="0" smtClean="0"/>
              <a:t>Build Smart Team is going to help SUNY campuses find other ways to save energy and sustain the goal. </a:t>
            </a:r>
            <a:endParaRPr lang="en-US" dirty="0"/>
          </a:p>
        </p:txBody>
      </p:sp>
      <p:sp>
        <p:nvSpPr>
          <p:cNvPr id="6" name="Title 5"/>
          <p:cNvSpPr>
            <a:spLocks noGrp="1"/>
          </p:cNvSpPr>
          <p:nvPr>
            <p:ph type="ctrTitle"/>
          </p:nvPr>
        </p:nvSpPr>
        <p:spPr>
          <a:xfrm>
            <a:off x="457200" y="564777"/>
            <a:ext cx="8229600" cy="1233984"/>
          </a:xfrm>
        </p:spPr>
        <p:txBody>
          <a:bodyPr/>
          <a:lstStyle/>
          <a:p>
            <a:r>
              <a:rPr lang="en-US" dirty="0" smtClean="0"/>
              <a:t>Other Ways to Save</a:t>
            </a: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6</a:t>
            </a:fld>
            <a:endParaRPr lang="en-US" dirty="0"/>
          </a:p>
        </p:txBody>
      </p:sp>
      <p:pic>
        <p:nvPicPr>
          <p:cNvPr id="3075" name="Picture 3" descr="C:\Users\zulloan\AppData\Local\Microsoft\Windows\Temporary Internet Files\Content.IE5\TDDZHAY2\MC900238208[1].wmf"/>
          <p:cNvPicPr>
            <a:picLocks noChangeAspect="1" noChangeArrowheads="1"/>
          </p:cNvPicPr>
          <p:nvPr/>
        </p:nvPicPr>
        <p:blipFill>
          <a:blip r:embed="rId3" cstate="print"/>
          <a:srcRect/>
          <a:stretch>
            <a:fillRect/>
          </a:stretch>
        </p:blipFill>
        <p:spPr bwMode="auto">
          <a:xfrm>
            <a:off x="2999616" y="2946855"/>
            <a:ext cx="3091901" cy="3659415"/>
          </a:xfrm>
          <a:prstGeom prst="rect">
            <a:avLst/>
          </a:prstGeom>
          <a:noFill/>
        </p:spPr>
      </p:pic>
      <p:sp>
        <p:nvSpPr>
          <p:cNvPr id="8" name="Rectangle 7"/>
          <p:cNvSpPr/>
          <p:nvPr/>
        </p:nvSpPr>
        <p:spPr>
          <a:xfrm rot="19868757">
            <a:off x="453803" y="3506580"/>
            <a:ext cx="2262158" cy="1754326"/>
          </a:xfrm>
          <a:prstGeom prst="rect">
            <a:avLst/>
          </a:prstGeom>
          <a:noFill/>
        </p:spPr>
        <p:txBody>
          <a:bodyPr wrap="none" lIns="91440" tIns="45720" rIns="91440" bIns="45720">
            <a:spAutoFit/>
          </a:bodyPr>
          <a:lstStyle/>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O&amp;M</a:t>
            </a:r>
          </a:p>
          <a:p>
            <a:pPr algn="ctr"/>
            <a:r>
              <a:rPr lang="en-US" sz="5400" b="1" cap="all" spc="0"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 Plan</a:t>
            </a:r>
            <a:endParaRPr lang="en-US" sz="5400" b="1" cap="all" spc="0"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endParaRPr>
          </a:p>
        </p:txBody>
      </p:sp>
      <p:sp>
        <p:nvSpPr>
          <p:cNvPr id="9" name="Rectangle 8"/>
          <p:cNvSpPr/>
          <p:nvPr/>
        </p:nvSpPr>
        <p:spPr>
          <a:xfrm rot="1328754">
            <a:off x="6019325" y="2862480"/>
            <a:ext cx="3031599" cy="2585323"/>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NY </a:t>
            </a:r>
          </a:p>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Energy </a:t>
            </a:r>
          </a:p>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Manager</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13"/>
          </p:nvPr>
        </p:nvSpPr>
        <p:spPr>
          <a:xfrm>
            <a:off x="5197642" y="1871330"/>
            <a:ext cx="3489158" cy="4327451"/>
          </a:xfrm>
        </p:spPr>
        <p:txBody>
          <a:bodyPr/>
          <a:lstStyle/>
          <a:p>
            <a:r>
              <a:rPr lang="en-US" dirty="0" smtClean="0"/>
              <a:t>Build Smart recognizes O&amp;M as a key factor in energy efficiency</a:t>
            </a:r>
            <a:endParaRPr lang="en-US" dirty="0"/>
          </a:p>
        </p:txBody>
      </p:sp>
      <p:sp>
        <p:nvSpPr>
          <p:cNvPr id="3" name="Title 2"/>
          <p:cNvSpPr>
            <a:spLocks noGrp="1"/>
          </p:cNvSpPr>
          <p:nvPr>
            <p:ph type="ctrTitle"/>
          </p:nvPr>
        </p:nvSpPr>
        <p:spPr>
          <a:xfrm>
            <a:off x="457200" y="507809"/>
            <a:ext cx="8229600" cy="1002193"/>
          </a:xfrm>
        </p:spPr>
        <p:txBody>
          <a:bodyPr/>
          <a:lstStyle/>
          <a:p>
            <a:r>
              <a:rPr lang="en-US" dirty="0" smtClean="0"/>
              <a:t>Operations &amp;Maintenance</a:t>
            </a:r>
            <a:endParaRPr lang="en-US" dirty="0"/>
          </a:p>
        </p:txBody>
      </p:sp>
      <p:pic>
        <p:nvPicPr>
          <p:cNvPr id="140293" name="Picture 5"/>
          <p:cNvPicPr>
            <a:picLocks noChangeAspect="1" noChangeArrowheads="1"/>
          </p:cNvPicPr>
          <p:nvPr/>
        </p:nvPicPr>
        <p:blipFill>
          <a:blip r:embed="rId3" cstate="print"/>
          <a:srcRect/>
          <a:stretch>
            <a:fillRect/>
          </a:stretch>
        </p:blipFill>
        <p:spPr bwMode="auto">
          <a:xfrm rot="20579131">
            <a:off x="864961" y="1618019"/>
            <a:ext cx="3590037" cy="462098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323850" y="95250"/>
            <a:ext cx="8229600" cy="1208088"/>
          </a:xfrm>
          <a:prstGeom prst="rect">
            <a:avLst/>
          </a:prstGeom>
        </p:spPr>
        <p:txBody>
          <a:bodyPr/>
          <a:lstStyle/>
          <a:p>
            <a:r>
              <a:rPr lang="en-US" dirty="0" smtClean="0"/>
              <a:t>O&amp;M Plan Working Team:</a:t>
            </a:r>
            <a:br>
              <a:rPr lang="en-US" dirty="0" smtClean="0"/>
            </a:br>
            <a:endParaRPr lang="en-US" dirty="0"/>
          </a:p>
        </p:txBody>
      </p:sp>
      <p:sp>
        <p:nvSpPr>
          <p:cNvPr id="4" name="Date Placeholder 3"/>
          <p:cNvSpPr>
            <a:spLocks noGrp="1"/>
          </p:cNvSpPr>
          <p:nvPr>
            <p:ph type="dt" sz="half" idx="4294967295"/>
          </p:nvPr>
        </p:nvSpPr>
        <p:spPr>
          <a:xfrm>
            <a:off x="0" y="6480175"/>
            <a:ext cx="2133600" cy="365125"/>
          </a:xfrm>
        </p:spPr>
        <p:txBody>
          <a:bodyPr/>
          <a:lstStyle/>
          <a:p>
            <a:pPr>
              <a:defRPr/>
            </a:pPr>
            <a:fld id="{309284ED-A3A9-4A71-B457-610D8BE8BA2D}" type="datetime1">
              <a:rPr lang="en-US" smtClean="0"/>
              <a:pPr>
                <a:defRPr/>
              </a:pPr>
              <a:t>7/18/2014</a:t>
            </a:fld>
            <a:endParaRPr lang="en-US" dirty="0"/>
          </a:p>
        </p:txBody>
      </p:sp>
      <p:sp>
        <p:nvSpPr>
          <p:cNvPr id="5" name="Slide Number Placeholder 4"/>
          <p:cNvSpPr>
            <a:spLocks noGrp="1"/>
          </p:cNvSpPr>
          <p:nvPr>
            <p:ph type="sldNum" sz="quarter" idx="4294967295"/>
          </p:nvPr>
        </p:nvSpPr>
        <p:spPr>
          <a:xfrm>
            <a:off x="7010400" y="6480175"/>
            <a:ext cx="2133600" cy="365125"/>
          </a:xfrm>
        </p:spPr>
        <p:txBody>
          <a:bodyPr/>
          <a:lstStyle/>
          <a:p>
            <a:pPr>
              <a:defRPr/>
            </a:pPr>
            <a:fld id="{518B0933-6FC9-451C-8376-F03477E0B0CC}" type="slidenum">
              <a:rPr lang="en-US" smtClean="0"/>
              <a:pPr>
                <a:defRPr/>
              </a:pPr>
              <a:t>8</a:t>
            </a:fld>
            <a:endParaRPr lang="en-US" dirty="0"/>
          </a:p>
        </p:txBody>
      </p:sp>
      <p:sp>
        <p:nvSpPr>
          <p:cNvPr id="9" name="TextBox 8"/>
          <p:cNvSpPr txBox="1"/>
          <p:nvPr/>
        </p:nvSpPr>
        <p:spPr>
          <a:xfrm>
            <a:off x="400050" y="819150"/>
            <a:ext cx="8172451" cy="6432530"/>
          </a:xfrm>
          <a:prstGeom prst="rect">
            <a:avLst/>
          </a:prstGeom>
          <a:noFill/>
        </p:spPr>
        <p:txBody>
          <a:bodyPr wrap="square" rtlCol="0">
            <a:spAutoFit/>
          </a:bodyPr>
          <a:lstStyle/>
          <a:p>
            <a:pPr marL="914400" lvl="0" indent="-457200">
              <a:buFont typeface="Wingdings" pitchFamily="2" charset="2"/>
              <a:buChar char="§"/>
            </a:pPr>
            <a:r>
              <a:rPr lang="en-US" sz="2400" dirty="0" smtClean="0"/>
              <a:t>Joe Batchelder – Cobleskill</a:t>
            </a:r>
          </a:p>
          <a:p>
            <a:pPr marL="914400" lvl="0" indent="-457200">
              <a:buFont typeface="Wingdings" pitchFamily="2" charset="2"/>
              <a:buChar char="§"/>
            </a:pPr>
            <a:r>
              <a:rPr lang="en-US" sz="2400" dirty="0" smtClean="0"/>
              <a:t>Al Gilewicz – University of Buffalo</a:t>
            </a:r>
          </a:p>
          <a:p>
            <a:pPr marL="914400" lvl="0" indent="-457200">
              <a:buFont typeface="Wingdings" pitchFamily="2" charset="2"/>
              <a:buChar char="§"/>
            </a:pPr>
            <a:r>
              <a:rPr lang="en-US" sz="2400" dirty="0" smtClean="0"/>
              <a:t>Christopher Jackson – Plattsburgh</a:t>
            </a:r>
          </a:p>
          <a:p>
            <a:pPr marL="914400" lvl="0" indent="-457200">
              <a:buFont typeface="Wingdings" pitchFamily="2" charset="2"/>
              <a:buChar char="§"/>
            </a:pPr>
            <a:r>
              <a:rPr lang="en-US" sz="2400" dirty="0" smtClean="0"/>
              <a:t>Gary Kittel – Upstate</a:t>
            </a:r>
          </a:p>
          <a:p>
            <a:pPr marL="914400" lvl="0" indent="-457200">
              <a:buFont typeface="Wingdings" pitchFamily="2" charset="2"/>
              <a:buChar char="§"/>
            </a:pPr>
            <a:r>
              <a:rPr lang="en-US" sz="2400" dirty="0" smtClean="0"/>
              <a:t>Mike Kukawa – Binghamton</a:t>
            </a:r>
          </a:p>
          <a:p>
            <a:pPr marL="914400" lvl="0" indent="-457200">
              <a:buFont typeface="Wingdings" pitchFamily="2" charset="2"/>
              <a:buChar char="§"/>
            </a:pPr>
            <a:r>
              <a:rPr lang="en-US" sz="2400" dirty="0" smtClean="0"/>
              <a:t>Greg Lischke – Brockport</a:t>
            </a:r>
          </a:p>
          <a:p>
            <a:pPr marL="914400" lvl="0" indent="-457200">
              <a:buFont typeface="Wingdings" pitchFamily="2" charset="2"/>
              <a:buChar char="§"/>
            </a:pPr>
            <a:r>
              <a:rPr lang="en-US" sz="2400" dirty="0" smtClean="0"/>
              <a:t>Neil Palmatier – Delhi </a:t>
            </a:r>
          </a:p>
          <a:p>
            <a:pPr marL="914400" lvl="0" indent="-457200">
              <a:buFont typeface="Wingdings" pitchFamily="2" charset="2"/>
              <a:buChar char="§"/>
            </a:pPr>
            <a:r>
              <a:rPr lang="en-US" sz="2400" dirty="0" smtClean="0"/>
              <a:t>Tom Rathbone – Oneonta</a:t>
            </a:r>
          </a:p>
          <a:p>
            <a:pPr marL="914400" lvl="0" indent="-457200">
              <a:buFont typeface="Wingdings" pitchFamily="2" charset="2"/>
              <a:buChar char="§"/>
            </a:pPr>
            <a:r>
              <a:rPr lang="en-US" sz="2400" dirty="0" smtClean="0"/>
              <a:t>Joe Russell – Stony Brook </a:t>
            </a:r>
          </a:p>
          <a:p>
            <a:pPr marL="914400" lvl="0" indent="-457200">
              <a:buFont typeface="Wingdings" pitchFamily="2" charset="2"/>
              <a:buChar char="§"/>
            </a:pPr>
            <a:r>
              <a:rPr lang="en-US" sz="2400" dirty="0" smtClean="0"/>
              <a:t>George Stooks – Geneseo</a:t>
            </a:r>
          </a:p>
          <a:p>
            <a:pPr marL="914400" indent="-457200">
              <a:buFont typeface="Wingdings" pitchFamily="2" charset="2"/>
              <a:buChar char="§"/>
            </a:pPr>
            <a:endParaRPr lang="en-US" sz="2400" dirty="0" smtClean="0"/>
          </a:p>
          <a:p>
            <a:pPr marL="914400" indent="-457200">
              <a:buFont typeface="Wingdings" pitchFamily="2" charset="2"/>
              <a:buChar char="§"/>
            </a:pPr>
            <a:r>
              <a:rPr lang="en-US" sz="2400" dirty="0" smtClean="0"/>
              <a:t>Additional facilities staff from these </a:t>
            </a:r>
          </a:p>
          <a:p>
            <a:pPr marL="1371600" lvl="1" indent="-457200"/>
            <a:r>
              <a:rPr lang="en-US" sz="2400" dirty="0" smtClean="0"/>
              <a:t>campuses contributed along </a:t>
            </a:r>
          </a:p>
          <a:p>
            <a:pPr marL="1371600" lvl="1" indent="-457200"/>
            <a:r>
              <a:rPr lang="en-US" sz="2400" dirty="0" smtClean="0"/>
              <a:t>with System Administration budget </a:t>
            </a:r>
          </a:p>
          <a:p>
            <a:pPr marL="1371600" lvl="1" indent="-457200"/>
            <a:r>
              <a:rPr lang="en-US" sz="2400" dirty="0" smtClean="0"/>
              <a:t>staff, the CIO Association and </a:t>
            </a:r>
          </a:p>
          <a:p>
            <a:pPr marL="1371600" lvl="1" indent="-457200"/>
            <a:r>
              <a:rPr lang="en-US" sz="2400" dirty="0" smtClean="0"/>
              <a:t>SUBOA members</a:t>
            </a:r>
          </a:p>
          <a:p>
            <a:endParaRPr lang="en-US" sz="2800"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sz="quarter" idx="13"/>
          </p:nvPr>
        </p:nvSpPr>
        <p:spPr>
          <a:xfrm>
            <a:off x="331076" y="1713674"/>
            <a:ext cx="8229600" cy="4327451"/>
          </a:xfrm>
        </p:spPr>
        <p:txBody>
          <a:bodyPr/>
          <a:lstStyle/>
          <a:p>
            <a:r>
              <a:rPr lang="en-US" dirty="0" smtClean="0"/>
              <a:t>No energy manager at System Administration;</a:t>
            </a:r>
          </a:p>
          <a:p>
            <a:r>
              <a:rPr lang="en-US" dirty="0" smtClean="0"/>
              <a:t>Facilities staff skills needed to maintain modern facilities;</a:t>
            </a:r>
          </a:p>
          <a:p>
            <a:r>
              <a:rPr lang="en-US" dirty="0" smtClean="0"/>
              <a:t>Strained facilities budgets;</a:t>
            </a:r>
          </a:p>
          <a:p>
            <a:r>
              <a:rPr lang="en-US" dirty="0" smtClean="0"/>
              <a:t>Challenges managing and cataloging building documentation;</a:t>
            </a:r>
          </a:p>
          <a:p>
            <a:r>
              <a:rPr lang="en-US" dirty="0" smtClean="0"/>
              <a:t>Severely outdated data systems; and </a:t>
            </a:r>
          </a:p>
          <a:p>
            <a:r>
              <a:rPr lang="en-US" dirty="0" smtClean="0"/>
              <a:t>Unpredictable capital funding</a:t>
            </a:r>
          </a:p>
          <a:p>
            <a:endParaRPr lang="en-US" dirty="0"/>
          </a:p>
        </p:txBody>
      </p:sp>
      <p:sp>
        <p:nvSpPr>
          <p:cNvPr id="5" name="Title 4"/>
          <p:cNvSpPr>
            <a:spLocks noGrp="1"/>
          </p:cNvSpPr>
          <p:nvPr>
            <p:ph type="ctrTitle"/>
          </p:nvPr>
        </p:nvSpPr>
        <p:spPr/>
        <p:txBody>
          <a:bodyPr/>
          <a:lstStyle/>
          <a:p>
            <a:pPr lvl="0"/>
            <a:r>
              <a:rPr lang="en-US" dirty="0" smtClean="0"/>
              <a:t>The O&amp;M Plan Challenges</a:t>
            </a:r>
            <a:br>
              <a:rPr lang="en-US" dirty="0" smtClean="0"/>
            </a:br>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62508</TotalTime>
  <Words>4370</Words>
  <Application>Microsoft Office PowerPoint</Application>
  <PresentationFormat>On-screen Show (4:3)</PresentationFormat>
  <Paragraphs>483</Paragraphs>
  <Slides>50</Slides>
  <Notes>50</Notes>
  <HiddenSlides>0</HiddenSlides>
  <MMClips>0</MMClips>
  <ScaleCrop>false</ScaleCrop>
  <HeadingPairs>
    <vt:vector size="4" baseType="variant">
      <vt:variant>
        <vt:lpstr>Theme</vt:lpstr>
      </vt:variant>
      <vt:variant>
        <vt:i4>3</vt:i4>
      </vt:variant>
      <vt:variant>
        <vt:lpstr>Slide Titles</vt:lpstr>
      </vt:variant>
      <vt:variant>
        <vt:i4>50</vt:i4>
      </vt:variant>
    </vt:vector>
  </HeadingPairs>
  <TitlesOfParts>
    <vt:vector size="53" baseType="lpstr">
      <vt:lpstr>1_Office Theme</vt:lpstr>
      <vt:lpstr>3_Office Theme</vt:lpstr>
      <vt:lpstr>2_Office Theme</vt:lpstr>
      <vt:lpstr>SUNY Office for Capital Facilities </vt:lpstr>
      <vt:lpstr>Agenda</vt:lpstr>
      <vt:lpstr>Slide 3</vt:lpstr>
      <vt:lpstr>Concerns from campuses</vt:lpstr>
      <vt:lpstr>Build Smart Approach</vt:lpstr>
      <vt:lpstr>Other Ways to Save</vt:lpstr>
      <vt:lpstr>Operations &amp;Maintenance</vt:lpstr>
      <vt:lpstr>O&amp;M Plan Working Team: </vt:lpstr>
      <vt:lpstr>The O&amp;M Plan Challenges </vt:lpstr>
      <vt:lpstr>Proposed Actions </vt:lpstr>
      <vt:lpstr>Proposed Actions (cont.)</vt:lpstr>
      <vt:lpstr>Proposed Actions (cont.)</vt:lpstr>
      <vt:lpstr>Slide 13</vt:lpstr>
      <vt:lpstr>NY Energy Manager</vt:lpstr>
      <vt:lpstr>NYEM</vt:lpstr>
      <vt:lpstr>What is NY Energy Manager</vt:lpstr>
      <vt:lpstr>The Vision</vt:lpstr>
      <vt:lpstr>Slide 18</vt:lpstr>
      <vt:lpstr>NYEM Performance Portal Features</vt:lpstr>
      <vt:lpstr>Slide 20</vt:lpstr>
      <vt:lpstr>Total SUNY Energy MMBTU FY11, 12, 13</vt:lpstr>
      <vt:lpstr>Performance Module - Historical Consumption New Paltz</vt:lpstr>
      <vt:lpstr>Performance Module  - Numerous options </vt:lpstr>
      <vt:lpstr>Performance Module - Reporting all SUNY Costs</vt:lpstr>
      <vt:lpstr>Performance Module - Analysis all SUNY Usage</vt:lpstr>
      <vt:lpstr>Performance Portal Next Steps</vt:lpstr>
      <vt:lpstr>Continuous Monitoring Portal</vt:lpstr>
      <vt:lpstr>Continuous Monitoring Portal Case Study</vt:lpstr>
      <vt:lpstr>NYPA’s White Plains Office Case Study</vt:lpstr>
      <vt:lpstr>Slide 30</vt:lpstr>
      <vt:lpstr>Slide 31</vt:lpstr>
      <vt:lpstr>Slide 32</vt:lpstr>
      <vt:lpstr>Overview of Potential Fees</vt:lpstr>
      <vt:lpstr>What About Energy CAP?</vt:lpstr>
      <vt:lpstr>What about Iconics or NuEnergen?</vt:lpstr>
      <vt:lpstr>Memo from State Operations Office</vt:lpstr>
      <vt:lpstr>Build Smart Awards</vt:lpstr>
      <vt:lpstr>Solar Projects</vt:lpstr>
      <vt:lpstr>NYSERDA</vt:lpstr>
      <vt:lpstr>Slide 40</vt:lpstr>
      <vt:lpstr>Slide 41</vt:lpstr>
      <vt:lpstr>Slide 42</vt:lpstr>
      <vt:lpstr>Who Can Construct?</vt:lpstr>
      <vt:lpstr>Who  issues Permits?</vt:lpstr>
      <vt:lpstr>Must Prevailing Wages be paid?</vt:lpstr>
      <vt:lpstr>Does MWBE 15A apply?</vt:lpstr>
      <vt:lpstr>Does Wicks apply? </vt:lpstr>
      <vt:lpstr>What does Start UP do to  Private Use?</vt:lpstr>
      <vt:lpstr>Communications</vt:lpstr>
      <vt:lpstr>Slide 50</vt:lpstr>
    </vt:vector>
  </TitlesOfParts>
  <Company>State University of New York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Karren Bee-Donohoe</dc:creator>
  <cp:lastModifiedBy>zulloan</cp:lastModifiedBy>
  <cp:revision>1493</cp:revision>
  <cp:lastPrinted>2014-07-17T10:33:05Z</cp:lastPrinted>
  <dcterms:created xsi:type="dcterms:W3CDTF">2009-12-02T17:32:18Z</dcterms:created>
  <dcterms:modified xsi:type="dcterms:W3CDTF">2014-07-18T12:40:59Z</dcterms:modified>
</cp:coreProperties>
</file>