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4" r:id="rId1"/>
  </p:sldMasterIdLst>
  <p:notesMasterIdLst>
    <p:notesMasterId r:id="rId35"/>
  </p:notesMasterIdLst>
  <p:handoutMasterIdLst>
    <p:handoutMasterId r:id="rId36"/>
  </p:handoutMasterIdLst>
  <p:sldIdLst>
    <p:sldId id="256" r:id="rId2"/>
    <p:sldId id="257" r:id="rId3"/>
    <p:sldId id="303" r:id="rId4"/>
    <p:sldId id="325" r:id="rId5"/>
    <p:sldId id="326" r:id="rId6"/>
    <p:sldId id="331" r:id="rId7"/>
    <p:sldId id="332" r:id="rId8"/>
    <p:sldId id="333" r:id="rId9"/>
    <p:sldId id="354" r:id="rId10"/>
    <p:sldId id="353" r:id="rId11"/>
    <p:sldId id="335" r:id="rId12"/>
    <p:sldId id="355" r:id="rId13"/>
    <p:sldId id="356" r:id="rId14"/>
    <p:sldId id="357" r:id="rId15"/>
    <p:sldId id="337" r:id="rId16"/>
    <p:sldId id="338" r:id="rId17"/>
    <p:sldId id="349" r:id="rId18"/>
    <p:sldId id="348" r:id="rId19"/>
    <p:sldId id="350" r:id="rId20"/>
    <p:sldId id="339" r:id="rId21"/>
    <p:sldId id="340" r:id="rId22"/>
    <p:sldId id="346" r:id="rId23"/>
    <p:sldId id="351" r:id="rId24"/>
    <p:sldId id="305" r:id="rId25"/>
    <p:sldId id="318" r:id="rId26"/>
    <p:sldId id="324" r:id="rId27"/>
    <p:sldId id="321" r:id="rId28"/>
    <p:sldId id="322" r:id="rId29"/>
    <p:sldId id="323" r:id="rId30"/>
    <p:sldId id="320" r:id="rId31"/>
    <p:sldId id="328" r:id="rId32"/>
    <p:sldId id="329" r:id="rId33"/>
    <p:sldId id="347" r:id="rId3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useTimings="0">
    <p:present/>
    <p:sldAll/>
    <p:penClr>
      <a:srgbClr val="FF0000"/>
    </p:penClr>
  </p:showPr>
  <p:clrMru>
    <a:srgbClr val="090563"/>
    <a:srgbClr val="0000C0"/>
    <a:srgbClr val="0000FF"/>
    <a:srgbClr val="0000CC"/>
    <a:srgbClr val="FFFFCC"/>
    <a:srgbClr val="46BAAF"/>
    <a:srgbClr val="FFFFFF"/>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45" autoAdjust="0"/>
    <p:restoredTop sz="65124" autoAdjust="0"/>
  </p:normalViewPr>
  <p:slideViewPr>
    <p:cSldViewPr snapToGrid="0">
      <p:cViewPr varScale="1">
        <p:scale>
          <a:sx n="72" d="100"/>
          <a:sy n="72" d="100"/>
        </p:scale>
        <p:origin x="-2316" y="-90"/>
      </p:cViewPr>
      <p:guideLst>
        <p:guide orient="horz" pos="2160"/>
        <p:guide pos="2880"/>
      </p:guideLst>
    </p:cSldViewPr>
  </p:slideViewPr>
  <p:outlineViewPr>
    <p:cViewPr>
      <p:scale>
        <a:sx n="33" d="100"/>
        <a:sy n="33" d="100"/>
      </p:scale>
      <p:origin x="0" y="8934"/>
    </p:cViewPr>
  </p:outlineViewPr>
  <p:notesTextViewPr>
    <p:cViewPr>
      <p:scale>
        <a:sx n="300" d="100"/>
        <a:sy n="300" d="100"/>
      </p:scale>
      <p:origin x="0" y="0"/>
    </p:cViewPr>
  </p:notesTextViewPr>
  <p:sorterViewPr>
    <p:cViewPr>
      <p:scale>
        <a:sx n="90" d="100"/>
        <a:sy n="90" d="100"/>
      </p:scale>
      <p:origin x="0" y="3726"/>
    </p:cViewPr>
  </p:sorterViewPr>
  <p:notesViewPr>
    <p:cSldViewPr snapToGrid="0">
      <p:cViewPr varScale="1">
        <p:scale>
          <a:sx n="85" d="100"/>
          <a:sy n="85" d="100"/>
        </p:scale>
        <p:origin x="-3438" y="-90"/>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8145" cy="464205"/>
          </a:xfrm>
          <a:prstGeom prst="rect">
            <a:avLst/>
          </a:prstGeom>
        </p:spPr>
        <p:txBody>
          <a:bodyPr vert="horz" lIns="88124" tIns="44062" rIns="88124" bIns="44062" rtlCol="0"/>
          <a:lstStyle>
            <a:lvl1pPr algn="l">
              <a:defRPr sz="1200"/>
            </a:lvl1pPr>
          </a:lstStyle>
          <a:p>
            <a:pPr>
              <a:defRPr/>
            </a:pPr>
            <a:endParaRPr lang="en-US" dirty="0"/>
          </a:p>
        </p:txBody>
      </p:sp>
      <p:sp>
        <p:nvSpPr>
          <p:cNvPr id="3" name="Date Placeholder 2"/>
          <p:cNvSpPr>
            <a:spLocks noGrp="1"/>
          </p:cNvSpPr>
          <p:nvPr>
            <p:ph type="dt" sz="quarter" idx="1"/>
          </p:nvPr>
        </p:nvSpPr>
        <p:spPr>
          <a:xfrm>
            <a:off x="3970734" y="2"/>
            <a:ext cx="3038145" cy="464205"/>
          </a:xfrm>
          <a:prstGeom prst="rect">
            <a:avLst/>
          </a:prstGeom>
        </p:spPr>
        <p:txBody>
          <a:bodyPr vert="horz" lIns="88124" tIns="44062" rIns="88124" bIns="44062" rtlCol="0"/>
          <a:lstStyle>
            <a:lvl1pPr algn="r">
              <a:defRPr sz="1200"/>
            </a:lvl1pPr>
          </a:lstStyle>
          <a:p>
            <a:pPr>
              <a:defRPr/>
            </a:pPr>
            <a:fld id="{511F3AC1-F82C-4EC1-A130-2BE6A1B95F61}" type="datetimeFigureOut">
              <a:rPr lang="en-US"/>
              <a:pPr>
                <a:defRPr/>
              </a:pPr>
              <a:t>1/28/2013</a:t>
            </a:fld>
            <a:endParaRPr lang="en-US" dirty="0"/>
          </a:p>
        </p:txBody>
      </p:sp>
      <p:sp>
        <p:nvSpPr>
          <p:cNvPr id="4" name="Footer Placeholder 3"/>
          <p:cNvSpPr>
            <a:spLocks noGrp="1"/>
          </p:cNvSpPr>
          <p:nvPr>
            <p:ph type="ftr" sz="quarter" idx="2"/>
          </p:nvPr>
        </p:nvSpPr>
        <p:spPr>
          <a:xfrm>
            <a:off x="0" y="8830660"/>
            <a:ext cx="3038145" cy="464205"/>
          </a:xfrm>
          <a:prstGeom prst="rect">
            <a:avLst/>
          </a:prstGeom>
        </p:spPr>
        <p:txBody>
          <a:bodyPr vert="horz" lIns="88124" tIns="44062" rIns="88124" bIns="44062"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0734" y="8830660"/>
            <a:ext cx="3038145" cy="464205"/>
          </a:xfrm>
          <a:prstGeom prst="rect">
            <a:avLst/>
          </a:prstGeom>
        </p:spPr>
        <p:txBody>
          <a:bodyPr vert="horz" lIns="88124" tIns="44062" rIns="88124" bIns="44062" rtlCol="0" anchor="b"/>
          <a:lstStyle>
            <a:lvl1pPr algn="r">
              <a:defRPr sz="1200"/>
            </a:lvl1pPr>
          </a:lstStyle>
          <a:p>
            <a:pPr>
              <a:defRPr/>
            </a:pPr>
            <a:fld id="{04BB2571-32E7-4D09-A85E-0C0D6DCC0978}"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68375" y="261938"/>
            <a:ext cx="5119688" cy="3841750"/>
          </a:xfrm>
          <a:prstGeom prst="rect">
            <a:avLst/>
          </a:prstGeom>
          <a:noFill/>
          <a:ln w="12700">
            <a:solidFill>
              <a:prstClr val="black"/>
            </a:solidFill>
          </a:ln>
        </p:spPr>
        <p:txBody>
          <a:bodyPr vert="horz" lIns="93156" tIns="46578" rIns="93156" bIns="46578" rtlCol="0" anchor="ctr"/>
          <a:lstStyle/>
          <a:p>
            <a:pPr lvl="0"/>
            <a:endParaRPr lang="en-US" noProof="0" dirty="0"/>
          </a:p>
        </p:txBody>
      </p:sp>
      <p:sp>
        <p:nvSpPr>
          <p:cNvPr id="5" name="Notes Placeholder 4"/>
          <p:cNvSpPr>
            <a:spLocks noGrp="1"/>
          </p:cNvSpPr>
          <p:nvPr>
            <p:ph type="body" sz="quarter" idx="3"/>
          </p:nvPr>
        </p:nvSpPr>
        <p:spPr>
          <a:xfrm>
            <a:off x="341211" y="4721982"/>
            <a:ext cx="6330353" cy="4060903"/>
          </a:xfrm>
          <a:prstGeom prst="rect">
            <a:avLst/>
          </a:prstGeom>
        </p:spPr>
        <p:txBody>
          <a:bodyPr vert="horz" lIns="93156" tIns="46578" rIns="93156" bIns="46578"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6"/>
          <p:cNvSpPr>
            <a:spLocks noGrp="1"/>
          </p:cNvSpPr>
          <p:nvPr>
            <p:ph type="sldNum" sz="quarter" idx="5"/>
          </p:nvPr>
        </p:nvSpPr>
        <p:spPr>
          <a:xfrm>
            <a:off x="3970734" y="8830660"/>
            <a:ext cx="3038145" cy="464205"/>
          </a:xfrm>
          <a:prstGeom prst="rect">
            <a:avLst/>
          </a:prstGeom>
        </p:spPr>
        <p:txBody>
          <a:bodyPr vert="horz" lIns="93156" tIns="46578" rIns="93156" bIns="46578" rtlCol="0" anchor="b"/>
          <a:lstStyle>
            <a:lvl1pPr algn="r" fontAlgn="auto">
              <a:spcBef>
                <a:spcPts val="0"/>
              </a:spcBef>
              <a:spcAft>
                <a:spcPts val="0"/>
              </a:spcAft>
              <a:defRPr sz="1300">
                <a:latin typeface="+mn-lt"/>
              </a:defRPr>
            </a:lvl1pPr>
          </a:lstStyle>
          <a:p>
            <a:pPr>
              <a:defRPr/>
            </a:pPr>
            <a:fld id="{2FB5761F-1300-4E20-90BC-E8AC45ADBBD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2000" kern="1200">
        <a:solidFill>
          <a:schemeClr val="tx1"/>
        </a:solidFill>
        <a:latin typeface="+mn-lt"/>
        <a:ea typeface="+mn-ea"/>
        <a:cs typeface="+mn-cs"/>
      </a:defRPr>
    </a:lvl1pPr>
    <a:lvl2pPr marL="457200" algn="l" rtl="0" eaLnBrk="0" fontAlgn="base" hangingPunct="0">
      <a:spcBef>
        <a:spcPct val="30000"/>
      </a:spcBef>
      <a:spcAft>
        <a:spcPct val="0"/>
      </a:spcAft>
      <a:defRPr sz="2000" kern="1200">
        <a:solidFill>
          <a:schemeClr val="tx1"/>
        </a:solidFill>
        <a:latin typeface="+mn-lt"/>
        <a:ea typeface="+mn-ea"/>
        <a:cs typeface="+mn-cs"/>
      </a:defRPr>
    </a:lvl2pPr>
    <a:lvl3pPr marL="914400" algn="l" rtl="0" eaLnBrk="0" fontAlgn="base" hangingPunct="0">
      <a:spcBef>
        <a:spcPct val="30000"/>
      </a:spcBef>
      <a:spcAft>
        <a:spcPct val="0"/>
      </a:spcAft>
      <a:defRPr sz="2000" kern="1200">
        <a:solidFill>
          <a:schemeClr val="tx1"/>
        </a:solidFill>
        <a:latin typeface="+mn-lt"/>
        <a:ea typeface="+mn-ea"/>
        <a:cs typeface="+mn-cs"/>
      </a:defRPr>
    </a:lvl3pPr>
    <a:lvl4pPr marL="1371600" algn="l" rtl="0" eaLnBrk="0" fontAlgn="base" hangingPunct="0">
      <a:spcBef>
        <a:spcPct val="30000"/>
      </a:spcBef>
      <a:spcAft>
        <a:spcPct val="0"/>
      </a:spcAft>
      <a:defRPr sz="2000" kern="1200">
        <a:solidFill>
          <a:schemeClr val="tx1"/>
        </a:solidFill>
        <a:latin typeface="+mn-lt"/>
        <a:ea typeface="+mn-ea"/>
        <a:cs typeface="+mn-cs"/>
      </a:defRPr>
    </a:lvl4pPr>
    <a:lvl5pPr marL="1828800" algn="l" rtl="0" eaLnBrk="0" fontAlgn="base" hangingPunct="0">
      <a:spcBef>
        <a:spcPct val="30000"/>
      </a:spcBef>
      <a:spcAft>
        <a:spcPct val="0"/>
      </a:spcAft>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8375" y="261938"/>
            <a:ext cx="5119688" cy="3841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4524">
              <a:defRPr/>
            </a:pPr>
            <a:r>
              <a:rPr lang="en-US" sz="1050" dirty="0" smtClean="0"/>
              <a:t>Guidelines will be developed</a:t>
            </a:r>
          </a:p>
          <a:p>
            <a:endParaRPr lang="en-US" sz="2400"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Other features</a:t>
            </a:r>
            <a:r>
              <a:rPr lang="en-US" baseline="0" dirty="0" smtClean="0"/>
              <a:t> include Credits for on-site generation. Exemptions are available building maintaining Energy Start or </a:t>
            </a:r>
            <a:r>
              <a:rPr lang="en-US" baseline="0" smtClean="0"/>
              <a:t>similar </a:t>
            </a:r>
            <a:r>
              <a:rPr lang="en-US" baseline="0" smtClean="0"/>
              <a:t>certification </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4524">
              <a:defRPr/>
            </a:pPr>
            <a:r>
              <a:rPr lang="en-US" dirty="0" smtClean="0"/>
              <a:t>How many have heard of Project Sunlight?</a:t>
            </a:r>
          </a:p>
          <a:p>
            <a:pPr defTabSz="904524">
              <a:defRPr/>
            </a:pPr>
            <a:r>
              <a:rPr lang="en-US" dirty="0" smtClean="0"/>
              <a:t>Public Officers Law changes several years ago reducing what had been  – golf, lunch, etc</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5" name="Picture 4" descr="SUNY_trns_circles-01.png"/>
          <p:cNvPicPr>
            <a:picLocks noChangeAspect="1"/>
          </p:cNvPicPr>
          <p:nvPr/>
        </p:nvPicPr>
        <p:blipFill>
          <a:blip r:embed="rId2" cstate="print"/>
          <a:srcRect l="37447" t="36170"/>
          <a:stretch>
            <a:fillRect/>
          </a:stretch>
        </p:blipFill>
        <p:spPr>
          <a:xfrm>
            <a:off x="3424136" y="2480553"/>
            <a:ext cx="5719866" cy="4377448"/>
          </a:xfrm>
          <a:prstGeom prst="rect">
            <a:avLst/>
          </a:prstGeom>
        </p:spPr>
      </p:pic>
      <p:grpSp>
        <p:nvGrpSpPr>
          <p:cNvPr id="2" name="Group 5"/>
          <p:cNvGrpSpPr/>
          <p:nvPr/>
        </p:nvGrpSpPr>
        <p:grpSpPr>
          <a:xfrm>
            <a:off x="719847" y="1021404"/>
            <a:ext cx="4367719" cy="2033081"/>
            <a:chOff x="719847" y="1021404"/>
            <a:chExt cx="4367719" cy="2033081"/>
          </a:xfrm>
        </p:grpSpPr>
        <p:pic>
          <p:nvPicPr>
            <p:cNvPr id="7" name="Picture 6" descr="SUNY_State_text-01.png"/>
            <p:cNvPicPr>
              <a:picLocks noChangeAspect="1"/>
            </p:cNvPicPr>
            <p:nvPr/>
          </p:nvPicPr>
          <p:blipFill>
            <a:blip r:embed="rId3" cstate="print"/>
            <a:srcRect l="23682" t="21844" r="44403" b="63830"/>
            <a:stretch>
              <a:fillRect/>
            </a:stretch>
          </p:blipFill>
          <p:spPr>
            <a:xfrm>
              <a:off x="2169268" y="1498060"/>
              <a:ext cx="2918298" cy="982493"/>
            </a:xfrm>
            <a:prstGeom prst="rect">
              <a:avLst/>
            </a:prstGeom>
          </p:spPr>
        </p:pic>
        <p:pic>
          <p:nvPicPr>
            <p:cNvPr id="8" name="Picture 7" descr="SUNY_Logo-01.png"/>
            <p:cNvPicPr>
              <a:picLocks noChangeAspect="1"/>
            </p:cNvPicPr>
            <p:nvPr/>
          </p:nvPicPr>
          <p:blipFill>
            <a:blip r:embed="rId4" cstate="print"/>
            <a:srcRect l="7766" t="14894" r="65638" b="55461"/>
            <a:stretch>
              <a:fillRect/>
            </a:stretch>
          </p:blipFill>
          <p:spPr>
            <a:xfrm>
              <a:off x="719847" y="1021404"/>
              <a:ext cx="2431915" cy="2033081"/>
            </a:xfrm>
            <a:prstGeom prst="rect">
              <a:avLst/>
            </a:prstGeom>
          </p:spPr>
        </p:pic>
      </p:grpSp>
      <p:sp>
        <p:nvSpPr>
          <p:cNvPr id="9" name="TextBox 8"/>
          <p:cNvSpPr txBox="1"/>
          <p:nvPr/>
        </p:nvSpPr>
        <p:spPr>
          <a:xfrm>
            <a:off x="2704408" y="2655398"/>
            <a:ext cx="5676891" cy="1754326"/>
          </a:xfrm>
          <a:prstGeom prst="rect">
            <a:avLst/>
          </a:prstGeom>
          <a:noFill/>
        </p:spPr>
        <p:txBody>
          <a:bodyPr wrap="square" rtlCol="0">
            <a:spAutoFit/>
          </a:bodyPr>
          <a:lstStyle/>
          <a:p>
            <a:r>
              <a:rPr lang="en-US" sz="3600" b="1" dirty="0" smtClean="0">
                <a:latin typeface="AauxPro OT"/>
              </a:rPr>
              <a:t>Office for Capital Facilities - SUNY PPAA Winter Conference</a:t>
            </a:r>
            <a:endParaRPr lang="en-US" sz="3600" b="1" dirty="0">
              <a:latin typeface="AauxPro OT"/>
            </a:endParaRPr>
          </a:p>
        </p:txBody>
      </p:sp>
      <p:sp>
        <p:nvSpPr>
          <p:cNvPr id="10" name="TextBox 9"/>
          <p:cNvSpPr txBox="1"/>
          <p:nvPr/>
        </p:nvSpPr>
        <p:spPr>
          <a:xfrm>
            <a:off x="2738049" y="5517719"/>
            <a:ext cx="5676891" cy="338554"/>
          </a:xfrm>
          <a:prstGeom prst="rect">
            <a:avLst/>
          </a:prstGeom>
          <a:noFill/>
        </p:spPr>
        <p:txBody>
          <a:bodyPr wrap="square" rtlCol="0">
            <a:spAutoFit/>
          </a:bodyPr>
          <a:lstStyle/>
          <a:p>
            <a:r>
              <a:rPr lang="en-US" sz="1600" b="1" dirty="0" smtClean="0">
                <a:latin typeface="AauxPro OT"/>
              </a:rPr>
              <a:t>January 2013</a:t>
            </a:r>
            <a:endParaRPr lang="en-US" sz="1600" b="1" dirty="0">
              <a:latin typeface="AauxPro OT"/>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000">
                <a:solidFill>
                  <a:schemeClr val="tx1"/>
                </a:solidFill>
              </a:defRPr>
            </a:lvl1pPr>
            <a:lvl2pPr>
              <a:buClr>
                <a:schemeClr val="accent6">
                  <a:lumMod val="60000"/>
                  <a:lumOff val="40000"/>
                </a:schemeClr>
              </a:buClr>
              <a:buSzPct val="90000"/>
              <a:buFont typeface="Wingdings" pitchFamily="2" charset="2"/>
              <a:buChar char="Ø"/>
              <a:defRPr sz="2600">
                <a:solidFill>
                  <a:schemeClr val="tx1"/>
                </a:solidFill>
              </a:defRPr>
            </a:lvl2pPr>
            <a:lvl3pPr>
              <a:buFont typeface="Calibri" pitchFamily="34" charset="0"/>
              <a:buChar char="•"/>
              <a:defRPr sz="2200">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sz="4200">
                <a:solidFill>
                  <a:schemeClr val="tx1"/>
                </a:solidFill>
              </a:defRPr>
            </a:lvl1pPr>
          </a:lstStyle>
          <a:p>
            <a:r>
              <a:rPr lang="en-US" dirty="0" smtClean="0"/>
              <a:t>Click to edit Master title style</a:t>
            </a:r>
            <a:endParaRPr lang="en-US" dirty="0"/>
          </a:p>
        </p:txBody>
      </p:sp>
      <p:sp>
        <p:nvSpPr>
          <p:cNvPr id="12" name="Date Placeholder 11"/>
          <p:cNvSpPr>
            <a:spLocks noGrp="1"/>
          </p:cNvSpPr>
          <p:nvPr>
            <p:ph type="dt" sz="half" idx="14"/>
          </p:nvPr>
        </p:nvSpPr>
        <p:spPr>
          <a:xfrm>
            <a:off x="457200" y="6480175"/>
            <a:ext cx="2133600" cy="365125"/>
          </a:xfrm>
        </p:spPr>
        <p:txBody>
          <a:bodyPr/>
          <a:lstStyle/>
          <a:p>
            <a:pPr>
              <a:defRPr/>
            </a:pPr>
            <a:fld id="{309284ED-A3A9-4A71-B457-610D8BE8BA2D}" type="datetime1">
              <a:rPr lang="en-US" smtClean="0"/>
              <a:pPr>
                <a:defRPr/>
              </a:pPr>
              <a:t>1/28/2013</a:t>
            </a:fld>
            <a:endParaRPr lang="en-US" dirty="0"/>
          </a:p>
        </p:txBody>
      </p:sp>
      <p:sp>
        <p:nvSpPr>
          <p:cNvPr id="13" name="Slide Number Placeholder 12"/>
          <p:cNvSpPr>
            <a:spLocks noGrp="1"/>
          </p:cNvSpPr>
          <p:nvPr>
            <p:ph type="sldNum" sz="quarter" idx="15"/>
          </p:nvPr>
        </p:nvSpPr>
        <p:spPr>
          <a:xfrm>
            <a:off x="6553200" y="6480175"/>
            <a:ext cx="2133600" cy="365125"/>
          </a:xfrm>
        </p:spPr>
        <p:txBody>
          <a:bodyPr/>
          <a:lstStyle/>
          <a:p>
            <a:pPr>
              <a:defRPr/>
            </a:pPr>
            <a:fld id="{518B0933-6FC9-451C-8376-F03477E0B0CC}"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82837" y="1785872"/>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12" name="Date Placeholder 11"/>
          <p:cNvSpPr>
            <a:spLocks noGrp="1"/>
          </p:cNvSpPr>
          <p:nvPr>
            <p:ph type="dt" sz="half" idx="14"/>
          </p:nvPr>
        </p:nvSpPr>
        <p:spPr>
          <a:xfrm>
            <a:off x="4140438" y="6492875"/>
            <a:ext cx="1046860" cy="365125"/>
          </a:xfrm>
        </p:spPr>
        <p:txBody>
          <a:bodyPr/>
          <a:lstStyle>
            <a:lvl1pPr algn="r">
              <a:defRPr/>
            </a:lvl1pPr>
          </a:lstStyle>
          <a:p>
            <a:pPr>
              <a:defRPr/>
            </a:pPr>
            <a:fld id="{309284ED-A3A9-4A71-B457-610D8BE8BA2D}" type="datetime1">
              <a:rPr lang="en-US" smtClean="0"/>
              <a:pPr>
                <a:defRPr/>
              </a:pPr>
              <a:t>1/28/2013</a:t>
            </a:fld>
            <a:endParaRPr lang="en-US" dirty="0"/>
          </a:p>
        </p:txBody>
      </p:sp>
      <p:sp>
        <p:nvSpPr>
          <p:cNvPr id="13" name="Slide Number Placeholder 12"/>
          <p:cNvSpPr>
            <a:spLocks noGrp="1"/>
          </p:cNvSpPr>
          <p:nvPr>
            <p:ph type="sldNum" sz="quarter" idx="15"/>
          </p:nvPr>
        </p:nvSpPr>
        <p:spPr>
          <a:xfrm>
            <a:off x="8229601" y="6492875"/>
            <a:ext cx="525566" cy="365125"/>
          </a:xfrm>
        </p:spPr>
        <p:txBody>
          <a:bodyPr/>
          <a:lstStyle>
            <a:lvl1pPr algn="r">
              <a:defRPr/>
            </a:lvl1pPr>
          </a:lstStyle>
          <a:p>
            <a:pPr>
              <a:defRPr/>
            </a:pPr>
            <a:fld id="{518B0933-6FC9-451C-8376-F03477E0B0CC}" type="slidenum">
              <a:rPr lang="en-US" smtClean="0"/>
              <a:pPr>
                <a:defRPr/>
              </a:pPr>
              <a:t>‹#›</a:t>
            </a:fld>
            <a:endParaRPr lang="en-US" dirty="0"/>
          </a:p>
        </p:txBody>
      </p:sp>
      <p:pic>
        <p:nvPicPr>
          <p:cNvPr id="6" name="Picture 5" descr="SUNY_logo_bottom-01.png"/>
          <p:cNvPicPr>
            <a:picLocks noChangeAspect="1"/>
          </p:cNvPicPr>
          <p:nvPr userDrawn="1"/>
        </p:nvPicPr>
        <p:blipFill>
          <a:blip r:embed="rId2" cstate="print">
            <a:lum bright="-30000"/>
          </a:blip>
          <a:srcRect t="49388" r="50280"/>
          <a:stretch>
            <a:fillRect/>
          </a:stretch>
        </p:blipFill>
        <p:spPr>
          <a:xfrm>
            <a:off x="0" y="3387043"/>
            <a:ext cx="4546362" cy="347095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0AFAE118-3A6C-40FE-9492-438D18A667DA}" type="datetime1">
              <a:rPr lang="en-US" smtClean="0"/>
              <a:pPr>
                <a:defRPr/>
              </a:pPr>
              <a:t>1/28/2013</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03B5BE8F-C93B-4CCD-B117-9F28B63B3E71}" type="slidenum">
              <a:rPr lang="en-US" smtClean="0"/>
              <a:pPr>
                <a:defRPr/>
              </a:pPr>
              <a:t>‹#›</a:t>
            </a:fld>
            <a:endParaRPr lang="en-US" dirty="0"/>
          </a:p>
        </p:txBody>
      </p:sp>
      <p:sp>
        <p:nvSpPr>
          <p:cNvPr id="5" name="Title 1"/>
          <p:cNvSpPr>
            <a:spLocks noGrp="1"/>
          </p:cNvSpPr>
          <p:nvPr>
            <p:ph type="ctrTitle"/>
          </p:nvPr>
        </p:nvSpPr>
        <p:spPr>
          <a:xfrm>
            <a:off x="685800" y="2486339"/>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pPr>
              <a:defRPr/>
            </a:pPr>
            <a:fld id="{B50B67F9-9701-4DBF-B08D-73DA94E20F0C}" type="datetime1">
              <a:rPr lang="en-US" smtClean="0"/>
              <a:pPr>
                <a:defRPr/>
              </a:pPr>
              <a:t>1/28/2013</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4E02A612-A7CB-48FC-A6D9-23584299B15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79961"/>
            <a:ext cx="8229600" cy="1074478"/>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FFF893E1-F089-4C61-B630-FB28A0538F1A}" type="datetime1">
              <a:rPr lang="en-US" smtClean="0"/>
              <a:pPr>
                <a:defRPr/>
              </a:pPr>
              <a:t>1/28/2013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AA829890-FA25-4BA9-88B9-784DDC49695E}"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3D7B"/>
        </a:solidFill>
        <a:effectLst/>
      </p:bgPr>
    </p:bg>
    <p:spTree>
      <p:nvGrpSpPr>
        <p:cNvPr id="1" name=""/>
        <p:cNvGrpSpPr/>
        <p:nvPr/>
      </p:nvGrpSpPr>
      <p:grpSpPr>
        <a:xfrm>
          <a:off x="0" y="0"/>
          <a:ext cx="0" cy="0"/>
          <a:chOff x="0" y="0"/>
          <a:chExt cx="0" cy="0"/>
        </a:xfrm>
      </p:grpSpPr>
      <p:pic>
        <p:nvPicPr>
          <p:cNvPr id="7" name="Picture 6" descr="SUNY_trans_circles_top-01.png"/>
          <p:cNvPicPr>
            <a:picLocks noChangeAspect="1"/>
          </p:cNvPicPr>
          <p:nvPr/>
        </p:nvPicPr>
        <p:blipFill>
          <a:blip r:embed="rId8" cstate="print">
            <a:lum bright="-20000"/>
          </a:blip>
          <a:srcRect l="57103" b="26729"/>
          <a:stretch>
            <a:fillRect/>
          </a:stretch>
        </p:blipFill>
        <p:spPr>
          <a:xfrm>
            <a:off x="5221480" y="1"/>
            <a:ext cx="3922521" cy="5024926"/>
          </a:xfrm>
          <a:prstGeom prst="rect">
            <a:avLst/>
          </a:prstGeom>
        </p:spPr>
      </p:pic>
      <p:sp>
        <p:nvSpPr>
          <p:cNvPr id="5" name="Footer Placeholder 4"/>
          <p:cNvSpPr>
            <a:spLocks noGrp="1"/>
          </p:cNvSpPr>
          <p:nvPr>
            <p:ph type="ftr" sz="quarter" idx="3"/>
          </p:nvPr>
        </p:nvSpPr>
        <p:spPr>
          <a:xfrm>
            <a:off x="6019800" y="376520"/>
            <a:ext cx="2895600" cy="365125"/>
          </a:xfrm>
          <a:prstGeom prst="rect">
            <a:avLst/>
          </a:prstGeom>
        </p:spPr>
        <p:txBody>
          <a:bodyPr vert="horz" lIns="91440" tIns="45720" rIns="91440" bIns="45720" rtlCol="0" anchor="ctr"/>
          <a:lstStyle>
            <a:lvl1pPr algn="ctr">
              <a:defRPr sz="1800">
                <a:solidFill>
                  <a:schemeClr val="tx1"/>
                </a:solidFill>
              </a:defRPr>
            </a:lvl1pPr>
          </a:lstStyle>
          <a:p>
            <a:pPr>
              <a:defRPr/>
            </a:pPr>
            <a:endParaRPr lang="en-US" dirty="0"/>
          </a:p>
        </p:txBody>
      </p:sp>
      <p:pic>
        <p:nvPicPr>
          <p:cNvPr id="10" name="Picture 9" descr="SUNY_small_logo-01.png"/>
          <p:cNvPicPr>
            <a:picLocks noChangeAspect="1"/>
          </p:cNvPicPr>
          <p:nvPr/>
        </p:nvPicPr>
        <p:blipFill>
          <a:blip r:embed="rId9" cstate="print"/>
          <a:srcRect r="69691" b="82750"/>
          <a:stretch>
            <a:fillRect/>
          </a:stretch>
        </p:blipFill>
        <p:spPr>
          <a:xfrm>
            <a:off x="-84709" y="-82499"/>
            <a:ext cx="2771424" cy="1182966"/>
          </a:xfrm>
          <a:prstGeom prst="rect">
            <a:avLst/>
          </a:prstGeom>
        </p:spPr>
      </p:pic>
      <p:sp>
        <p:nvSpPr>
          <p:cNvPr id="4" name="Date Placeholder 3"/>
          <p:cNvSpPr>
            <a:spLocks noGrp="1"/>
          </p:cNvSpPr>
          <p:nvPr>
            <p:ph type="dt" sz="half" idx="2"/>
          </p:nvPr>
        </p:nvSpPr>
        <p:spPr>
          <a:xfrm>
            <a:off x="457200" y="6527800"/>
            <a:ext cx="2133600" cy="365125"/>
          </a:xfrm>
          <a:prstGeom prst="rect">
            <a:avLst/>
          </a:prstGeom>
        </p:spPr>
        <p:txBody>
          <a:bodyPr vert="horz" lIns="91440" tIns="45720" rIns="91440" bIns="45720" rtlCol="0" anchor="ctr"/>
          <a:lstStyle>
            <a:lvl1pPr algn="l">
              <a:defRPr sz="1200">
                <a:solidFill>
                  <a:schemeClr val="tx1"/>
                </a:solidFill>
              </a:defRPr>
            </a:lvl1pPr>
          </a:lstStyle>
          <a:p>
            <a:pPr>
              <a:defRPr/>
            </a:pPr>
            <a:fld id="{0AFAE118-3A6C-40FE-9492-438D18A667DA}" type="datetime1">
              <a:rPr lang="en-US" smtClean="0"/>
              <a:pPr>
                <a:defRPr/>
              </a:pPr>
              <a:t>1/28/2013</a:t>
            </a:fld>
            <a:endParaRPr lang="en-US" dirty="0"/>
          </a:p>
        </p:txBody>
      </p:sp>
      <p:sp>
        <p:nvSpPr>
          <p:cNvPr id="6" name="Slide Number Placeholder 5"/>
          <p:cNvSpPr>
            <a:spLocks noGrp="1"/>
          </p:cNvSpPr>
          <p:nvPr>
            <p:ph type="sldNum" sz="quarter" idx="4"/>
          </p:nvPr>
        </p:nvSpPr>
        <p:spPr>
          <a:xfrm>
            <a:off x="6553200" y="6527800"/>
            <a:ext cx="2133600" cy="365125"/>
          </a:xfrm>
          <a:prstGeom prst="rect">
            <a:avLst/>
          </a:prstGeom>
        </p:spPr>
        <p:txBody>
          <a:bodyPr vert="horz" lIns="91440" tIns="45720" rIns="91440" bIns="45720" rtlCol="0" anchor="ctr"/>
          <a:lstStyle>
            <a:lvl1pPr algn="r">
              <a:defRPr sz="1200">
                <a:solidFill>
                  <a:schemeClr val="tx1"/>
                </a:solidFill>
              </a:defRPr>
            </a:lvl1pPr>
          </a:lstStyle>
          <a:p>
            <a:pPr>
              <a:defRPr/>
            </a:pPr>
            <a:fld id="{03B5BE8F-C93B-4CCD-B117-9F28B63B3E71}" type="slidenum">
              <a:rPr lang="en-US" smtClean="0"/>
              <a:pPr>
                <a:defRPr/>
              </a:pPr>
              <a:t>‹#›</a:t>
            </a:fld>
            <a:endParaRPr lang="en-US" dirty="0"/>
          </a:p>
        </p:txBody>
      </p:sp>
    </p:spTree>
  </p:cSld>
  <p:clrMap bg1="dk1" tx1="lt1" bg2="dk2" tx2="lt2" accent1="accent1" accent2="accent2" accent3="accent3" accent4="accent4" accent5="accent5" accent6="accent6" hlink="hlink" folHlink="folHlink"/>
  <p:sldLayoutIdLst>
    <p:sldLayoutId id="2147484065" r:id="rId1"/>
    <p:sldLayoutId id="2147484066" r:id="rId2"/>
    <p:sldLayoutId id="2147484070" r:id="rId3"/>
    <p:sldLayoutId id="2147484067" r:id="rId4"/>
    <p:sldLayoutId id="2147484068" r:id="rId5"/>
    <p:sldLayoutId id="2147484069" r:id="rId6"/>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suny.edu/compliance/topics/projectsunlight/index.cf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vernor.ny.gov/executiveorder/88"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buildsmart.ny.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eb.energycap.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endParaRPr lang="en-US"/>
          </a:p>
        </p:txBody>
      </p:sp>
      <p:sp>
        <p:nvSpPr>
          <p:cNvPr id="3" name="Title 2"/>
          <p:cNvSpPr>
            <a:spLocks noGrp="1"/>
          </p:cNvSpPr>
          <p:nvPr>
            <p:ph type="ctrTitle"/>
          </p:nvPr>
        </p:nvSpPr>
        <p:spPr/>
        <p:txBody>
          <a:bodyPr/>
          <a:lstStyle/>
          <a:p>
            <a:r>
              <a:rPr lang="en-US" dirty="0" smtClean="0"/>
              <a:t>Look Here</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10</a:t>
            </a:fld>
            <a:endParaRPr lang="en-US" dirty="0"/>
          </a:p>
        </p:txBody>
      </p:sp>
      <p:pic>
        <p:nvPicPr>
          <p:cNvPr id="6" name="Picture 2"/>
          <p:cNvPicPr>
            <a:picLocks noChangeAspect="1" noChangeArrowheads="1"/>
          </p:cNvPicPr>
          <p:nvPr/>
        </p:nvPicPr>
        <p:blipFill>
          <a:blip r:embed="rId2" cstate="print"/>
          <a:srcRect/>
          <a:stretch>
            <a:fillRect/>
          </a:stretch>
        </p:blipFill>
        <p:spPr bwMode="auto">
          <a:xfrm>
            <a:off x="341193" y="1667602"/>
            <a:ext cx="8581365" cy="4692255"/>
          </a:xfrm>
          <a:prstGeom prst="rect">
            <a:avLst/>
          </a:prstGeom>
          <a:noFill/>
          <a:ln>
            <a:miter lim="800000"/>
            <a:headEnd/>
            <a:tailEnd/>
          </a:ln>
        </p:spPr>
      </p:pic>
      <p:sp>
        <p:nvSpPr>
          <p:cNvPr id="7" name="Oval 6"/>
          <p:cNvSpPr/>
          <p:nvPr/>
        </p:nvSpPr>
        <p:spPr>
          <a:xfrm>
            <a:off x="272955" y="3152633"/>
            <a:ext cx="1787857" cy="57320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ctrTitle"/>
          </p:nvPr>
        </p:nvSpPr>
        <p:spPr bwMode="auto">
          <a:xfrm>
            <a:off x="484495" y="401613"/>
            <a:ext cx="8229600" cy="1465263"/>
          </a:xfrm>
          <a:noFill/>
          <a:ln>
            <a:miter lim="800000"/>
            <a:headEnd/>
            <a:tailEnd/>
          </a:ln>
        </p:spPr>
        <p:txBody>
          <a:bodyPr vert="horz" wrap="square" lIns="91440" tIns="45720" rIns="91440" bIns="45720" numCol="1" anchor="t" anchorCtr="0" compatLnSpc="1">
            <a:prstTxWarp prst="textNoShape">
              <a:avLst/>
            </a:prstTxWarp>
          </a:bodyPr>
          <a:lstStyle/>
          <a:p>
            <a:r>
              <a:rPr lang="en-US" dirty="0" err="1" smtClean="0"/>
              <a:t>EnergyCap</a:t>
            </a:r>
            <a:r>
              <a:rPr lang="en-US" dirty="0" smtClean="0"/>
              <a:t> Power View</a:t>
            </a:r>
          </a:p>
        </p:txBody>
      </p:sp>
      <p:sp>
        <p:nvSpPr>
          <p:cNvPr id="9219"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5694B106-1A04-4EF5-A63B-4959AA0A867A}" type="datetime1">
              <a:rPr lang="en-US">
                <a:latin typeface="Arial" pitchFamily="34" charset="0"/>
              </a:rPr>
              <a:pPr/>
              <a:t>1/28/2013</a:t>
            </a:fld>
            <a:endParaRPr lang="en-US">
              <a:latin typeface="Arial" pitchFamily="34" charset="0"/>
            </a:endParaRPr>
          </a:p>
        </p:txBody>
      </p:sp>
      <p:sp>
        <p:nvSpPr>
          <p:cNvPr id="9220"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ACFFA034-A4B7-4A6D-8295-82C39B19816C}" type="slidenum">
              <a:rPr lang="en-US">
                <a:latin typeface="Arial" pitchFamily="34" charset="0"/>
              </a:rPr>
              <a:pPr/>
              <a:t>11</a:t>
            </a:fld>
            <a:endParaRPr lang="en-US">
              <a:latin typeface="Arial" pitchFamily="34" charset="0"/>
            </a:endParaRPr>
          </a:p>
        </p:txBody>
      </p:sp>
      <p:pic>
        <p:nvPicPr>
          <p:cNvPr id="9221" name="Picture 2"/>
          <p:cNvPicPr>
            <a:picLocks noGrp="1" noChangeAspect="1" noChangeArrowheads="1"/>
          </p:cNvPicPr>
          <p:nvPr>
            <p:ph sz="quarter" idx="13"/>
          </p:nvPr>
        </p:nvPicPr>
        <p:blipFill>
          <a:blip r:embed="rId2" cstate="print"/>
          <a:srcRect t="10142" r="23738" b="20023"/>
          <a:stretch>
            <a:fillRect/>
          </a:stretch>
        </p:blipFill>
        <p:spPr bwMode="auto">
          <a:xfrm>
            <a:off x="341195" y="1433015"/>
            <a:ext cx="8611737" cy="4804012"/>
          </a:xfrm>
          <a:noFill/>
          <a:ln>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endParaRPr lang="en-US"/>
          </a:p>
        </p:txBody>
      </p:sp>
      <p:sp>
        <p:nvSpPr>
          <p:cNvPr id="3" name="Title 2"/>
          <p:cNvSpPr>
            <a:spLocks noGrp="1"/>
          </p:cNvSpPr>
          <p:nvPr>
            <p:ph type="ctrTitle"/>
          </p:nvPr>
        </p:nvSpPr>
        <p:spPr/>
        <p:txBody>
          <a:bodyPr/>
          <a:lstStyle/>
          <a:p>
            <a:r>
              <a:rPr lang="en-US" dirty="0" smtClean="0"/>
              <a:t>Power View Options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12</a:t>
            </a:fld>
            <a:endParaRPr lang="en-US" dirty="0"/>
          </a:p>
        </p:txBody>
      </p:sp>
      <p:pic>
        <p:nvPicPr>
          <p:cNvPr id="6" name="Picture 2"/>
          <p:cNvPicPr>
            <a:picLocks noChangeAspect="1" noChangeArrowheads="1"/>
          </p:cNvPicPr>
          <p:nvPr/>
        </p:nvPicPr>
        <p:blipFill>
          <a:blip r:embed="rId2" cstate="print"/>
          <a:srcRect r="45273" b="43107"/>
          <a:stretch>
            <a:fillRect/>
          </a:stretch>
        </p:blipFill>
        <p:spPr bwMode="auto">
          <a:xfrm>
            <a:off x="614149" y="1787857"/>
            <a:ext cx="8106770" cy="46819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sz="3200" dirty="0" smtClean="0"/>
              <a:t>EnergyCap Power View Monthly Information</a:t>
            </a:r>
            <a:br>
              <a:rPr lang="en-US" sz="3200" dirty="0" smtClean="0"/>
            </a:br>
            <a:endParaRPr lang="en-US" sz="3200" dirty="0" smtClean="0"/>
          </a:p>
        </p:txBody>
      </p:sp>
      <p:sp>
        <p:nvSpPr>
          <p:cNvPr id="10243"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7B12EEA4-ADED-42AB-9CB3-5AF5E6E308E4}" type="datetime1">
              <a:rPr lang="en-US">
                <a:latin typeface="Arial" pitchFamily="34" charset="0"/>
              </a:rPr>
              <a:pPr/>
              <a:t>1/28/2013</a:t>
            </a:fld>
            <a:endParaRPr lang="en-US">
              <a:latin typeface="Arial" pitchFamily="34" charset="0"/>
            </a:endParaRPr>
          </a:p>
        </p:txBody>
      </p:sp>
      <p:sp>
        <p:nvSpPr>
          <p:cNvPr id="10244"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770C109C-4853-440A-94A1-F514D46FFE33}" type="slidenum">
              <a:rPr lang="en-US">
                <a:latin typeface="Arial" pitchFamily="34" charset="0"/>
              </a:rPr>
              <a:pPr/>
              <a:t>13</a:t>
            </a:fld>
            <a:endParaRPr lang="en-US">
              <a:latin typeface="Arial" pitchFamily="34" charset="0"/>
            </a:endParaRPr>
          </a:p>
        </p:txBody>
      </p:sp>
      <p:pic>
        <p:nvPicPr>
          <p:cNvPr id="10245" name="Picture 2"/>
          <p:cNvPicPr>
            <a:picLocks noGrp="1" noChangeAspect="1" noChangeArrowheads="1"/>
          </p:cNvPicPr>
          <p:nvPr>
            <p:ph sz="quarter" idx="13"/>
          </p:nvPr>
        </p:nvPicPr>
        <p:blipFill>
          <a:blip r:embed="rId2" cstate="print"/>
          <a:srcRect t="9412" r="32761" b="25964"/>
          <a:stretch>
            <a:fillRect/>
          </a:stretch>
        </p:blipFill>
        <p:spPr bwMode="auto">
          <a:xfrm>
            <a:off x="327548" y="1393211"/>
            <a:ext cx="8504761" cy="4720987"/>
          </a:xfrm>
          <a:noFill/>
          <a:ln>
            <a:miter lim="800000"/>
            <a:headEnd/>
            <a:tailEnd/>
          </a:ln>
        </p:spPr>
      </p:pic>
      <p:sp>
        <p:nvSpPr>
          <p:cNvPr id="6" name="Oval 5"/>
          <p:cNvSpPr/>
          <p:nvPr/>
        </p:nvSpPr>
        <p:spPr>
          <a:xfrm>
            <a:off x="0" y="1446663"/>
            <a:ext cx="4681182" cy="2101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sz="3200" smtClean="0"/>
              <a:t>EnergyCap Power View Monthly Information</a:t>
            </a:r>
            <a:br>
              <a:rPr lang="en-US" sz="3200" smtClean="0"/>
            </a:br>
            <a:endParaRPr lang="en-US" sz="3200" smtClean="0"/>
          </a:p>
        </p:txBody>
      </p:sp>
      <p:sp>
        <p:nvSpPr>
          <p:cNvPr id="10243"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7B12EEA4-ADED-42AB-9CB3-5AF5E6E308E4}" type="datetime1">
              <a:rPr lang="en-US">
                <a:latin typeface="Arial" pitchFamily="34" charset="0"/>
              </a:rPr>
              <a:pPr/>
              <a:t>1/28/2013</a:t>
            </a:fld>
            <a:endParaRPr lang="en-US">
              <a:latin typeface="Arial" pitchFamily="34" charset="0"/>
            </a:endParaRPr>
          </a:p>
        </p:txBody>
      </p:sp>
      <p:sp>
        <p:nvSpPr>
          <p:cNvPr id="10244"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770C109C-4853-440A-94A1-F514D46FFE33}" type="slidenum">
              <a:rPr lang="en-US">
                <a:latin typeface="Arial" pitchFamily="34" charset="0"/>
              </a:rPr>
              <a:pPr/>
              <a:t>14</a:t>
            </a:fld>
            <a:endParaRPr lang="en-US">
              <a:latin typeface="Arial" pitchFamily="34" charset="0"/>
            </a:endParaRPr>
          </a:p>
        </p:txBody>
      </p:sp>
      <p:pic>
        <p:nvPicPr>
          <p:cNvPr id="10245" name="Picture 2"/>
          <p:cNvPicPr>
            <a:picLocks noGrp="1" noChangeAspect="1" noChangeArrowheads="1"/>
          </p:cNvPicPr>
          <p:nvPr>
            <p:ph sz="quarter" idx="13"/>
          </p:nvPr>
        </p:nvPicPr>
        <p:blipFill>
          <a:blip r:embed="rId2" cstate="print"/>
          <a:srcRect l="55481" t="28498" r="5380" b="30909"/>
          <a:stretch>
            <a:fillRect/>
          </a:stretch>
        </p:blipFill>
        <p:spPr bwMode="auto">
          <a:xfrm>
            <a:off x="1105468" y="1596787"/>
            <a:ext cx="7274257" cy="4714219"/>
          </a:xfrm>
          <a:noFill/>
          <a:ln>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smtClean="0"/>
              <a:t>The New EMBS</a:t>
            </a:r>
          </a:p>
        </p:txBody>
      </p:sp>
      <p:sp>
        <p:nvSpPr>
          <p:cNvPr id="11267"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4884B7A5-5BEA-4553-AB5E-2795705B4D23}" type="datetime1">
              <a:rPr lang="en-US">
                <a:latin typeface="Arial" pitchFamily="34" charset="0"/>
              </a:rPr>
              <a:pPr/>
              <a:t>1/28/2013</a:t>
            </a:fld>
            <a:endParaRPr lang="en-US">
              <a:latin typeface="Arial" pitchFamily="34" charset="0"/>
            </a:endParaRPr>
          </a:p>
        </p:txBody>
      </p:sp>
      <p:sp>
        <p:nvSpPr>
          <p:cNvPr id="11268"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0894FE60-C3E5-40BE-8724-A6D0E66D55CA}" type="slidenum">
              <a:rPr lang="en-US">
                <a:latin typeface="Arial" pitchFamily="34" charset="0"/>
              </a:rPr>
              <a:pPr/>
              <a:t>15</a:t>
            </a:fld>
            <a:endParaRPr lang="en-US">
              <a:latin typeface="Arial" pitchFamily="34" charset="0"/>
            </a:endParaRPr>
          </a:p>
        </p:txBody>
      </p:sp>
      <p:pic>
        <p:nvPicPr>
          <p:cNvPr id="11269" name="Picture 3"/>
          <p:cNvPicPr>
            <a:picLocks noGrp="1" noChangeAspect="1" noChangeArrowheads="1"/>
          </p:cNvPicPr>
          <p:nvPr>
            <p:ph sz="quarter" idx="13"/>
          </p:nvPr>
        </p:nvPicPr>
        <p:blipFill>
          <a:blip r:embed="rId2" cstate="print"/>
          <a:srcRect l="5943" t="8570" r="2297" b="7253"/>
          <a:stretch>
            <a:fillRect/>
          </a:stretch>
        </p:blipFill>
        <p:spPr bwMode="auto">
          <a:xfrm>
            <a:off x="1241947" y="1494431"/>
            <a:ext cx="7165075" cy="5281685"/>
          </a:xfrm>
          <a:noFill/>
          <a:ln>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84495" y="2570771"/>
            <a:ext cx="8229600" cy="1002193"/>
          </a:xfrm>
        </p:spPr>
        <p:txBody>
          <a:bodyPr/>
          <a:lstStyle/>
          <a:p>
            <a:pPr lvl="0"/>
            <a:r>
              <a:rPr lang="en-US" dirty="0" smtClean="0"/>
              <a:t>Residence Hall Capital Program</a:t>
            </a:r>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3600" dirty="0" smtClean="0"/>
              <a:t>2012-13 State Budget Impact</a:t>
            </a:r>
          </a:p>
          <a:p>
            <a:r>
              <a:rPr lang="en-US" sz="3600" dirty="0" smtClean="0"/>
              <a:t>2013-14 Executive Budget</a:t>
            </a:r>
          </a:p>
          <a:p>
            <a:r>
              <a:rPr lang="en-US" sz="3600" dirty="0" smtClean="0"/>
              <a:t>Overview of New Bill</a:t>
            </a:r>
          </a:p>
          <a:p>
            <a:r>
              <a:rPr lang="en-US" sz="3600" dirty="0" smtClean="0"/>
              <a:t>Operational Impact of New Bill</a:t>
            </a:r>
          </a:p>
        </p:txBody>
      </p:sp>
      <p:sp>
        <p:nvSpPr>
          <p:cNvPr id="3" name="Title 2"/>
          <p:cNvSpPr>
            <a:spLocks noGrp="1"/>
          </p:cNvSpPr>
          <p:nvPr>
            <p:ph type="ctrTitle"/>
          </p:nvPr>
        </p:nvSpPr>
        <p:spPr/>
        <p:txBody>
          <a:bodyPr/>
          <a:lstStyle/>
          <a:p>
            <a:pPr lvl="0"/>
            <a:r>
              <a:rPr lang="en-US" dirty="0" smtClean="0"/>
              <a:t>Residence Hall Capital Program</a:t>
            </a:r>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u="sng" dirty="0" smtClean="0"/>
              <a:t>2012-13 State Budget Impact</a:t>
            </a:r>
          </a:p>
          <a:p>
            <a:pPr lvl="1"/>
            <a:r>
              <a:rPr lang="en-US" dirty="0" smtClean="0"/>
              <a:t>System wide project demand ($205M) was denied by NYS </a:t>
            </a:r>
            <a:r>
              <a:rPr lang="en-US" dirty="0" err="1" smtClean="0"/>
              <a:t>DoB</a:t>
            </a:r>
            <a:endParaRPr lang="en-US" dirty="0" smtClean="0"/>
          </a:p>
          <a:p>
            <a:pPr lvl="1"/>
            <a:r>
              <a:rPr lang="en-US" dirty="0" smtClean="0"/>
              <a:t>Many bonded projects were delayed or cancelled with no answer in sight regarding future bonding capacity</a:t>
            </a:r>
          </a:p>
          <a:p>
            <a:pPr lvl="1"/>
            <a:r>
              <a:rPr lang="en-US" dirty="0" smtClean="0"/>
              <a:t>Campuses were faced with the reality that they may have no way to fund critical maintenance and life safety projects</a:t>
            </a:r>
          </a:p>
          <a:p>
            <a:pPr lvl="1"/>
            <a:r>
              <a:rPr lang="en-US" dirty="0" smtClean="0"/>
              <a:t>Advocacy efforts began in order to provide options in the event 2013-14 budget omitted residence halls too</a:t>
            </a:r>
          </a:p>
        </p:txBody>
      </p:sp>
      <p:sp>
        <p:nvSpPr>
          <p:cNvPr id="3" name="Title 2"/>
          <p:cNvSpPr>
            <a:spLocks noGrp="1"/>
          </p:cNvSpPr>
          <p:nvPr>
            <p:ph type="ctrTitle"/>
          </p:nvPr>
        </p:nvSpPr>
        <p:spPr/>
        <p:txBody>
          <a:bodyPr/>
          <a:lstStyle/>
          <a:p>
            <a:pPr lvl="0"/>
            <a:r>
              <a:rPr lang="en-US" dirty="0" smtClean="0"/>
              <a:t>Residence Hall Capital Program</a:t>
            </a:r>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u="sng" dirty="0" smtClean="0"/>
              <a:t>2013-14 Executive Budget</a:t>
            </a:r>
          </a:p>
          <a:p>
            <a:pPr lvl="1">
              <a:buNone/>
            </a:pPr>
            <a:endParaRPr lang="en-US" sz="1200" u="sng" dirty="0" smtClean="0"/>
          </a:p>
          <a:p>
            <a:pPr lvl="1">
              <a:buNone/>
            </a:pPr>
            <a:r>
              <a:rPr lang="en-US" u="sng" dirty="0" smtClean="0"/>
              <a:t>Description</a:t>
            </a:r>
            <a:r>
              <a:rPr lang="en-US" dirty="0" smtClean="0"/>
              <a:t>			</a:t>
            </a:r>
            <a:r>
              <a:rPr lang="en-US" u="sng" dirty="0" smtClean="0"/>
              <a:t>Requested</a:t>
            </a:r>
            <a:r>
              <a:rPr lang="en-US" dirty="0" smtClean="0"/>
              <a:t>		</a:t>
            </a:r>
            <a:r>
              <a:rPr lang="en-US" u="sng" dirty="0" smtClean="0"/>
              <a:t>Awarded/5 Yr plan</a:t>
            </a:r>
          </a:p>
          <a:p>
            <a:pPr lvl="1"/>
            <a:endParaRPr lang="en-US" sz="1200" dirty="0" smtClean="0"/>
          </a:p>
          <a:p>
            <a:pPr lvl="1"/>
            <a:r>
              <a:rPr lang="en-US" dirty="0" smtClean="0"/>
              <a:t>Hard Dollar		    $42M/$197M		   $50M/$250M</a:t>
            </a:r>
          </a:p>
          <a:p>
            <a:pPr lvl="1"/>
            <a:r>
              <a:rPr lang="en-US" dirty="0" smtClean="0"/>
              <a:t>Bonded			   $318M/$944M	  	      $0M/$0M</a:t>
            </a:r>
          </a:p>
          <a:p>
            <a:pPr lvl="1"/>
            <a:r>
              <a:rPr lang="en-US" dirty="0" smtClean="0"/>
              <a:t>Re-Approp		    	  $514M   	 			  $514M</a:t>
            </a:r>
          </a:p>
          <a:p>
            <a:pPr lvl="1"/>
            <a:endParaRPr lang="en-US" sz="3600" dirty="0" smtClean="0"/>
          </a:p>
          <a:p>
            <a:pPr lvl="1"/>
            <a:r>
              <a:rPr lang="en-US" dirty="0" smtClean="0"/>
              <a:t>New Bill			  $944M				  $944M</a:t>
            </a:r>
          </a:p>
          <a:p>
            <a:pPr lvl="1"/>
            <a:endParaRPr lang="en-US" dirty="0" smtClean="0"/>
          </a:p>
        </p:txBody>
      </p:sp>
      <p:sp>
        <p:nvSpPr>
          <p:cNvPr id="3" name="Title 2"/>
          <p:cNvSpPr>
            <a:spLocks noGrp="1"/>
          </p:cNvSpPr>
          <p:nvPr>
            <p:ph type="ctrTitle"/>
          </p:nvPr>
        </p:nvSpPr>
        <p:spPr/>
        <p:txBody>
          <a:bodyPr/>
          <a:lstStyle/>
          <a:p>
            <a:pPr lvl="0"/>
            <a:r>
              <a:rPr lang="en-US" dirty="0" smtClean="0"/>
              <a:t>Residence Hall Capital Program</a:t>
            </a:r>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en-US" dirty="0" smtClean="0"/>
              <a:t>Governor’s Energy initiative – EO88</a:t>
            </a:r>
          </a:p>
          <a:p>
            <a:r>
              <a:rPr lang="en-US" dirty="0" smtClean="0"/>
              <a:t>Energy  News – Kathy Slusher</a:t>
            </a:r>
          </a:p>
          <a:p>
            <a:r>
              <a:rPr lang="en-US" dirty="0" smtClean="0"/>
              <a:t>Res Hall Capital New Legislation – David Ferrari</a:t>
            </a:r>
          </a:p>
          <a:p>
            <a:r>
              <a:rPr lang="en-US" dirty="0" smtClean="0"/>
              <a:t>Community College Capital</a:t>
            </a:r>
          </a:p>
          <a:p>
            <a:r>
              <a:rPr lang="en-US" dirty="0" smtClean="0"/>
              <a:t>Campus Let Audit</a:t>
            </a:r>
          </a:p>
          <a:p>
            <a:r>
              <a:rPr lang="en-US" dirty="0" smtClean="0"/>
              <a:t>Project Sunlight</a:t>
            </a:r>
          </a:p>
          <a:p>
            <a:r>
              <a:rPr lang="en-US" dirty="0" smtClean="0"/>
              <a:t>Preview tomorrow - Campus Lets and EHS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2" name="Title 1"/>
          <p:cNvSpPr>
            <a:spLocks noGrp="1"/>
          </p:cNvSpPr>
          <p:nvPr>
            <p:ph type="ctrTitle"/>
          </p:nvPr>
        </p:nvSpPr>
        <p:spPr/>
        <p:txBody>
          <a:bodyPr/>
          <a:lstStyle/>
          <a:p>
            <a:r>
              <a:rPr lang="en-US" dirty="0" smtClean="0"/>
              <a:t>Topics</a:t>
            </a:r>
            <a:endParaRPr lang="en-US" dirty="0"/>
          </a:p>
        </p:txBody>
      </p:sp>
      <p:sp>
        <p:nvSpPr>
          <p:cNvPr id="4" name="Date Placeholder 3"/>
          <p:cNvSpPr>
            <a:spLocks noGrp="1"/>
          </p:cNvSpPr>
          <p:nvPr>
            <p:ph type="dt" sz="half" idx="14"/>
          </p:nvPr>
        </p:nvSpPr>
        <p:spPr/>
        <p:txBody>
          <a:bodyPr/>
          <a:lstStyle/>
          <a:p>
            <a:fld id="{EEC7682A-616E-4B55-8AA0-B716364CB872}" type="datetime1">
              <a:rPr lang="en-US" smtClean="0"/>
              <a:pPr/>
              <a:t>1/31/2013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2</a:t>
            </a:fld>
            <a:endParaRPr lang="en-US" dirty="0"/>
          </a:p>
        </p:txBody>
      </p:sp>
    </p:spTree>
  </p:cSld>
  <p:clrMapOvr>
    <a:masterClrMapping/>
  </p:clrMapOvr>
  <p:transition advTm="25625"/>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u="sng" dirty="0" smtClean="0"/>
              <a:t>Overview of the New Bill</a:t>
            </a:r>
          </a:p>
          <a:p>
            <a:pPr lvl="1"/>
            <a:r>
              <a:rPr lang="en-US" dirty="0" smtClean="0"/>
              <a:t>SUNY Admin worked with DASNY, outside bond counsel, NYS DoB, and others to develop a bill that would have best chance of success</a:t>
            </a:r>
          </a:p>
          <a:p>
            <a:pPr lvl="1"/>
            <a:r>
              <a:rPr lang="en-US" dirty="0" smtClean="0"/>
              <a:t>This iterative process yielded a bill that will allow us to bond $944M over the next 5 years</a:t>
            </a:r>
          </a:p>
          <a:p>
            <a:pPr lvl="1"/>
            <a:r>
              <a:rPr lang="en-US" dirty="0" smtClean="0"/>
              <a:t>This bond limit is not related to the personal income tax debt cap</a:t>
            </a:r>
          </a:p>
          <a:p>
            <a:pPr lvl="1"/>
            <a:r>
              <a:rPr lang="en-US" dirty="0" smtClean="0"/>
              <a:t>The bill must pass the legislature to become part of the enacted State budget and become law</a:t>
            </a:r>
          </a:p>
        </p:txBody>
      </p:sp>
      <p:sp>
        <p:nvSpPr>
          <p:cNvPr id="3" name="Title 2"/>
          <p:cNvSpPr>
            <a:spLocks noGrp="1"/>
          </p:cNvSpPr>
          <p:nvPr>
            <p:ph type="ctrTitle"/>
          </p:nvPr>
        </p:nvSpPr>
        <p:spPr/>
        <p:txBody>
          <a:bodyPr/>
          <a:lstStyle/>
          <a:p>
            <a:pPr lvl="0"/>
            <a:r>
              <a:rPr lang="en-US" dirty="0" smtClean="0"/>
              <a:t>Residence Hall Capital Program</a:t>
            </a:r>
            <a:endParaRPr lang="en-US" dirty="0"/>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447583"/>
          </a:xfrm>
        </p:spPr>
        <p:txBody>
          <a:bodyPr/>
          <a:lstStyle/>
          <a:p>
            <a:r>
              <a:rPr lang="en-US" u="sng" dirty="0" smtClean="0"/>
              <a:t>Operational Impact of the New Bill</a:t>
            </a:r>
          </a:p>
          <a:p>
            <a:pPr lvl="1"/>
            <a:r>
              <a:rPr lang="en-US" dirty="0" smtClean="0"/>
              <a:t>Long term planning will be possible … we will not have to seek appropriation each year</a:t>
            </a:r>
          </a:p>
          <a:p>
            <a:pPr lvl="1"/>
            <a:r>
              <a:rPr lang="en-US" dirty="0" smtClean="0"/>
              <a:t>Program will operate based on affordability and need … not restrained by State appropriations</a:t>
            </a:r>
          </a:p>
          <a:p>
            <a:pPr lvl="1"/>
            <a:r>
              <a:rPr lang="en-US" dirty="0" smtClean="0"/>
              <a:t>Campuses will still be required to show affordability of plan through submission of 10-year cash flow</a:t>
            </a:r>
          </a:p>
          <a:p>
            <a:pPr lvl="1"/>
            <a:r>
              <a:rPr lang="en-US" dirty="0" smtClean="0"/>
              <a:t>A formal project approval process is being developed</a:t>
            </a:r>
          </a:p>
          <a:p>
            <a:pPr lvl="1"/>
            <a:r>
              <a:rPr lang="en-US" dirty="0" smtClean="0"/>
              <a:t>Flow of funds will change impacting the campus accounting &amp; budget staff</a:t>
            </a:r>
          </a:p>
        </p:txBody>
      </p:sp>
      <p:sp>
        <p:nvSpPr>
          <p:cNvPr id="3" name="Title 2"/>
          <p:cNvSpPr>
            <a:spLocks noGrp="1"/>
          </p:cNvSpPr>
          <p:nvPr>
            <p:ph type="ctrTitle"/>
          </p:nvPr>
        </p:nvSpPr>
        <p:spPr/>
        <p:txBody>
          <a:bodyPr/>
          <a:lstStyle/>
          <a:p>
            <a:pPr lvl="0"/>
            <a:r>
              <a:rPr lang="en-US" dirty="0" smtClean="0"/>
              <a:t>Residence Hall Capital Program</a:t>
            </a:r>
            <a:endParaRPr lang="en-US" dirty="0"/>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u="sng" dirty="0" smtClean="0"/>
              <a:t>Operational Impact of the New Bill (cont.)</a:t>
            </a:r>
          </a:p>
          <a:p>
            <a:pPr lvl="1"/>
            <a:r>
              <a:rPr lang="en-US" dirty="0" smtClean="0"/>
              <a:t>DASNY construction projects will continue with no changes</a:t>
            </a:r>
          </a:p>
          <a:p>
            <a:pPr lvl="1"/>
            <a:r>
              <a:rPr lang="en-US" dirty="0" smtClean="0"/>
              <a:t>Details are being worked out to handle Campus Let projects</a:t>
            </a:r>
          </a:p>
          <a:p>
            <a:pPr lvl="1"/>
            <a:r>
              <a:rPr lang="en-US" dirty="0" smtClean="0"/>
              <a:t>Operations &amp; maintenance will not change</a:t>
            </a:r>
          </a:p>
          <a:p>
            <a:pPr lvl="1"/>
            <a:r>
              <a:rPr lang="en-US" dirty="0" smtClean="0"/>
              <a:t>Hard dollar capital will not change</a:t>
            </a:r>
          </a:p>
          <a:p>
            <a:pPr lvl="1"/>
            <a:r>
              <a:rPr lang="en-US" dirty="0" smtClean="0"/>
              <a:t>Please join me in the “Birds of a feather” segment for further discussion</a:t>
            </a:r>
          </a:p>
          <a:p>
            <a:endParaRPr lang="en-US" dirty="0"/>
          </a:p>
        </p:txBody>
      </p:sp>
      <p:sp>
        <p:nvSpPr>
          <p:cNvPr id="3" name="Title 2"/>
          <p:cNvSpPr>
            <a:spLocks noGrp="1"/>
          </p:cNvSpPr>
          <p:nvPr>
            <p:ph type="ctrTitle"/>
          </p:nvPr>
        </p:nvSpPr>
        <p:spPr/>
        <p:txBody>
          <a:bodyPr/>
          <a:lstStyle/>
          <a:p>
            <a:r>
              <a:rPr lang="en-US" dirty="0" smtClean="0"/>
              <a:t>Residence Hall Capital Program</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84495" y="2570771"/>
            <a:ext cx="8229600" cy="1002193"/>
          </a:xfrm>
        </p:spPr>
        <p:txBody>
          <a:bodyPr/>
          <a:lstStyle/>
          <a:p>
            <a:pPr lvl="0"/>
            <a:r>
              <a:rPr lang="en-US" dirty="0" smtClean="0"/>
              <a:t>Community College Capital Program</a:t>
            </a:r>
          </a:p>
        </p:txBody>
      </p:sp>
      <p:sp>
        <p:nvSpPr>
          <p:cNvPr id="4" name="Date Placeholder 3"/>
          <p:cNvSpPr>
            <a:spLocks noGrp="1"/>
          </p:cNvSpPr>
          <p:nvPr>
            <p:ph type="dt" sz="half" idx="14"/>
          </p:nvPr>
        </p:nvSpPr>
        <p:spPr/>
        <p:txBody>
          <a:bodyPr/>
          <a:lstStyle/>
          <a:p>
            <a:fld id="{309284ED-A3A9-4A71-B457-610D8BE8BA2D}" type="datetime1">
              <a:rPr lang="en-US" smtClean="0"/>
              <a:pPr/>
              <a:t>1/28/2013</a:t>
            </a:fld>
            <a:endParaRPr lang="en-US" dirty="0"/>
          </a:p>
        </p:txBody>
      </p:sp>
      <p:sp>
        <p:nvSpPr>
          <p:cNvPr id="5" name="Slide Number Placeholder 4"/>
          <p:cNvSpPr>
            <a:spLocks noGrp="1"/>
          </p:cNvSpPr>
          <p:nvPr>
            <p:ph type="sldNum" sz="quarter" idx="15"/>
          </p:nvPr>
        </p:nvSpPr>
        <p:spPr/>
        <p:txBody>
          <a:bodyPr/>
          <a:lstStyle/>
          <a:p>
            <a:fld id="{518B0933-6FC9-451C-8376-F03477E0B0CC}"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Typical Process – CC obtains 50% sponsor support, SUNY requests 50% State support as part of annual budget request</a:t>
            </a:r>
          </a:p>
          <a:p>
            <a:r>
              <a:rPr lang="en-US" dirty="0" smtClean="0"/>
              <a:t>This year only the critical maintenance projects have been included in the Executive budget</a:t>
            </a:r>
          </a:p>
          <a:p>
            <a:r>
              <a:rPr lang="en-US" dirty="0" smtClean="0"/>
              <a:t>New facilities are not included</a:t>
            </a:r>
          </a:p>
          <a:p>
            <a:r>
              <a:rPr lang="en-US" dirty="0" smtClean="0"/>
              <a:t>CCs have two options – apply for SUNY 2020 grant funding or apply for capital funding through Regional Economic Development Councils</a:t>
            </a:r>
            <a:endParaRPr lang="en-US" dirty="0"/>
          </a:p>
        </p:txBody>
      </p:sp>
      <p:sp>
        <p:nvSpPr>
          <p:cNvPr id="3" name="Title 2"/>
          <p:cNvSpPr>
            <a:spLocks noGrp="1"/>
          </p:cNvSpPr>
          <p:nvPr>
            <p:ph type="ctrTitle"/>
          </p:nvPr>
        </p:nvSpPr>
        <p:spPr/>
        <p:txBody>
          <a:bodyPr/>
          <a:lstStyle/>
          <a:p>
            <a:r>
              <a:rPr lang="en-US" dirty="0" smtClean="0"/>
              <a:t>Community College Capital</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8229600" cy="4529470"/>
          </a:xfrm>
        </p:spPr>
        <p:txBody>
          <a:bodyPr/>
          <a:lstStyle/>
          <a:p>
            <a:r>
              <a:rPr lang="en-US" dirty="0" smtClean="0"/>
              <a:t>Following almost two years of post audit, SUNY Internal Audit is scheduled to audit some campus let projects </a:t>
            </a:r>
          </a:p>
          <a:p>
            <a:r>
              <a:rPr lang="en-US" dirty="0" smtClean="0"/>
              <a:t>Audit is planned for this Spring or Summer </a:t>
            </a:r>
          </a:p>
          <a:p>
            <a:r>
              <a:rPr lang="en-US" dirty="0" smtClean="0"/>
              <a:t>The audit will help identify problem areas</a:t>
            </a:r>
          </a:p>
          <a:p>
            <a:r>
              <a:rPr lang="en-US" dirty="0" smtClean="0"/>
              <a:t>OCF will follow up with a lessons learned for all campuses</a:t>
            </a:r>
          </a:p>
          <a:p>
            <a:r>
              <a:rPr lang="en-US" dirty="0" smtClean="0"/>
              <a:t>Goal is to find problems, make correction now before OSC audits the program</a:t>
            </a:r>
          </a:p>
        </p:txBody>
      </p:sp>
      <p:sp>
        <p:nvSpPr>
          <p:cNvPr id="3" name="Title 2"/>
          <p:cNvSpPr>
            <a:spLocks noGrp="1"/>
          </p:cNvSpPr>
          <p:nvPr>
            <p:ph type="ctrTitle"/>
          </p:nvPr>
        </p:nvSpPr>
        <p:spPr/>
        <p:txBody>
          <a:bodyPr/>
          <a:lstStyle/>
          <a:p>
            <a:r>
              <a:rPr lang="en-US" dirty="0" smtClean="0"/>
              <a:t>Campus Let Audit</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Q: What is Project Sunlight?</a:t>
            </a:r>
          </a:p>
          <a:p>
            <a:r>
              <a:rPr lang="en-US" dirty="0" smtClean="0"/>
              <a:t>A</a:t>
            </a:r>
            <a:r>
              <a:rPr lang="en-US" b="1" dirty="0" smtClean="0"/>
              <a:t>:</a:t>
            </a:r>
            <a:r>
              <a:rPr lang="en-US" dirty="0" smtClean="0"/>
              <a:t> Project Sunlight, a component of the Public Integrity Reform Act of 2011, is an online database that provides the public with an opportunity to see what entities and individuals are interacting with government decision-makers. </a:t>
            </a:r>
            <a:br>
              <a:rPr lang="en-US" dirty="0" smtClean="0"/>
            </a:br>
            <a:r>
              <a:rPr lang="en-US" dirty="0" smtClean="0"/>
              <a:t/>
            </a:r>
            <a:br>
              <a:rPr lang="en-US" dirty="0" smtClean="0"/>
            </a:br>
            <a:r>
              <a:rPr lang="en-US" dirty="0" smtClean="0"/>
              <a:t>For the text of the law, see Chapter 399 Part A, § 4 of the Laws of 2011.  </a:t>
            </a:r>
          </a:p>
          <a:p>
            <a:endParaRPr lang="en-US" dirty="0"/>
          </a:p>
        </p:txBody>
      </p:sp>
      <p:sp>
        <p:nvSpPr>
          <p:cNvPr id="3" name="Title 2"/>
          <p:cNvSpPr>
            <a:spLocks noGrp="1"/>
          </p:cNvSpPr>
          <p:nvPr>
            <p:ph type="ctrTitle"/>
          </p:nvPr>
        </p:nvSpPr>
        <p:spPr/>
        <p:txBody>
          <a:bodyPr/>
          <a:lstStyle/>
          <a:p>
            <a:r>
              <a:rPr lang="en-US" dirty="0" smtClean="0"/>
              <a:t>Project Sunlight</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12471"/>
            <a:ext cx="8229600" cy="4386310"/>
          </a:xfrm>
        </p:spPr>
        <p:txBody>
          <a:bodyPr/>
          <a:lstStyle/>
          <a:p>
            <a:r>
              <a:rPr lang="en-US" dirty="0" smtClean="0"/>
              <a:t>Q: What is covered by Project Sunlight? </a:t>
            </a:r>
          </a:p>
          <a:p>
            <a:r>
              <a:rPr lang="en-US" dirty="0" smtClean="0"/>
              <a:t>A: In order for an interaction to be covered by Project Sunlight it must:</a:t>
            </a:r>
          </a:p>
          <a:p>
            <a:pPr lvl="1"/>
            <a:r>
              <a:rPr lang="en-US" dirty="0" smtClean="0"/>
              <a:t>Be an appearance,</a:t>
            </a:r>
          </a:p>
          <a:p>
            <a:pPr lvl="1"/>
            <a:r>
              <a:rPr lang="en-US" dirty="0" smtClean="0"/>
              <a:t>Between covered individuals, and</a:t>
            </a:r>
          </a:p>
          <a:p>
            <a:pPr lvl="1"/>
            <a:r>
              <a:rPr lang="en-US" dirty="0" smtClean="0"/>
              <a:t>Concern one of the five subject areas covered by Project Sunlight (procurement, rate making, regulatory matters, judicial or quasi-judicial proceedings, adoption or repeal of a rule or regulation)</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27</a:t>
            </a:fld>
            <a:endParaRPr lang="en-US" dirty="0"/>
          </a:p>
        </p:txBody>
      </p:sp>
      <p:sp>
        <p:nvSpPr>
          <p:cNvPr id="6" name="Title 2"/>
          <p:cNvSpPr>
            <a:spLocks noGrp="1"/>
          </p:cNvSpPr>
          <p:nvPr>
            <p:ph type="ctrTitle"/>
          </p:nvPr>
        </p:nvSpPr>
        <p:spPr>
          <a:xfrm>
            <a:off x="457200" y="796567"/>
            <a:ext cx="8229600" cy="1002193"/>
          </a:xfrm>
        </p:spPr>
        <p:txBody>
          <a:bodyPr/>
          <a:lstStyle/>
          <a:p>
            <a:r>
              <a:rPr lang="en-US" dirty="0" smtClean="0"/>
              <a:t>Project Sunlight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Q: Who at the state entity is covered by Project Sunlight?</a:t>
            </a:r>
          </a:p>
          <a:p>
            <a:r>
              <a:rPr lang="en-US" b="1" dirty="0" smtClean="0"/>
              <a:t>A:</a:t>
            </a:r>
            <a:r>
              <a:rPr lang="en-US" dirty="0" smtClean="0"/>
              <a:t> Appearances should be reported if they are conducted before an individual at the state entity who has the </a:t>
            </a:r>
            <a:r>
              <a:rPr lang="en-US" u="sng" dirty="0" smtClean="0"/>
              <a:t>power to exercise agency discretion in one of the five covered categories, or advises someone who has such discretion.</a:t>
            </a:r>
            <a:endParaRPr lang="en-US" dirty="0" smtClean="0"/>
          </a:p>
          <a:p>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28</a:t>
            </a:fld>
            <a:endParaRPr lang="en-US" dirty="0"/>
          </a:p>
        </p:txBody>
      </p:sp>
      <p:sp>
        <p:nvSpPr>
          <p:cNvPr id="6" name="Title 2"/>
          <p:cNvSpPr txBox="1">
            <a:spLocks/>
          </p:cNvSpPr>
          <p:nvPr/>
        </p:nvSpPr>
        <p:spPr>
          <a:xfrm>
            <a:off x="478971" y="785681"/>
            <a:ext cx="8229600" cy="1002193"/>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smtClean="0">
                <a:ln>
                  <a:noFill/>
                </a:ln>
                <a:solidFill>
                  <a:schemeClr val="tx1"/>
                </a:solidFill>
                <a:effectLst/>
                <a:uLnTx/>
                <a:uFillTx/>
                <a:latin typeface="+mj-lt"/>
                <a:ea typeface="+mj-ea"/>
                <a:cs typeface="+mj-cs"/>
              </a:rPr>
              <a:t>Project Sunlight</a:t>
            </a:r>
            <a:endParaRPr kumimoji="0" lang="en-US" sz="4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Q: Do appearances related to procurements below my agency’s discretionary purchasing threshold need to be reported?</a:t>
            </a:r>
          </a:p>
          <a:p>
            <a:r>
              <a:rPr lang="en-US" dirty="0" smtClean="0"/>
              <a:t>A: Appearances related to procurements </a:t>
            </a:r>
            <a:r>
              <a:rPr lang="en-US" u="sng" dirty="0" smtClean="0"/>
              <a:t>under $25,000 do not need to be reported</a:t>
            </a:r>
            <a:r>
              <a:rPr lang="en-US" dirty="0" smtClean="0"/>
              <a:t>. </a:t>
            </a:r>
          </a:p>
          <a:p>
            <a:r>
              <a:rPr lang="en-US" dirty="0" smtClean="0"/>
              <a:t>More information can be found at the following: </a:t>
            </a:r>
            <a:r>
              <a:rPr lang="en-US" u="sng" dirty="0" smtClean="0">
                <a:ln>
                  <a:solidFill>
                    <a:schemeClr val="tx1">
                      <a:alpha val="61000"/>
                    </a:schemeClr>
                  </a:solidFill>
                </a:ln>
                <a:hlinkClick r:id="rId2"/>
              </a:rPr>
              <a:t>http://www.suny.edu/compliance/topics/projectsunlight/index.cfm</a:t>
            </a:r>
            <a:endParaRPr lang="en-US" dirty="0" smtClean="0">
              <a:ln>
                <a:solidFill>
                  <a:schemeClr val="tx1">
                    <a:alpha val="61000"/>
                  </a:schemeClr>
                </a:solidFill>
              </a:ln>
            </a:endParaRPr>
          </a:p>
          <a:p>
            <a:endParaRPr lang="en-US" dirty="0" smtClean="0"/>
          </a:p>
          <a:p>
            <a:endParaRPr lang="en-US" dirty="0"/>
          </a:p>
        </p:txBody>
      </p:sp>
      <p:sp>
        <p:nvSpPr>
          <p:cNvPr id="3" name="Title 2"/>
          <p:cNvSpPr>
            <a:spLocks noGrp="1"/>
          </p:cNvSpPr>
          <p:nvPr>
            <p:ph type="ctrTitle"/>
          </p:nvPr>
        </p:nvSpPr>
        <p:spPr/>
        <p:txBody>
          <a:bodyPr/>
          <a:lstStyle/>
          <a:p>
            <a:pPr lvl="0"/>
            <a:r>
              <a:rPr lang="en-US" dirty="0" smtClean="0"/>
              <a:t>Project Sunlight</a:t>
            </a:r>
            <a:br>
              <a:rPr lang="en-US" dirty="0" smtClean="0"/>
            </a:b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67591" y="2328530"/>
            <a:ext cx="8366166" cy="4327451"/>
          </a:xfrm>
        </p:spPr>
        <p:txBody>
          <a:bodyPr/>
          <a:lstStyle/>
          <a:p>
            <a:r>
              <a:rPr lang="en-US" dirty="0" smtClean="0">
                <a:ln>
                  <a:solidFill>
                    <a:schemeClr val="tx1">
                      <a:alpha val="61000"/>
                    </a:schemeClr>
                  </a:solidFill>
                </a:ln>
                <a:hlinkClick r:id="rId2"/>
              </a:rPr>
              <a:t>Executive Order 88 </a:t>
            </a:r>
            <a:r>
              <a:rPr lang="en-US" dirty="0" smtClean="0"/>
              <a:t>– calls for increasing energy efficiency in state buildings by 20% in seven years</a:t>
            </a:r>
          </a:p>
          <a:p>
            <a:r>
              <a:rPr lang="en-US" dirty="0" smtClean="0"/>
              <a:t>Goals include:</a:t>
            </a:r>
          </a:p>
          <a:p>
            <a:pPr lvl="1"/>
            <a:r>
              <a:rPr lang="en-US" dirty="0" smtClean="0"/>
              <a:t>Save millions of dollars</a:t>
            </a:r>
          </a:p>
          <a:p>
            <a:pPr lvl="1"/>
            <a:r>
              <a:rPr lang="en-US" dirty="0" smtClean="0"/>
              <a:t>Create thousands of jobs</a:t>
            </a:r>
          </a:p>
          <a:p>
            <a:pPr lvl="1"/>
            <a:r>
              <a:rPr lang="en-US" dirty="0" smtClean="0"/>
              <a:t>Reduce greenhouse gas </a:t>
            </a:r>
            <a:br>
              <a:rPr lang="en-US" dirty="0" smtClean="0"/>
            </a:br>
            <a:r>
              <a:rPr lang="en-US" dirty="0" smtClean="0"/>
              <a:t>emissions by more than </a:t>
            </a:r>
            <a:br>
              <a:rPr lang="en-US" dirty="0" smtClean="0"/>
            </a:br>
            <a:r>
              <a:rPr lang="en-US" dirty="0" smtClean="0"/>
              <a:t>eight million metric tons</a:t>
            </a:r>
          </a:p>
          <a:p>
            <a:r>
              <a:rPr lang="en-US" dirty="0" smtClean="0"/>
              <a:t>EO 111 is repealed by EO88</a:t>
            </a:r>
          </a:p>
          <a:p>
            <a:endParaRPr lang="en-US" dirty="0" smtClean="0"/>
          </a:p>
        </p:txBody>
      </p:sp>
      <p:sp>
        <p:nvSpPr>
          <p:cNvPr id="3" name="Title 2"/>
          <p:cNvSpPr>
            <a:spLocks noGrp="1"/>
          </p:cNvSpPr>
          <p:nvPr>
            <p:ph type="ctrTitle"/>
          </p:nvPr>
        </p:nvSpPr>
        <p:spPr/>
        <p:txBody>
          <a:bodyPr/>
          <a:lstStyle/>
          <a:p>
            <a:r>
              <a:rPr lang="en-US" dirty="0" smtClean="0"/>
              <a:t>Governor’s Energy Initiative</a:t>
            </a:r>
            <a:br>
              <a:rPr lang="en-US" dirty="0" smtClean="0"/>
            </a:br>
            <a:r>
              <a:rPr lang="en-US" dirty="0" smtClean="0"/>
              <a:t>BuildSmart NY</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1/31/2013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a:t>
            </a:fld>
            <a:endParaRPr lang="en-US" dirty="0"/>
          </a:p>
        </p:txBody>
      </p:sp>
      <p:pic>
        <p:nvPicPr>
          <p:cNvPr id="6" name="Picture 2" descr="C:\Users\beedonka\AppData\Local\Microsoft\Windows\Temporary Internet Files\Content.IE5\3L8E5CD9\MP900437358[1].jpg"/>
          <p:cNvPicPr>
            <a:picLocks noChangeAspect="1" noChangeArrowheads="1"/>
          </p:cNvPicPr>
          <p:nvPr/>
        </p:nvPicPr>
        <p:blipFill>
          <a:blip r:embed="rId3" cstate="print"/>
          <a:srcRect t="8541" b="7172"/>
          <a:stretch>
            <a:fillRect/>
          </a:stretch>
        </p:blipFill>
        <p:spPr bwMode="auto">
          <a:xfrm>
            <a:off x="5239944" y="3527367"/>
            <a:ext cx="3619608" cy="305085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lvl="0"/>
            <a:r>
              <a:rPr lang="en-US" dirty="0" smtClean="0"/>
              <a:t>The OGS database is available for campus input</a:t>
            </a:r>
          </a:p>
          <a:p>
            <a:pPr lvl="0"/>
            <a:r>
              <a:rPr lang="en-US" dirty="0" smtClean="0"/>
              <a:t>The public site is not yet live but expected to go live in early to mid February once agencies have submitted appearances into the database</a:t>
            </a:r>
          </a:p>
          <a:p>
            <a:pPr lvl="0"/>
            <a:r>
              <a:rPr lang="en-US" dirty="0" smtClean="0"/>
              <a:t>Agencies that submitted exemptions should hear back next week as to their approval </a:t>
            </a:r>
          </a:p>
          <a:p>
            <a:pPr lvl="0"/>
            <a:r>
              <a:rPr lang="en-US" dirty="0" smtClean="0"/>
              <a:t>SUNY System Administration has submitted proposed exemptions on behalf of the entire system</a:t>
            </a:r>
          </a:p>
          <a:p>
            <a:endParaRPr lang="en-US" dirty="0"/>
          </a:p>
        </p:txBody>
      </p:sp>
      <p:sp>
        <p:nvSpPr>
          <p:cNvPr id="3" name="Title 2"/>
          <p:cNvSpPr>
            <a:spLocks noGrp="1"/>
          </p:cNvSpPr>
          <p:nvPr>
            <p:ph type="ctrTitle"/>
          </p:nvPr>
        </p:nvSpPr>
        <p:spPr/>
        <p:txBody>
          <a:bodyPr/>
          <a:lstStyle/>
          <a:p>
            <a:r>
              <a:rPr lang="en-US" dirty="0" smtClean="0"/>
              <a:t>Project Sunlight</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Consultant Contracts</a:t>
            </a:r>
          </a:p>
          <a:p>
            <a:r>
              <a:rPr lang="en-US" dirty="0" smtClean="0"/>
              <a:t>Term and Backdrop contracts</a:t>
            </a:r>
          </a:p>
          <a:p>
            <a:endParaRPr lang="en-US" dirty="0"/>
          </a:p>
        </p:txBody>
      </p:sp>
      <p:sp>
        <p:nvSpPr>
          <p:cNvPr id="3" name="Title 2"/>
          <p:cNvSpPr>
            <a:spLocks noGrp="1"/>
          </p:cNvSpPr>
          <p:nvPr>
            <p:ph type="ctrTitle"/>
          </p:nvPr>
        </p:nvSpPr>
        <p:spPr/>
        <p:txBody>
          <a:bodyPr/>
          <a:lstStyle/>
          <a:p>
            <a:r>
              <a:rPr lang="en-US" dirty="0" smtClean="0"/>
              <a:t>Campus Let Contracts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31</a:t>
            </a:fld>
            <a:endParaRPr lang="en-US" dirty="0"/>
          </a:p>
        </p:txBody>
      </p:sp>
      <p:pic>
        <p:nvPicPr>
          <p:cNvPr id="15365" name="Picture 5" descr="C:\Users\beedonka\AppData\Local\Microsoft\Windows\Temporary Internet Files\Content.IE5\2HAAPY2H\MP900438505[1].jpg"/>
          <p:cNvPicPr>
            <a:picLocks noChangeAspect="1" noChangeArrowheads="1"/>
          </p:cNvPicPr>
          <p:nvPr/>
        </p:nvPicPr>
        <p:blipFill>
          <a:blip r:embed="rId2" cstate="print"/>
          <a:srcRect/>
          <a:stretch>
            <a:fillRect/>
          </a:stretch>
        </p:blipFill>
        <p:spPr bwMode="auto">
          <a:xfrm>
            <a:off x="5459105" y="1779650"/>
            <a:ext cx="3398292" cy="4421569"/>
          </a:xfrm>
          <a:prstGeom prst="rect">
            <a:avLst/>
          </a:prstGeom>
          <a:noFill/>
        </p:spPr>
      </p:pic>
      <p:pic>
        <p:nvPicPr>
          <p:cNvPr id="1027" name="Picture 3" descr="C:\Users\beedonka\AppData\Local\Microsoft\Windows\Temporary Internet Files\Content.IE5\3L8E5CD9\MC900233785[1].wmf"/>
          <p:cNvPicPr>
            <a:picLocks noChangeAspect="1" noChangeArrowheads="1"/>
          </p:cNvPicPr>
          <p:nvPr/>
        </p:nvPicPr>
        <p:blipFill>
          <a:blip r:embed="rId3" cstate="print"/>
          <a:srcRect/>
          <a:stretch>
            <a:fillRect/>
          </a:stretch>
        </p:blipFill>
        <p:spPr bwMode="auto">
          <a:xfrm>
            <a:off x="1228297" y="3111690"/>
            <a:ext cx="2857347" cy="335052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Hazard Communication (aka Right to Know)</a:t>
            </a:r>
          </a:p>
          <a:p>
            <a:r>
              <a:rPr lang="en-US" dirty="0" smtClean="0"/>
              <a:t>Sandy</a:t>
            </a:r>
          </a:p>
          <a:p>
            <a:r>
              <a:rPr lang="en-US" dirty="0" smtClean="0"/>
              <a:t>Oil Storage</a:t>
            </a:r>
          </a:p>
        </p:txBody>
      </p:sp>
      <p:sp>
        <p:nvSpPr>
          <p:cNvPr id="3" name="Title 2"/>
          <p:cNvSpPr>
            <a:spLocks noGrp="1"/>
          </p:cNvSpPr>
          <p:nvPr>
            <p:ph type="ctrTitle"/>
          </p:nvPr>
        </p:nvSpPr>
        <p:spPr/>
        <p:txBody>
          <a:bodyPr/>
          <a:lstStyle/>
          <a:p>
            <a:r>
              <a:rPr lang="en-US" dirty="0" smtClean="0"/>
              <a:t>Environment Health and Safety</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32</a:t>
            </a:fld>
            <a:endParaRPr lang="en-US" dirty="0"/>
          </a:p>
        </p:txBody>
      </p:sp>
      <p:pic>
        <p:nvPicPr>
          <p:cNvPr id="14338" name="Picture 2" descr="http://media.komonews.com/images/121027_sandy_lg.jpg"/>
          <p:cNvPicPr>
            <a:picLocks noChangeAspect="1" noChangeArrowheads="1"/>
          </p:cNvPicPr>
          <p:nvPr/>
        </p:nvPicPr>
        <p:blipFill>
          <a:blip r:embed="rId2" cstate="print"/>
          <a:srcRect/>
          <a:stretch>
            <a:fillRect/>
          </a:stretch>
        </p:blipFill>
        <p:spPr bwMode="auto">
          <a:xfrm>
            <a:off x="2947916" y="2484133"/>
            <a:ext cx="6032311" cy="393928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309284ED-A3A9-4A71-B457-610D8BE8BA2D}" type="datetime1">
              <a:rPr lang="en-US" smtClean="0"/>
              <a:pPr>
                <a:defRPr/>
              </a:pPr>
              <a:t>1/28/2013</a:t>
            </a:fld>
            <a:endParaRPr lang="en-US" dirty="0"/>
          </a:p>
        </p:txBody>
      </p:sp>
      <p:sp>
        <p:nvSpPr>
          <p:cNvPr id="5" name="Slide Number Placeholder 4"/>
          <p:cNvSpPr>
            <a:spLocks noGrp="1"/>
          </p:cNvSpPr>
          <p:nvPr>
            <p:ph type="sldNum" sz="quarter" idx="12"/>
          </p:nvPr>
        </p:nvSpPr>
        <p:spPr/>
        <p:txBody>
          <a:bodyPr/>
          <a:lstStyle/>
          <a:p>
            <a:pPr>
              <a:defRPr/>
            </a:pPr>
            <a:fld id="{518B0933-6FC9-451C-8376-F03477E0B0CC}" type="slidenum">
              <a:rPr lang="en-US" smtClean="0"/>
              <a:pPr>
                <a:defRPr/>
              </a:pPr>
              <a:t>33</a:t>
            </a:fld>
            <a:endParaRPr lang="en-US" dirty="0"/>
          </a:p>
        </p:txBody>
      </p:sp>
      <p:sp>
        <p:nvSpPr>
          <p:cNvPr id="6" name="Title 5"/>
          <p:cNvSpPr>
            <a:spLocks noGrp="1"/>
          </p:cNvSpPr>
          <p:nvPr>
            <p:ph type="ctrTitle"/>
          </p:nvPr>
        </p:nvSpPr>
        <p:spPr/>
        <p:txBody>
          <a:bodyPr/>
          <a:lstStyle/>
          <a:p>
            <a:r>
              <a:rPr lang="en-US" dirty="0" smtClean="0"/>
              <a:t>The End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Governor’s team and SUNY selected initial five campuses for Energy Master Plans</a:t>
            </a:r>
          </a:p>
          <a:p>
            <a:pPr lvl="1"/>
            <a:r>
              <a:rPr lang="en-US" dirty="0" smtClean="0"/>
              <a:t>Buffalo State, New Paltz, Canton, Albany and Stony Brook</a:t>
            </a:r>
          </a:p>
          <a:p>
            <a:r>
              <a:rPr lang="en-US" dirty="0" smtClean="0"/>
              <a:t>Comprehensive Energy Master Plans will study current conditions and establish savings options</a:t>
            </a:r>
          </a:p>
          <a:p>
            <a:r>
              <a:rPr lang="en-US" dirty="0" smtClean="0"/>
              <a:t>Intended to address largest most inefficient buildings first with comprehensive whole-building improvements</a:t>
            </a:r>
          </a:p>
        </p:txBody>
      </p:sp>
      <p:sp>
        <p:nvSpPr>
          <p:cNvPr id="3" name="Title 2"/>
          <p:cNvSpPr>
            <a:spLocks noGrp="1"/>
          </p:cNvSpPr>
          <p:nvPr>
            <p:ph type="ctrTitle"/>
          </p:nvPr>
        </p:nvSpPr>
        <p:spPr/>
        <p:txBody>
          <a:bodyPr/>
          <a:lstStyle/>
          <a:p>
            <a:r>
              <a:rPr lang="en-US" dirty="0" smtClean="0"/>
              <a:t>BuildSmart NY and SUNY</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1/31/2013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Benchmarking and annual reporting beginning January 2014 for all Buildings over 20,000 sf. If not sub-metered, report by Campus</a:t>
            </a:r>
          </a:p>
          <a:p>
            <a:r>
              <a:rPr lang="en-US" dirty="0" smtClean="0"/>
              <a:t>Building sub-meters are required for all buildings over 100,000 by December 31, 2016</a:t>
            </a:r>
          </a:p>
          <a:p>
            <a:r>
              <a:rPr lang="en-US" dirty="0" smtClean="0"/>
              <a:t>Governor’s team will develop comprehensive operations &amp; maintenance plan for State facilities</a:t>
            </a:r>
          </a:p>
          <a:p>
            <a:r>
              <a:rPr lang="en-US" dirty="0" smtClean="0"/>
              <a:t>Highlighting the accomplishments via</a:t>
            </a:r>
            <a:br>
              <a:rPr lang="en-US" dirty="0" smtClean="0"/>
            </a:br>
            <a:r>
              <a:rPr lang="en-US" dirty="0" smtClean="0"/>
              <a:t>Build Smart NY </a:t>
            </a:r>
            <a:r>
              <a:rPr lang="en-US" dirty="0" smtClean="0">
                <a:ln>
                  <a:solidFill>
                    <a:schemeClr val="tx1">
                      <a:alpha val="61000"/>
                    </a:schemeClr>
                  </a:solidFill>
                </a:ln>
                <a:hlinkClick r:id="rId3"/>
              </a:rPr>
              <a:t>http://www.buildsmart.ny.gov/</a:t>
            </a:r>
            <a:r>
              <a:rPr lang="en-US" dirty="0" smtClean="0">
                <a:ln>
                  <a:solidFill>
                    <a:schemeClr val="tx1"/>
                  </a:solidFill>
                </a:ln>
              </a:rPr>
              <a:t> </a:t>
            </a:r>
          </a:p>
          <a:p>
            <a:endParaRPr lang="en-US" dirty="0" smtClean="0"/>
          </a:p>
          <a:p>
            <a:endParaRPr lang="en-US" dirty="0" smtClean="0"/>
          </a:p>
          <a:p>
            <a:endParaRPr lang="en-US" dirty="0" smtClean="0"/>
          </a:p>
          <a:p>
            <a:endParaRPr lang="en-US" dirty="0" smtClean="0"/>
          </a:p>
          <a:p>
            <a:endParaRPr lang="en-US" dirty="0"/>
          </a:p>
        </p:txBody>
      </p:sp>
      <p:sp>
        <p:nvSpPr>
          <p:cNvPr id="3" name="Title 2"/>
          <p:cNvSpPr>
            <a:spLocks noGrp="1"/>
          </p:cNvSpPr>
          <p:nvPr>
            <p:ph type="ctrTitle"/>
          </p:nvPr>
        </p:nvSpPr>
        <p:spPr/>
        <p:txBody>
          <a:bodyPr/>
          <a:lstStyle/>
          <a:p>
            <a:r>
              <a:rPr lang="en-US" dirty="0" smtClean="0"/>
              <a:t>Build Smart NY Key Requirements </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1/31/2013</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1"/>
          <p:cNvSpPr>
            <a:spLocks noGrp="1"/>
          </p:cNvSpPr>
          <p:nvPr>
            <p:ph sz="quarter" idx="13"/>
          </p:nvPr>
        </p:nvSpPr>
        <p:spPr bwMode="auto">
          <a:xfrm>
            <a:off x="457200" y="1871663"/>
            <a:ext cx="8229600" cy="4117975"/>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t>Multiple Intervenors </a:t>
            </a:r>
            <a:br>
              <a:rPr lang="en-US" dirty="0" smtClean="0"/>
            </a:br>
            <a:r>
              <a:rPr lang="en-US" dirty="0" smtClean="0"/>
              <a:t>Update</a:t>
            </a:r>
          </a:p>
          <a:p>
            <a:r>
              <a:rPr lang="en-US" dirty="0" err="1" smtClean="0"/>
              <a:t>EnergyCap</a:t>
            </a:r>
            <a:r>
              <a:rPr lang="en-US" dirty="0" smtClean="0"/>
              <a:t> Update</a:t>
            </a:r>
          </a:p>
        </p:txBody>
      </p:sp>
      <p:sp>
        <p:nvSpPr>
          <p:cNvPr id="5123"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smtClean="0"/>
              <a:t>Energy News</a:t>
            </a:r>
          </a:p>
        </p:txBody>
      </p:sp>
      <p:sp>
        <p:nvSpPr>
          <p:cNvPr id="5124"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F23BC125-A462-4948-A8A9-7B9D21851A64}" type="datetime1">
              <a:rPr lang="en-US">
                <a:latin typeface="Arial" pitchFamily="34" charset="0"/>
              </a:rPr>
              <a:pPr/>
              <a:t>1/31/2013</a:t>
            </a:fld>
            <a:endParaRPr lang="en-US">
              <a:latin typeface="Arial" pitchFamily="34" charset="0"/>
            </a:endParaRPr>
          </a:p>
        </p:txBody>
      </p:sp>
      <p:sp>
        <p:nvSpPr>
          <p:cNvPr id="5125"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84B1C06C-4DAC-4D38-9884-C8E1C3F96AF0}" type="slidenum">
              <a:rPr lang="en-US">
                <a:latin typeface="Arial" pitchFamily="34" charset="0"/>
              </a:rPr>
              <a:pPr/>
              <a:t>6</a:t>
            </a:fld>
            <a:endParaRPr lang="en-US">
              <a:latin typeface="Arial" pitchFamily="34" charset="0"/>
            </a:endParaRPr>
          </a:p>
        </p:txBody>
      </p:sp>
      <p:pic>
        <p:nvPicPr>
          <p:cNvPr id="2050" name="Picture 2" descr="C:\Users\beedonka\AppData\Local\Microsoft\Windows\Temporary Internet Files\Content.IE5\9NGM6TFT\MP900402693[1].jpg"/>
          <p:cNvPicPr>
            <a:picLocks noChangeAspect="1" noChangeArrowheads="1"/>
          </p:cNvPicPr>
          <p:nvPr/>
        </p:nvPicPr>
        <p:blipFill>
          <a:blip r:embed="rId2" cstate="print"/>
          <a:srcRect/>
          <a:stretch>
            <a:fillRect/>
          </a:stretch>
        </p:blipFill>
        <p:spPr bwMode="auto">
          <a:xfrm>
            <a:off x="5119056" y="1951629"/>
            <a:ext cx="4024944" cy="3978323"/>
          </a:xfrm>
          <a:prstGeom prst="rect">
            <a:avLst/>
          </a:prstGeom>
          <a:noFill/>
        </p:spPr>
      </p:pic>
      <p:pic>
        <p:nvPicPr>
          <p:cNvPr id="11" name="Picture 10" descr="EnergyCAP Logo"/>
          <p:cNvPicPr/>
          <p:nvPr/>
        </p:nvPicPr>
        <p:blipFill>
          <a:blip r:embed="rId3" cstate="print"/>
          <a:srcRect/>
          <a:stretch>
            <a:fillRect/>
          </a:stretch>
        </p:blipFill>
        <p:spPr bwMode="auto">
          <a:xfrm>
            <a:off x="641445" y="4256351"/>
            <a:ext cx="4026090" cy="1339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1"/>
          <p:cNvSpPr>
            <a:spLocks noGrp="1"/>
          </p:cNvSpPr>
          <p:nvPr>
            <p:ph sz="quarter" idx="13"/>
          </p:nvPr>
        </p:nvSpPr>
        <p:spPr bwMode="auto">
          <a:xfrm>
            <a:off x="457200" y="1871663"/>
            <a:ext cx="8229600" cy="4679262"/>
          </a:xfrm>
          <a:noFill/>
          <a:ln>
            <a:miter lim="800000"/>
            <a:headEnd/>
            <a:tailEnd/>
          </a:ln>
        </p:spPr>
        <p:txBody>
          <a:bodyPr vert="horz" wrap="square" lIns="91440" tIns="45720" rIns="91440" bIns="45720" numCol="1" anchor="t" anchorCtr="0" compatLnSpc="1">
            <a:prstTxWarp prst="textNoShape">
              <a:avLst/>
            </a:prstTxWarp>
          </a:bodyPr>
          <a:lstStyle/>
          <a:p>
            <a:r>
              <a:rPr lang="en-US" sz="2800" dirty="0" smtClean="0"/>
              <a:t>“Temporary” State Assessment has been extended for 5 years</a:t>
            </a:r>
          </a:p>
          <a:p>
            <a:r>
              <a:rPr lang="en-US" sz="2800" dirty="0" smtClean="0"/>
              <a:t>National Grid tariff increase will be approved</a:t>
            </a:r>
          </a:p>
          <a:p>
            <a:r>
              <a:rPr lang="en-US" sz="2800" dirty="0" smtClean="0"/>
              <a:t>Legacy charges by NG will go away in Jan 2013</a:t>
            </a:r>
          </a:p>
          <a:p>
            <a:r>
              <a:rPr lang="en-US" sz="2800" dirty="0" smtClean="0"/>
              <a:t>Governor wants PSC to have greater penalties for T&amp;D companies who do not perform restoration services fast enough.</a:t>
            </a:r>
          </a:p>
          <a:p>
            <a:r>
              <a:rPr lang="en-US" sz="2800" dirty="0" smtClean="0"/>
              <a:t>New Program called “Charge NY” to encourage electric car use.  Provides funding for charging stations for the public.</a:t>
            </a:r>
          </a:p>
        </p:txBody>
      </p:sp>
      <p:sp>
        <p:nvSpPr>
          <p:cNvPr id="6147" name="Title 2"/>
          <p:cNvSpPr>
            <a:spLocks noGrp="1"/>
          </p:cNvSpPr>
          <p:nvPr>
            <p:ph type="ctrTitle"/>
          </p:nvPr>
        </p:nvSpPr>
        <p:spPr bwMode="auto">
          <a:xfrm>
            <a:off x="443552" y="701390"/>
            <a:ext cx="8229600" cy="1018228"/>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t>Multiple Intervenors Update</a:t>
            </a:r>
          </a:p>
        </p:txBody>
      </p:sp>
      <p:sp>
        <p:nvSpPr>
          <p:cNvPr id="6148"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8FFD45F8-C2A1-4AED-B0DC-3A1FA94D18B0}" type="datetime1">
              <a:rPr lang="en-US">
                <a:latin typeface="Arial" pitchFamily="34" charset="0"/>
              </a:rPr>
              <a:pPr/>
              <a:t>1/28/2013</a:t>
            </a:fld>
            <a:endParaRPr lang="en-US">
              <a:latin typeface="Arial" pitchFamily="34" charset="0"/>
            </a:endParaRPr>
          </a:p>
        </p:txBody>
      </p:sp>
      <p:sp>
        <p:nvSpPr>
          <p:cNvPr id="6149"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D3880BF2-8B8C-4AD7-89FA-B5B760ED97F8}" type="slidenum">
              <a:rPr lang="en-US">
                <a:latin typeface="Arial" pitchFamily="34" charset="0"/>
              </a:rPr>
              <a:pPr/>
              <a:t>7</a:t>
            </a:fld>
            <a:endParaRPr lang="en-US">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1"/>
          <p:cNvSpPr>
            <a:spLocks noGrp="1"/>
          </p:cNvSpPr>
          <p:nvPr>
            <p:ph sz="quarter" idx="13"/>
          </p:nvPr>
        </p:nvSpPr>
        <p:spPr bwMode="auto">
          <a:xfrm>
            <a:off x="457200" y="1871663"/>
            <a:ext cx="8229600" cy="4117975"/>
          </a:xfrm>
          <a:noFill/>
          <a:ln>
            <a:miter lim="800000"/>
            <a:headEnd/>
            <a:tailEnd/>
          </a:ln>
        </p:spPr>
        <p:txBody>
          <a:bodyPr vert="horz" wrap="square" lIns="91440" tIns="45720" rIns="91440" bIns="45720" numCol="1" anchor="t" anchorCtr="0" compatLnSpc="1">
            <a:prstTxWarp prst="textNoShape">
              <a:avLst/>
            </a:prstTxWarp>
          </a:bodyPr>
          <a:lstStyle/>
          <a:p>
            <a:r>
              <a:rPr lang="en-US" dirty="0" smtClean="0"/>
              <a:t>Currently over 1400 accounts set up</a:t>
            </a:r>
          </a:p>
          <a:p>
            <a:r>
              <a:rPr lang="en-US" dirty="0" smtClean="0"/>
              <a:t>Moving to the mainframe on January 30, 2013</a:t>
            </a:r>
          </a:p>
          <a:p>
            <a:r>
              <a:rPr lang="en-US" dirty="0" smtClean="0"/>
              <a:t>URL will change to </a:t>
            </a:r>
            <a:r>
              <a:rPr lang="en-US" u="sng" dirty="0" smtClean="0">
                <a:ln>
                  <a:solidFill>
                    <a:schemeClr val="tx1">
                      <a:alpha val="65000"/>
                    </a:schemeClr>
                  </a:solidFill>
                </a:ln>
                <a:hlinkClick r:id="rId2"/>
              </a:rPr>
              <a:t>http://web.energycap.com/ </a:t>
            </a:r>
            <a:r>
              <a:rPr lang="en-US" dirty="0" smtClean="0">
                <a:ln>
                  <a:solidFill>
                    <a:schemeClr val="tx1">
                      <a:alpha val="65000"/>
                    </a:schemeClr>
                  </a:solidFill>
                </a:ln>
                <a:solidFill>
                  <a:srgbClr val="92D050"/>
                </a:solidFill>
                <a:hlinkClick r:id="rId2"/>
              </a:rPr>
              <a:t> </a:t>
            </a:r>
            <a:endParaRPr lang="en-US" dirty="0" smtClean="0">
              <a:ln>
                <a:solidFill>
                  <a:schemeClr val="tx1">
                    <a:alpha val="65000"/>
                  </a:schemeClr>
                </a:solidFill>
              </a:ln>
              <a:solidFill>
                <a:srgbClr val="92D050"/>
              </a:solidFill>
            </a:endParaRPr>
          </a:p>
          <a:p>
            <a:r>
              <a:rPr lang="en-US" dirty="0" smtClean="0"/>
              <a:t>Annual training event to be held in May at State College, PA. Users are encouraged to attend to get the most out of the software.  Kathy has information at 518-320-1658</a:t>
            </a:r>
          </a:p>
        </p:txBody>
      </p:sp>
      <p:sp>
        <p:nvSpPr>
          <p:cNvPr id="7171"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dirty="0" err="1" smtClean="0"/>
              <a:t>EnergyCap</a:t>
            </a:r>
            <a:r>
              <a:rPr lang="en-US" dirty="0" smtClean="0"/>
              <a:t> News</a:t>
            </a:r>
          </a:p>
        </p:txBody>
      </p:sp>
      <p:sp>
        <p:nvSpPr>
          <p:cNvPr id="7172"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566C7D48-A91A-42DA-8930-000C997626E3}" type="datetime1">
              <a:rPr lang="en-US">
                <a:latin typeface="Arial" pitchFamily="34" charset="0"/>
              </a:rPr>
              <a:pPr/>
              <a:t>1/28/2013</a:t>
            </a:fld>
            <a:endParaRPr lang="en-US">
              <a:latin typeface="Arial" pitchFamily="34" charset="0"/>
            </a:endParaRPr>
          </a:p>
        </p:txBody>
      </p:sp>
      <p:sp>
        <p:nvSpPr>
          <p:cNvPr id="7173"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648595CB-B6C8-44E0-96E5-7BA3639FCDA7}" type="slidenum">
              <a:rPr lang="en-US">
                <a:latin typeface="Arial" pitchFamily="34" charset="0"/>
              </a:rPr>
              <a:pPr/>
              <a:t>8</a:t>
            </a:fld>
            <a:endParaRPr lang="en-US">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sz="quarter" idx="13"/>
          </p:nvPr>
        </p:nvPicPr>
        <p:blipFill>
          <a:blip r:embed="rId2" cstate="print"/>
          <a:srcRect l="30657" t="31441" r="31022" b="21662"/>
          <a:stretch>
            <a:fillRect/>
          </a:stretch>
        </p:blipFill>
        <p:spPr bwMode="auto">
          <a:xfrm>
            <a:off x="559558" y="1514901"/>
            <a:ext cx="8215951" cy="5036024"/>
          </a:xfrm>
          <a:noFill/>
          <a:ln>
            <a:miter lim="800000"/>
            <a:headEnd/>
            <a:tailEnd/>
          </a:ln>
        </p:spPr>
      </p:pic>
      <p:sp>
        <p:nvSpPr>
          <p:cNvPr id="8195" name="Title 2"/>
          <p:cNvSpPr>
            <a:spLocks noGrp="1"/>
          </p:cNvSpPr>
          <p:nvPr>
            <p:ph type="ctrTitle"/>
          </p:nvPr>
        </p:nvSpPr>
        <p:spPr bwMode="auto">
          <a:xfrm>
            <a:off x="457200" y="796925"/>
            <a:ext cx="8229600" cy="1001713"/>
          </a:xfrm>
          <a:noFill/>
          <a:ln>
            <a:miter lim="800000"/>
            <a:headEnd/>
            <a:tailEnd/>
          </a:ln>
        </p:spPr>
        <p:txBody>
          <a:bodyPr vert="horz" wrap="square" lIns="91440" tIns="45720" rIns="91440" bIns="45720" numCol="1" anchor="t" anchorCtr="0" compatLnSpc="1">
            <a:prstTxWarp prst="textNoShape">
              <a:avLst/>
            </a:prstTxWarp>
          </a:bodyPr>
          <a:lstStyle/>
          <a:p>
            <a:r>
              <a:rPr lang="en-US" smtClean="0"/>
              <a:t>Help and Getting Started</a:t>
            </a:r>
          </a:p>
        </p:txBody>
      </p:sp>
      <p:sp>
        <p:nvSpPr>
          <p:cNvPr id="8196" name="Date Placeholder 3"/>
          <p:cNvSpPr>
            <a:spLocks noGrp="1"/>
          </p:cNvSpPr>
          <p:nvPr>
            <p:ph type="dt" sz="quarter" idx="14"/>
          </p:nvPr>
        </p:nvSpPr>
        <p:spPr bwMode="auto">
          <a:noFill/>
          <a:ln>
            <a:miter lim="800000"/>
            <a:headEnd/>
            <a:tailEnd/>
          </a:ln>
        </p:spPr>
        <p:txBody>
          <a:bodyPr wrap="square" numCol="1" anchorCtr="0" compatLnSpc="1">
            <a:prstTxWarp prst="textNoShape">
              <a:avLst/>
            </a:prstTxWarp>
          </a:bodyPr>
          <a:lstStyle/>
          <a:p>
            <a:fld id="{615980F5-DBB5-44A1-B6E6-C6EF4FCDA9A3}" type="datetime1">
              <a:rPr lang="en-US">
                <a:latin typeface="Arial" pitchFamily="34" charset="0"/>
              </a:rPr>
              <a:pPr/>
              <a:t>1/28/2013</a:t>
            </a:fld>
            <a:endParaRPr lang="en-US">
              <a:latin typeface="Arial" pitchFamily="34" charset="0"/>
            </a:endParaRPr>
          </a:p>
        </p:txBody>
      </p:sp>
      <p:sp>
        <p:nvSpPr>
          <p:cNvPr id="8197" name="Slide Number Placeholder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fld id="{81C88143-8E5B-43AF-AC17-4C52197BB62D}" type="slidenum">
              <a:rPr lang="en-US">
                <a:latin typeface="Arial" pitchFamily="34" charset="0"/>
              </a:rPr>
              <a:pPr/>
              <a:t>9</a:t>
            </a:fld>
            <a:endParaRPr lang="en-US">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UNY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SUNY Office for Capital Facilities Template</Template>
  <TotalTime>113860</TotalTime>
  <Words>1214</Words>
  <Application>Microsoft Office PowerPoint</Application>
  <PresentationFormat>On-screen Show (4:3)</PresentationFormat>
  <Paragraphs>209</Paragraphs>
  <Slides>33</Slides>
  <Notes>4</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SUNY powerpoint template</vt:lpstr>
      <vt:lpstr>Slide 1</vt:lpstr>
      <vt:lpstr>Topics</vt:lpstr>
      <vt:lpstr>Governor’s Energy Initiative BuildSmart NY</vt:lpstr>
      <vt:lpstr>BuildSmart NY and SUNY</vt:lpstr>
      <vt:lpstr>Build Smart NY Key Requirements </vt:lpstr>
      <vt:lpstr>Energy News</vt:lpstr>
      <vt:lpstr>Multiple Intervenors Update</vt:lpstr>
      <vt:lpstr>EnergyCap News</vt:lpstr>
      <vt:lpstr>Help and Getting Started</vt:lpstr>
      <vt:lpstr>Look Here </vt:lpstr>
      <vt:lpstr>EnergyCap Power View</vt:lpstr>
      <vt:lpstr>Power View Options</vt:lpstr>
      <vt:lpstr>EnergyCap Power View Monthly Information </vt:lpstr>
      <vt:lpstr>EnergyCap Power View Monthly Information </vt:lpstr>
      <vt:lpstr>The New EMBS</vt:lpstr>
      <vt:lpstr>Residence Hall Capital Program</vt:lpstr>
      <vt:lpstr>Residence Hall Capital Program</vt:lpstr>
      <vt:lpstr>Residence Hall Capital Program</vt:lpstr>
      <vt:lpstr>Residence Hall Capital Program</vt:lpstr>
      <vt:lpstr>Residence Hall Capital Program</vt:lpstr>
      <vt:lpstr>Residence Hall Capital Program</vt:lpstr>
      <vt:lpstr>Residence Hall Capital Program</vt:lpstr>
      <vt:lpstr>Community College Capital Program</vt:lpstr>
      <vt:lpstr>Community College Capital</vt:lpstr>
      <vt:lpstr>Campus Let Audit</vt:lpstr>
      <vt:lpstr>Project Sunlight</vt:lpstr>
      <vt:lpstr>Project Sunlight</vt:lpstr>
      <vt:lpstr>Slide 28</vt:lpstr>
      <vt:lpstr>Project Sunlight </vt:lpstr>
      <vt:lpstr>Project Sunlight</vt:lpstr>
      <vt:lpstr>Campus Let Contracts</vt:lpstr>
      <vt:lpstr>Environment Health and Safety</vt:lpstr>
      <vt:lpstr>The End</vt:lpstr>
    </vt:vector>
  </TitlesOfParts>
  <Company>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Karren Bee-Donohoe</dc:creator>
  <cp:lastModifiedBy>Karren Bee-Donohoe</cp:lastModifiedBy>
  <cp:revision>3893</cp:revision>
  <dcterms:created xsi:type="dcterms:W3CDTF">2009-12-02T17:32:18Z</dcterms:created>
  <dcterms:modified xsi:type="dcterms:W3CDTF">2013-01-31T14:02:00Z</dcterms:modified>
</cp:coreProperties>
</file>