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459" r:id="rId2"/>
    <p:sldId id="537" r:id="rId3"/>
    <p:sldId id="538" r:id="rId4"/>
    <p:sldId id="539" r:id="rId5"/>
    <p:sldId id="541" r:id="rId6"/>
    <p:sldId id="542" r:id="rId7"/>
    <p:sldId id="543" r:id="rId8"/>
    <p:sldId id="544" r:id="rId9"/>
    <p:sldId id="535" r:id="rId10"/>
    <p:sldId id="548" r:id="rId11"/>
    <p:sldId id="549" r:id="rId12"/>
    <p:sldId id="550" r:id="rId13"/>
    <p:sldId id="551" r:id="rId14"/>
    <p:sldId id="552" r:id="rId15"/>
    <p:sldId id="545" r:id="rId16"/>
    <p:sldId id="546" r:id="rId17"/>
    <p:sldId id="547" r:id="rId18"/>
    <p:sldId id="533" r:id="rId19"/>
    <p:sldId id="529" r:id="rId20"/>
    <p:sldId id="556" r:id="rId21"/>
    <p:sldId id="557" r:id="rId22"/>
    <p:sldId id="558" r:id="rId23"/>
    <p:sldId id="559" r:id="rId24"/>
    <p:sldId id="532" r:id="rId25"/>
    <p:sldId id="530" r:id="rId26"/>
    <p:sldId id="553" r:id="rId27"/>
    <p:sldId id="554" r:id="rId28"/>
    <p:sldId id="555" r:id="rId29"/>
    <p:sldId id="560" r:id="rId30"/>
    <p:sldId id="531" r:id="rId31"/>
    <p:sldId id="536" r:id="rId3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EBD5"/>
    <a:srgbClr val="E6DEF5"/>
    <a:srgbClr val="D5E9E8"/>
    <a:srgbClr val="54B948"/>
    <a:srgbClr val="781D7E"/>
    <a:srgbClr val="009EE0"/>
    <a:srgbClr val="79D9FF"/>
    <a:srgbClr val="E8AEEC"/>
    <a:srgbClr val="75D8FF"/>
    <a:srgbClr val="4FCD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9" autoAdjust="0"/>
    <p:restoredTop sz="82386" autoAdjust="0"/>
  </p:normalViewPr>
  <p:slideViewPr>
    <p:cSldViewPr snapToGrid="0" snapToObjects="1">
      <p:cViewPr varScale="1">
        <p:scale>
          <a:sx n="152" d="100"/>
          <a:sy n="152" d="100"/>
        </p:scale>
        <p:origin x="-360"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21FFFF7-9A75-48C4-9FCF-B5F9F75806F5}" type="datetimeFigureOut">
              <a:rPr lang="en-US" smtClean="0"/>
              <a:pPr/>
              <a:t>7/13/2015</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62C596-F55E-4E3D-9319-9CC9AB728D18}" type="slidenum">
              <a:rPr lang="en-US" smtClean="0"/>
              <a:pPr/>
              <a:t>‹#›</a:t>
            </a:fld>
            <a:endParaRPr lang="en-US" dirty="0"/>
          </a:p>
        </p:txBody>
      </p:sp>
    </p:spTree>
    <p:extLst>
      <p:ext uri="{BB962C8B-B14F-4D97-AF65-F5344CB8AC3E}">
        <p14:creationId xmlns:p14="http://schemas.microsoft.com/office/powerpoint/2010/main" xmlns="" val="3284434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0E5E36-BA11-409B-967C-5602C7C0D848}" type="datetimeFigureOut">
              <a:rPr lang="en-US" smtClean="0"/>
              <a:pPr/>
              <a:t>7/13/2015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2A6502-EEF5-4ABE-8183-4E5906979868}" type="slidenum">
              <a:rPr lang="en-US" smtClean="0"/>
              <a:pPr/>
              <a:t>‹#›</a:t>
            </a:fld>
            <a:endParaRPr lang="en-US" dirty="0"/>
          </a:p>
        </p:txBody>
      </p:sp>
    </p:spTree>
    <p:extLst>
      <p:ext uri="{BB962C8B-B14F-4D97-AF65-F5344CB8AC3E}">
        <p14:creationId xmlns:p14="http://schemas.microsoft.com/office/powerpoint/2010/main" xmlns="" val="3271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3811588" cy="2144713"/>
          </a:xfrm>
        </p:spPr>
      </p:sp>
      <p:sp>
        <p:nvSpPr>
          <p:cNvPr id="3" name="Notes Placeholder 2"/>
          <p:cNvSpPr>
            <a:spLocks noGrp="1"/>
          </p:cNvSpPr>
          <p:nvPr>
            <p:ph type="body" idx="1"/>
          </p:nvPr>
        </p:nvSpPr>
        <p:spPr>
          <a:xfrm>
            <a:off x="685800" y="2988527"/>
            <a:ext cx="5486400" cy="5696686"/>
          </a:xfrm>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3811588" cy="2144713"/>
          </a:xfrm>
        </p:spPr>
      </p:sp>
      <p:sp>
        <p:nvSpPr>
          <p:cNvPr id="3" name="Notes Placeholder 2"/>
          <p:cNvSpPr>
            <a:spLocks noGrp="1"/>
          </p:cNvSpPr>
          <p:nvPr>
            <p:ph type="body" idx="1"/>
          </p:nvPr>
        </p:nvSpPr>
        <p:spPr>
          <a:xfrm>
            <a:off x="685800" y="2988527"/>
            <a:ext cx="5486400" cy="5696686"/>
          </a:xfrm>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12</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3811588" cy="2144713"/>
          </a:xfrm>
        </p:spPr>
      </p:sp>
      <p:sp>
        <p:nvSpPr>
          <p:cNvPr id="3" name="Notes Placeholder 2"/>
          <p:cNvSpPr>
            <a:spLocks noGrp="1"/>
          </p:cNvSpPr>
          <p:nvPr>
            <p:ph type="body" idx="1"/>
          </p:nvPr>
        </p:nvSpPr>
        <p:spPr>
          <a:xfrm>
            <a:off x="685800" y="2988527"/>
            <a:ext cx="5486400" cy="5696686"/>
          </a:xfrm>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0C2A6502-EEF5-4ABE-8183-4E5906979868}" type="slidenum">
              <a:rPr lang="en-US" smtClean="0"/>
              <a:pPr/>
              <a:t>13</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2A6502-EEF5-4ABE-8183-4E5906979868}" type="slidenum">
              <a:rPr lang="en-US" smtClean="0"/>
              <a:pPr/>
              <a:t>14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1200256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2126240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3043638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128380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70995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3241814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221161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204919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2747304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8543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8253E4-FCBC-6B46-91D9-D89156D6F57C}" type="datetimeFigureOut">
              <a:rPr lang="en-US" smtClean="0"/>
              <a:pPr/>
              <a:t>7/13/2015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270880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D8253E4-FCBC-6B46-91D9-D89156D6F57C}" type="datetimeFigureOut">
              <a:rPr lang="en-US" smtClean="0"/>
              <a:pPr/>
              <a:t>7/13/2015</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532C2C6-8DCD-1142-B89F-4C5A1BF6A314}" type="slidenum">
              <a:rPr lang="en-US" smtClean="0"/>
              <a:pPr/>
              <a:t>‹#›</a:t>
            </a:fld>
            <a:endParaRPr lang="en-US" dirty="0"/>
          </a:p>
        </p:txBody>
      </p:sp>
    </p:spTree>
    <p:extLst>
      <p:ext uri="{BB962C8B-B14F-4D97-AF65-F5344CB8AC3E}">
        <p14:creationId xmlns:p14="http://schemas.microsoft.com/office/powerpoint/2010/main" xmlns="" val="30061399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5.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hyperlink" Target="http://revcampuschallenge.ny.gov/" TargetMode="External"/><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5.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hyperlink" Target="http://system.suny.edu/capital-facilitie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gif"/><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srcRect/>
          <a:stretch>
            <a:fillRect/>
          </a:stretch>
        </p:blipFill>
        <p:spPr>
          <a:xfrm>
            <a:off x="-1" y="0"/>
            <a:ext cx="9143998" cy="3190454"/>
          </a:xfrm>
          <a:prstGeom prst="rect">
            <a:avLst/>
          </a:prstGeom>
        </p:spPr>
      </p:pic>
      <p:sp>
        <p:nvSpPr>
          <p:cNvPr id="8" name="Rectangle 7"/>
          <p:cNvSpPr/>
          <p:nvPr/>
        </p:nvSpPr>
        <p:spPr>
          <a:xfrm>
            <a:off x="-1" y="3056473"/>
            <a:ext cx="9144001" cy="208702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sp>
        <p:nvSpPr>
          <p:cNvPr id="6" name="Rectangle 5"/>
          <p:cNvSpPr/>
          <p:nvPr/>
        </p:nvSpPr>
        <p:spPr>
          <a:xfrm>
            <a:off x="2" y="4270128"/>
            <a:ext cx="5833531" cy="646331"/>
          </a:xfrm>
          <a:prstGeom prst="rect">
            <a:avLst/>
          </a:prstGeom>
        </p:spPr>
        <p:txBody>
          <a:bodyPr wrap="square" anchor="ctr" anchorCtr="0">
            <a:spAutoFit/>
          </a:bodyPr>
          <a:lstStyle/>
          <a:p>
            <a:r>
              <a:rPr lang="en-US" b="1" dirty="0" smtClean="0">
                <a:solidFill>
                  <a:schemeClr val="bg1"/>
                </a:solidFill>
                <a:latin typeface="Arial" pitchFamily="34" charset="0"/>
                <a:cs typeface="Arial" pitchFamily="34" charset="0"/>
              </a:rPr>
              <a:t>Summer PPAA Conference</a:t>
            </a:r>
          </a:p>
          <a:p>
            <a:r>
              <a:rPr lang="en-US" dirty="0" smtClean="0">
                <a:solidFill>
                  <a:schemeClr val="bg1"/>
                </a:solidFill>
                <a:latin typeface="Arial" pitchFamily="34" charset="0"/>
                <a:cs typeface="Arial" pitchFamily="34" charset="0"/>
              </a:rPr>
              <a:t>July 14, 2015</a:t>
            </a:r>
          </a:p>
        </p:txBody>
      </p:sp>
      <p:pic>
        <p:nvPicPr>
          <p:cNvPr id="5" name="Picture 4" descr="SUNY-logo-full-white-trans.png"/>
          <p:cNvPicPr>
            <a:picLocks noChangeAspect="1"/>
          </p:cNvPicPr>
          <p:nvPr/>
        </p:nvPicPr>
        <p:blipFill rotWithShape="1">
          <a:blip r:embed="rId4" cstate="screen">
            <a:extLst>
              <a:ext uri="{28A0092B-C50C-407E-A947-70E740481C1C}">
                <a14:useLocalDpi xmlns:a14="http://schemas.microsoft.com/office/drawing/2010/main" xmlns=""/>
              </a:ext>
            </a:extLst>
          </a:blip>
          <a:srcRect/>
          <a:stretch/>
        </p:blipFill>
        <p:spPr>
          <a:xfrm>
            <a:off x="5994401" y="3037193"/>
            <a:ext cx="2946399" cy="2106308"/>
          </a:xfrm>
          <a:prstGeom prst="rect">
            <a:avLst/>
          </a:prstGeom>
        </p:spPr>
      </p:pic>
      <p:sp>
        <p:nvSpPr>
          <p:cNvPr id="9" name="Rectangle 8"/>
          <p:cNvSpPr/>
          <p:nvPr/>
        </p:nvSpPr>
        <p:spPr>
          <a:xfrm>
            <a:off x="2" y="3056473"/>
            <a:ext cx="5492748" cy="1077218"/>
          </a:xfrm>
          <a:prstGeom prst="rect">
            <a:avLst/>
          </a:prstGeom>
        </p:spPr>
        <p:txBody>
          <a:bodyPr wrap="square">
            <a:spAutoFit/>
          </a:bodyPr>
          <a:lstStyle/>
          <a:p>
            <a:r>
              <a:rPr lang="en-US" sz="3200" b="1" spc="-150" dirty="0" smtClean="0">
                <a:solidFill>
                  <a:schemeClr val="bg1"/>
                </a:solidFill>
                <a:latin typeface="Arial" pitchFamily="34" charset="0"/>
                <a:cs typeface="Arial" pitchFamily="34" charset="0"/>
              </a:rPr>
              <a:t>Brunch with the Office for Capital Facilities</a:t>
            </a:r>
            <a:endParaRPr lang="en-US" sz="3200" b="1" spc="-1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xmlns="" val="1153549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Jessica.png"/>
          <p:cNvPicPr>
            <a:picLocks noChangeAspect="1"/>
          </p:cNvPicPr>
          <p:nvPr/>
        </p:nvPicPr>
        <p:blipFill>
          <a:blip r:embed="rId3" cstate="screen"/>
          <a:srcRect/>
          <a:stretch>
            <a:fillRect/>
          </a:stretch>
        </p:blipFill>
        <p:spPr>
          <a:xfrm>
            <a:off x="0" y="4329114"/>
            <a:ext cx="9143999" cy="814386"/>
          </a:xfrm>
          <a:prstGeom prst="rect">
            <a:avLst/>
          </a:prstGeom>
        </p:spPr>
      </p:pic>
      <p:pic>
        <p:nvPicPr>
          <p:cNvPr id="10" name="Picture 9" descr="Jessica.png"/>
          <p:cNvPicPr>
            <a:picLocks noChangeAspect="1"/>
          </p:cNvPicPr>
          <p:nvPr/>
        </p:nvPicPr>
        <p:blipFill>
          <a:blip r:embed="rId4" cstate="screen"/>
          <a:srcRect/>
          <a:stretch>
            <a:fillRect/>
          </a:stretch>
        </p:blipFill>
        <p:spPr>
          <a:xfrm>
            <a:off x="0" y="0"/>
            <a:ext cx="9143999" cy="1032933"/>
          </a:xfrm>
          <a:prstGeom prst="rect">
            <a:avLst/>
          </a:prstGeom>
        </p:spPr>
      </p:pic>
      <p:pic>
        <p:nvPicPr>
          <p:cNvPr id="3" name="Picture 2"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512219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Campus Let Contracts</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92979" y="1961799"/>
            <a:ext cx="2986988" cy="1200329"/>
          </a:xfrm>
          <a:prstGeom prst="rect">
            <a:avLst/>
          </a:prstGeom>
          <a:noFill/>
        </p:spPr>
        <p:txBody>
          <a:bodyPr wrap="square" rtlCol="0">
            <a:spAutoFit/>
          </a:bodyPr>
          <a:lstStyle/>
          <a:p>
            <a:pPr algn="ctr"/>
            <a:r>
              <a:rPr lang="en-US" sz="2400" b="1" dirty="0" smtClean="0">
                <a:latin typeface="Arial" pitchFamily="34" charset="0"/>
                <a:cs typeface="Arial" pitchFamily="34" charset="0"/>
              </a:rPr>
              <a:t>SUNY’s </a:t>
            </a:r>
          </a:p>
          <a:p>
            <a:pPr algn="ctr"/>
            <a:r>
              <a:rPr lang="en-US" sz="2400" b="1" dirty="0" smtClean="0">
                <a:latin typeface="Arial" pitchFamily="34" charset="0"/>
                <a:cs typeface="Arial" pitchFamily="34" charset="0"/>
              </a:rPr>
              <a:t>Capital </a:t>
            </a:r>
          </a:p>
          <a:p>
            <a:pPr algn="ctr"/>
            <a:r>
              <a:rPr lang="en-US" sz="2400" b="1" dirty="0" smtClean="0">
                <a:latin typeface="Arial" pitchFamily="34" charset="0"/>
                <a:cs typeface="Arial" pitchFamily="34" charset="0"/>
              </a:rPr>
              <a:t>Program</a:t>
            </a:r>
          </a:p>
        </p:txBody>
      </p:sp>
      <p:sp>
        <p:nvSpPr>
          <p:cNvPr id="9" name="Text Box 73"/>
          <p:cNvSpPr txBox="1">
            <a:spLocks noChangeArrowheads="1"/>
          </p:cNvSpPr>
          <p:nvPr/>
        </p:nvSpPr>
        <p:spPr bwMode="auto">
          <a:xfrm>
            <a:off x="1056682" y="4398874"/>
            <a:ext cx="7172418" cy="861774"/>
          </a:xfrm>
          <a:prstGeom prst="rect">
            <a:avLst/>
          </a:prstGeom>
          <a:noFill/>
          <a:ln w="9525">
            <a:noFill/>
            <a:miter lim="800000"/>
            <a:headEnd/>
            <a:tailEnd/>
          </a:ln>
        </p:spPr>
        <p:txBody>
          <a:bodyPr wrap="square">
            <a:spAutoFit/>
          </a:bodyPr>
          <a:lstStyle/>
          <a:p>
            <a:pPr marL="623888" indent="-623888" fontAlgn="auto">
              <a:spcBef>
                <a:spcPts val="0"/>
              </a:spcBef>
              <a:spcAft>
                <a:spcPts val="0"/>
              </a:spcAft>
              <a:tabLst>
                <a:tab pos="862013" algn="l"/>
              </a:tabLst>
              <a:defRPr/>
            </a:pPr>
            <a:r>
              <a:rPr lang="en-US" sz="1000" b="1" i="1" u="sng" dirty="0">
                <a:solidFill>
                  <a:schemeClr val="bg1"/>
                </a:solidFill>
                <a:latin typeface="AauxPro OT"/>
                <a:cs typeface="+mn-cs"/>
              </a:rPr>
              <a:t>Notes</a:t>
            </a:r>
            <a:r>
              <a:rPr lang="en-US" sz="1000" b="1" i="1" dirty="0">
                <a:solidFill>
                  <a:schemeClr val="bg1"/>
                </a:solidFill>
                <a:latin typeface="AauxPro OT"/>
                <a:cs typeface="+mn-cs"/>
              </a:rPr>
              <a:t>:</a:t>
            </a:r>
            <a:r>
              <a:rPr lang="en-US" sz="1000" i="1" dirty="0">
                <a:solidFill>
                  <a:schemeClr val="bg1"/>
                </a:solidFill>
                <a:latin typeface="AauxPro OT"/>
                <a:cs typeface="+mn-cs"/>
              </a:rPr>
              <a:t>  	</a:t>
            </a:r>
            <a:r>
              <a:rPr lang="en-US" sz="1000" b="1" i="1" baseline="30000" dirty="0">
                <a:solidFill>
                  <a:schemeClr val="bg1"/>
                </a:solidFill>
                <a:latin typeface="AauxPro OT"/>
                <a:cs typeface="+mn-cs"/>
              </a:rPr>
              <a:t>(1) </a:t>
            </a:r>
            <a:r>
              <a:rPr lang="en-US" sz="1000" i="1" dirty="0">
                <a:solidFill>
                  <a:schemeClr val="bg1"/>
                </a:solidFill>
                <a:latin typeface="AauxPro OT"/>
                <a:cs typeface="+mn-cs"/>
              </a:rPr>
              <a:t>Square footage and funding expressed in millions.</a:t>
            </a:r>
          </a:p>
          <a:p>
            <a:pPr marL="623888" indent="-623888" fontAlgn="auto">
              <a:spcBef>
                <a:spcPts val="0"/>
              </a:spcBef>
              <a:spcAft>
                <a:spcPts val="0"/>
              </a:spcAft>
              <a:tabLst>
                <a:tab pos="862013" algn="l"/>
              </a:tabLst>
              <a:defRPr/>
            </a:pPr>
            <a:r>
              <a:rPr lang="en-US" sz="1000" i="1" dirty="0">
                <a:solidFill>
                  <a:schemeClr val="bg1"/>
                </a:solidFill>
                <a:latin typeface="AauxPro OT"/>
                <a:cs typeface="+mn-cs"/>
              </a:rPr>
              <a:t>           	</a:t>
            </a:r>
            <a:r>
              <a:rPr lang="en-US" sz="1000" b="1" i="1" baseline="30000" dirty="0">
                <a:solidFill>
                  <a:schemeClr val="bg1"/>
                </a:solidFill>
                <a:latin typeface="AauxPro OT"/>
                <a:cs typeface="+mn-cs"/>
              </a:rPr>
              <a:t>(2) </a:t>
            </a:r>
            <a:r>
              <a:rPr lang="en-US" sz="1000" i="1" dirty="0">
                <a:solidFill>
                  <a:schemeClr val="bg1"/>
                </a:solidFill>
                <a:latin typeface="AauxPro OT"/>
                <a:cs typeface="+mn-cs"/>
              </a:rPr>
              <a:t>Average age (in years) represents straight average with no consideration given to the size of buildings or subsequent renovations</a:t>
            </a:r>
            <a:r>
              <a:rPr lang="en-US" sz="1000" i="1" dirty="0" smtClean="0">
                <a:solidFill>
                  <a:schemeClr val="bg1"/>
                </a:solidFill>
                <a:latin typeface="AauxPro OT"/>
                <a:cs typeface="+mn-cs"/>
              </a:rPr>
              <a:t>.</a:t>
            </a:r>
          </a:p>
          <a:p>
            <a:pPr marL="623888" indent="-623888" fontAlgn="auto">
              <a:spcBef>
                <a:spcPts val="0"/>
              </a:spcBef>
              <a:spcAft>
                <a:spcPts val="0"/>
              </a:spcAft>
              <a:tabLst>
                <a:tab pos="862013" algn="l"/>
              </a:tabLst>
              <a:defRPr/>
            </a:pPr>
            <a:r>
              <a:rPr lang="en-US" sz="1000" i="1" dirty="0" smtClean="0">
                <a:solidFill>
                  <a:schemeClr val="bg1"/>
                </a:solidFill>
                <a:latin typeface="AauxPro OT"/>
              </a:rPr>
              <a:t>	All figures from Fall 2013</a:t>
            </a:r>
            <a:endParaRPr lang="en-US" sz="1000" i="1" dirty="0">
              <a:solidFill>
                <a:schemeClr val="bg1"/>
              </a:solidFill>
              <a:latin typeface="AauxPro OT"/>
              <a:cs typeface="+mn-cs"/>
            </a:endParaRPr>
          </a:p>
          <a:p>
            <a:pPr marL="623888" indent="-623888" fontAlgn="auto">
              <a:spcBef>
                <a:spcPts val="0"/>
              </a:spcBef>
              <a:spcAft>
                <a:spcPts val="0"/>
              </a:spcAft>
              <a:tabLst>
                <a:tab pos="862013" algn="l"/>
              </a:tabLst>
              <a:defRPr/>
            </a:pPr>
            <a:endParaRPr lang="en-US" sz="1000" i="1" dirty="0">
              <a:solidFill>
                <a:schemeClr val="tx1">
                  <a:lumMod val="65000"/>
                  <a:lumOff val="35000"/>
                </a:schemeClr>
              </a:solidFill>
              <a:latin typeface="Tahoma" pitchFamily="34" charset="0"/>
              <a:cs typeface="+mn-cs"/>
            </a:endParaRPr>
          </a:p>
        </p:txBody>
      </p:sp>
      <p:graphicFrame>
        <p:nvGraphicFramePr>
          <p:cNvPr id="12" name="Group 3"/>
          <p:cNvGraphicFramePr>
            <a:graphicFrameLocks noGrp="1"/>
          </p:cNvGraphicFramePr>
          <p:nvPr>
            <p:ph idx="1"/>
            <p:extLst/>
          </p:nvPr>
        </p:nvGraphicFramePr>
        <p:xfrm>
          <a:off x="2078197" y="1138440"/>
          <a:ext cx="6999851" cy="3080654"/>
        </p:xfrm>
        <a:graphic>
          <a:graphicData uri="http://schemas.openxmlformats.org/drawingml/2006/table">
            <a:tbl>
              <a:tblPr/>
              <a:tblGrid>
                <a:gridCol w="1254693"/>
                <a:gridCol w="990545"/>
                <a:gridCol w="1056581"/>
                <a:gridCol w="1093443"/>
                <a:gridCol w="1109145"/>
                <a:gridCol w="1495444"/>
              </a:tblGrid>
              <a:tr h="43643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 of</a:t>
                      </a:r>
                    </a:p>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Bldgs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Sq. </a:t>
                      </a:r>
                    </a:p>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Foot</a:t>
                      </a:r>
                      <a:r>
                        <a:rPr kumimoji="0" lang="en-US" sz="1400" b="1" i="1" u="none" strike="noStrike" cap="none" normalizeH="0" baseline="30000" dirty="0" smtClean="0">
                          <a:ln>
                            <a:noFill/>
                          </a:ln>
                          <a:solidFill>
                            <a:schemeClr val="tx1">
                              <a:lumMod val="65000"/>
                              <a:lumOff val="35000"/>
                            </a:schemeClr>
                          </a:solidFill>
                          <a:effectLst/>
                          <a:latin typeface="AauxPro OT"/>
                        </a:rPr>
                        <a:t>(1)</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Avg</a:t>
                      </a:r>
                    </a:p>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Age</a:t>
                      </a:r>
                      <a:r>
                        <a:rPr kumimoji="0" lang="en-US" sz="1400" b="1" i="1" u="none" strike="noStrike" cap="none" normalizeH="0" baseline="30000" dirty="0" smtClean="0">
                          <a:ln>
                            <a:noFill/>
                          </a:ln>
                          <a:solidFill>
                            <a:schemeClr val="tx1">
                              <a:lumMod val="65000"/>
                              <a:lumOff val="35000"/>
                            </a:schemeClr>
                          </a:solidFill>
                          <a:effectLst/>
                          <a:latin typeface="AauxPro OT"/>
                        </a:rPr>
                        <a:t>(2)</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rPr>
                        <a:t>Funded By</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rPr>
                        <a:t>Projects Managed By</a:t>
                      </a:r>
                    </a:p>
                  </a:txBody>
                  <a:tcPr marL="45720" marR="4572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3963">
                <a:tc>
                  <a:txBody>
                    <a:bodyPr/>
                    <a:lstStyle/>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Educational</a:t>
                      </a:r>
                    </a:p>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Facilities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1371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1,859</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58.6</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46</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State</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Fund/Campus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6430">
                <a:tc>
                  <a:txBody>
                    <a:bodyPr/>
                    <a:lstStyle/>
                    <a:p>
                      <a:pPr marL="342900" marR="0" lvl="0" indent="-342900" algn="r" defTabSz="914400" rtl="0" eaLnBrk="1" fontAlgn="base" latinLnBrk="0" hangingPunct="1">
                        <a:lnSpc>
                          <a:spcPct val="100000"/>
                        </a:lnSpc>
                        <a:spcBef>
                          <a:spcPct val="5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Hospitals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1371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18</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2.9</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27</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Hospital Revenues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Fund/Campus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879">
                <a:tc>
                  <a:txBody>
                    <a:bodyPr/>
                    <a:lstStyle/>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Residence</a:t>
                      </a:r>
                    </a:p>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Halls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1371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487</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21.1</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36</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Room Rents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DASNY/</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Campus</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9827">
                <a:tc>
                  <a:txBody>
                    <a:bodyPr/>
                    <a:lstStyle/>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Community</a:t>
                      </a:r>
                    </a:p>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Colleges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1371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523</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19.3</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42</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50% State</a:t>
                      </a: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50% Local</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0" i="0" u="none" strike="noStrike" cap="none" normalizeH="0" baseline="0" dirty="0" smtClean="0">
                          <a:ln>
                            <a:noFill/>
                          </a:ln>
                          <a:solidFill>
                            <a:schemeClr val="tx1">
                              <a:lumMod val="65000"/>
                              <a:lumOff val="35000"/>
                            </a:schemeClr>
                          </a:solidFill>
                          <a:effectLst/>
                          <a:latin typeface="AauxPro OT"/>
                        </a:rPr>
                        <a:t>Local</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4207">
                <a:tc>
                  <a:txBody>
                    <a:bodyPr/>
                    <a:lstStyle/>
                    <a:p>
                      <a:pPr marL="342900" marR="0" lvl="0" indent="-342900" algn="r" defTabSz="914400" rtl="0" eaLnBrk="1" fontAlgn="base" latinLnBrk="0" hangingPunct="1">
                        <a:lnSpc>
                          <a:spcPct val="100000"/>
                        </a:lnSpc>
                        <a:spcBef>
                          <a:spcPct val="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cs typeface="Times New Roman" pitchFamily="18" charset="0"/>
                        </a:rPr>
                        <a:t>Totals</a:t>
                      </a:r>
                      <a:endParaRPr kumimoji="0" lang="en-US" sz="1400" b="1" i="0" u="none" strike="noStrike" cap="none" normalizeH="0" baseline="0" dirty="0" smtClean="0">
                        <a:ln>
                          <a:noFill/>
                        </a:ln>
                        <a:solidFill>
                          <a:schemeClr val="tx1">
                            <a:lumMod val="65000"/>
                            <a:lumOff val="35000"/>
                          </a:schemeClr>
                        </a:solidFill>
                        <a:effectLst/>
                        <a:latin typeface="AauxPro OT"/>
                      </a:endParaRPr>
                    </a:p>
                  </a:txBody>
                  <a:tcPr marL="45720" marR="13716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rPr>
                        <a:t>2,887</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rPr>
                        <a:t>101.9</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400" b="1" i="0" u="none" strike="noStrike" cap="none" normalizeH="0" baseline="0" dirty="0" smtClean="0">
                          <a:ln>
                            <a:noFill/>
                          </a:ln>
                          <a:solidFill>
                            <a:schemeClr val="tx1">
                              <a:lumMod val="65000"/>
                              <a:lumOff val="35000"/>
                            </a:schemeClr>
                          </a:solidFill>
                          <a:effectLst/>
                          <a:latin typeface="AauxPro OT"/>
                        </a:rPr>
                        <a:t>43</a:t>
                      </a: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endParaRPr lang="en-US" sz="2000" dirty="0">
                        <a:solidFill>
                          <a:schemeClr val="tx1">
                            <a:lumMod val="65000"/>
                            <a:lumOff val="35000"/>
                          </a:schemeClr>
                        </a:solidFill>
                        <a:latin typeface="AauxPro OT"/>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endParaRPr lang="en-US" sz="2000" dirty="0">
                        <a:solidFill>
                          <a:schemeClr val="tx1">
                            <a:lumMod val="65000"/>
                            <a:lumOff val="35000"/>
                          </a:schemeClr>
                        </a:solidFill>
                        <a:latin typeface="AauxPro OT"/>
                      </a:endParaRPr>
                    </a:p>
                  </a:txBody>
                  <a:tcPr marL="45720" marR="4572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igning-contract-pen-paperwork-jpg.jpg"/>
          <p:cNvPicPr>
            <a:picLocks noChangeAspect="1"/>
          </p:cNvPicPr>
          <p:nvPr/>
        </p:nvPicPr>
        <p:blipFill>
          <a:blip r:embed="rId3" cstate="screen"/>
          <a:stretch>
            <a:fillRect/>
          </a:stretch>
        </p:blipFill>
        <p:spPr>
          <a:xfrm>
            <a:off x="6876" y="0"/>
            <a:ext cx="9144001" cy="5143500"/>
          </a:xfrm>
          <a:prstGeom prst="rect">
            <a:avLst/>
          </a:prstGeom>
        </p:spPr>
      </p:pic>
      <p:pic>
        <p:nvPicPr>
          <p:cNvPr id="8" name="Picture 7" descr="translucent background.png"/>
          <p:cNvPicPr>
            <a:picLocks noChangeAspect="1"/>
          </p:cNvPicPr>
          <p:nvPr/>
        </p:nvPicPr>
        <p:blipFill>
          <a:blip r:embed="rId4" cstate="screen"/>
          <a:stretch>
            <a:fillRect/>
          </a:stretch>
        </p:blipFill>
        <p:spPr>
          <a:xfrm>
            <a:off x="6079" y="0"/>
            <a:ext cx="9131841" cy="5143500"/>
          </a:xfrm>
          <a:prstGeom prst="rect">
            <a:avLst/>
          </a:prstGeom>
        </p:spPr>
      </p:pic>
      <p:pic>
        <p:nvPicPr>
          <p:cNvPr id="11" name="Picture 10" descr="Jessica.png"/>
          <p:cNvPicPr>
            <a:picLocks noChangeAspect="1"/>
          </p:cNvPicPr>
          <p:nvPr/>
        </p:nvPicPr>
        <p:blipFill>
          <a:blip r:embed="rId5" cstate="screen"/>
          <a:srcRect/>
          <a:stretch>
            <a:fillRect/>
          </a:stretch>
        </p:blipFill>
        <p:spPr>
          <a:xfrm>
            <a:off x="1" y="4329114"/>
            <a:ext cx="9143998" cy="814386"/>
          </a:xfrm>
          <a:prstGeom prst="rect">
            <a:avLst/>
          </a:prstGeom>
        </p:spPr>
      </p:pic>
      <p:pic>
        <p:nvPicPr>
          <p:cNvPr id="10" name="Picture 9" descr="Jessica.png"/>
          <p:cNvPicPr>
            <a:picLocks noChangeAspect="1"/>
          </p:cNvPicPr>
          <p:nvPr/>
        </p:nvPicPr>
        <p:blipFill>
          <a:blip r:embed="rId6" cstate="screen"/>
          <a:srcRect/>
          <a:stretch>
            <a:fillRect/>
          </a:stretch>
        </p:blipFill>
        <p:spPr>
          <a:xfrm>
            <a:off x="0" y="0"/>
            <a:ext cx="9143999" cy="1032933"/>
          </a:xfrm>
          <a:prstGeom prst="rect">
            <a:avLst/>
          </a:prstGeom>
        </p:spPr>
      </p:pic>
      <p:pic>
        <p:nvPicPr>
          <p:cNvPr id="3" name="Picture 2" descr="watermark__BLUE_logo.png"/>
          <p:cNvPicPr>
            <a:picLocks noChangeAspect="1"/>
          </p:cNvPicPr>
          <p:nvPr/>
        </p:nvPicPr>
        <p:blipFill>
          <a:blip r:embed="rId7"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512219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Campus Let Contracts</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55988" y="1237190"/>
            <a:ext cx="6761057" cy="1569660"/>
          </a:xfrm>
          <a:prstGeom prst="rect">
            <a:avLst/>
          </a:prstGeom>
          <a:noFill/>
        </p:spPr>
        <p:txBody>
          <a:bodyPr wrap="square" rtlCol="0">
            <a:spAutoFit/>
          </a:bodyPr>
          <a:lstStyle/>
          <a:p>
            <a:pPr marL="230188" indent="-230188">
              <a:spcAft>
                <a:spcPts val="1200"/>
              </a:spcAft>
            </a:pPr>
            <a:r>
              <a:rPr lang="en-US" sz="2800" b="1" dirty="0" smtClean="0">
                <a:latin typeface="Arial" pitchFamily="34" charset="0"/>
                <a:cs typeface="Arial" pitchFamily="34" charset="0"/>
              </a:rPr>
              <a:t>Capital Projects</a:t>
            </a:r>
          </a:p>
          <a:p>
            <a:pPr marL="230188" lvl="1" indent="-230188">
              <a:spcAft>
                <a:spcPts val="1200"/>
              </a:spcAft>
              <a:buFont typeface="Arial" pitchFamily="34" charset="0"/>
              <a:buChar char="•"/>
            </a:pPr>
            <a:r>
              <a:rPr lang="en-US" sz="2400" b="1" dirty="0" smtClean="0">
                <a:latin typeface="Arial" pitchFamily="34" charset="0"/>
                <a:cs typeface="Arial" pitchFamily="34" charset="0"/>
              </a:rPr>
              <a:t>Campus Let Contracts </a:t>
            </a:r>
          </a:p>
          <a:p>
            <a:pPr marL="230188" lvl="1" indent="-230188">
              <a:spcAft>
                <a:spcPts val="1200"/>
              </a:spcAft>
              <a:buFont typeface="Arial" pitchFamily="34" charset="0"/>
              <a:buChar char="•"/>
            </a:pPr>
            <a:r>
              <a:rPr lang="en-US" sz="2400" b="1" dirty="0" smtClean="0">
                <a:latin typeface="Arial" pitchFamily="34" charset="0"/>
                <a:cs typeface="Arial" pitchFamily="34" charset="0"/>
              </a:rPr>
              <a:t>Campus Funded Contracts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Jessica.png"/>
          <p:cNvPicPr>
            <a:picLocks noChangeAspect="1"/>
          </p:cNvPicPr>
          <p:nvPr/>
        </p:nvPicPr>
        <p:blipFill>
          <a:blip r:embed="rId3" cstate="screen"/>
          <a:srcRect/>
          <a:stretch>
            <a:fillRect/>
          </a:stretch>
        </p:blipFill>
        <p:spPr>
          <a:xfrm>
            <a:off x="1" y="4329114"/>
            <a:ext cx="9143998" cy="814386"/>
          </a:xfrm>
          <a:prstGeom prst="rect">
            <a:avLst/>
          </a:prstGeom>
        </p:spPr>
      </p:pic>
      <p:pic>
        <p:nvPicPr>
          <p:cNvPr id="10" name="Picture 9" descr="Jessica.png"/>
          <p:cNvPicPr>
            <a:picLocks noChangeAspect="1"/>
          </p:cNvPicPr>
          <p:nvPr/>
        </p:nvPicPr>
        <p:blipFill>
          <a:blip r:embed="rId4" cstate="screen"/>
          <a:srcRect/>
          <a:stretch>
            <a:fillRect/>
          </a:stretch>
        </p:blipFill>
        <p:spPr>
          <a:xfrm>
            <a:off x="0" y="0"/>
            <a:ext cx="9143999" cy="1032933"/>
          </a:xfrm>
          <a:prstGeom prst="rect">
            <a:avLst/>
          </a:prstGeom>
        </p:spPr>
      </p:pic>
      <p:pic>
        <p:nvPicPr>
          <p:cNvPr id="3" name="Picture 2"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512219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Campus Let Contracts</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55988" y="1237190"/>
            <a:ext cx="6761057" cy="577850"/>
          </a:xfrm>
          <a:prstGeom prst="rect">
            <a:avLst/>
          </a:prstGeom>
          <a:noFill/>
        </p:spPr>
        <p:txBody>
          <a:bodyPr wrap="square" rtlCol="0">
            <a:spAutoFit/>
          </a:bodyPr>
          <a:lstStyle/>
          <a:p>
            <a:pPr marL="230188" indent="-230188">
              <a:lnSpc>
                <a:spcPct val="150000"/>
              </a:lnSpc>
              <a:buFont typeface="Arial" pitchFamily="34" charset="0"/>
              <a:buChar char="•"/>
            </a:pPr>
            <a:r>
              <a:rPr lang="en-US" sz="2400" b="1" dirty="0" smtClean="0">
                <a:latin typeface="Arial" pitchFamily="34" charset="0"/>
                <a:cs typeface="Arial" pitchFamily="34" charset="0"/>
              </a:rPr>
              <a:t>Construction Authority</a:t>
            </a:r>
          </a:p>
        </p:txBody>
      </p:sp>
      <p:pic>
        <p:nvPicPr>
          <p:cNvPr id="7" name="Picture 6" descr="NYPA.jpg"/>
          <p:cNvPicPr>
            <a:picLocks noChangeAspect="1"/>
          </p:cNvPicPr>
          <p:nvPr/>
        </p:nvPicPr>
        <p:blipFill>
          <a:blip r:embed="rId6" cstate="screen"/>
          <a:stretch>
            <a:fillRect/>
          </a:stretch>
        </p:blipFill>
        <p:spPr>
          <a:xfrm>
            <a:off x="883598" y="3420237"/>
            <a:ext cx="2417866" cy="775427"/>
          </a:xfrm>
          <a:prstGeom prst="rect">
            <a:avLst/>
          </a:prstGeom>
        </p:spPr>
      </p:pic>
      <p:pic>
        <p:nvPicPr>
          <p:cNvPr id="8" name="Picture 7" descr="nyserda.jpg"/>
          <p:cNvPicPr>
            <a:picLocks noChangeAspect="1"/>
          </p:cNvPicPr>
          <p:nvPr/>
        </p:nvPicPr>
        <p:blipFill>
          <a:blip r:embed="rId7" cstate="screen"/>
          <a:stretch>
            <a:fillRect/>
          </a:stretch>
        </p:blipFill>
        <p:spPr>
          <a:xfrm>
            <a:off x="5125624" y="3420681"/>
            <a:ext cx="2588826" cy="726581"/>
          </a:xfrm>
          <a:prstGeom prst="rect">
            <a:avLst/>
          </a:prstGeom>
        </p:spPr>
      </p:pic>
      <p:pic>
        <p:nvPicPr>
          <p:cNvPr id="9" name="Picture 8" descr="SUCF.jpg"/>
          <p:cNvPicPr>
            <a:picLocks noChangeAspect="1"/>
          </p:cNvPicPr>
          <p:nvPr/>
        </p:nvPicPr>
        <p:blipFill>
          <a:blip r:embed="rId8" cstate="screen"/>
          <a:stretch>
            <a:fillRect/>
          </a:stretch>
        </p:blipFill>
        <p:spPr>
          <a:xfrm>
            <a:off x="5125180" y="2039941"/>
            <a:ext cx="2613249" cy="537304"/>
          </a:xfrm>
          <a:prstGeom prst="rect">
            <a:avLst/>
          </a:prstGeom>
        </p:spPr>
      </p:pic>
      <p:pic>
        <p:nvPicPr>
          <p:cNvPr id="12" name="Picture 11" descr="SUNY_Logo_278and424.jpg"/>
          <p:cNvPicPr>
            <a:picLocks noChangeAspect="1"/>
          </p:cNvPicPr>
          <p:nvPr/>
        </p:nvPicPr>
        <p:blipFill>
          <a:blip r:embed="rId9" cstate="screen"/>
          <a:stretch>
            <a:fillRect/>
          </a:stretch>
        </p:blipFill>
        <p:spPr>
          <a:xfrm>
            <a:off x="960121" y="1804031"/>
            <a:ext cx="2179974" cy="1075879"/>
          </a:xfrm>
          <a:prstGeom prst="rect">
            <a:avLst/>
          </a:prstGeom>
        </p:spPr>
      </p:pic>
      <p:pic>
        <p:nvPicPr>
          <p:cNvPr id="13" name="Picture 12" descr="dasny.jpg"/>
          <p:cNvPicPr>
            <a:picLocks noChangeAspect="1"/>
          </p:cNvPicPr>
          <p:nvPr/>
        </p:nvPicPr>
        <p:blipFill>
          <a:blip r:embed="rId10" cstate="screen"/>
          <a:stretch>
            <a:fillRect/>
          </a:stretch>
        </p:blipFill>
        <p:spPr>
          <a:xfrm>
            <a:off x="2800830" y="2677936"/>
            <a:ext cx="3303476" cy="625458"/>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Picture2.png"/>
          <p:cNvPicPr>
            <a:picLocks noChangeAspect="1"/>
          </p:cNvPicPr>
          <p:nvPr/>
        </p:nvPicPr>
        <p:blipFill>
          <a:blip r:embed="rId3" cstate="screen">
            <a:lum bright="10000" contrast="-8000"/>
          </a:blip>
          <a:stretch>
            <a:fillRect/>
          </a:stretch>
        </p:blipFill>
        <p:spPr>
          <a:xfrm rot="1209149">
            <a:off x="5467094" y="1266859"/>
            <a:ext cx="3362334" cy="2599708"/>
          </a:xfrm>
          <a:prstGeom prst="rect">
            <a:avLst/>
          </a:prstGeom>
          <a:ln>
            <a:noFill/>
          </a:ln>
          <a:effectLst>
            <a:outerShdw blurRad="292100" dist="139700" dir="2700000" algn="tl" rotWithShape="0">
              <a:srgbClr val="333333">
                <a:alpha val="65000"/>
              </a:srgbClr>
            </a:outerShdw>
          </a:effectLst>
        </p:spPr>
      </p:pic>
      <p:pic>
        <p:nvPicPr>
          <p:cNvPr id="7" name="Picture 6" descr="HelpBuriedInPaper.jpg"/>
          <p:cNvPicPr>
            <a:picLocks noChangeAspect="1"/>
          </p:cNvPicPr>
          <p:nvPr/>
        </p:nvPicPr>
        <p:blipFill>
          <a:blip r:embed="rId4" cstate="screen"/>
          <a:stretch>
            <a:fillRect/>
          </a:stretch>
        </p:blipFill>
        <p:spPr>
          <a:xfrm rot="20647249">
            <a:off x="1130492" y="1145299"/>
            <a:ext cx="3031550" cy="3461955"/>
          </a:xfrm>
          <a:prstGeom prst="rect">
            <a:avLst/>
          </a:prstGeom>
        </p:spPr>
      </p:pic>
      <p:sp>
        <p:nvSpPr>
          <p:cNvPr id="5" name="TextBox 4"/>
          <p:cNvSpPr txBox="1"/>
          <p:nvPr/>
        </p:nvSpPr>
        <p:spPr>
          <a:xfrm>
            <a:off x="342027" y="1237190"/>
            <a:ext cx="6761057" cy="577850"/>
          </a:xfrm>
          <a:prstGeom prst="rect">
            <a:avLst/>
          </a:prstGeom>
          <a:noFill/>
        </p:spPr>
        <p:txBody>
          <a:bodyPr wrap="square" rtlCol="0">
            <a:spAutoFit/>
          </a:bodyPr>
          <a:lstStyle/>
          <a:p>
            <a:pPr marL="230188" indent="-230188">
              <a:lnSpc>
                <a:spcPct val="150000"/>
              </a:lnSpc>
              <a:buFont typeface="Arial" pitchFamily="34" charset="0"/>
              <a:buChar char="•"/>
            </a:pPr>
            <a:r>
              <a:rPr lang="en-US" sz="2400" b="1" dirty="0" smtClean="0">
                <a:latin typeface="Arial" pitchFamily="34" charset="0"/>
                <a:cs typeface="Arial" pitchFamily="34" charset="0"/>
              </a:rPr>
              <a:t>Procurement Requirements</a:t>
            </a:r>
          </a:p>
        </p:txBody>
      </p:sp>
      <p:pic>
        <p:nvPicPr>
          <p:cNvPr id="10" name="Picture 9" descr="Jessica.png"/>
          <p:cNvPicPr>
            <a:picLocks noChangeAspect="1"/>
          </p:cNvPicPr>
          <p:nvPr/>
        </p:nvPicPr>
        <p:blipFill>
          <a:blip r:embed="rId5" cstate="screen"/>
          <a:srcRect/>
          <a:stretch>
            <a:fillRect/>
          </a:stretch>
        </p:blipFill>
        <p:spPr>
          <a:xfrm>
            <a:off x="4946" y="0"/>
            <a:ext cx="9143999" cy="1032933"/>
          </a:xfrm>
          <a:prstGeom prst="rect">
            <a:avLst/>
          </a:prstGeom>
        </p:spPr>
      </p:pic>
      <p:sp>
        <p:nvSpPr>
          <p:cNvPr id="4" name="Rectangle 3"/>
          <p:cNvSpPr/>
          <p:nvPr/>
        </p:nvSpPr>
        <p:spPr>
          <a:xfrm>
            <a:off x="0" y="382246"/>
            <a:ext cx="512219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Campus Let Contracts</a:t>
            </a:r>
            <a:endParaRPr lang="en-US" sz="3600" b="1" spc="-150" dirty="0">
              <a:solidFill>
                <a:schemeClr val="bg1"/>
              </a:solidFill>
              <a:latin typeface="Arial" pitchFamily="34" charset="0"/>
              <a:cs typeface="Arial" pitchFamily="34" charset="0"/>
            </a:endParaRPr>
          </a:p>
        </p:txBody>
      </p:sp>
      <p:pic>
        <p:nvPicPr>
          <p:cNvPr id="11" name="Picture 10" descr="Jessica.png"/>
          <p:cNvPicPr>
            <a:picLocks noChangeAspect="1"/>
          </p:cNvPicPr>
          <p:nvPr/>
        </p:nvPicPr>
        <p:blipFill>
          <a:blip r:embed="rId6" cstate="screen"/>
          <a:srcRect/>
          <a:stretch>
            <a:fillRect/>
          </a:stretch>
        </p:blipFill>
        <p:spPr>
          <a:xfrm>
            <a:off x="1" y="4329114"/>
            <a:ext cx="9143998" cy="814386"/>
          </a:xfrm>
          <a:prstGeom prst="rect">
            <a:avLst/>
          </a:prstGeom>
        </p:spPr>
      </p:pic>
      <p:pic>
        <p:nvPicPr>
          <p:cNvPr id="3" name="Picture 2" descr="watermark__BLUE_logo.png"/>
          <p:cNvPicPr>
            <a:picLocks noChangeAspect="1"/>
          </p:cNvPicPr>
          <p:nvPr/>
        </p:nvPicPr>
        <p:blipFill>
          <a:blip r:embed="rId7"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819300" y="4329113"/>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83728" y="1"/>
            <a:ext cx="3044952" cy="5143500"/>
          </a:xfrm>
          <a:prstGeom prst="rect">
            <a:avLst/>
          </a:prstGeom>
          <a:solidFill>
            <a:srgbClr val="54B948">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3045651" y="0"/>
            <a:ext cx="3044952" cy="5143500"/>
          </a:xfrm>
          <a:prstGeom prst="rect">
            <a:avLst/>
          </a:prstGeom>
          <a:solidFill>
            <a:srgbClr val="781D7E">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1" y="0"/>
            <a:ext cx="3044952" cy="5143500"/>
          </a:xfrm>
          <a:prstGeom prst="rect">
            <a:avLst/>
          </a:prstGeom>
          <a:solidFill>
            <a:srgbClr val="009EE0">
              <a:alpha val="22745"/>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4" name="Picture 13" descr="Jessica.png"/>
          <p:cNvPicPr>
            <a:picLocks noChangeAspect="1"/>
          </p:cNvPicPr>
          <p:nvPr/>
        </p:nvPicPr>
        <p:blipFill>
          <a:blip r:embed="rId3" cstate="screen"/>
          <a:srcRect/>
          <a:stretch>
            <a:fillRect/>
          </a:stretch>
        </p:blipFill>
        <p:spPr>
          <a:xfrm>
            <a:off x="1" y="382246"/>
            <a:ext cx="6757259" cy="650687"/>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1" y="382246"/>
            <a:ext cx="6757261"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Campus Let Resources</a:t>
            </a:r>
            <a:endParaRPr lang="en-US" sz="3600" b="1" spc="-150" dirty="0">
              <a:solidFill>
                <a:schemeClr val="bg1"/>
              </a:solidFill>
              <a:latin typeface="Arial" pitchFamily="34" charset="0"/>
              <a:cs typeface="Arial" pitchFamily="34" charset="0"/>
            </a:endParaRPr>
          </a:p>
        </p:txBody>
      </p:sp>
      <p:sp>
        <p:nvSpPr>
          <p:cNvPr id="11" name="TextBox 10"/>
          <p:cNvSpPr txBox="1"/>
          <p:nvPr/>
        </p:nvSpPr>
        <p:spPr>
          <a:xfrm>
            <a:off x="7747" y="1487504"/>
            <a:ext cx="3161654" cy="1231106"/>
          </a:xfrm>
          <a:prstGeom prst="rect">
            <a:avLst/>
          </a:prstGeom>
          <a:noFill/>
        </p:spPr>
        <p:txBody>
          <a:bodyPr wrap="square" rtlCol="0">
            <a:spAutoFit/>
          </a:bodyPr>
          <a:lstStyle/>
          <a:p>
            <a:pPr>
              <a:spcAft>
                <a:spcPts val="1200"/>
              </a:spcAft>
              <a:buFont typeface="Arial" pitchFamily="34" charset="0"/>
              <a:buChar char="•"/>
            </a:pPr>
            <a:r>
              <a:rPr lang="en-US" dirty="0" smtClean="0">
                <a:latin typeface="Arial" pitchFamily="34" charset="0"/>
                <a:cs typeface="Arial" pitchFamily="34" charset="0"/>
              </a:rPr>
              <a:t> Policies and Procedures</a:t>
            </a:r>
          </a:p>
          <a:p>
            <a:pPr>
              <a:spcAft>
                <a:spcPts val="1200"/>
              </a:spcAft>
              <a:buFont typeface="Arial" pitchFamily="34" charset="0"/>
              <a:buChar char="•"/>
            </a:pPr>
            <a:r>
              <a:rPr lang="en-US" dirty="0" smtClean="0">
                <a:latin typeface="Arial" pitchFamily="34" charset="0"/>
                <a:cs typeface="Arial" pitchFamily="34" charset="0"/>
              </a:rPr>
              <a:t> Contracts</a:t>
            </a:r>
          </a:p>
          <a:p>
            <a:pPr>
              <a:spcAft>
                <a:spcPts val="1200"/>
              </a:spcAft>
              <a:buFont typeface="Arial" pitchFamily="34" charset="0"/>
              <a:buChar char="•"/>
            </a:pPr>
            <a:r>
              <a:rPr lang="en-US" dirty="0" smtClean="0">
                <a:latin typeface="Arial" pitchFamily="34" charset="0"/>
                <a:cs typeface="Arial" pitchFamily="34" charset="0"/>
              </a:rPr>
              <a:t> Threshold Chart</a:t>
            </a:r>
          </a:p>
        </p:txBody>
      </p:sp>
      <p:sp>
        <p:nvSpPr>
          <p:cNvPr id="12" name="TextBox 11"/>
          <p:cNvSpPr txBox="1"/>
          <p:nvPr/>
        </p:nvSpPr>
        <p:spPr>
          <a:xfrm>
            <a:off x="3169402" y="1487504"/>
            <a:ext cx="2921202" cy="1354217"/>
          </a:xfrm>
          <a:prstGeom prst="rect">
            <a:avLst/>
          </a:prstGeom>
          <a:noFill/>
        </p:spPr>
        <p:txBody>
          <a:bodyPr wrap="square" rtlCol="0">
            <a:spAutoFit/>
          </a:bodyPr>
          <a:lstStyle/>
          <a:p>
            <a:pPr marL="111125" indent="-111125">
              <a:spcAft>
                <a:spcPts val="1200"/>
              </a:spcAft>
              <a:buFont typeface="Arial" pitchFamily="34" charset="0"/>
              <a:buChar char="•"/>
            </a:pPr>
            <a:r>
              <a:rPr lang="en-US" dirty="0" smtClean="0">
                <a:latin typeface="Arial" pitchFamily="34" charset="0"/>
                <a:cs typeface="Arial" pitchFamily="34" charset="0"/>
              </a:rPr>
              <a:t> Regional and On-site           Campus Let Contracts Training</a:t>
            </a:r>
          </a:p>
          <a:p>
            <a:pPr marL="111125" indent="-111125">
              <a:spcAft>
                <a:spcPts val="1200"/>
              </a:spcAft>
              <a:buFont typeface="Arial" pitchFamily="34" charset="0"/>
              <a:buChar char="•"/>
            </a:pPr>
            <a:r>
              <a:rPr lang="en-US" dirty="0" smtClean="0">
                <a:latin typeface="Arial" pitchFamily="34" charset="0"/>
                <a:cs typeface="Arial" pitchFamily="34" charset="0"/>
              </a:rPr>
              <a:t> Webinars </a:t>
            </a:r>
          </a:p>
        </p:txBody>
      </p:sp>
      <p:sp>
        <p:nvSpPr>
          <p:cNvPr id="13" name="TextBox 12"/>
          <p:cNvSpPr txBox="1"/>
          <p:nvPr/>
        </p:nvSpPr>
        <p:spPr>
          <a:xfrm>
            <a:off x="6172054" y="1487504"/>
            <a:ext cx="2820692" cy="3447098"/>
          </a:xfrm>
          <a:prstGeom prst="rect">
            <a:avLst/>
          </a:prstGeom>
          <a:noFill/>
        </p:spPr>
        <p:txBody>
          <a:bodyPr wrap="square" rtlCol="0">
            <a:spAutoFit/>
          </a:bodyPr>
          <a:lstStyle/>
          <a:p>
            <a:pPr>
              <a:spcAft>
                <a:spcPts val="1200"/>
              </a:spcAft>
              <a:buFont typeface="Arial" pitchFamily="34" charset="0"/>
              <a:buChar char="•"/>
            </a:pPr>
            <a:r>
              <a:rPr lang="en-US" dirty="0" smtClean="0">
                <a:latin typeface="Arial" pitchFamily="34" charset="0"/>
                <a:cs typeface="Arial" pitchFamily="34" charset="0"/>
              </a:rPr>
              <a:t> </a:t>
            </a:r>
            <a:r>
              <a:rPr lang="en-US" sz="1600" dirty="0" smtClean="0">
                <a:latin typeface="Arial" pitchFamily="34" charset="0"/>
                <a:cs typeface="Arial" pitchFamily="34" charset="0"/>
              </a:rPr>
              <a:t>Guidance Documents</a:t>
            </a:r>
          </a:p>
          <a:p>
            <a:pPr marL="687388" lvl="2" indent="-230188">
              <a:spcAft>
                <a:spcPts val="1200"/>
              </a:spcAft>
              <a:buFont typeface="Arial" pitchFamily="34" charset="0"/>
              <a:buChar char="•"/>
            </a:pPr>
            <a:r>
              <a:rPr lang="en-US" sz="1500" dirty="0" smtClean="0">
                <a:latin typeface="Arial" pitchFamily="34" charset="0"/>
                <a:cs typeface="Arial" pitchFamily="34" charset="0"/>
              </a:rPr>
              <a:t>Construction Bonds</a:t>
            </a:r>
          </a:p>
          <a:p>
            <a:pPr marL="687388" lvl="2" indent="-230188">
              <a:spcAft>
                <a:spcPts val="1200"/>
              </a:spcAft>
              <a:buFont typeface="Arial" pitchFamily="34" charset="0"/>
              <a:buChar char="•"/>
            </a:pPr>
            <a:r>
              <a:rPr lang="en-US" sz="1500" dirty="0" smtClean="0">
                <a:latin typeface="Arial" pitchFamily="34" charset="0"/>
                <a:cs typeface="Arial" pitchFamily="34" charset="0"/>
              </a:rPr>
              <a:t>Temporary Services</a:t>
            </a:r>
          </a:p>
          <a:p>
            <a:pPr marL="687388" lvl="2" indent="-230188">
              <a:spcAft>
                <a:spcPts val="1200"/>
              </a:spcAft>
              <a:buFont typeface="Arial" pitchFamily="34" charset="0"/>
              <a:buChar char="•"/>
            </a:pPr>
            <a:r>
              <a:rPr lang="en-US" sz="1500" dirty="0" smtClean="0">
                <a:latin typeface="Arial" pitchFamily="34" charset="0"/>
                <a:cs typeface="Arial" pitchFamily="34" charset="0"/>
              </a:rPr>
              <a:t>Construction Authority</a:t>
            </a:r>
          </a:p>
          <a:p>
            <a:pPr marL="687388" lvl="2" indent="-230188">
              <a:spcAft>
                <a:spcPts val="1200"/>
              </a:spcAft>
              <a:buFont typeface="Arial" pitchFamily="34" charset="0"/>
              <a:buChar char="•"/>
            </a:pPr>
            <a:r>
              <a:rPr lang="en-US" sz="1500" dirty="0" smtClean="0">
                <a:latin typeface="Arial" pitchFamily="34" charset="0"/>
                <a:cs typeface="Arial" pitchFamily="34" charset="0"/>
              </a:rPr>
              <a:t>DOB Approvals</a:t>
            </a:r>
          </a:p>
          <a:p>
            <a:pPr marL="687388" lvl="2" indent="-230188">
              <a:spcAft>
                <a:spcPts val="1200"/>
              </a:spcAft>
              <a:buFont typeface="Arial" pitchFamily="34" charset="0"/>
              <a:buChar char="•"/>
            </a:pPr>
            <a:r>
              <a:rPr lang="en-US" sz="1500" dirty="0" smtClean="0">
                <a:latin typeface="Arial" pitchFamily="34" charset="0"/>
                <a:cs typeface="Arial" pitchFamily="34" charset="0"/>
              </a:rPr>
              <a:t>Debriefing</a:t>
            </a:r>
          </a:p>
          <a:p>
            <a:pPr marL="687388" lvl="2" indent="-230188">
              <a:spcAft>
                <a:spcPts val="1200"/>
              </a:spcAft>
              <a:buFont typeface="Arial" pitchFamily="34" charset="0"/>
              <a:buChar char="•"/>
            </a:pPr>
            <a:r>
              <a:rPr lang="en-US" sz="1500" dirty="0" smtClean="0">
                <a:latin typeface="Arial" pitchFamily="34" charset="0"/>
                <a:cs typeface="Arial" pitchFamily="34" charset="0"/>
              </a:rPr>
              <a:t>Single/Sole Source</a:t>
            </a:r>
          </a:p>
          <a:p>
            <a:pPr marL="687388" lvl="2" indent="-230188">
              <a:spcAft>
                <a:spcPts val="1200"/>
              </a:spcAft>
              <a:buFont typeface="Arial" pitchFamily="34" charset="0"/>
              <a:buChar char="•"/>
            </a:pPr>
            <a:r>
              <a:rPr lang="en-US" sz="1500" dirty="0" smtClean="0">
                <a:latin typeface="Arial" pitchFamily="34" charset="0"/>
                <a:cs typeface="Arial" pitchFamily="34" charset="0"/>
              </a:rPr>
              <a:t>Field Orders</a:t>
            </a:r>
          </a:p>
          <a:p>
            <a:pPr marL="687388" lvl="2" indent="-230188">
              <a:spcAft>
                <a:spcPts val="1200"/>
              </a:spcAft>
              <a:buFont typeface="Arial" pitchFamily="34" charset="0"/>
              <a:buChar char="•"/>
            </a:pPr>
            <a:r>
              <a:rPr lang="en-US" sz="1500" dirty="0" smtClean="0">
                <a:latin typeface="Arial" pitchFamily="34" charset="0"/>
                <a:cs typeface="Arial" pitchFamily="34" charset="0"/>
              </a:rPr>
              <a:t>Equipment</a:t>
            </a:r>
          </a:p>
        </p:txBody>
      </p:sp>
      <p:sp>
        <p:nvSpPr>
          <p:cNvPr id="15" name="TextBox 14"/>
          <p:cNvSpPr txBox="1"/>
          <p:nvPr/>
        </p:nvSpPr>
        <p:spPr>
          <a:xfrm>
            <a:off x="178231" y="1118172"/>
            <a:ext cx="2758698" cy="369332"/>
          </a:xfrm>
          <a:prstGeom prst="rect">
            <a:avLst/>
          </a:prstGeom>
          <a:solidFill>
            <a:srgbClr val="009EE0"/>
          </a:solidFill>
        </p:spPr>
        <p:txBody>
          <a:bodyPr wrap="square" rtlCol="0">
            <a:spAutoFit/>
          </a:bodyPr>
          <a:lstStyle/>
          <a:p>
            <a:pPr algn="ctr"/>
            <a:r>
              <a:rPr lang="en-US" dirty="0" smtClean="0">
                <a:solidFill>
                  <a:schemeClr val="bg1"/>
                </a:solidFill>
                <a:latin typeface="Arial" pitchFamily="34" charset="0"/>
                <a:cs typeface="Arial" pitchFamily="34" charset="0"/>
              </a:rPr>
              <a:t>TOOLS</a:t>
            </a:r>
            <a:endParaRPr lang="en-US" dirty="0">
              <a:solidFill>
                <a:schemeClr val="bg1"/>
              </a:solidFill>
              <a:latin typeface="Arial" pitchFamily="34" charset="0"/>
              <a:cs typeface="Arial" pitchFamily="34" charset="0"/>
            </a:endParaRPr>
          </a:p>
        </p:txBody>
      </p:sp>
      <p:sp>
        <p:nvSpPr>
          <p:cNvPr id="16" name="TextBox 15"/>
          <p:cNvSpPr txBox="1"/>
          <p:nvPr/>
        </p:nvSpPr>
        <p:spPr>
          <a:xfrm>
            <a:off x="3187800" y="1118172"/>
            <a:ext cx="2758698" cy="369332"/>
          </a:xfrm>
          <a:prstGeom prst="rect">
            <a:avLst/>
          </a:prstGeom>
          <a:solidFill>
            <a:srgbClr val="781D7E"/>
          </a:solidFill>
        </p:spPr>
        <p:txBody>
          <a:bodyPr wrap="square" rtlCol="0">
            <a:spAutoFit/>
          </a:bodyPr>
          <a:lstStyle/>
          <a:p>
            <a:pPr algn="ctr"/>
            <a:r>
              <a:rPr lang="en-US" dirty="0" smtClean="0">
                <a:solidFill>
                  <a:schemeClr val="bg1"/>
                </a:solidFill>
                <a:latin typeface="Arial" pitchFamily="34" charset="0"/>
                <a:cs typeface="Arial" pitchFamily="34" charset="0"/>
              </a:rPr>
              <a:t>TRAINING</a:t>
            </a:r>
            <a:endParaRPr lang="en-US" dirty="0">
              <a:solidFill>
                <a:schemeClr val="bg1"/>
              </a:solidFill>
              <a:latin typeface="Arial" pitchFamily="34" charset="0"/>
              <a:cs typeface="Arial" pitchFamily="34" charset="0"/>
            </a:endParaRPr>
          </a:p>
        </p:txBody>
      </p:sp>
      <p:sp>
        <p:nvSpPr>
          <p:cNvPr id="17" name="TextBox 16"/>
          <p:cNvSpPr txBox="1"/>
          <p:nvPr/>
        </p:nvSpPr>
        <p:spPr>
          <a:xfrm>
            <a:off x="6235796" y="1124651"/>
            <a:ext cx="2756950" cy="369332"/>
          </a:xfrm>
          <a:prstGeom prst="rect">
            <a:avLst/>
          </a:prstGeom>
          <a:solidFill>
            <a:srgbClr val="54B948"/>
          </a:solidFill>
        </p:spPr>
        <p:txBody>
          <a:bodyPr wrap="square" rtlCol="0">
            <a:spAutoFit/>
          </a:bodyPr>
          <a:lstStyle/>
          <a:p>
            <a:pPr algn="ctr"/>
            <a:r>
              <a:rPr lang="en-US" dirty="0" smtClean="0">
                <a:solidFill>
                  <a:schemeClr val="bg1"/>
                </a:solidFill>
                <a:latin typeface="Arial" pitchFamily="34" charset="0"/>
                <a:cs typeface="Arial" pitchFamily="34" charset="0"/>
              </a:rPr>
              <a:t>COMMUNICATION</a:t>
            </a:r>
            <a:endParaRPr lang="en-US"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plaza.jpg"/>
          <p:cNvPicPr>
            <a:picLocks noChangeAspect="1"/>
          </p:cNvPicPr>
          <p:nvPr/>
        </p:nvPicPr>
        <p:blipFill>
          <a:blip r:embed="rId2" cstate="screen"/>
          <a:srcRect/>
          <a:stretch>
            <a:fillRect/>
          </a:stretch>
        </p:blipFill>
        <p:spPr>
          <a:xfrm>
            <a:off x="2" y="382246"/>
            <a:ext cx="9046278" cy="4698807"/>
          </a:xfrm>
          <a:prstGeom prst="rect">
            <a:avLst/>
          </a:prstGeom>
        </p:spPr>
      </p:pic>
      <p:pic>
        <p:nvPicPr>
          <p:cNvPr id="8" name="Picture 7" descr="translucent background.png"/>
          <p:cNvPicPr>
            <a:picLocks noChangeAspect="1"/>
          </p:cNvPicPr>
          <p:nvPr/>
        </p:nvPicPr>
        <p:blipFill>
          <a:blip r:embed="rId3" cstate="screen"/>
          <a:stretch>
            <a:fillRect/>
          </a:stretch>
        </p:blipFill>
        <p:spPr>
          <a:xfrm>
            <a:off x="6079" y="0"/>
            <a:ext cx="9131841" cy="5143500"/>
          </a:xfrm>
          <a:prstGeom prst="rect">
            <a:avLst/>
          </a:prstGeom>
        </p:spPr>
      </p:pic>
      <p:pic>
        <p:nvPicPr>
          <p:cNvPr id="6" name="Picture 3"/>
          <p:cNvPicPr>
            <a:picLocks noChangeAspect="1" noChangeArrowheads="1"/>
          </p:cNvPicPr>
          <p:nvPr/>
        </p:nvPicPr>
        <p:blipFill>
          <a:blip r:embed="rId4" cstate="screen"/>
          <a:srcRect/>
          <a:stretch>
            <a:fillRect/>
          </a:stretch>
        </p:blipFill>
        <p:spPr bwMode="auto">
          <a:xfrm>
            <a:off x="0" y="-129265"/>
            <a:ext cx="9144000" cy="1162198"/>
          </a:xfrm>
          <a:prstGeom prst="rect">
            <a:avLst/>
          </a:prstGeom>
          <a:noFill/>
          <a:ln w="9525" algn="in">
            <a:noFill/>
            <a:miter lim="800000"/>
            <a:headEnd/>
            <a:tailEnd/>
          </a:ln>
          <a:effectLst/>
        </p:spPr>
      </p:pic>
      <p:pic>
        <p:nvPicPr>
          <p:cNvPr id="3075" name="Picture 3"/>
          <p:cNvPicPr>
            <a:picLocks noChangeAspect="1" noChangeArrowheads="1"/>
          </p:cNvPicPr>
          <p:nvPr/>
        </p:nvPicPr>
        <p:blipFill>
          <a:blip r:embed="rId5" cstate="screen"/>
          <a:srcRect/>
          <a:stretch>
            <a:fillRect/>
          </a:stretch>
        </p:blipFill>
        <p:spPr bwMode="auto">
          <a:xfrm>
            <a:off x="0" y="4329114"/>
            <a:ext cx="9144000" cy="815973"/>
          </a:xfrm>
          <a:prstGeom prst="rect">
            <a:avLst/>
          </a:prstGeom>
          <a:noFill/>
          <a:ln w="9525" algn="in">
            <a:noFill/>
            <a:miter lim="800000"/>
            <a:headEnd/>
            <a:tailEnd/>
          </a:ln>
          <a:effectLst/>
        </p:spPr>
      </p:pic>
      <p:pic>
        <p:nvPicPr>
          <p:cNvPr id="3" name="Picture 2" descr="watermark__BLUE_logo.png"/>
          <p:cNvPicPr>
            <a:picLocks noChangeAspect="1"/>
          </p:cNvPicPr>
          <p:nvPr/>
        </p:nvPicPr>
        <p:blipFill>
          <a:blip r:embed="rId6"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6980" y="382246"/>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Residence Hall Capital Program</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55988" y="1292984"/>
            <a:ext cx="6716311" cy="2616101"/>
          </a:xfrm>
          <a:prstGeom prst="rect">
            <a:avLst/>
          </a:prstGeom>
          <a:noFill/>
        </p:spPr>
        <p:txBody>
          <a:bodyPr wrap="square" rtlCol="0">
            <a:spAutoFit/>
          </a:bodyPr>
          <a:lstStyle/>
          <a:p>
            <a:pPr marL="230188" indent="-230188">
              <a:spcAft>
                <a:spcPts val="1200"/>
              </a:spcAft>
            </a:pPr>
            <a:r>
              <a:rPr lang="en-US" sz="2400" b="1" dirty="0" smtClean="0">
                <a:latin typeface="Arial" pitchFamily="34" charset="0"/>
                <a:cs typeface="Arial" pitchFamily="34" charset="0"/>
              </a:rPr>
              <a:t> </a:t>
            </a:r>
            <a:r>
              <a:rPr lang="en-US" sz="2800" b="1" dirty="0" smtClean="0">
                <a:latin typeface="Arial" pitchFamily="34" charset="0"/>
                <a:cs typeface="Arial" pitchFamily="34" charset="0"/>
              </a:rPr>
              <a:t>Program Structure</a:t>
            </a:r>
          </a:p>
          <a:p>
            <a:pPr marL="230188" lvl="1" indent="-230188">
              <a:spcAft>
                <a:spcPts val="1200"/>
              </a:spcAft>
              <a:buFont typeface="Arial" pitchFamily="34" charset="0"/>
              <a:buChar char="•"/>
            </a:pPr>
            <a:r>
              <a:rPr lang="en-US" sz="2400" b="1" dirty="0" smtClean="0">
                <a:latin typeface="Arial" pitchFamily="34" charset="0"/>
                <a:cs typeface="Arial" pitchFamily="34" charset="0"/>
              </a:rPr>
              <a:t>Participating Campuses</a:t>
            </a:r>
          </a:p>
          <a:p>
            <a:pPr marL="230188" lvl="1" indent="-230188">
              <a:spcAft>
                <a:spcPts val="1200"/>
              </a:spcAft>
              <a:buFont typeface="Arial" pitchFamily="34" charset="0"/>
              <a:buChar char="•"/>
            </a:pPr>
            <a:r>
              <a:rPr lang="en-US" sz="2400" b="1" dirty="0" smtClean="0">
                <a:latin typeface="Arial" pitchFamily="34" charset="0"/>
                <a:cs typeface="Arial" pitchFamily="34" charset="0"/>
              </a:rPr>
              <a:t>Ownership of Buildings</a:t>
            </a:r>
          </a:p>
          <a:p>
            <a:pPr marL="230188" lvl="1" indent="-230188">
              <a:spcAft>
                <a:spcPts val="1200"/>
              </a:spcAft>
              <a:buFont typeface="Arial" pitchFamily="34" charset="0"/>
              <a:buChar char="•"/>
            </a:pPr>
            <a:r>
              <a:rPr lang="en-US" sz="2400" b="1" dirty="0" smtClean="0">
                <a:latin typeface="Arial" pitchFamily="34" charset="0"/>
                <a:cs typeface="Arial" pitchFamily="34" charset="0"/>
              </a:rPr>
              <a:t>Support from System Administration</a:t>
            </a:r>
          </a:p>
          <a:p>
            <a:pPr lvl="1">
              <a:lnSpc>
                <a:spcPct val="150000"/>
              </a:lnSpc>
              <a:buFont typeface="Arial" pitchFamily="34" charset="0"/>
              <a:buChar char="•"/>
            </a:pPr>
            <a:endParaRPr lang="en-US" sz="16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screen"/>
          <a:srcRect/>
          <a:stretch>
            <a:fillRect/>
          </a:stretch>
        </p:blipFill>
        <p:spPr bwMode="auto">
          <a:xfrm>
            <a:off x="0" y="-129265"/>
            <a:ext cx="9144000" cy="1162198"/>
          </a:xfrm>
          <a:prstGeom prst="rect">
            <a:avLst/>
          </a:prstGeom>
          <a:noFill/>
          <a:ln w="9525" algn="in">
            <a:noFill/>
            <a:miter lim="800000"/>
            <a:headEnd/>
            <a:tailEnd/>
          </a:ln>
          <a:effectLst/>
        </p:spPr>
      </p:pic>
      <p:pic>
        <p:nvPicPr>
          <p:cNvPr id="3075" name="Picture 3"/>
          <p:cNvPicPr>
            <a:picLocks noChangeAspect="1" noChangeArrowheads="1"/>
          </p:cNvPicPr>
          <p:nvPr/>
        </p:nvPicPr>
        <p:blipFill>
          <a:blip r:embed="rId3" cstate="screen"/>
          <a:srcRect/>
          <a:stretch>
            <a:fillRect/>
          </a:stretch>
        </p:blipFill>
        <p:spPr bwMode="auto">
          <a:xfrm>
            <a:off x="0" y="4329114"/>
            <a:ext cx="9144000" cy="815973"/>
          </a:xfrm>
          <a:prstGeom prst="rect">
            <a:avLst/>
          </a:prstGeom>
          <a:noFill/>
          <a:ln w="9525" algn="in">
            <a:noFill/>
            <a:miter lim="800000"/>
            <a:headEnd/>
            <a:tailEnd/>
          </a:ln>
          <a:effectLst/>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6980" y="382246"/>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Residence Hall Capital Program</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55988" y="1178950"/>
            <a:ext cx="6716311" cy="2616101"/>
          </a:xfrm>
          <a:prstGeom prst="rect">
            <a:avLst/>
          </a:prstGeom>
          <a:noFill/>
        </p:spPr>
        <p:txBody>
          <a:bodyPr wrap="square" rtlCol="0">
            <a:spAutoFit/>
          </a:bodyPr>
          <a:lstStyle/>
          <a:p>
            <a:pPr marL="230188" indent="-230188">
              <a:spcAft>
                <a:spcPts val="1200"/>
              </a:spcAft>
            </a:pPr>
            <a:r>
              <a:rPr lang="en-US" sz="2400" b="1" dirty="0" smtClean="0">
                <a:latin typeface="Arial" pitchFamily="34" charset="0"/>
                <a:cs typeface="Arial" pitchFamily="34" charset="0"/>
              </a:rPr>
              <a:t> </a:t>
            </a:r>
            <a:r>
              <a:rPr lang="en-US" sz="2800" b="1" smtClean="0">
                <a:latin typeface="Arial" pitchFamily="34" charset="0"/>
                <a:cs typeface="Arial" pitchFamily="34" charset="0"/>
              </a:rPr>
              <a:t>Annual </a:t>
            </a:r>
            <a:r>
              <a:rPr lang="en-US" sz="2800" b="1" smtClean="0">
                <a:latin typeface="Arial" pitchFamily="34" charset="0"/>
                <a:cs typeface="Arial" pitchFamily="34" charset="0"/>
              </a:rPr>
              <a:t>Processes</a:t>
            </a:r>
            <a:endParaRPr lang="en-US" sz="2800" b="1" dirty="0" smtClean="0">
              <a:latin typeface="Arial" pitchFamily="34" charset="0"/>
              <a:cs typeface="Arial" pitchFamily="34" charset="0"/>
            </a:endParaRPr>
          </a:p>
          <a:p>
            <a:pPr marL="230188" lvl="1" indent="-230188">
              <a:spcAft>
                <a:spcPts val="1200"/>
              </a:spcAft>
              <a:buFont typeface="Arial" pitchFamily="34" charset="0"/>
              <a:buChar char="•"/>
            </a:pPr>
            <a:r>
              <a:rPr lang="en-US" sz="2400" b="1" dirty="0" smtClean="0">
                <a:latin typeface="Arial" pitchFamily="34" charset="0"/>
                <a:cs typeface="Arial" pitchFamily="34" charset="0"/>
              </a:rPr>
              <a:t>Capital Plan</a:t>
            </a:r>
          </a:p>
          <a:p>
            <a:pPr marL="230188" lvl="1" indent="-230188">
              <a:spcAft>
                <a:spcPts val="1200"/>
              </a:spcAft>
              <a:buFont typeface="Arial" pitchFamily="34" charset="0"/>
              <a:buChar char="•"/>
            </a:pPr>
            <a:r>
              <a:rPr lang="en-US" sz="2400" b="1" dirty="0" smtClean="0">
                <a:latin typeface="Arial" pitchFamily="34" charset="0"/>
                <a:cs typeface="Arial" pitchFamily="34" charset="0"/>
              </a:rPr>
              <a:t>Bond Sale</a:t>
            </a:r>
          </a:p>
          <a:p>
            <a:pPr marL="230188" lvl="1" indent="-230188">
              <a:spcAft>
                <a:spcPts val="1200"/>
              </a:spcAft>
              <a:buFont typeface="Arial" pitchFamily="34" charset="0"/>
              <a:buChar char="•"/>
            </a:pPr>
            <a:r>
              <a:rPr lang="en-US" sz="2400" b="1" dirty="0" smtClean="0">
                <a:latin typeface="Arial" pitchFamily="34" charset="0"/>
                <a:cs typeface="Arial" pitchFamily="34" charset="0"/>
              </a:rPr>
              <a:t>Budget Submittal</a:t>
            </a:r>
          </a:p>
          <a:p>
            <a:pPr marL="230188" lvl="1" indent="-230188">
              <a:spcAft>
                <a:spcPts val="1200"/>
              </a:spcAft>
              <a:buFont typeface="Arial" pitchFamily="34" charset="0"/>
              <a:buChar char="•"/>
            </a:pPr>
            <a:r>
              <a:rPr lang="en-US" sz="2400" b="1" dirty="0" smtClean="0">
                <a:latin typeface="Arial" pitchFamily="34" charset="0"/>
                <a:cs typeface="Arial" pitchFamily="34" charset="0"/>
              </a:rPr>
              <a:t>Surveys</a:t>
            </a:r>
          </a:p>
        </p:txBody>
      </p:sp>
      <p:pic>
        <p:nvPicPr>
          <p:cNvPr id="7" name="Picture 6" descr="cash2.jpg"/>
          <p:cNvPicPr>
            <a:picLocks noChangeAspect="1"/>
          </p:cNvPicPr>
          <p:nvPr/>
        </p:nvPicPr>
        <p:blipFill>
          <a:blip r:embed="rId5" cstate="screen"/>
          <a:stretch>
            <a:fillRect/>
          </a:stretch>
        </p:blipFill>
        <p:spPr>
          <a:xfrm>
            <a:off x="5020692" y="1974468"/>
            <a:ext cx="2462032" cy="1820583"/>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screen"/>
          <a:srcRect/>
          <a:stretch>
            <a:fillRect/>
          </a:stretch>
        </p:blipFill>
        <p:spPr bwMode="auto">
          <a:xfrm>
            <a:off x="0" y="-129265"/>
            <a:ext cx="9144000" cy="1162198"/>
          </a:xfrm>
          <a:prstGeom prst="rect">
            <a:avLst/>
          </a:prstGeom>
          <a:noFill/>
          <a:ln w="9525" algn="in">
            <a:noFill/>
            <a:miter lim="800000"/>
            <a:headEnd/>
            <a:tailEnd/>
          </a:ln>
          <a:effectLst/>
        </p:spPr>
      </p:pic>
      <p:pic>
        <p:nvPicPr>
          <p:cNvPr id="3075" name="Picture 3"/>
          <p:cNvPicPr>
            <a:picLocks noChangeAspect="1" noChangeArrowheads="1"/>
          </p:cNvPicPr>
          <p:nvPr/>
        </p:nvPicPr>
        <p:blipFill>
          <a:blip r:embed="rId3" cstate="screen"/>
          <a:srcRect/>
          <a:stretch>
            <a:fillRect/>
          </a:stretch>
        </p:blipFill>
        <p:spPr bwMode="auto">
          <a:xfrm>
            <a:off x="0" y="4329114"/>
            <a:ext cx="9144000" cy="815973"/>
          </a:xfrm>
          <a:prstGeom prst="rect">
            <a:avLst/>
          </a:prstGeom>
          <a:noFill/>
          <a:ln w="9525" algn="in">
            <a:noFill/>
            <a:miter lim="800000"/>
            <a:headEnd/>
            <a:tailEnd/>
          </a:ln>
          <a:effectLst/>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6980" y="382246"/>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Residence Hall Capital Program</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55988" y="1292984"/>
            <a:ext cx="6716311" cy="2646878"/>
          </a:xfrm>
          <a:prstGeom prst="rect">
            <a:avLst/>
          </a:prstGeom>
          <a:noFill/>
        </p:spPr>
        <p:txBody>
          <a:bodyPr wrap="square" rtlCol="0">
            <a:spAutoFit/>
          </a:bodyPr>
          <a:lstStyle/>
          <a:p>
            <a:pPr marL="230188" indent="-230188">
              <a:spcAft>
                <a:spcPts val="1200"/>
              </a:spcAft>
            </a:pPr>
            <a:r>
              <a:rPr lang="en-US" sz="2400" b="1" dirty="0" smtClean="0">
                <a:latin typeface="Arial" pitchFamily="34" charset="0"/>
                <a:cs typeface="Arial" pitchFamily="34" charset="0"/>
              </a:rPr>
              <a:t> </a:t>
            </a:r>
            <a:r>
              <a:rPr lang="en-US" sz="2800" b="1" dirty="0" smtClean="0">
                <a:latin typeface="Arial" pitchFamily="34" charset="0"/>
                <a:cs typeface="Arial" pitchFamily="34" charset="0"/>
              </a:rPr>
              <a:t>Capital Projects</a:t>
            </a:r>
          </a:p>
          <a:p>
            <a:pPr marL="230188" lvl="1" indent="-230188">
              <a:spcAft>
                <a:spcPts val="1200"/>
              </a:spcAft>
              <a:buFont typeface="Arial" pitchFamily="34" charset="0"/>
              <a:buChar char="•"/>
            </a:pPr>
            <a:r>
              <a:rPr lang="en-US" sz="2400" b="1" dirty="0" smtClean="0">
                <a:latin typeface="Arial" pitchFamily="34" charset="0"/>
                <a:cs typeface="Arial" pitchFamily="34" charset="0"/>
              </a:rPr>
              <a:t>Construction Management</a:t>
            </a:r>
          </a:p>
          <a:p>
            <a:pPr marL="230188" lvl="1" indent="-230188">
              <a:spcAft>
                <a:spcPts val="1200"/>
              </a:spcAft>
              <a:buFont typeface="Arial" pitchFamily="34" charset="0"/>
              <a:buChar char="•"/>
            </a:pPr>
            <a:r>
              <a:rPr lang="en-US" sz="2400" b="1" dirty="0" smtClean="0">
                <a:latin typeface="Arial" pitchFamily="34" charset="0"/>
                <a:cs typeface="Arial" pitchFamily="34" charset="0"/>
              </a:rPr>
              <a:t>Funding Options</a:t>
            </a:r>
          </a:p>
          <a:p>
            <a:pPr lvl="1">
              <a:lnSpc>
                <a:spcPct val="150000"/>
              </a:lnSpc>
            </a:pPr>
            <a:endParaRPr lang="en-US" sz="2400" b="1" dirty="0" smtClean="0">
              <a:latin typeface="Arial" pitchFamily="34" charset="0"/>
              <a:cs typeface="Arial" pitchFamily="34" charset="0"/>
            </a:endParaRPr>
          </a:p>
          <a:p>
            <a:pPr lvl="1">
              <a:lnSpc>
                <a:spcPct val="150000"/>
              </a:lnSpc>
              <a:buFont typeface="Arial" pitchFamily="34" charset="0"/>
              <a:buChar char="•"/>
            </a:pPr>
            <a:endParaRPr lang="en-US" sz="1600" b="1" dirty="0">
              <a:solidFill>
                <a:schemeClr val="bg1"/>
              </a:solidFill>
              <a:latin typeface="Arial" pitchFamily="34" charset="0"/>
              <a:cs typeface="Arial" pitchFamily="34" charset="0"/>
            </a:endParaRPr>
          </a:p>
        </p:txBody>
      </p:sp>
      <p:pic>
        <p:nvPicPr>
          <p:cNvPr id="7" name="Picture 6" descr="architect2.jpg"/>
          <p:cNvPicPr>
            <a:picLocks noChangeAspect="1"/>
          </p:cNvPicPr>
          <p:nvPr/>
        </p:nvPicPr>
        <p:blipFill>
          <a:blip r:embed="rId5" cstate="screen"/>
          <a:stretch>
            <a:fillRect/>
          </a:stretch>
        </p:blipFill>
        <p:spPr>
          <a:xfrm>
            <a:off x="5686506" y="1521674"/>
            <a:ext cx="2936847" cy="195433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090433" y="0"/>
            <a:ext cx="3044952" cy="5143500"/>
          </a:xfrm>
          <a:prstGeom prst="rect">
            <a:avLst/>
          </a:prstGeom>
          <a:solidFill>
            <a:srgbClr val="54B948">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TextBox 15"/>
          <p:cNvSpPr txBox="1"/>
          <p:nvPr/>
        </p:nvSpPr>
        <p:spPr>
          <a:xfrm>
            <a:off x="6268427" y="1124651"/>
            <a:ext cx="2758697" cy="369332"/>
          </a:xfrm>
          <a:prstGeom prst="rect">
            <a:avLst/>
          </a:prstGeom>
          <a:solidFill>
            <a:srgbClr val="54B948"/>
          </a:solidFill>
        </p:spPr>
        <p:txBody>
          <a:bodyPr wrap="square" rtlCol="0">
            <a:spAutoFit/>
          </a:bodyPr>
          <a:lstStyle/>
          <a:p>
            <a:pPr algn="ctr"/>
            <a:r>
              <a:rPr lang="en-US" dirty="0" smtClean="0">
                <a:solidFill>
                  <a:schemeClr val="bg1"/>
                </a:solidFill>
                <a:latin typeface="Arial" pitchFamily="34" charset="0"/>
                <a:cs typeface="Arial" pitchFamily="34" charset="0"/>
              </a:rPr>
              <a:t>COMMUNICATION</a:t>
            </a:r>
            <a:endParaRPr lang="en-US" dirty="0">
              <a:solidFill>
                <a:schemeClr val="bg1"/>
              </a:solidFill>
              <a:latin typeface="Arial" pitchFamily="34" charset="0"/>
              <a:cs typeface="Arial" pitchFamily="34" charset="0"/>
            </a:endParaRPr>
          </a:p>
        </p:txBody>
      </p:sp>
      <p:sp>
        <p:nvSpPr>
          <p:cNvPr id="8" name="Rectangle 7"/>
          <p:cNvSpPr/>
          <p:nvPr/>
        </p:nvSpPr>
        <p:spPr>
          <a:xfrm>
            <a:off x="3045651" y="0"/>
            <a:ext cx="3044952" cy="5143500"/>
          </a:xfrm>
          <a:prstGeom prst="rect">
            <a:avLst/>
          </a:prstGeom>
          <a:solidFill>
            <a:srgbClr val="781D7E">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1" y="0"/>
            <a:ext cx="3044952" cy="5143500"/>
          </a:xfrm>
          <a:prstGeom prst="rect">
            <a:avLst/>
          </a:prstGeom>
          <a:solidFill>
            <a:srgbClr val="009EE0">
              <a:alpha val="22745"/>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3"/>
          <p:cNvPicPr>
            <a:picLocks noChangeAspect="1" noChangeArrowheads="1"/>
          </p:cNvPicPr>
          <p:nvPr/>
        </p:nvPicPr>
        <p:blipFill>
          <a:blip r:embed="rId2" cstate="screen"/>
          <a:srcRect/>
          <a:stretch>
            <a:fillRect/>
          </a:stretch>
        </p:blipFill>
        <p:spPr bwMode="auto">
          <a:xfrm>
            <a:off x="0" y="382246"/>
            <a:ext cx="6745574" cy="650687"/>
          </a:xfrm>
          <a:prstGeom prst="rect">
            <a:avLst/>
          </a:prstGeom>
          <a:noFill/>
          <a:ln w="9525" algn="in">
            <a:noFill/>
            <a:miter lim="800000"/>
            <a:headEnd/>
            <a:tailEnd/>
          </a:ln>
          <a:effectLst/>
        </p:spPr>
      </p:pic>
      <p:pic>
        <p:nvPicPr>
          <p:cNvPr id="3" name="Picture 2" descr="watermark__BLUE_logo.png"/>
          <p:cNvPicPr>
            <a:picLocks noChangeAspect="1"/>
          </p:cNvPicPr>
          <p:nvPr/>
        </p:nvPicPr>
        <p:blipFill>
          <a:blip r:embed="rId3"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Res. Hall Resources</a:t>
            </a:r>
            <a:endParaRPr lang="en-US" sz="3600" b="1" spc="-150" dirty="0">
              <a:solidFill>
                <a:schemeClr val="bg1"/>
              </a:solidFill>
              <a:latin typeface="Arial" pitchFamily="34" charset="0"/>
              <a:cs typeface="Arial" pitchFamily="34" charset="0"/>
            </a:endParaRPr>
          </a:p>
        </p:txBody>
      </p:sp>
      <p:sp>
        <p:nvSpPr>
          <p:cNvPr id="10" name="TextBox 9"/>
          <p:cNvSpPr txBox="1"/>
          <p:nvPr/>
        </p:nvSpPr>
        <p:spPr>
          <a:xfrm>
            <a:off x="0" y="1490124"/>
            <a:ext cx="3161654" cy="2339102"/>
          </a:xfrm>
          <a:prstGeom prst="rect">
            <a:avLst/>
          </a:prstGeom>
          <a:noFill/>
        </p:spPr>
        <p:txBody>
          <a:bodyPr wrap="square" rtlCol="0">
            <a:spAutoFit/>
          </a:bodyPr>
          <a:lstStyle/>
          <a:p>
            <a:pPr marL="230188" indent="-230188">
              <a:spcAft>
                <a:spcPts val="1200"/>
              </a:spcAft>
              <a:buFont typeface="Arial" pitchFamily="34" charset="0"/>
              <a:buChar char="•"/>
            </a:pPr>
            <a:r>
              <a:rPr lang="en-US" dirty="0" smtClean="0">
                <a:latin typeface="Arial" pitchFamily="34" charset="0"/>
                <a:cs typeface="Arial" pitchFamily="34" charset="0"/>
              </a:rPr>
              <a:t>SUNY Residence Hall Program- Minimal Living Standards</a:t>
            </a:r>
            <a:br>
              <a:rPr lang="en-US" dirty="0" smtClean="0">
                <a:latin typeface="Arial" pitchFamily="34" charset="0"/>
                <a:cs typeface="Arial" pitchFamily="34" charset="0"/>
              </a:rPr>
            </a:br>
            <a:r>
              <a:rPr lang="en-US" dirty="0" smtClean="0">
                <a:latin typeface="Arial" pitchFamily="34" charset="0"/>
                <a:cs typeface="Arial" pitchFamily="34" charset="0"/>
              </a:rPr>
              <a:t>(SUNY Policy No. 3451)</a:t>
            </a:r>
          </a:p>
          <a:p>
            <a:pPr marL="230188" indent="-230188">
              <a:spcAft>
                <a:spcPts val="1200"/>
              </a:spcAft>
              <a:buFont typeface="Arial" pitchFamily="34" charset="0"/>
              <a:buChar char="•"/>
            </a:pPr>
            <a:r>
              <a:rPr lang="en-US" dirty="0" smtClean="0">
                <a:latin typeface="Arial" pitchFamily="34" charset="0"/>
                <a:cs typeface="Arial" pitchFamily="34" charset="0"/>
              </a:rPr>
              <a:t>DASNY Residence Hall      Guidelines</a:t>
            </a:r>
          </a:p>
          <a:p>
            <a:pPr marL="230188" indent="-230188">
              <a:spcAft>
                <a:spcPts val="1200"/>
              </a:spcAft>
              <a:buFont typeface="Arial" pitchFamily="34" charset="0"/>
              <a:buChar char="•"/>
            </a:pPr>
            <a:r>
              <a:rPr lang="en-US" dirty="0" smtClean="0">
                <a:latin typeface="Arial" pitchFamily="34" charset="0"/>
                <a:cs typeface="Arial" pitchFamily="34" charset="0"/>
              </a:rPr>
              <a:t> Campus Let Procedures</a:t>
            </a:r>
          </a:p>
        </p:txBody>
      </p:sp>
      <p:sp>
        <p:nvSpPr>
          <p:cNvPr id="11" name="TextBox 10"/>
          <p:cNvSpPr txBox="1"/>
          <p:nvPr/>
        </p:nvSpPr>
        <p:spPr>
          <a:xfrm>
            <a:off x="3011279" y="1490124"/>
            <a:ext cx="3161654" cy="2547620"/>
          </a:xfrm>
          <a:prstGeom prst="rect">
            <a:avLst/>
          </a:prstGeom>
          <a:noFill/>
        </p:spPr>
        <p:txBody>
          <a:bodyPr wrap="square" rtlCol="0">
            <a:spAutoFit/>
          </a:bodyPr>
          <a:lstStyle/>
          <a:p>
            <a:pPr marL="230188" indent="-230188">
              <a:spcAft>
                <a:spcPts val="1200"/>
              </a:spcAft>
              <a:buFont typeface="Arial" pitchFamily="34" charset="0"/>
              <a:buChar char="•"/>
            </a:pPr>
            <a:r>
              <a:rPr lang="en-US" dirty="0" smtClean="0">
                <a:latin typeface="Arial" pitchFamily="34" charset="0"/>
                <a:cs typeface="Arial" pitchFamily="34" charset="0"/>
              </a:rPr>
              <a:t>DASNY Property Insurance Presentation – April 2014</a:t>
            </a:r>
          </a:p>
          <a:p>
            <a:pPr marL="230188" indent="-230188">
              <a:spcAft>
                <a:spcPts val="1200"/>
              </a:spcAft>
              <a:buFont typeface="Arial" pitchFamily="34" charset="0"/>
              <a:buChar char="•"/>
            </a:pPr>
            <a:r>
              <a:rPr lang="en-US" dirty="0" smtClean="0">
                <a:latin typeface="Arial" pitchFamily="34" charset="0"/>
                <a:cs typeface="Arial" pitchFamily="34" charset="0"/>
              </a:rPr>
              <a:t>DASNY Fee Overview Presentation - December 2014</a:t>
            </a:r>
            <a:endParaRPr lang="en-US" b="1" dirty="0" smtClean="0">
              <a:latin typeface="Arial" pitchFamily="34" charset="0"/>
              <a:cs typeface="Arial" pitchFamily="34" charset="0"/>
            </a:endParaRPr>
          </a:p>
          <a:p>
            <a:pPr algn="ctr">
              <a:lnSpc>
                <a:spcPct val="150000"/>
              </a:lnSpc>
            </a:pPr>
            <a:endParaRPr lang="en-US" sz="2400" b="1" dirty="0" smtClean="0">
              <a:solidFill>
                <a:schemeClr val="bg1"/>
              </a:solidFill>
              <a:latin typeface="Arial" pitchFamily="34" charset="0"/>
              <a:cs typeface="Arial" pitchFamily="34" charset="0"/>
            </a:endParaRPr>
          </a:p>
        </p:txBody>
      </p:sp>
      <p:sp>
        <p:nvSpPr>
          <p:cNvPr id="12" name="TextBox 11"/>
          <p:cNvSpPr txBox="1"/>
          <p:nvPr/>
        </p:nvSpPr>
        <p:spPr>
          <a:xfrm>
            <a:off x="6214183" y="1495253"/>
            <a:ext cx="2812942" cy="1908215"/>
          </a:xfrm>
          <a:prstGeom prst="rect">
            <a:avLst/>
          </a:prstGeom>
          <a:noFill/>
        </p:spPr>
        <p:txBody>
          <a:bodyPr wrap="square" rtlCol="0">
            <a:spAutoFit/>
          </a:bodyPr>
          <a:lstStyle/>
          <a:p>
            <a:pPr marL="230188" indent="-230188">
              <a:spcAft>
                <a:spcPts val="1200"/>
              </a:spcAft>
              <a:buFont typeface="Arial" pitchFamily="34" charset="0"/>
              <a:buChar char="•"/>
            </a:pPr>
            <a:r>
              <a:rPr lang="en-US" dirty="0" smtClean="0">
                <a:latin typeface="Arial" pitchFamily="34" charset="0"/>
                <a:cs typeface="Arial" pitchFamily="34" charset="0"/>
              </a:rPr>
              <a:t>Residence Hall New Program Information Sheet </a:t>
            </a:r>
          </a:p>
          <a:p>
            <a:pPr marL="230188" indent="-230188">
              <a:spcAft>
                <a:spcPts val="1200"/>
              </a:spcAft>
              <a:buFont typeface="Arial" pitchFamily="34" charset="0"/>
              <a:buChar char="•"/>
            </a:pPr>
            <a:r>
              <a:rPr lang="en-US" dirty="0" smtClean="0">
                <a:latin typeface="Arial" pitchFamily="34" charset="0"/>
                <a:cs typeface="Arial" pitchFamily="34" charset="0"/>
              </a:rPr>
              <a:t>Article VII 2013-14 Residence Hall Program</a:t>
            </a:r>
            <a:endParaRPr lang="en-US" b="1" dirty="0" smtClean="0">
              <a:latin typeface="Arial" pitchFamily="34" charset="0"/>
              <a:cs typeface="Arial" pitchFamily="34" charset="0"/>
            </a:endParaRPr>
          </a:p>
        </p:txBody>
      </p:sp>
      <p:sp>
        <p:nvSpPr>
          <p:cNvPr id="14" name="TextBox 13"/>
          <p:cNvSpPr txBox="1"/>
          <p:nvPr/>
        </p:nvSpPr>
        <p:spPr>
          <a:xfrm>
            <a:off x="178231" y="1118172"/>
            <a:ext cx="2758698" cy="369332"/>
          </a:xfrm>
          <a:prstGeom prst="rect">
            <a:avLst/>
          </a:prstGeom>
          <a:solidFill>
            <a:srgbClr val="009EE0"/>
          </a:solidFill>
        </p:spPr>
        <p:txBody>
          <a:bodyPr wrap="square" rtlCol="0">
            <a:spAutoFit/>
          </a:bodyPr>
          <a:lstStyle/>
          <a:p>
            <a:pPr algn="ctr"/>
            <a:r>
              <a:rPr lang="en-US" dirty="0" smtClean="0">
                <a:solidFill>
                  <a:schemeClr val="bg1"/>
                </a:solidFill>
                <a:latin typeface="Arial" pitchFamily="34" charset="0"/>
                <a:cs typeface="Arial" pitchFamily="34" charset="0"/>
              </a:rPr>
              <a:t>TOOLS</a:t>
            </a:r>
            <a:endParaRPr lang="en-US" dirty="0">
              <a:solidFill>
                <a:schemeClr val="bg1"/>
              </a:solidFill>
              <a:latin typeface="Arial" pitchFamily="34" charset="0"/>
              <a:cs typeface="Arial" pitchFamily="34" charset="0"/>
            </a:endParaRPr>
          </a:p>
        </p:txBody>
      </p:sp>
      <p:sp>
        <p:nvSpPr>
          <p:cNvPr id="15" name="TextBox 14"/>
          <p:cNvSpPr txBox="1"/>
          <p:nvPr/>
        </p:nvSpPr>
        <p:spPr>
          <a:xfrm>
            <a:off x="3194675" y="1118172"/>
            <a:ext cx="2758698" cy="369332"/>
          </a:xfrm>
          <a:prstGeom prst="rect">
            <a:avLst/>
          </a:prstGeom>
          <a:solidFill>
            <a:srgbClr val="781D7E"/>
          </a:solidFill>
        </p:spPr>
        <p:txBody>
          <a:bodyPr wrap="square" rtlCol="0">
            <a:spAutoFit/>
          </a:bodyPr>
          <a:lstStyle/>
          <a:p>
            <a:pPr algn="ctr"/>
            <a:r>
              <a:rPr lang="en-US" dirty="0" smtClean="0">
                <a:solidFill>
                  <a:schemeClr val="bg1"/>
                </a:solidFill>
                <a:latin typeface="Arial" pitchFamily="34" charset="0"/>
                <a:cs typeface="Arial" pitchFamily="34" charset="0"/>
              </a:rPr>
              <a:t>TRAINING</a:t>
            </a:r>
            <a:endParaRPr lang="en-US"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Kathy.png"/>
          <p:cNvPicPr>
            <a:picLocks noChangeAspect="1"/>
          </p:cNvPicPr>
          <p:nvPr/>
        </p:nvPicPr>
        <p:blipFill>
          <a:blip r:embed="rId2" cstate="screen"/>
          <a:srcRect/>
          <a:stretch>
            <a:fillRect/>
          </a:stretch>
        </p:blipFill>
        <p:spPr>
          <a:xfrm>
            <a:off x="7748" y="-1"/>
            <a:ext cx="9144002" cy="1032934"/>
          </a:xfrm>
          <a:prstGeom prst="rect">
            <a:avLst/>
          </a:prstGeom>
        </p:spPr>
      </p:pic>
      <p:pic>
        <p:nvPicPr>
          <p:cNvPr id="6" name="Picture 5" descr="Eric.png"/>
          <p:cNvPicPr>
            <a:picLocks noChangeAspect="1"/>
          </p:cNvPicPr>
          <p:nvPr/>
        </p:nvPicPr>
        <p:blipFill>
          <a:blip r:embed="rId3" cstate="screen"/>
          <a:srcRect/>
          <a:stretch>
            <a:fillRect/>
          </a:stretch>
        </p:blipFill>
        <p:spPr>
          <a:xfrm>
            <a:off x="0" y="4329114"/>
            <a:ext cx="9144001" cy="814386"/>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914400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Energy Procurement &amp; Utility Regulatory Affairs</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72660" y="1286004"/>
            <a:ext cx="7151945" cy="2554545"/>
          </a:xfrm>
          <a:prstGeom prst="rect">
            <a:avLst/>
          </a:prstGeom>
          <a:noFill/>
        </p:spPr>
        <p:txBody>
          <a:bodyPr wrap="square" rtlCol="0">
            <a:spAutoFit/>
          </a:bodyPr>
          <a:lstStyle/>
          <a:p>
            <a:pPr marL="230188" indent="-230188">
              <a:spcAft>
                <a:spcPts val="1200"/>
              </a:spcAft>
              <a:buFont typeface="Arial" pitchFamily="34" charset="0"/>
              <a:buChar char="•"/>
            </a:pPr>
            <a:r>
              <a:rPr lang="en-US" sz="2400" b="1" dirty="0" smtClean="0">
                <a:latin typeface="Arial" pitchFamily="34" charset="0"/>
                <a:cs typeface="Arial" pitchFamily="34" charset="0"/>
              </a:rPr>
              <a:t>SUNY Energy Buying Group for Electricity</a:t>
            </a:r>
          </a:p>
          <a:p>
            <a:pPr marL="230188" indent="-230188">
              <a:spcAft>
                <a:spcPts val="1200"/>
              </a:spcAft>
              <a:buFont typeface="Arial" pitchFamily="34" charset="0"/>
              <a:buChar char="•"/>
            </a:pPr>
            <a:r>
              <a:rPr lang="en-US" sz="2400" b="1" dirty="0" smtClean="0">
                <a:latin typeface="Arial" pitchFamily="34" charset="0"/>
                <a:cs typeface="Arial" pitchFamily="34" charset="0"/>
              </a:rPr>
              <a:t> Demand Response Programs</a:t>
            </a:r>
          </a:p>
          <a:p>
            <a:pPr marL="230188" indent="-230188">
              <a:spcAft>
                <a:spcPts val="1200"/>
              </a:spcAft>
              <a:buFont typeface="Arial" pitchFamily="34" charset="0"/>
              <a:buChar char="•"/>
            </a:pPr>
            <a:r>
              <a:rPr lang="en-US" sz="2400" b="1" dirty="0" smtClean="0">
                <a:latin typeface="Arial" pitchFamily="34" charset="0"/>
                <a:cs typeface="Arial" pitchFamily="34" charset="0"/>
              </a:rPr>
              <a:t> Natural Gas Procurement</a:t>
            </a:r>
          </a:p>
          <a:p>
            <a:pPr marL="230188" indent="-230188">
              <a:spcAft>
                <a:spcPts val="1200"/>
              </a:spcAft>
              <a:buFont typeface="Arial" pitchFamily="34" charset="0"/>
              <a:buChar char="•"/>
            </a:pPr>
            <a:r>
              <a:rPr lang="en-US" sz="2400" b="1" dirty="0" smtClean="0">
                <a:latin typeface="Arial" pitchFamily="34" charset="0"/>
                <a:cs typeface="Arial" pitchFamily="34" charset="0"/>
              </a:rPr>
              <a:t> Multiple Intervenors and Utility Tariffs</a:t>
            </a:r>
          </a:p>
          <a:p>
            <a:pPr marL="230188" indent="-230188">
              <a:spcAft>
                <a:spcPts val="1200"/>
              </a:spcAft>
              <a:buFont typeface="Arial" pitchFamily="34" charset="0"/>
              <a:buChar char="•"/>
            </a:pPr>
            <a:r>
              <a:rPr lang="en-US" sz="2400" b="1" dirty="0" smtClean="0">
                <a:latin typeface="Arial" pitchFamily="34" charset="0"/>
                <a:cs typeface="Arial" pitchFamily="34" charset="0"/>
              </a:rPr>
              <a:t> Energy Cap for Utility Use and Cost Tracking</a:t>
            </a:r>
          </a:p>
        </p:txBody>
      </p:sp>
      <p:pic>
        <p:nvPicPr>
          <p:cNvPr id="8" name="Picture 7" descr="images (4).jpg"/>
          <p:cNvPicPr>
            <a:picLocks noChangeAspect="1"/>
          </p:cNvPicPr>
          <p:nvPr/>
        </p:nvPicPr>
        <p:blipFill>
          <a:blip r:embed="rId5" cstate="screen"/>
          <a:stretch>
            <a:fillRect/>
          </a:stretch>
        </p:blipFill>
        <p:spPr>
          <a:xfrm>
            <a:off x="6795361" y="1821180"/>
            <a:ext cx="2103120" cy="138684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trip.jpg"/>
          <p:cNvPicPr>
            <a:picLocks noChangeAspect="1"/>
          </p:cNvPicPr>
          <p:nvPr/>
        </p:nvPicPr>
        <p:blipFill>
          <a:blip r:embed="rId3" cstate="screen"/>
          <a:stretch>
            <a:fillRect/>
          </a:stretch>
        </p:blipFill>
        <p:spPr>
          <a:xfrm>
            <a:off x="0" y="0"/>
            <a:ext cx="4264004" cy="5143500"/>
          </a:xfrm>
          <a:prstGeom prst="rect">
            <a:avLst/>
          </a:prstGeom>
        </p:spPr>
      </p:pic>
      <p:pic>
        <p:nvPicPr>
          <p:cNvPr id="15" name="Picture 14" descr="SOU_background.jpg"/>
          <p:cNvPicPr>
            <a:picLocks noChangeAspect="1"/>
          </p:cNvPicPr>
          <p:nvPr/>
        </p:nvPicPr>
        <p:blipFill>
          <a:blip r:embed="rId4" cstate="screen"/>
          <a:stretch>
            <a:fillRect/>
          </a:stretch>
        </p:blipFill>
        <p:spPr>
          <a:xfrm>
            <a:off x="4264004" y="1"/>
            <a:ext cx="4879996" cy="5143500"/>
          </a:xfrm>
          <a:prstGeom prst="rect">
            <a:avLst/>
          </a:prstGeom>
        </p:spPr>
      </p:pic>
      <p:pic>
        <p:nvPicPr>
          <p:cNvPr id="4" name="Picture 3"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7" name="Rectangle 6"/>
          <p:cNvSpPr/>
          <p:nvPr/>
        </p:nvSpPr>
        <p:spPr>
          <a:xfrm>
            <a:off x="0" y="382246"/>
            <a:ext cx="5486399" cy="65068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Office for Capital Facilities</a:t>
            </a:r>
            <a:endParaRPr lang="en-US" sz="3600" b="1" spc="-150" dirty="0">
              <a:solidFill>
                <a:schemeClr val="bg1"/>
              </a:solidFill>
              <a:latin typeface="Arial" pitchFamily="34" charset="0"/>
              <a:cs typeface="Arial" pitchFamily="34" charset="0"/>
            </a:endParaRPr>
          </a:p>
        </p:txBody>
      </p:sp>
      <p:sp>
        <p:nvSpPr>
          <p:cNvPr id="8" name="TextBox 7"/>
          <p:cNvSpPr txBox="1"/>
          <p:nvPr/>
        </p:nvSpPr>
        <p:spPr>
          <a:xfrm>
            <a:off x="253997" y="1303865"/>
            <a:ext cx="8408740" cy="1323439"/>
          </a:xfrm>
          <a:prstGeom prst="rect">
            <a:avLst/>
          </a:prstGeom>
          <a:noFill/>
        </p:spPr>
        <p:txBody>
          <a:bodyPr wrap="square" rtlCol="0">
            <a:spAutoFit/>
          </a:bodyPr>
          <a:lstStyle/>
          <a:p>
            <a:r>
              <a:rPr lang="en-US" sz="1600" b="1" dirty="0" smtClean="0">
                <a:solidFill>
                  <a:schemeClr val="bg1"/>
                </a:solidFill>
                <a:latin typeface="Arial" pitchFamily="34" charset="0"/>
                <a:cs typeface="Arial" pitchFamily="34" charset="0"/>
              </a:rPr>
              <a:t>The SUNY Office for Capital Facilities is responsible for providing tools, training, and communication to the 64 SUNY campuses in support of various campus programs that manage facilities. The office provides guidance, oversight and technical expertise in accordance with applicable New York State laws and regulations. A variety of disciplines are represented within the department including:</a:t>
            </a:r>
            <a:endParaRPr lang="en-US" sz="1600" b="1" dirty="0">
              <a:solidFill>
                <a:schemeClr val="bg1"/>
              </a:solidFill>
              <a:latin typeface="Arial" pitchFamily="34" charset="0"/>
              <a:cs typeface="Arial" pitchFamily="34" charset="0"/>
            </a:endParaRPr>
          </a:p>
        </p:txBody>
      </p:sp>
      <p:sp>
        <p:nvSpPr>
          <p:cNvPr id="9" name="TextBox 8"/>
          <p:cNvSpPr txBox="1"/>
          <p:nvPr/>
        </p:nvSpPr>
        <p:spPr>
          <a:xfrm>
            <a:off x="349008" y="2627304"/>
            <a:ext cx="5483688" cy="2308324"/>
          </a:xfrm>
          <a:prstGeom prst="rect">
            <a:avLst/>
          </a:prstGeom>
          <a:noFill/>
        </p:spPr>
        <p:txBody>
          <a:bodyPr wrap="square" rtlCol="0">
            <a:spAutoFit/>
          </a:bodyPr>
          <a:lstStyle/>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Campus Let Contracts Program</a:t>
            </a:r>
          </a:p>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Community College Capital Program</a:t>
            </a:r>
          </a:p>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Residence Hall Capital Program</a:t>
            </a:r>
          </a:p>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Environmental Health and Safety</a:t>
            </a:r>
          </a:p>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Energy Procurement and Utility Regulatory Affairs</a:t>
            </a:r>
          </a:p>
          <a:p>
            <a:pPr>
              <a:lnSpc>
                <a:spcPct val="150000"/>
              </a:lnSpc>
              <a:buFont typeface="Arial" pitchFamily="34" charset="0"/>
              <a:buChar char="•"/>
            </a:pPr>
            <a:r>
              <a:rPr lang="en-US" sz="1600" b="1" dirty="0" smtClean="0">
                <a:solidFill>
                  <a:schemeClr val="bg1"/>
                </a:solidFill>
                <a:latin typeface="Arial" pitchFamily="34" charset="0"/>
                <a:cs typeface="Arial" pitchFamily="34" charset="0"/>
              </a:rPr>
              <a:t> Energy Management, EO88 and Sustainability</a:t>
            </a:r>
            <a:endParaRPr lang="en-US" sz="1600" b="1" dirty="0">
              <a:solidFill>
                <a:schemeClr val="bg1"/>
              </a:solidFill>
              <a:latin typeface="Arial" pitchFamily="34" charset="0"/>
              <a:cs typeface="Arial" pitchFamily="34" charset="0"/>
            </a:endParaRPr>
          </a:p>
        </p:txBody>
      </p:sp>
    </p:spTree>
    <p:extLst>
      <p:ext uri="{BB962C8B-B14F-4D97-AF65-F5344CB8AC3E}">
        <p14:creationId xmlns="" xmlns:p14="http://schemas.microsoft.com/office/powerpoint/2010/main" val="1195070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descr="nyisonewcontrolroom022614-2approved.jpg"/>
          <p:cNvPicPr>
            <a:picLocks noGrp="1" noChangeAspect="1"/>
          </p:cNvPicPr>
          <p:nvPr>
            <p:ph idx="1"/>
          </p:nvPr>
        </p:nvPicPr>
        <p:blipFill>
          <a:blip r:embed="rId2" cstate="screen"/>
          <a:stretch>
            <a:fillRect/>
          </a:stretch>
        </p:blipFill>
        <p:spPr>
          <a:xfrm>
            <a:off x="1485" y="-1693"/>
            <a:ext cx="9136252" cy="5143940"/>
          </a:xfrm>
          <a:prstGeom prst="rect">
            <a:avLst/>
          </a:prstGeom>
          <a:noFill/>
          <a:ln>
            <a:noFill/>
          </a:ln>
        </p:spPr>
      </p:pic>
      <p:pic>
        <p:nvPicPr>
          <p:cNvPr id="9" name="Picture 8" descr="translucent background.png"/>
          <p:cNvPicPr>
            <a:picLocks noChangeAspect="1"/>
          </p:cNvPicPr>
          <p:nvPr/>
        </p:nvPicPr>
        <p:blipFill>
          <a:blip r:embed="rId3" cstate="screen"/>
          <a:stretch>
            <a:fillRect/>
          </a:stretch>
        </p:blipFill>
        <p:spPr>
          <a:xfrm>
            <a:off x="6079" y="0"/>
            <a:ext cx="9131841" cy="5143500"/>
          </a:xfrm>
          <a:prstGeom prst="rect">
            <a:avLst/>
          </a:prstGeom>
        </p:spPr>
      </p:pic>
      <p:pic>
        <p:nvPicPr>
          <p:cNvPr id="7" name="Picture 6" descr="Kathy.png"/>
          <p:cNvPicPr>
            <a:picLocks noChangeAspect="1"/>
          </p:cNvPicPr>
          <p:nvPr/>
        </p:nvPicPr>
        <p:blipFill>
          <a:blip r:embed="rId4" cstate="screen"/>
          <a:srcRect/>
          <a:stretch>
            <a:fillRect/>
          </a:stretch>
        </p:blipFill>
        <p:spPr>
          <a:xfrm>
            <a:off x="7748" y="-1"/>
            <a:ext cx="9144002" cy="1032934"/>
          </a:xfrm>
          <a:prstGeom prst="rect">
            <a:avLst/>
          </a:prstGeom>
        </p:spPr>
      </p:pic>
      <p:pic>
        <p:nvPicPr>
          <p:cNvPr id="6" name="Picture 5" descr="Eric.png"/>
          <p:cNvPicPr>
            <a:picLocks noChangeAspect="1"/>
          </p:cNvPicPr>
          <p:nvPr/>
        </p:nvPicPr>
        <p:blipFill>
          <a:blip r:embed="rId5" cstate="screen"/>
          <a:srcRect/>
          <a:stretch>
            <a:fillRect/>
          </a:stretch>
        </p:blipFill>
        <p:spPr>
          <a:xfrm>
            <a:off x="0" y="4329114"/>
            <a:ext cx="9144001" cy="814386"/>
          </a:xfrm>
          <a:prstGeom prst="rect">
            <a:avLst/>
          </a:prstGeom>
        </p:spPr>
      </p:pic>
      <p:pic>
        <p:nvPicPr>
          <p:cNvPr id="3" name="Picture 2" descr="watermark__BLUE_logo.png"/>
          <p:cNvPicPr>
            <a:picLocks noChangeAspect="1"/>
          </p:cNvPicPr>
          <p:nvPr/>
        </p:nvPicPr>
        <p:blipFill>
          <a:blip r:embed="rId6"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914400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Energy Buying Group</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44739" y="1286004"/>
            <a:ext cx="7151945" cy="2031325"/>
          </a:xfrm>
          <a:prstGeom prst="rect">
            <a:avLst/>
          </a:prstGeom>
          <a:noFill/>
        </p:spPr>
        <p:txBody>
          <a:bodyPr wrap="square" rtlCol="0">
            <a:spAutoFit/>
          </a:bodyPr>
          <a:lstStyle/>
          <a:p>
            <a:pPr marL="230188" lvl="1" indent="-230188">
              <a:spcAft>
                <a:spcPts val="1200"/>
              </a:spcAft>
              <a:buFont typeface="Arial" pitchFamily="34" charset="0"/>
              <a:buChar char="•"/>
            </a:pPr>
            <a:r>
              <a:rPr lang="en-US" sz="2400" b="1" dirty="0" smtClean="0">
                <a:latin typeface="Arial" pitchFamily="34" charset="0"/>
                <a:cs typeface="Arial" pitchFamily="34" charset="0"/>
              </a:rPr>
              <a:t>Wholesale Market</a:t>
            </a:r>
          </a:p>
          <a:p>
            <a:pPr marL="230188" lvl="1" indent="-230188">
              <a:spcAft>
                <a:spcPts val="1200"/>
              </a:spcAft>
              <a:buFont typeface="Arial" pitchFamily="34" charset="0"/>
              <a:buChar char="•"/>
            </a:pPr>
            <a:r>
              <a:rPr lang="en-US" sz="2400" b="1" dirty="0" smtClean="0">
                <a:latin typeface="Arial" pitchFamily="34" charset="0"/>
                <a:cs typeface="Arial" pitchFamily="34" charset="0"/>
              </a:rPr>
              <a:t>Upstate Campuses</a:t>
            </a:r>
          </a:p>
          <a:p>
            <a:pPr marL="230188" lvl="1" indent="-230188">
              <a:spcAft>
                <a:spcPts val="1200"/>
              </a:spcAft>
              <a:buFont typeface="Arial" pitchFamily="34" charset="0"/>
              <a:buChar char="•"/>
            </a:pPr>
            <a:r>
              <a:rPr lang="en-US" sz="2400" b="1" dirty="0" smtClean="0">
                <a:latin typeface="Arial" pitchFamily="34" charset="0"/>
                <a:cs typeface="Arial" pitchFamily="34" charset="0"/>
              </a:rPr>
              <a:t>FERC Rules</a:t>
            </a:r>
          </a:p>
          <a:p>
            <a:pPr marL="230188" lvl="1" indent="-230188">
              <a:spcAft>
                <a:spcPts val="1200"/>
              </a:spcAft>
              <a:buFont typeface="Arial" pitchFamily="34" charset="0"/>
              <a:buChar char="•"/>
            </a:pPr>
            <a:r>
              <a:rPr lang="en-US" sz="2400" b="1" dirty="0" smtClean="0">
                <a:latin typeface="Arial" pitchFamily="34" charset="0"/>
                <a:cs typeface="Arial" pitchFamily="34" charset="0"/>
              </a:rPr>
              <a:t>Savings $27.3 million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Kathy.png"/>
          <p:cNvPicPr>
            <a:picLocks noChangeAspect="1"/>
          </p:cNvPicPr>
          <p:nvPr/>
        </p:nvPicPr>
        <p:blipFill>
          <a:blip r:embed="rId2" cstate="screen"/>
          <a:srcRect/>
          <a:stretch>
            <a:fillRect/>
          </a:stretch>
        </p:blipFill>
        <p:spPr>
          <a:xfrm>
            <a:off x="7748" y="-1"/>
            <a:ext cx="9144002" cy="1032934"/>
          </a:xfrm>
          <a:prstGeom prst="rect">
            <a:avLst/>
          </a:prstGeom>
        </p:spPr>
      </p:pic>
      <p:pic>
        <p:nvPicPr>
          <p:cNvPr id="6" name="Picture 5" descr="Eric.png"/>
          <p:cNvPicPr>
            <a:picLocks noChangeAspect="1"/>
          </p:cNvPicPr>
          <p:nvPr/>
        </p:nvPicPr>
        <p:blipFill>
          <a:blip r:embed="rId3" cstate="screen"/>
          <a:srcRect/>
          <a:stretch>
            <a:fillRect/>
          </a:stretch>
        </p:blipFill>
        <p:spPr>
          <a:xfrm>
            <a:off x="0" y="4329114"/>
            <a:ext cx="9144001" cy="814386"/>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914400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Natural Gas Aggregation</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09838" y="1286004"/>
            <a:ext cx="7151945" cy="1508105"/>
          </a:xfrm>
          <a:prstGeom prst="rect">
            <a:avLst/>
          </a:prstGeom>
          <a:noFill/>
        </p:spPr>
        <p:txBody>
          <a:bodyPr wrap="square" rtlCol="0">
            <a:spAutoFit/>
          </a:bodyPr>
          <a:lstStyle/>
          <a:p>
            <a:pPr marL="230188" lvl="1" indent="-230188">
              <a:spcAft>
                <a:spcPts val="1200"/>
              </a:spcAft>
              <a:buFont typeface="Arial" pitchFamily="34" charset="0"/>
              <a:buChar char="•"/>
            </a:pPr>
            <a:r>
              <a:rPr lang="en-US" sz="2400" b="1" dirty="0" smtClean="0">
                <a:latin typeface="Arial" pitchFamily="34" charset="0"/>
                <a:cs typeface="Arial" pitchFamily="34" charset="0"/>
              </a:rPr>
              <a:t>NYMEX + Basis</a:t>
            </a:r>
          </a:p>
          <a:p>
            <a:pPr marL="230188" lvl="1" indent="-230188">
              <a:spcAft>
                <a:spcPts val="1200"/>
              </a:spcAft>
              <a:buFont typeface="Arial" pitchFamily="34" charset="0"/>
              <a:buChar char="•"/>
            </a:pPr>
            <a:r>
              <a:rPr lang="en-US" sz="2400" b="1" dirty="0" smtClean="0">
                <a:latin typeface="Arial" pitchFamily="34" charset="0"/>
                <a:cs typeface="Arial" pitchFamily="34" charset="0"/>
              </a:rPr>
              <a:t>Utility Company</a:t>
            </a:r>
          </a:p>
          <a:p>
            <a:pPr marL="230188" lvl="1" indent="-230188">
              <a:spcAft>
                <a:spcPts val="1200"/>
              </a:spcAft>
              <a:buFont typeface="Arial" pitchFamily="34" charset="0"/>
              <a:buChar char="•"/>
            </a:pPr>
            <a:r>
              <a:rPr lang="en-US" sz="2400" b="1" dirty="0" smtClean="0">
                <a:latin typeface="Arial" pitchFamily="34" charset="0"/>
                <a:cs typeface="Arial" pitchFamily="34" charset="0"/>
              </a:rPr>
              <a:t>City Gate</a:t>
            </a:r>
          </a:p>
        </p:txBody>
      </p:sp>
      <p:pic>
        <p:nvPicPr>
          <p:cNvPr id="8" name="Picture 2" descr="C:\Users\slusheka\Pictures\FullSizeRender.jpg"/>
          <p:cNvPicPr>
            <a:picLocks noChangeAspect="1" noChangeArrowheads="1"/>
          </p:cNvPicPr>
          <p:nvPr/>
        </p:nvPicPr>
        <p:blipFill>
          <a:blip r:embed="rId5" cstate="screen"/>
          <a:stretch>
            <a:fillRect/>
          </a:stretch>
        </p:blipFill>
        <p:spPr bwMode="auto">
          <a:xfrm>
            <a:off x="4690544" y="1286004"/>
            <a:ext cx="3664699" cy="2748524"/>
          </a:xfrm>
          <a:prstGeom prst="rect">
            <a:avLst/>
          </a:prstGeom>
          <a:noFill/>
          <a:ln>
            <a:no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Kathy.png"/>
          <p:cNvPicPr>
            <a:picLocks noChangeAspect="1"/>
          </p:cNvPicPr>
          <p:nvPr/>
        </p:nvPicPr>
        <p:blipFill>
          <a:blip r:embed="rId2" cstate="screen"/>
          <a:srcRect/>
          <a:stretch>
            <a:fillRect/>
          </a:stretch>
        </p:blipFill>
        <p:spPr>
          <a:xfrm>
            <a:off x="7748" y="-1"/>
            <a:ext cx="9144002" cy="1032934"/>
          </a:xfrm>
          <a:prstGeom prst="rect">
            <a:avLst/>
          </a:prstGeom>
        </p:spPr>
      </p:pic>
      <p:pic>
        <p:nvPicPr>
          <p:cNvPr id="6" name="Picture 5" descr="Eric.png"/>
          <p:cNvPicPr>
            <a:picLocks noChangeAspect="1"/>
          </p:cNvPicPr>
          <p:nvPr/>
        </p:nvPicPr>
        <p:blipFill>
          <a:blip r:embed="rId3" cstate="screen"/>
          <a:srcRect/>
          <a:stretch>
            <a:fillRect/>
          </a:stretch>
        </p:blipFill>
        <p:spPr>
          <a:xfrm>
            <a:off x="0" y="4329114"/>
            <a:ext cx="9144001" cy="814386"/>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914400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err="1" smtClean="0">
                <a:solidFill>
                  <a:schemeClr val="bg1"/>
                </a:solidFill>
                <a:latin typeface="Arial" pitchFamily="34" charset="0"/>
                <a:cs typeface="Arial" pitchFamily="34" charset="0"/>
              </a:rPr>
              <a:t>EnergyCap</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55988" y="1159015"/>
            <a:ext cx="3377626" cy="3170099"/>
          </a:xfrm>
          <a:prstGeom prst="rect">
            <a:avLst/>
          </a:prstGeom>
          <a:noFill/>
        </p:spPr>
        <p:txBody>
          <a:bodyPr wrap="square" rtlCol="0">
            <a:spAutoFit/>
          </a:bodyPr>
          <a:lstStyle/>
          <a:p>
            <a:pPr marL="230188" indent="-230188">
              <a:spcAft>
                <a:spcPts val="1200"/>
              </a:spcAft>
            </a:pPr>
            <a:r>
              <a:rPr lang="en-US" sz="2000" b="1" dirty="0" smtClean="0">
                <a:latin typeface="Arial" pitchFamily="34" charset="0"/>
                <a:cs typeface="Arial" pitchFamily="34" charset="0"/>
              </a:rPr>
              <a:t>Tracks:</a:t>
            </a:r>
          </a:p>
          <a:p>
            <a:pPr marL="230188" lvl="1" indent="-230188">
              <a:spcAft>
                <a:spcPts val="1200"/>
              </a:spcAft>
              <a:buFont typeface="Arial" pitchFamily="34" charset="0"/>
              <a:buChar char="•"/>
            </a:pPr>
            <a:r>
              <a:rPr lang="en-US" sz="2000" b="1" dirty="0" smtClean="0">
                <a:latin typeface="Arial" pitchFamily="34" charset="0"/>
                <a:cs typeface="Arial" pitchFamily="34" charset="0"/>
              </a:rPr>
              <a:t>Commodity Type</a:t>
            </a:r>
          </a:p>
          <a:p>
            <a:pPr marL="230188" lvl="1" indent="-230188">
              <a:spcAft>
                <a:spcPts val="1200"/>
              </a:spcAft>
              <a:buFont typeface="Arial" pitchFamily="34" charset="0"/>
              <a:buChar char="•"/>
            </a:pPr>
            <a:r>
              <a:rPr lang="en-US" sz="2000" b="1" dirty="0" smtClean="0">
                <a:latin typeface="Arial" pitchFamily="34" charset="0"/>
                <a:cs typeface="Arial" pitchFamily="34" charset="0"/>
              </a:rPr>
              <a:t>Usage</a:t>
            </a:r>
          </a:p>
          <a:p>
            <a:pPr marL="230188" lvl="1" indent="-230188">
              <a:spcAft>
                <a:spcPts val="1200"/>
              </a:spcAft>
              <a:buFont typeface="Arial" pitchFamily="34" charset="0"/>
              <a:buChar char="•"/>
            </a:pPr>
            <a:r>
              <a:rPr lang="en-US" sz="2000" b="1" dirty="0" smtClean="0">
                <a:latin typeface="Arial" pitchFamily="34" charset="0"/>
                <a:cs typeface="Arial" pitchFamily="34" charset="0"/>
              </a:rPr>
              <a:t>Cost</a:t>
            </a:r>
          </a:p>
          <a:p>
            <a:pPr marL="230188" lvl="1" indent="-230188">
              <a:spcAft>
                <a:spcPts val="1200"/>
              </a:spcAft>
              <a:buFont typeface="Arial" pitchFamily="34" charset="0"/>
              <a:buChar char="•"/>
            </a:pPr>
            <a:r>
              <a:rPr lang="en-US" sz="2000" b="1" dirty="0" smtClean="0">
                <a:latin typeface="Arial" pitchFamily="34" charset="0"/>
                <a:cs typeface="Arial" pitchFamily="34" charset="0"/>
              </a:rPr>
              <a:t>Location </a:t>
            </a:r>
          </a:p>
          <a:p>
            <a:pPr marL="230188" lvl="1" indent="-230188">
              <a:spcAft>
                <a:spcPts val="1200"/>
              </a:spcAft>
              <a:buFont typeface="Arial" pitchFamily="34" charset="0"/>
              <a:buChar char="•"/>
            </a:pPr>
            <a:r>
              <a:rPr lang="en-US" sz="2000" b="1" dirty="0" smtClean="0">
                <a:latin typeface="Arial" pitchFamily="34" charset="0"/>
                <a:cs typeface="Arial" pitchFamily="34" charset="0"/>
              </a:rPr>
              <a:t>Weather’s effect</a:t>
            </a:r>
          </a:p>
          <a:p>
            <a:pPr marL="230188" lvl="1" indent="-230188">
              <a:spcAft>
                <a:spcPts val="1200"/>
              </a:spcAft>
              <a:buFont typeface="Arial" pitchFamily="34" charset="0"/>
              <a:buChar char="•"/>
            </a:pPr>
            <a:r>
              <a:rPr lang="en-US" sz="2000" b="1" dirty="0" smtClean="0">
                <a:latin typeface="Arial" pitchFamily="34" charset="0"/>
                <a:cs typeface="Arial" pitchFamily="34" charset="0"/>
              </a:rPr>
              <a:t>EO88 Reporting</a:t>
            </a:r>
          </a:p>
        </p:txBody>
      </p:sp>
      <p:pic>
        <p:nvPicPr>
          <p:cNvPr id="9" name="Picture 2"/>
          <p:cNvPicPr>
            <a:picLocks noGrp="1" noChangeAspect="1" noChangeArrowheads="1"/>
          </p:cNvPicPr>
          <p:nvPr>
            <p:ph idx="1"/>
          </p:nvPr>
        </p:nvPicPr>
        <p:blipFill>
          <a:blip r:embed="rId5" cstate="screen"/>
          <a:srcRect/>
          <a:stretch>
            <a:fillRect/>
          </a:stretch>
        </p:blipFill>
        <p:spPr bwMode="auto">
          <a:xfrm rot="20819121">
            <a:off x="5341536" y="1408097"/>
            <a:ext cx="1343892" cy="1896549"/>
          </a:xfrm>
          <a:prstGeom prst="rect">
            <a:avLst/>
          </a:prstGeom>
          <a:noFill/>
          <a:ln w="9525">
            <a:solidFill>
              <a:schemeClr val="accent1"/>
            </a:solidFill>
            <a:miter lim="800000"/>
            <a:headEnd/>
            <a:tailEnd/>
          </a:ln>
          <a:effectLst>
            <a:innerShdw blurRad="63500" dist="50800" dir="13500000">
              <a:prstClr val="black">
                <a:alpha val="50000"/>
              </a:prstClr>
            </a:innerShdw>
          </a:effectLst>
        </p:spPr>
      </p:pic>
      <p:pic>
        <p:nvPicPr>
          <p:cNvPr id="10" name="Picture 3"/>
          <p:cNvPicPr>
            <a:picLocks noChangeAspect="1" noChangeArrowheads="1"/>
          </p:cNvPicPr>
          <p:nvPr/>
        </p:nvPicPr>
        <p:blipFill>
          <a:blip r:embed="rId6" cstate="screen"/>
          <a:srcRect/>
          <a:stretch>
            <a:fillRect/>
          </a:stretch>
        </p:blipFill>
        <p:spPr bwMode="auto">
          <a:xfrm rot="860890">
            <a:off x="7341451" y="1601336"/>
            <a:ext cx="1334473" cy="1964131"/>
          </a:xfrm>
          <a:prstGeom prst="rect">
            <a:avLst/>
          </a:prstGeom>
          <a:noFill/>
          <a:ln w="9525">
            <a:solidFill>
              <a:schemeClr val="accent1"/>
            </a:solidFill>
            <a:miter lim="800000"/>
            <a:headEnd/>
            <a:tailEnd/>
          </a:ln>
          <a:effectLst>
            <a:innerShdw blurRad="63500" dist="50800" dir="18900000">
              <a:prstClr val="black">
                <a:alpha val="50000"/>
              </a:prstClr>
            </a:innerShdw>
          </a:effectLst>
        </p:spPr>
      </p:pic>
      <p:pic>
        <p:nvPicPr>
          <p:cNvPr id="11" name="Picture 5" descr="EnergyCAP Now For Everyone Image"/>
          <p:cNvPicPr>
            <a:picLocks noChangeAspect="1" noChangeArrowheads="1"/>
          </p:cNvPicPr>
          <p:nvPr/>
        </p:nvPicPr>
        <p:blipFill>
          <a:blip r:embed="rId7" cstate="screen"/>
          <a:srcRect/>
          <a:stretch>
            <a:fillRect/>
          </a:stretch>
        </p:blipFill>
        <p:spPr bwMode="auto">
          <a:xfrm>
            <a:off x="6270296" y="2546645"/>
            <a:ext cx="1165724" cy="1386732"/>
          </a:xfrm>
          <a:prstGeom prst="rect">
            <a:avLst/>
          </a:prstGeom>
          <a:solidFill>
            <a:schemeClr val="bg1"/>
          </a:solidFill>
          <a:ln>
            <a:solidFill>
              <a:srgbClr val="54B948"/>
            </a:solid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Kathy.png"/>
          <p:cNvPicPr>
            <a:picLocks noChangeAspect="1"/>
          </p:cNvPicPr>
          <p:nvPr/>
        </p:nvPicPr>
        <p:blipFill>
          <a:blip r:embed="rId2" cstate="screen"/>
          <a:srcRect/>
          <a:stretch>
            <a:fillRect/>
          </a:stretch>
        </p:blipFill>
        <p:spPr>
          <a:xfrm>
            <a:off x="7748" y="-1"/>
            <a:ext cx="9144002" cy="1032934"/>
          </a:xfrm>
          <a:prstGeom prst="rect">
            <a:avLst/>
          </a:prstGeom>
        </p:spPr>
      </p:pic>
      <p:pic>
        <p:nvPicPr>
          <p:cNvPr id="6" name="Picture 5" descr="Eric.png"/>
          <p:cNvPicPr>
            <a:picLocks noChangeAspect="1"/>
          </p:cNvPicPr>
          <p:nvPr/>
        </p:nvPicPr>
        <p:blipFill>
          <a:blip r:embed="rId3" cstate="screen"/>
          <a:srcRect/>
          <a:stretch>
            <a:fillRect/>
          </a:stretch>
        </p:blipFill>
        <p:spPr>
          <a:xfrm>
            <a:off x="0" y="4329114"/>
            <a:ext cx="9144001" cy="814386"/>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914400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Multiple Intervenors</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55988" y="1382069"/>
            <a:ext cx="7151945" cy="2400657"/>
          </a:xfrm>
          <a:prstGeom prst="rect">
            <a:avLst/>
          </a:prstGeom>
          <a:noFill/>
        </p:spPr>
        <p:txBody>
          <a:bodyPr wrap="square" rtlCol="0">
            <a:spAutoFit/>
          </a:bodyPr>
          <a:lstStyle/>
          <a:p>
            <a:pPr marL="230188" lvl="1" indent="-230188">
              <a:spcAft>
                <a:spcPts val="1200"/>
              </a:spcAft>
              <a:buFont typeface="Arial" pitchFamily="34" charset="0"/>
              <a:buChar char="•"/>
            </a:pPr>
            <a:r>
              <a:rPr lang="en-US" sz="2400" b="1" dirty="0" smtClean="0">
                <a:latin typeface="Arial" pitchFamily="34" charset="0"/>
                <a:cs typeface="Arial" pitchFamily="34" charset="0"/>
              </a:rPr>
              <a:t>60 large industrial and commercial electricity and natural gas users in NY</a:t>
            </a:r>
          </a:p>
          <a:p>
            <a:pPr marL="230188" lvl="1" indent="-230188">
              <a:spcAft>
                <a:spcPts val="1200"/>
              </a:spcAft>
              <a:buFont typeface="Arial" pitchFamily="34" charset="0"/>
              <a:buChar char="•"/>
            </a:pPr>
            <a:r>
              <a:rPr lang="en-US" sz="2400" b="1" dirty="0" smtClean="0">
                <a:latin typeface="Arial" pitchFamily="34" charset="0"/>
                <a:cs typeface="Arial" pitchFamily="34" charset="0"/>
              </a:rPr>
              <a:t>Represents us in rate cases at PSC and FERC</a:t>
            </a:r>
          </a:p>
          <a:p>
            <a:pPr marL="230188" lvl="1" indent="-230188">
              <a:spcAft>
                <a:spcPts val="1200"/>
              </a:spcAft>
              <a:buFont typeface="Arial" pitchFamily="34" charset="0"/>
              <a:buChar char="•"/>
            </a:pPr>
            <a:r>
              <a:rPr lang="en-US" sz="2400" b="1" dirty="0" smtClean="0">
                <a:latin typeface="Arial" pitchFamily="34" charset="0"/>
                <a:cs typeface="Arial" pitchFamily="34" charset="0"/>
              </a:rPr>
              <a:t>Fair cost per market segment</a:t>
            </a:r>
          </a:p>
          <a:p>
            <a:pPr marL="230188" lvl="1" indent="-230188">
              <a:spcAft>
                <a:spcPts val="1200"/>
              </a:spcAft>
              <a:buFont typeface="Arial" pitchFamily="34" charset="0"/>
              <a:buChar char="•"/>
            </a:pPr>
            <a:r>
              <a:rPr lang="en-US" sz="2400" b="1" dirty="0" smtClean="0">
                <a:latin typeface="Arial" pitchFamily="34" charset="0"/>
                <a:cs typeface="Arial" pitchFamily="34" charset="0"/>
              </a:rPr>
              <a:t>Fair ROE for utilities</a:t>
            </a:r>
          </a:p>
        </p:txBody>
      </p:sp>
      <p:pic>
        <p:nvPicPr>
          <p:cNvPr id="13" name="Picture 12" descr="mi logo.jpg"/>
          <p:cNvPicPr>
            <a:picLocks noChangeAspect="1"/>
          </p:cNvPicPr>
          <p:nvPr/>
        </p:nvPicPr>
        <p:blipFill>
          <a:blip r:embed="rId5" cstate="screen"/>
          <a:stretch>
            <a:fillRect/>
          </a:stretch>
        </p:blipFill>
        <p:spPr>
          <a:xfrm>
            <a:off x="6350725" y="3361876"/>
            <a:ext cx="2298261" cy="967238"/>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090433" y="0"/>
            <a:ext cx="3044952" cy="5143500"/>
          </a:xfrm>
          <a:prstGeom prst="rect">
            <a:avLst/>
          </a:prstGeom>
          <a:solidFill>
            <a:srgbClr val="54B948">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3045654" y="0"/>
            <a:ext cx="3044952" cy="5143500"/>
          </a:xfrm>
          <a:prstGeom prst="rect">
            <a:avLst/>
          </a:prstGeom>
          <a:solidFill>
            <a:srgbClr val="781D7E">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1" y="0"/>
            <a:ext cx="3044952" cy="5143500"/>
          </a:xfrm>
          <a:prstGeom prst="rect">
            <a:avLst/>
          </a:prstGeom>
          <a:solidFill>
            <a:srgbClr val="009EE0">
              <a:alpha val="22745"/>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Eric.png"/>
          <p:cNvPicPr>
            <a:picLocks noChangeAspect="1"/>
          </p:cNvPicPr>
          <p:nvPr/>
        </p:nvPicPr>
        <p:blipFill>
          <a:blip r:embed="rId2" cstate="screen"/>
          <a:srcRect/>
          <a:stretch>
            <a:fillRect/>
          </a:stretch>
        </p:blipFill>
        <p:spPr>
          <a:xfrm>
            <a:off x="0" y="382246"/>
            <a:ext cx="6757261" cy="650687"/>
          </a:xfrm>
          <a:prstGeom prst="rect">
            <a:avLst/>
          </a:prstGeom>
        </p:spPr>
      </p:pic>
      <p:pic>
        <p:nvPicPr>
          <p:cNvPr id="3" name="Picture 2" descr="watermark__BLUE_logo.png"/>
          <p:cNvPicPr>
            <a:picLocks noChangeAspect="1"/>
          </p:cNvPicPr>
          <p:nvPr/>
        </p:nvPicPr>
        <p:blipFill>
          <a:blip r:embed="rId3"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6757261"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Energy Procurement Resources</a:t>
            </a:r>
            <a:endParaRPr lang="en-US" sz="3600" b="1" spc="-150" dirty="0">
              <a:solidFill>
                <a:schemeClr val="bg1"/>
              </a:solidFill>
              <a:latin typeface="Arial" pitchFamily="34" charset="0"/>
              <a:cs typeface="Arial" pitchFamily="34" charset="0"/>
            </a:endParaRPr>
          </a:p>
        </p:txBody>
      </p:sp>
      <p:sp>
        <p:nvSpPr>
          <p:cNvPr id="12" name="TextBox 11"/>
          <p:cNvSpPr txBox="1"/>
          <p:nvPr/>
        </p:nvSpPr>
        <p:spPr>
          <a:xfrm>
            <a:off x="7750" y="1472006"/>
            <a:ext cx="3161654" cy="3077766"/>
          </a:xfrm>
          <a:prstGeom prst="rect">
            <a:avLst/>
          </a:prstGeom>
          <a:noFill/>
        </p:spPr>
        <p:txBody>
          <a:bodyPr wrap="square" rtlCol="0">
            <a:spAutoFit/>
          </a:bodyPr>
          <a:lstStyle/>
          <a:p>
            <a:pPr marL="230188" indent="-230188">
              <a:spcAft>
                <a:spcPts val="1200"/>
              </a:spcAft>
              <a:buFont typeface="Arial" pitchFamily="34" charset="0"/>
              <a:buChar char="•"/>
            </a:pPr>
            <a:r>
              <a:rPr lang="en-US" sz="1600" dirty="0" smtClean="0">
                <a:latin typeface="Arial" pitchFamily="34" charset="0"/>
                <a:cs typeface="Arial" pitchFamily="34" charset="0"/>
              </a:rPr>
              <a:t>Natural Gas &amp; Electric </a:t>
            </a:r>
          </a:p>
          <a:p>
            <a:pPr marL="230188" indent="-230188">
              <a:spcAft>
                <a:spcPts val="1200"/>
              </a:spcAft>
              <a:buFont typeface="Arial" pitchFamily="34" charset="0"/>
              <a:buChar char="•"/>
            </a:pPr>
            <a:r>
              <a:rPr lang="en-US" sz="1600" dirty="0" smtClean="0">
                <a:latin typeface="Arial" pitchFamily="34" charset="0"/>
                <a:cs typeface="Arial" pitchFamily="34" charset="0"/>
              </a:rPr>
              <a:t>Utility Provider Information</a:t>
            </a:r>
          </a:p>
          <a:p>
            <a:pPr marL="230188" indent="-230188">
              <a:spcAft>
                <a:spcPts val="1200"/>
              </a:spcAft>
              <a:buFont typeface="Arial" pitchFamily="34" charset="0"/>
              <a:buChar char="•"/>
            </a:pPr>
            <a:r>
              <a:rPr lang="en-US" sz="1600" dirty="0" smtClean="0">
                <a:latin typeface="Arial" pitchFamily="34" charset="0"/>
                <a:cs typeface="Arial" pitchFamily="34" charset="0"/>
              </a:rPr>
              <a:t>Public Service Commission</a:t>
            </a:r>
          </a:p>
          <a:p>
            <a:pPr marL="230188" indent="-230188">
              <a:spcAft>
                <a:spcPts val="1200"/>
              </a:spcAft>
              <a:buFont typeface="Arial" pitchFamily="34" charset="0"/>
              <a:buChar char="•"/>
            </a:pPr>
            <a:r>
              <a:rPr lang="en-US" sz="1600" dirty="0" smtClean="0">
                <a:latin typeface="Arial" pitchFamily="34" charset="0"/>
                <a:cs typeface="Arial" pitchFamily="34" charset="0"/>
              </a:rPr>
              <a:t>New York Independent System Operator (NYISO)</a:t>
            </a:r>
          </a:p>
          <a:p>
            <a:pPr marL="230188" indent="-230188">
              <a:spcAft>
                <a:spcPts val="1200"/>
              </a:spcAft>
              <a:buFont typeface="Arial" pitchFamily="34" charset="0"/>
              <a:buChar char="•"/>
            </a:pPr>
            <a:r>
              <a:rPr lang="en-US" sz="1600" dirty="0" smtClean="0">
                <a:latin typeface="Arial" pitchFamily="34" charset="0"/>
                <a:cs typeface="Arial" pitchFamily="34" charset="0"/>
              </a:rPr>
              <a:t>US Energy Information Administration (EIA)</a:t>
            </a:r>
          </a:p>
          <a:p>
            <a:pPr marL="230188" indent="-230188">
              <a:spcAft>
                <a:spcPts val="1200"/>
              </a:spcAft>
              <a:buFont typeface="Arial" pitchFamily="34" charset="0"/>
              <a:buChar char="•"/>
            </a:pPr>
            <a:r>
              <a:rPr lang="en-US" sz="1600" dirty="0" smtClean="0">
                <a:latin typeface="Arial" pitchFamily="34" charset="0"/>
                <a:cs typeface="Arial" pitchFamily="34" charset="0"/>
              </a:rPr>
              <a:t>Current Natural Gas Supply Contractors' Information</a:t>
            </a:r>
            <a:endParaRPr lang="en-US" sz="1600" b="1" dirty="0" smtClean="0">
              <a:latin typeface="Arial" pitchFamily="34" charset="0"/>
              <a:cs typeface="Arial" pitchFamily="34" charset="0"/>
            </a:endParaRPr>
          </a:p>
        </p:txBody>
      </p:sp>
      <p:sp>
        <p:nvSpPr>
          <p:cNvPr id="13" name="TextBox 12"/>
          <p:cNvSpPr txBox="1"/>
          <p:nvPr/>
        </p:nvSpPr>
        <p:spPr>
          <a:xfrm>
            <a:off x="3045650" y="1487504"/>
            <a:ext cx="3161654" cy="338554"/>
          </a:xfrm>
          <a:prstGeom prst="rect">
            <a:avLst/>
          </a:prstGeom>
          <a:noFill/>
        </p:spPr>
        <p:txBody>
          <a:bodyPr wrap="square" rtlCol="0">
            <a:spAutoFit/>
          </a:bodyPr>
          <a:lstStyle/>
          <a:p>
            <a:pPr marL="230188" indent="-230188">
              <a:buFont typeface="Arial" pitchFamily="34" charset="0"/>
              <a:buChar char="•"/>
            </a:pP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EnergyCap</a:t>
            </a:r>
            <a:r>
              <a:rPr lang="en-US" sz="1600" dirty="0" smtClean="0">
                <a:latin typeface="Arial" pitchFamily="34" charset="0"/>
                <a:cs typeface="Arial" pitchFamily="34" charset="0"/>
              </a:rPr>
              <a:t> Utility Tracking</a:t>
            </a:r>
            <a:endParaRPr lang="en-US" sz="1600" b="1" dirty="0" smtClean="0">
              <a:latin typeface="Arial" pitchFamily="34" charset="0"/>
              <a:cs typeface="Arial" pitchFamily="34" charset="0"/>
            </a:endParaRPr>
          </a:p>
        </p:txBody>
      </p:sp>
      <p:sp>
        <p:nvSpPr>
          <p:cNvPr id="14" name="TextBox 13"/>
          <p:cNvSpPr txBox="1"/>
          <p:nvPr/>
        </p:nvSpPr>
        <p:spPr>
          <a:xfrm>
            <a:off x="6331058" y="1493983"/>
            <a:ext cx="2812942" cy="2185214"/>
          </a:xfrm>
          <a:prstGeom prst="rect">
            <a:avLst/>
          </a:prstGeom>
          <a:noFill/>
        </p:spPr>
        <p:txBody>
          <a:bodyPr wrap="square" rtlCol="0">
            <a:spAutoFit/>
          </a:bodyPr>
          <a:lstStyle/>
          <a:p>
            <a:pPr marL="230188" indent="-230188">
              <a:spcAft>
                <a:spcPts val="1200"/>
              </a:spcAft>
              <a:buFont typeface="Arial" pitchFamily="34" charset="0"/>
              <a:buChar char="•"/>
            </a:pPr>
            <a:r>
              <a:rPr lang="en-US" sz="1600" dirty="0" smtClean="0">
                <a:latin typeface="Arial" pitchFamily="34" charset="0"/>
                <a:cs typeface="Arial" pitchFamily="34" charset="0"/>
              </a:rPr>
              <a:t>NYSERDA </a:t>
            </a:r>
          </a:p>
          <a:p>
            <a:pPr marL="230188" indent="-230188">
              <a:spcAft>
                <a:spcPts val="1200"/>
              </a:spcAft>
              <a:buFont typeface="Arial" pitchFamily="34" charset="0"/>
              <a:buChar char="•"/>
            </a:pPr>
            <a:r>
              <a:rPr lang="en-US" sz="1600" dirty="0" smtClean="0">
                <a:latin typeface="Arial" pitchFamily="34" charset="0"/>
                <a:cs typeface="Arial" pitchFamily="34" charset="0"/>
              </a:rPr>
              <a:t>NYPA</a:t>
            </a:r>
          </a:p>
          <a:p>
            <a:pPr marL="230188" indent="-230188">
              <a:spcAft>
                <a:spcPts val="1200"/>
              </a:spcAft>
              <a:buFont typeface="Arial" pitchFamily="34" charset="0"/>
              <a:buChar char="•"/>
            </a:pPr>
            <a:r>
              <a:rPr lang="en-US" sz="1600" dirty="0" smtClean="0">
                <a:latin typeface="Arial" pitchFamily="34" charset="0"/>
                <a:cs typeface="Arial" pitchFamily="34" charset="0"/>
              </a:rPr>
              <a:t>NYISO</a:t>
            </a:r>
          </a:p>
          <a:p>
            <a:pPr marL="230188" indent="-230188">
              <a:spcAft>
                <a:spcPts val="1200"/>
              </a:spcAft>
              <a:buFont typeface="Arial" pitchFamily="34" charset="0"/>
              <a:buChar char="•"/>
            </a:pPr>
            <a:r>
              <a:rPr lang="en-US" sz="1600" dirty="0" smtClean="0">
                <a:latin typeface="Arial" pitchFamily="34" charset="0"/>
                <a:cs typeface="Arial" pitchFamily="34" charset="0"/>
              </a:rPr>
              <a:t>U.S. Energy Information Administration</a:t>
            </a:r>
          </a:p>
          <a:p>
            <a:pPr marL="230188" indent="-230188">
              <a:spcAft>
                <a:spcPts val="1200"/>
              </a:spcAft>
              <a:buFont typeface="Arial" pitchFamily="34" charset="0"/>
              <a:buChar char="•"/>
            </a:pPr>
            <a:r>
              <a:rPr lang="en-US" sz="1600" dirty="0" smtClean="0">
                <a:latin typeface="Arial" pitchFamily="34" charset="0"/>
                <a:cs typeface="Arial" pitchFamily="34" charset="0"/>
              </a:rPr>
              <a:t>Energy Buying Group</a:t>
            </a:r>
            <a:endParaRPr lang="en-US" sz="1600" b="1" dirty="0" smtClean="0">
              <a:latin typeface="Arial" pitchFamily="34" charset="0"/>
              <a:cs typeface="Arial" pitchFamily="34" charset="0"/>
            </a:endParaRPr>
          </a:p>
        </p:txBody>
      </p:sp>
      <p:sp>
        <p:nvSpPr>
          <p:cNvPr id="16" name="TextBox 15"/>
          <p:cNvSpPr txBox="1"/>
          <p:nvPr/>
        </p:nvSpPr>
        <p:spPr>
          <a:xfrm>
            <a:off x="152478" y="1102674"/>
            <a:ext cx="2758698" cy="369332"/>
          </a:xfrm>
          <a:prstGeom prst="rect">
            <a:avLst/>
          </a:prstGeom>
          <a:solidFill>
            <a:srgbClr val="009EE0"/>
          </a:solidFill>
        </p:spPr>
        <p:txBody>
          <a:bodyPr wrap="square" rtlCol="0">
            <a:spAutoFit/>
          </a:bodyPr>
          <a:lstStyle/>
          <a:p>
            <a:pPr algn="ctr"/>
            <a:r>
              <a:rPr lang="en-US" dirty="0" smtClean="0">
                <a:solidFill>
                  <a:schemeClr val="bg1"/>
                </a:solidFill>
                <a:latin typeface="Arial" pitchFamily="34" charset="0"/>
                <a:cs typeface="Arial" pitchFamily="34" charset="0"/>
              </a:rPr>
              <a:t>TOOLS</a:t>
            </a:r>
            <a:endParaRPr lang="en-US" dirty="0">
              <a:solidFill>
                <a:schemeClr val="bg1"/>
              </a:solidFill>
              <a:latin typeface="Arial" pitchFamily="34" charset="0"/>
              <a:cs typeface="Arial" pitchFamily="34" charset="0"/>
            </a:endParaRPr>
          </a:p>
        </p:txBody>
      </p:sp>
      <p:sp>
        <p:nvSpPr>
          <p:cNvPr id="17" name="TextBox 16"/>
          <p:cNvSpPr txBox="1"/>
          <p:nvPr/>
        </p:nvSpPr>
        <p:spPr>
          <a:xfrm>
            <a:off x="3201550" y="1118172"/>
            <a:ext cx="2758698" cy="369332"/>
          </a:xfrm>
          <a:prstGeom prst="rect">
            <a:avLst/>
          </a:prstGeom>
          <a:solidFill>
            <a:srgbClr val="781D7E"/>
          </a:solidFill>
        </p:spPr>
        <p:txBody>
          <a:bodyPr wrap="square" rtlCol="0">
            <a:spAutoFit/>
          </a:bodyPr>
          <a:lstStyle/>
          <a:p>
            <a:pPr algn="ctr"/>
            <a:r>
              <a:rPr lang="en-US" dirty="0" smtClean="0">
                <a:solidFill>
                  <a:schemeClr val="bg1"/>
                </a:solidFill>
                <a:latin typeface="Arial" pitchFamily="34" charset="0"/>
                <a:cs typeface="Arial" pitchFamily="34" charset="0"/>
              </a:rPr>
              <a:t>TRAINING</a:t>
            </a:r>
            <a:endParaRPr lang="en-US" dirty="0">
              <a:solidFill>
                <a:schemeClr val="bg1"/>
              </a:solidFill>
              <a:latin typeface="Arial" pitchFamily="34" charset="0"/>
              <a:cs typeface="Arial" pitchFamily="34" charset="0"/>
            </a:endParaRPr>
          </a:p>
        </p:txBody>
      </p:sp>
      <p:sp>
        <p:nvSpPr>
          <p:cNvPr id="18" name="TextBox 17"/>
          <p:cNvSpPr txBox="1"/>
          <p:nvPr/>
        </p:nvSpPr>
        <p:spPr>
          <a:xfrm>
            <a:off x="6207304" y="1124651"/>
            <a:ext cx="2812943" cy="369332"/>
          </a:xfrm>
          <a:prstGeom prst="rect">
            <a:avLst/>
          </a:prstGeom>
          <a:solidFill>
            <a:srgbClr val="54B948"/>
          </a:solidFill>
        </p:spPr>
        <p:txBody>
          <a:bodyPr wrap="square" rtlCol="0">
            <a:spAutoFit/>
          </a:bodyPr>
          <a:lstStyle/>
          <a:p>
            <a:pPr algn="ctr"/>
            <a:r>
              <a:rPr lang="en-US" dirty="0" smtClean="0">
                <a:solidFill>
                  <a:schemeClr val="bg1"/>
                </a:solidFill>
                <a:latin typeface="Arial" pitchFamily="34" charset="0"/>
                <a:cs typeface="Arial" pitchFamily="34" charset="0"/>
              </a:rPr>
              <a:t>COMMUNICATION</a:t>
            </a:r>
            <a:endParaRPr lang="en-US"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newscenter.lbl.gov/wp-content/uploads/105_2580412.jpg"/>
          <p:cNvPicPr>
            <a:picLocks noChangeAspect="1" noChangeArrowheads="1"/>
          </p:cNvPicPr>
          <p:nvPr/>
        </p:nvPicPr>
        <p:blipFill rotWithShape="1">
          <a:blip r:embed="rId2" cstate="screen">
            <a:extLst>
              <a:ext uri="{28A0092B-C50C-407E-A947-70E740481C1C}">
                <a14:useLocalDpi xmlns:a14="http://schemas.microsoft.com/office/drawing/2010/main" xmlns="" val="0"/>
              </a:ext>
            </a:extLst>
          </a:blip>
          <a:srcRect/>
          <a:stretch/>
        </p:blipFill>
        <p:spPr bwMode="auto">
          <a:xfrm>
            <a:off x="0" y="0"/>
            <a:ext cx="9144000" cy="5143500"/>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8" descr="translucent background.png"/>
          <p:cNvPicPr>
            <a:picLocks noChangeAspect="1"/>
          </p:cNvPicPr>
          <p:nvPr/>
        </p:nvPicPr>
        <p:blipFill>
          <a:blip r:embed="rId3" cstate="screen"/>
          <a:stretch>
            <a:fillRect/>
          </a:stretch>
        </p:blipFill>
        <p:spPr>
          <a:xfrm>
            <a:off x="6079" y="0"/>
            <a:ext cx="9131841" cy="5143500"/>
          </a:xfrm>
          <a:prstGeom prst="rect">
            <a:avLst/>
          </a:prstGeom>
        </p:spPr>
      </p:pic>
      <p:pic>
        <p:nvPicPr>
          <p:cNvPr id="7" name="Picture 6" descr="Eric.png"/>
          <p:cNvPicPr>
            <a:picLocks noChangeAspect="1"/>
          </p:cNvPicPr>
          <p:nvPr/>
        </p:nvPicPr>
        <p:blipFill>
          <a:blip r:embed="rId4" cstate="screen"/>
          <a:srcRect/>
          <a:stretch>
            <a:fillRect/>
          </a:stretch>
        </p:blipFill>
        <p:spPr>
          <a:xfrm>
            <a:off x="0" y="4329114"/>
            <a:ext cx="9144000" cy="814386"/>
          </a:xfrm>
          <a:prstGeom prst="rect">
            <a:avLst/>
          </a:prstGeom>
        </p:spPr>
      </p:pic>
      <p:pic>
        <p:nvPicPr>
          <p:cNvPr id="6" name="Picture 5" descr="Eric.png"/>
          <p:cNvPicPr>
            <a:picLocks noChangeAspect="1"/>
          </p:cNvPicPr>
          <p:nvPr/>
        </p:nvPicPr>
        <p:blipFill>
          <a:blip r:embed="rId5" cstate="screen"/>
          <a:srcRect/>
          <a:stretch>
            <a:fillRect/>
          </a:stretch>
        </p:blipFill>
        <p:spPr>
          <a:xfrm>
            <a:off x="0" y="0"/>
            <a:ext cx="9144000" cy="1032933"/>
          </a:xfrm>
          <a:prstGeom prst="rect">
            <a:avLst/>
          </a:prstGeom>
        </p:spPr>
      </p:pic>
      <p:pic>
        <p:nvPicPr>
          <p:cNvPr id="3" name="Picture 2" descr="watermark__BLUE_logo.png"/>
          <p:cNvPicPr>
            <a:picLocks noChangeAspect="1"/>
          </p:cNvPicPr>
          <p:nvPr/>
        </p:nvPicPr>
        <p:blipFill>
          <a:blip r:embed="rId6"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827457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Energy Management, EO88 and Sustainability</a:t>
            </a:r>
            <a:endParaRPr lang="en-US" sz="3200" b="1" spc="-150" dirty="0">
              <a:solidFill>
                <a:schemeClr val="bg1"/>
              </a:solidFill>
              <a:latin typeface="Arial" pitchFamily="34" charset="0"/>
              <a:cs typeface="Arial" pitchFamily="34" charset="0"/>
            </a:endParaRPr>
          </a:p>
        </p:txBody>
      </p:sp>
      <p:sp>
        <p:nvSpPr>
          <p:cNvPr id="5" name="TextBox 4"/>
          <p:cNvSpPr txBox="1"/>
          <p:nvPr/>
        </p:nvSpPr>
        <p:spPr>
          <a:xfrm>
            <a:off x="358705" y="1296617"/>
            <a:ext cx="5288239" cy="2215991"/>
          </a:xfrm>
          <a:prstGeom prst="rect">
            <a:avLst/>
          </a:prstGeom>
          <a:noFill/>
        </p:spPr>
        <p:txBody>
          <a:bodyPr wrap="square" rtlCol="0">
            <a:spAutoFit/>
          </a:bodyPr>
          <a:lstStyle/>
          <a:p>
            <a:pPr marL="230188" indent="-230188">
              <a:spcAft>
                <a:spcPts val="1200"/>
              </a:spcAft>
              <a:buFont typeface="Arial" pitchFamily="34" charset="0"/>
              <a:buChar char="•"/>
            </a:pPr>
            <a:r>
              <a:rPr lang="en-US" sz="2800" b="1" dirty="0" smtClean="0">
                <a:latin typeface="Arial" pitchFamily="34" charset="0"/>
                <a:cs typeface="Arial" pitchFamily="34" charset="0"/>
              </a:rPr>
              <a:t>Executive Order 88</a:t>
            </a:r>
          </a:p>
          <a:p>
            <a:pPr marL="230188" indent="-230188">
              <a:spcAft>
                <a:spcPts val="1200"/>
              </a:spcAft>
              <a:buFont typeface="Arial" pitchFamily="34" charset="0"/>
              <a:buChar char="•"/>
            </a:pPr>
            <a:r>
              <a:rPr lang="en-US" sz="2800" b="1" dirty="0" smtClean="0">
                <a:latin typeface="Arial" pitchFamily="34" charset="0"/>
                <a:cs typeface="Arial" pitchFamily="34" charset="0"/>
              </a:rPr>
              <a:t>NY Energy Manager</a:t>
            </a:r>
          </a:p>
          <a:p>
            <a:pPr marL="230188" indent="-230188">
              <a:spcAft>
                <a:spcPts val="1200"/>
              </a:spcAft>
              <a:buFont typeface="Arial" pitchFamily="34" charset="0"/>
              <a:buChar char="•"/>
            </a:pPr>
            <a:r>
              <a:rPr lang="en-US" sz="2800" b="1" dirty="0" smtClean="0">
                <a:latin typeface="Arial" pitchFamily="34" charset="0"/>
                <a:cs typeface="Arial" pitchFamily="34" charset="0"/>
              </a:rPr>
              <a:t>Financial Assistance</a:t>
            </a:r>
          </a:p>
          <a:p>
            <a:pPr>
              <a:lnSpc>
                <a:spcPct val="150000"/>
              </a:lnSpc>
            </a:pPr>
            <a:endParaRPr lang="en-US" sz="16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2" cstate="screen"/>
          <a:srcRect/>
          <a:stretch>
            <a:fillRect/>
          </a:stretch>
        </p:blipFill>
        <p:spPr bwMode="auto">
          <a:xfrm rot="1493802">
            <a:off x="5742619" y="807128"/>
            <a:ext cx="2031380" cy="3379477"/>
          </a:xfrm>
          <a:prstGeom prst="rect">
            <a:avLst/>
          </a:prstGeom>
          <a:noFill/>
          <a:ln w="9525">
            <a:noFill/>
            <a:miter lim="800000"/>
            <a:headEnd/>
            <a:tailEnd/>
          </a:ln>
          <a:effectLst>
            <a:outerShdw blurRad="50800" dist="38100" dir="5400000" algn="t" rotWithShape="0">
              <a:prstClr val="black">
                <a:alpha val="40000"/>
              </a:prstClr>
            </a:outerShdw>
          </a:effectLst>
        </p:spPr>
      </p:pic>
      <p:pic>
        <p:nvPicPr>
          <p:cNvPr id="7" name="Picture 6" descr="Eric.png"/>
          <p:cNvPicPr>
            <a:picLocks noChangeAspect="1"/>
          </p:cNvPicPr>
          <p:nvPr/>
        </p:nvPicPr>
        <p:blipFill>
          <a:blip r:embed="rId3" cstate="screen"/>
          <a:srcRect/>
          <a:stretch>
            <a:fillRect/>
          </a:stretch>
        </p:blipFill>
        <p:spPr>
          <a:xfrm>
            <a:off x="0" y="4329114"/>
            <a:ext cx="9144000" cy="814386"/>
          </a:xfrm>
          <a:prstGeom prst="rect">
            <a:avLst/>
          </a:prstGeom>
        </p:spPr>
      </p:pic>
      <p:pic>
        <p:nvPicPr>
          <p:cNvPr id="6" name="Picture 5" descr="Eric.png"/>
          <p:cNvPicPr>
            <a:picLocks noChangeAspect="1"/>
          </p:cNvPicPr>
          <p:nvPr/>
        </p:nvPicPr>
        <p:blipFill>
          <a:blip r:embed="rId4" cstate="screen"/>
          <a:srcRect/>
          <a:stretch>
            <a:fillRect/>
          </a:stretch>
        </p:blipFill>
        <p:spPr>
          <a:xfrm>
            <a:off x="0" y="0"/>
            <a:ext cx="9144000" cy="1032933"/>
          </a:xfrm>
          <a:prstGeom prst="rect">
            <a:avLst/>
          </a:prstGeom>
        </p:spPr>
      </p:pic>
      <p:pic>
        <p:nvPicPr>
          <p:cNvPr id="3" name="Picture 2"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827457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Executive Order 88</a:t>
            </a:r>
            <a:endParaRPr lang="en-US" sz="3200" b="1" spc="-150" dirty="0">
              <a:solidFill>
                <a:schemeClr val="bg1"/>
              </a:solidFill>
              <a:latin typeface="Arial" pitchFamily="34" charset="0"/>
              <a:cs typeface="Arial" pitchFamily="34" charset="0"/>
            </a:endParaRPr>
          </a:p>
        </p:txBody>
      </p:sp>
      <p:pic>
        <p:nvPicPr>
          <p:cNvPr id="8" name="Picture 7" descr="download (2).jpg"/>
          <p:cNvPicPr>
            <a:picLocks noChangeAspect="1"/>
          </p:cNvPicPr>
          <p:nvPr/>
        </p:nvPicPr>
        <p:blipFill>
          <a:blip r:embed="rId6" cstate="screen"/>
          <a:stretch>
            <a:fillRect/>
          </a:stretch>
        </p:blipFill>
        <p:spPr>
          <a:xfrm>
            <a:off x="350540" y="3500289"/>
            <a:ext cx="4200520" cy="606187"/>
          </a:xfrm>
          <a:prstGeom prst="rect">
            <a:avLst/>
          </a:prstGeom>
        </p:spPr>
      </p:pic>
      <p:sp>
        <p:nvSpPr>
          <p:cNvPr id="9" name="TextBox 8"/>
          <p:cNvSpPr txBox="1"/>
          <p:nvPr/>
        </p:nvSpPr>
        <p:spPr>
          <a:xfrm>
            <a:off x="350540" y="1289637"/>
            <a:ext cx="6114670" cy="2492990"/>
          </a:xfrm>
          <a:prstGeom prst="rect">
            <a:avLst/>
          </a:prstGeom>
          <a:noFill/>
        </p:spPr>
        <p:txBody>
          <a:bodyPr wrap="square" rtlCol="0">
            <a:spAutoFit/>
          </a:bodyPr>
          <a:lstStyle/>
          <a:p>
            <a:pPr marL="230188" indent="-230188">
              <a:spcAft>
                <a:spcPts val="1200"/>
              </a:spcAft>
              <a:buFont typeface="Arial" pitchFamily="34" charset="0"/>
              <a:buChar char="•"/>
            </a:pPr>
            <a:r>
              <a:rPr lang="en-US" sz="2200" b="1" dirty="0" smtClean="0">
                <a:latin typeface="Arial" pitchFamily="34" charset="0"/>
                <a:cs typeface="Arial" pitchFamily="34" charset="0"/>
              </a:rPr>
              <a:t>College and University Clean Energy Initiative; REV Campus Challenge </a:t>
            </a:r>
            <a:r>
              <a:rPr lang="en-US" sz="2200" b="1" dirty="0" smtClean="0">
                <a:latin typeface="Arial" pitchFamily="34" charset="0"/>
                <a:cs typeface="Arial" pitchFamily="34" charset="0"/>
                <a:hlinkClick r:id="rId7"/>
              </a:rPr>
              <a:t>http://revcampuschallenge.ny.gov/</a:t>
            </a:r>
            <a:endParaRPr lang="en-US" sz="2200" b="1" dirty="0" smtClean="0">
              <a:latin typeface="Arial" pitchFamily="34" charset="0"/>
              <a:cs typeface="Arial" pitchFamily="34" charset="0"/>
            </a:endParaRPr>
          </a:p>
          <a:p>
            <a:pPr marL="230188" indent="-230188">
              <a:spcAft>
                <a:spcPts val="1200"/>
              </a:spcAft>
              <a:buFont typeface="Arial" pitchFamily="34" charset="0"/>
              <a:buChar char="•"/>
            </a:pPr>
            <a:r>
              <a:rPr lang="en-US" sz="2200" b="1" dirty="0" smtClean="0">
                <a:latin typeface="Arial" pitchFamily="34" charset="0"/>
                <a:cs typeface="Arial" pitchFamily="34" charset="0"/>
              </a:rPr>
              <a:t>2030 Clean Energy Goals</a:t>
            </a:r>
          </a:p>
          <a:p>
            <a:pPr marL="230188" lvl="1" indent="-230188">
              <a:spcAft>
                <a:spcPts val="1200"/>
              </a:spcAft>
              <a:buFont typeface="Arial" pitchFamily="34" charset="0"/>
              <a:buChar char="•"/>
            </a:pPr>
            <a:r>
              <a:rPr lang="en-US" sz="2200" b="1" dirty="0" smtClean="0">
                <a:latin typeface="Arial" pitchFamily="34" charset="0"/>
                <a:cs typeface="Arial" pitchFamily="34" charset="0"/>
              </a:rPr>
              <a:t>Energy Master Plan</a:t>
            </a:r>
          </a:p>
          <a:p>
            <a:pPr marL="230188" lvl="1" indent="-230188">
              <a:spcAft>
                <a:spcPts val="1200"/>
              </a:spcAft>
              <a:buFont typeface="Arial" pitchFamily="34" charset="0"/>
              <a:buChar char="•"/>
            </a:pPr>
            <a:endParaRPr lang="en-US" sz="1600" b="1"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6" name="Picture 5" descr="Eric.png"/>
          <p:cNvPicPr>
            <a:picLocks noChangeAspect="1"/>
          </p:cNvPicPr>
          <p:nvPr/>
        </p:nvPicPr>
        <p:blipFill>
          <a:blip r:embed="rId3" cstate="screen"/>
          <a:srcRect/>
          <a:stretch>
            <a:fillRect/>
          </a:stretch>
        </p:blipFill>
        <p:spPr>
          <a:xfrm>
            <a:off x="0" y="0"/>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827457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NY Energy Manager</a:t>
            </a:r>
            <a:endParaRPr lang="en-US" sz="3200" b="1" spc="-150" dirty="0">
              <a:solidFill>
                <a:schemeClr val="bg1"/>
              </a:solidFill>
              <a:latin typeface="Arial" pitchFamily="34" charset="0"/>
              <a:cs typeface="Arial" pitchFamily="34" charset="0"/>
            </a:endParaRPr>
          </a:p>
        </p:txBody>
      </p:sp>
      <p:pic>
        <p:nvPicPr>
          <p:cNvPr id="5124" name="Picture 4" descr="https://www.talisentech.com/wp-uploads//2014/11/NYEM.jpg"/>
          <p:cNvPicPr>
            <a:picLocks noChangeAspect="1" noChangeArrowheads="1"/>
          </p:cNvPicPr>
          <p:nvPr/>
        </p:nvPicPr>
        <p:blipFill>
          <a:blip r:embed="rId5" cstate="screen"/>
          <a:srcRect/>
          <a:stretch>
            <a:fillRect/>
          </a:stretch>
        </p:blipFill>
        <p:spPr bwMode="auto">
          <a:xfrm>
            <a:off x="5356639" y="1512949"/>
            <a:ext cx="3541842" cy="2125105"/>
          </a:xfrm>
          <a:prstGeom prst="rect">
            <a:avLst/>
          </a:prstGeom>
          <a:noFill/>
        </p:spPr>
      </p:pic>
      <p:sp>
        <p:nvSpPr>
          <p:cNvPr id="8" name="TextBox 7"/>
          <p:cNvSpPr txBox="1"/>
          <p:nvPr/>
        </p:nvSpPr>
        <p:spPr>
          <a:xfrm>
            <a:off x="342027" y="1387359"/>
            <a:ext cx="5575947" cy="2031325"/>
          </a:xfrm>
          <a:prstGeom prst="rect">
            <a:avLst/>
          </a:prstGeom>
          <a:noFill/>
        </p:spPr>
        <p:txBody>
          <a:bodyPr wrap="square" rtlCol="0">
            <a:spAutoFit/>
          </a:bodyPr>
          <a:lstStyle/>
          <a:p>
            <a:pPr marL="230188" lvl="1" indent="-230188">
              <a:spcAft>
                <a:spcPts val="1200"/>
              </a:spcAft>
              <a:buFont typeface="Arial" pitchFamily="34" charset="0"/>
              <a:buChar char="•"/>
            </a:pPr>
            <a:r>
              <a:rPr lang="en-US" sz="2400" b="1" dirty="0" smtClean="0">
                <a:latin typeface="Arial" pitchFamily="34" charset="0"/>
                <a:cs typeface="Arial" pitchFamily="34" charset="0"/>
              </a:rPr>
              <a:t>11 campuses connected to date</a:t>
            </a:r>
          </a:p>
          <a:p>
            <a:pPr marL="230188" lvl="1" indent="-230188">
              <a:spcAft>
                <a:spcPts val="1200"/>
              </a:spcAft>
              <a:buFont typeface="Arial" pitchFamily="34" charset="0"/>
              <a:buChar char="•"/>
            </a:pPr>
            <a:r>
              <a:rPr lang="en-US" sz="2400" b="1" dirty="0" smtClean="0">
                <a:latin typeface="Arial" pitchFamily="34" charset="0"/>
                <a:cs typeface="Arial" pitchFamily="34" charset="0"/>
              </a:rPr>
              <a:t>2 more scheduled</a:t>
            </a:r>
          </a:p>
          <a:p>
            <a:pPr marL="230188" lvl="1" indent="-230188">
              <a:spcAft>
                <a:spcPts val="1200"/>
              </a:spcAft>
              <a:buFont typeface="Arial" pitchFamily="34" charset="0"/>
              <a:buChar char="•"/>
            </a:pPr>
            <a:r>
              <a:rPr lang="en-US" sz="2400" b="1" dirty="0" smtClean="0">
                <a:latin typeface="Arial" pitchFamily="34" charset="0"/>
                <a:cs typeface="Arial" pitchFamily="34" charset="0"/>
              </a:rPr>
              <a:t>Virtual Audits</a:t>
            </a:r>
          </a:p>
          <a:p>
            <a:pPr marL="230188" lvl="1" indent="-230188">
              <a:spcAft>
                <a:spcPts val="1200"/>
              </a:spcAft>
              <a:buFont typeface="Arial" pitchFamily="34" charset="0"/>
              <a:buChar char="•"/>
            </a:pPr>
            <a:r>
              <a:rPr lang="en-US" sz="2400" b="1" dirty="0" smtClean="0">
                <a:latin typeface="Arial" pitchFamily="34" charset="0"/>
                <a:cs typeface="Arial" pitchFamily="34" charset="0"/>
              </a:rPr>
              <a:t>Operational improvements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6" name="Picture 5" descr="Eric.png"/>
          <p:cNvPicPr>
            <a:picLocks noChangeAspect="1"/>
          </p:cNvPicPr>
          <p:nvPr/>
        </p:nvPicPr>
        <p:blipFill>
          <a:blip r:embed="rId3" cstate="screen"/>
          <a:srcRect/>
          <a:stretch>
            <a:fillRect/>
          </a:stretch>
        </p:blipFill>
        <p:spPr>
          <a:xfrm>
            <a:off x="0" y="0"/>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827457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Grants</a:t>
            </a:r>
            <a:endParaRPr lang="en-US" sz="3200" b="1" spc="-150" dirty="0">
              <a:solidFill>
                <a:schemeClr val="bg1"/>
              </a:solidFill>
              <a:latin typeface="Arial" pitchFamily="34" charset="0"/>
              <a:cs typeface="Arial" pitchFamily="34" charset="0"/>
            </a:endParaRPr>
          </a:p>
        </p:txBody>
      </p:sp>
      <p:sp>
        <p:nvSpPr>
          <p:cNvPr id="9" name="TextBox 8"/>
          <p:cNvSpPr txBox="1"/>
          <p:nvPr/>
        </p:nvSpPr>
        <p:spPr>
          <a:xfrm>
            <a:off x="342027" y="1298308"/>
            <a:ext cx="5772587" cy="2554545"/>
          </a:xfrm>
          <a:prstGeom prst="rect">
            <a:avLst/>
          </a:prstGeom>
          <a:noFill/>
        </p:spPr>
        <p:txBody>
          <a:bodyPr wrap="square" rtlCol="0">
            <a:spAutoFit/>
          </a:bodyPr>
          <a:lstStyle/>
          <a:p>
            <a:pPr marL="230188" lvl="2" indent="-230188">
              <a:spcAft>
                <a:spcPts val="1200"/>
              </a:spcAft>
              <a:buFont typeface="Arial" pitchFamily="34" charset="0"/>
              <a:buChar char="•"/>
            </a:pPr>
            <a:r>
              <a:rPr lang="en-US" sz="2400" b="1" dirty="0" smtClean="0">
                <a:latin typeface="Arial" pitchFamily="34" charset="0"/>
                <a:cs typeface="Arial" pitchFamily="34" charset="0"/>
              </a:rPr>
              <a:t>Flex Tech</a:t>
            </a:r>
          </a:p>
          <a:p>
            <a:pPr marL="230188" lvl="2" indent="-230188">
              <a:spcAft>
                <a:spcPts val="1200"/>
              </a:spcAft>
              <a:buFont typeface="Arial" pitchFamily="34" charset="0"/>
              <a:buChar char="•"/>
            </a:pPr>
            <a:r>
              <a:rPr lang="en-US" sz="2400" b="1" dirty="0" smtClean="0">
                <a:latin typeface="Arial" pitchFamily="34" charset="0"/>
                <a:cs typeface="Arial" pitchFamily="34" charset="0"/>
              </a:rPr>
              <a:t>Existing Facilities program</a:t>
            </a:r>
          </a:p>
          <a:p>
            <a:pPr marL="230188" lvl="2" indent="-230188">
              <a:spcAft>
                <a:spcPts val="1200"/>
              </a:spcAft>
              <a:buFont typeface="Arial" pitchFamily="34" charset="0"/>
              <a:buChar char="•"/>
            </a:pPr>
            <a:r>
              <a:rPr lang="en-US" sz="2400" b="1" dirty="0" smtClean="0">
                <a:latin typeface="Arial" pitchFamily="34" charset="0"/>
                <a:cs typeface="Arial" pitchFamily="34" charset="0"/>
              </a:rPr>
              <a:t>NY Prize</a:t>
            </a:r>
          </a:p>
          <a:p>
            <a:pPr marL="230188" lvl="2" indent="-230188">
              <a:spcAft>
                <a:spcPts val="1200"/>
              </a:spcAft>
              <a:buFont typeface="Arial" pitchFamily="34" charset="0"/>
              <a:buChar char="•"/>
            </a:pPr>
            <a:r>
              <a:rPr lang="en-US" sz="2400" b="1" dirty="0" smtClean="0">
                <a:latin typeface="Arial" pitchFamily="34" charset="0"/>
                <a:cs typeface="Arial" pitchFamily="34" charset="0"/>
              </a:rPr>
              <a:t>Utilities</a:t>
            </a:r>
          </a:p>
          <a:p>
            <a:pPr marL="230188" lvl="2" indent="-230188">
              <a:spcAft>
                <a:spcPts val="1200"/>
              </a:spcAft>
              <a:buFont typeface="Arial" pitchFamily="34" charset="0"/>
              <a:buChar char="•"/>
            </a:pPr>
            <a:r>
              <a:rPr lang="en-US" sz="2400" b="1" dirty="0" smtClean="0">
                <a:latin typeface="Arial" pitchFamily="34" charset="0"/>
                <a:cs typeface="Arial" pitchFamily="34" charset="0"/>
              </a:rPr>
              <a:t>Custom and Rebate style incentives</a:t>
            </a:r>
          </a:p>
        </p:txBody>
      </p:sp>
      <p:pic>
        <p:nvPicPr>
          <p:cNvPr id="10" name="Picture 9" descr="nyserda.jpg"/>
          <p:cNvPicPr>
            <a:picLocks noChangeAspect="1"/>
          </p:cNvPicPr>
          <p:nvPr/>
        </p:nvPicPr>
        <p:blipFill>
          <a:blip r:embed="rId5" cstate="screen"/>
          <a:stretch>
            <a:fillRect/>
          </a:stretch>
        </p:blipFill>
        <p:spPr>
          <a:xfrm>
            <a:off x="5570162" y="2143295"/>
            <a:ext cx="2588826" cy="726581"/>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6" name="Picture 5" descr="Eric.png"/>
          <p:cNvPicPr>
            <a:picLocks noChangeAspect="1"/>
          </p:cNvPicPr>
          <p:nvPr/>
        </p:nvPicPr>
        <p:blipFill>
          <a:blip r:embed="rId3" cstate="screen"/>
          <a:srcRect/>
          <a:stretch>
            <a:fillRect/>
          </a:stretch>
        </p:blipFill>
        <p:spPr>
          <a:xfrm>
            <a:off x="0" y="0"/>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827457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200" b="1" spc="-150" dirty="0" smtClean="0">
                <a:solidFill>
                  <a:schemeClr val="bg1"/>
                </a:solidFill>
                <a:latin typeface="Arial" pitchFamily="34" charset="0"/>
                <a:cs typeface="Arial" pitchFamily="34" charset="0"/>
              </a:rPr>
              <a:t>Financial Assistance</a:t>
            </a:r>
            <a:endParaRPr lang="en-US" sz="3200" b="1" spc="-150" dirty="0">
              <a:solidFill>
                <a:schemeClr val="bg1"/>
              </a:solidFill>
              <a:latin typeface="Arial" pitchFamily="34" charset="0"/>
              <a:cs typeface="Arial" pitchFamily="34" charset="0"/>
            </a:endParaRPr>
          </a:p>
        </p:txBody>
      </p:sp>
      <p:pic>
        <p:nvPicPr>
          <p:cNvPr id="10" name="Picture 9" descr="NYPA.jpg"/>
          <p:cNvPicPr>
            <a:picLocks noChangeAspect="1"/>
          </p:cNvPicPr>
          <p:nvPr/>
        </p:nvPicPr>
        <p:blipFill>
          <a:blip r:embed="rId5" cstate="screen"/>
          <a:stretch>
            <a:fillRect/>
          </a:stretch>
        </p:blipFill>
        <p:spPr>
          <a:xfrm>
            <a:off x="4954448" y="1947463"/>
            <a:ext cx="3320122" cy="1064787"/>
          </a:xfrm>
          <a:prstGeom prst="rect">
            <a:avLst/>
          </a:prstGeom>
        </p:spPr>
      </p:pic>
      <p:sp>
        <p:nvSpPr>
          <p:cNvPr id="8" name="TextBox 7"/>
          <p:cNvSpPr txBox="1"/>
          <p:nvPr/>
        </p:nvSpPr>
        <p:spPr>
          <a:xfrm>
            <a:off x="343785" y="1228507"/>
            <a:ext cx="4229972" cy="3077766"/>
          </a:xfrm>
          <a:prstGeom prst="rect">
            <a:avLst/>
          </a:prstGeom>
          <a:noFill/>
        </p:spPr>
        <p:txBody>
          <a:bodyPr wrap="square" rtlCol="0">
            <a:spAutoFit/>
          </a:bodyPr>
          <a:lstStyle/>
          <a:p>
            <a:pPr marL="230188" lvl="2" indent="-230188">
              <a:spcAft>
                <a:spcPts val="1200"/>
              </a:spcAft>
              <a:buFont typeface="Arial" pitchFamily="34" charset="0"/>
              <a:buChar char="•"/>
            </a:pPr>
            <a:r>
              <a:rPr lang="en-US" sz="2200" b="1" dirty="0" smtClean="0">
                <a:latin typeface="Arial" pitchFamily="34" charset="0"/>
                <a:cs typeface="Arial" pitchFamily="34" charset="0"/>
              </a:rPr>
              <a:t>Design Build and Construction</a:t>
            </a:r>
          </a:p>
          <a:p>
            <a:pPr marL="230188" lvl="2" indent="-230188">
              <a:spcAft>
                <a:spcPts val="1200"/>
              </a:spcAft>
              <a:buFont typeface="Arial" pitchFamily="34" charset="0"/>
              <a:buChar char="•"/>
            </a:pPr>
            <a:r>
              <a:rPr lang="en-US" sz="2200" b="1" dirty="0" smtClean="0">
                <a:latin typeface="Arial" pitchFamily="34" charset="0"/>
                <a:cs typeface="Arial" pitchFamily="34" charset="0"/>
              </a:rPr>
              <a:t>Construction Management</a:t>
            </a:r>
          </a:p>
          <a:p>
            <a:pPr marL="230188" lvl="2" indent="-230188">
              <a:spcAft>
                <a:spcPts val="1200"/>
              </a:spcAft>
              <a:buFont typeface="Arial" pitchFamily="34" charset="0"/>
              <a:buChar char="•"/>
            </a:pPr>
            <a:r>
              <a:rPr lang="en-US" sz="2200" b="1" dirty="0" smtClean="0">
                <a:latin typeface="Arial" pitchFamily="34" charset="0"/>
                <a:cs typeface="Arial" pitchFamily="34" charset="0"/>
              </a:rPr>
              <a:t>Customer Implementation</a:t>
            </a:r>
          </a:p>
          <a:p>
            <a:pPr marL="230188" lvl="2" indent="-230188">
              <a:spcAft>
                <a:spcPts val="1200"/>
              </a:spcAft>
              <a:buFont typeface="Arial" pitchFamily="34" charset="0"/>
              <a:buChar char="•"/>
            </a:pPr>
            <a:r>
              <a:rPr lang="en-US" sz="2200" b="1" dirty="0" smtClean="0">
                <a:latin typeface="Arial" pitchFamily="34" charset="0"/>
                <a:cs typeface="Arial" pitchFamily="34" charset="0"/>
              </a:rPr>
              <a:t>Operation and Maintenance Funding</a:t>
            </a:r>
          </a:p>
          <a:p>
            <a:pPr marL="230188" lvl="2" indent="-230188">
              <a:spcAft>
                <a:spcPts val="1200"/>
              </a:spcAft>
              <a:buFont typeface="Arial" pitchFamily="34" charset="0"/>
              <a:buChar char="•"/>
            </a:pPr>
            <a:r>
              <a:rPr lang="en-US" sz="2200" b="1" dirty="0" smtClean="0">
                <a:latin typeface="Arial" pitchFamily="34" charset="0"/>
                <a:cs typeface="Arial" pitchFamily="34" charset="0"/>
              </a:rPr>
              <a:t>Master Services Agreement</a:t>
            </a:r>
            <a:endParaRPr lang="en-US" sz="2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Untitled.png"/>
          <p:cNvPicPr>
            <a:picLocks noChangeAspect="1"/>
          </p:cNvPicPr>
          <p:nvPr/>
        </p:nvPicPr>
        <p:blipFill>
          <a:blip r:embed="rId3" cstate="screen"/>
          <a:srcRect/>
          <a:stretch>
            <a:fillRect/>
          </a:stretch>
        </p:blipFill>
        <p:spPr>
          <a:xfrm>
            <a:off x="-1" y="0"/>
            <a:ext cx="9144001" cy="5160587"/>
          </a:xfrm>
          <a:prstGeom prst="rect">
            <a:avLst/>
          </a:prstGeom>
          <a:noFill/>
          <a:ln>
            <a:noFill/>
          </a:ln>
        </p:spPr>
      </p:pic>
      <p:pic>
        <p:nvPicPr>
          <p:cNvPr id="55" name="Picture 54" descr="translucent background.png"/>
          <p:cNvPicPr>
            <a:picLocks noChangeAspect="1"/>
          </p:cNvPicPr>
          <p:nvPr/>
        </p:nvPicPr>
        <p:blipFill>
          <a:blip r:embed="rId4" cstate="screen"/>
          <a:stretch>
            <a:fillRect/>
          </a:stretch>
        </p:blipFill>
        <p:spPr>
          <a:xfrm>
            <a:off x="23" y="0"/>
            <a:ext cx="9137019" cy="5180642"/>
          </a:xfrm>
          <a:prstGeom prst="rect">
            <a:avLst/>
          </a:prstGeom>
        </p:spPr>
      </p:pic>
      <p:pic>
        <p:nvPicPr>
          <p:cNvPr id="4" name="Picture 3"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a14="http://schemas.microsoft.com/office/drawing/2010/main" xmlns=""/>
              </a:ext>
            </a:extLst>
          </a:blip>
          <a:srcRect l="-11631"/>
          <a:stretch>
            <a:fillRect/>
          </a:stretch>
        </p:blipFill>
        <p:spPr bwMode="auto">
          <a:xfrm>
            <a:off x="7679281" y="4329114"/>
            <a:ext cx="1219200" cy="814387"/>
          </a:xfrm>
          <a:prstGeom prst="rect">
            <a:avLst/>
          </a:prstGeom>
          <a:noFill/>
          <a:ln w="9525">
            <a:noFill/>
            <a:miter lim="800000"/>
            <a:headEnd/>
            <a:tailEnd/>
          </a:ln>
        </p:spPr>
      </p:pic>
      <p:grpSp>
        <p:nvGrpSpPr>
          <p:cNvPr id="2" name="Group 13"/>
          <p:cNvGrpSpPr/>
          <p:nvPr/>
        </p:nvGrpSpPr>
        <p:grpSpPr>
          <a:xfrm>
            <a:off x="3305182" y="1937235"/>
            <a:ext cx="2529460" cy="548640"/>
            <a:chOff x="1757114" y="0"/>
            <a:chExt cx="1355807" cy="421546"/>
          </a:xfrm>
          <a:scene3d>
            <a:camera prst="orthographicFront"/>
            <a:lightRig rig="flat" dir="t"/>
          </a:scene3d>
        </p:grpSpPr>
        <p:sp>
          <p:nvSpPr>
            <p:cNvPr id="18" name="Rectangle 17"/>
            <p:cNvSpPr/>
            <p:nvPr/>
          </p:nvSpPr>
          <p:spPr>
            <a:xfrm>
              <a:off x="1855766" y="0"/>
              <a:ext cx="1152032" cy="421546"/>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19" name="Rectangle 18"/>
            <p:cNvSpPr/>
            <p:nvPr/>
          </p:nvSpPr>
          <p:spPr>
            <a:xfrm>
              <a:off x="1757114" y="0"/>
              <a:ext cx="1355807" cy="421546"/>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ctr"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200" b="1" kern="1200" dirty="0"/>
                <a:t>Executive Director, OCF</a:t>
              </a:r>
            </a:p>
            <a:p>
              <a:pPr lvl="0" algn="ctr" defTabSz="355600">
                <a:lnSpc>
                  <a:spcPct val="90000"/>
                </a:lnSpc>
                <a:spcBef>
                  <a:spcPct val="0"/>
                </a:spcBef>
                <a:spcAft>
                  <a:spcPct val="35000"/>
                </a:spcAft>
              </a:pPr>
              <a:r>
                <a:rPr lang="en-US" sz="1200" kern="1200" dirty="0"/>
                <a:t>Karren Bee-Donohoe</a:t>
              </a:r>
            </a:p>
          </p:txBody>
        </p:sp>
      </p:grpSp>
      <p:sp>
        <p:nvSpPr>
          <p:cNvPr id="23" name="Rectangle 22"/>
          <p:cNvSpPr/>
          <p:nvPr/>
        </p:nvSpPr>
        <p:spPr>
          <a:xfrm>
            <a:off x="3306596" y="1231299"/>
            <a:ext cx="2529460" cy="548640"/>
          </a:xfrm>
          <a:prstGeom prst="rect">
            <a:avLst/>
          </a:prstGeom>
          <a:ln>
            <a:solidFill>
              <a:schemeClr val="tx1"/>
            </a:solidFill>
          </a:ln>
          <a:scene3d>
            <a:camera prst="orthographicFront"/>
            <a:lightRig rig="flat" dir="t"/>
          </a:scene3d>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txBody>
          <a:bodyPr spcFirstLastPara="0" vert="horz" wrap="square" lIns="5080" tIns="5080" rIns="5080" bIns="5080" numCol="1" spcCol="1270" anchor="ctr"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355600">
              <a:lnSpc>
                <a:spcPct val="90000"/>
              </a:lnSpc>
              <a:spcBef>
                <a:spcPct val="0"/>
              </a:spcBef>
              <a:spcAft>
                <a:spcPct val="35000"/>
              </a:spcAft>
            </a:pPr>
            <a:r>
              <a:rPr lang="en-US" sz="1200" b="1" dirty="0"/>
              <a:t>Vice Chancellor for Capital Facilities</a:t>
            </a:r>
          </a:p>
          <a:p>
            <a:pPr algn="ctr" defTabSz="355600">
              <a:lnSpc>
                <a:spcPct val="90000"/>
              </a:lnSpc>
              <a:spcBef>
                <a:spcPct val="0"/>
              </a:spcBef>
              <a:spcAft>
                <a:spcPct val="35000"/>
              </a:spcAft>
            </a:pPr>
            <a:r>
              <a:rPr lang="en-US" sz="1200" dirty="0"/>
              <a:t>Robert Haelen</a:t>
            </a:r>
          </a:p>
        </p:txBody>
      </p:sp>
      <p:cxnSp>
        <p:nvCxnSpPr>
          <p:cNvPr id="21" name="Straight Connector 20"/>
          <p:cNvCxnSpPr/>
          <p:nvPr/>
        </p:nvCxnSpPr>
        <p:spPr>
          <a:xfrm flipH="1">
            <a:off x="4567821" y="1772959"/>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 name="Group 31"/>
          <p:cNvGrpSpPr/>
          <p:nvPr/>
        </p:nvGrpSpPr>
        <p:grpSpPr>
          <a:xfrm>
            <a:off x="1582112" y="3073786"/>
            <a:ext cx="1463040" cy="640080"/>
            <a:chOff x="0" y="0"/>
            <a:chExt cx="1408229" cy="397347"/>
          </a:xfrm>
          <a:scene3d>
            <a:camera prst="orthographicFront"/>
            <a:lightRig rig="flat" dir="t"/>
          </a:scene3d>
        </p:grpSpPr>
        <p:sp>
          <p:nvSpPr>
            <p:cNvPr id="40" name="Rectangle 39"/>
            <p:cNvSpPr/>
            <p:nvPr/>
          </p:nvSpPr>
          <p:spPr>
            <a:xfrm>
              <a:off x="0" y="0"/>
              <a:ext cx="1408229" cy="397347"/>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41" name="Rectangle 40"/>
            <p:cNvSpPr/>
            <p:nvPr/>
          </p:nvSpPr>
          <p:spPr>
            <a:xfrm>
              <a:off x="0" y="0"/>
              <a:ext cx="1408229" cy="397347"/>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Director of Energy Procurement </a:t>
              </a:r>
              <a:r>
                <a:rPr lang="en-US" sz="1000" b="1" kern="1200" dirty="0" smtClean="0"/>
                <a:t>&amp; Utility </a:t>
              </a:r>
              <a:r>
                <a:rPr lang="en-US" sz="1000" b="1" kern="1200" dirty="0"/>
                <a:t>Regulatory Affairs</a:t>
              </a:r>
            </a:p>
            <a:p>
              <a:pPr lvl="0" algn="ctr" defTabSz="355600">
                <a:lnSpc>
                  <a:spcPct val="90000"/>
                </a:lnSpc>
                <a:spcBef>
                  <a:spcPct val="0"/>
                </a:spcBef>
                <a:spcAft>
                  <a:spcPct val="35000"/>
                </a:spcAft>
              </a:pPr>
              <a:r>
                <a:rPr lang="en-US" sz="1200" b="0" kern="1200" dirty="0"/>
                <a:t>Kathleen </a:t>
              </a:r>
              <a:r>
                <a:rPr lang="en-US" sz="1200" kern="1200" dirty="0"/>
                <a:t>Slusher</a:t>
              </a:r>
            </a:p>
          </p:txBody>
        </p:sp>
      </p:grpSp>
      <p:grpSp>
        <p:nvGrpSpPr>
          <p:cNvPr id="7" name="Group 32"/>
          <p:cNvGrpSpPr/>
          <p:nvPr/>
        </p:nvGrpSpPr>
        <p:grpSpPr>
          <a:xfrm>
            <a:off x="2482704" y="4259751"/>
            <a:ext cx="1463040" cy="640080"/>
            <a:chOff x="153445" y="1226182"/>
            <a:chExt cx="922157" cy="418913"/>
          </a:xfrm>
          <a:scene3d>
            <a:camera prst="orthographicFront"/>
            <a:lightRig rig="flat" dir="t"/>
          </a:scene3d>
        </p:grpSpPr>
        <p:sp>
          <p:nvSpPr>
            <p:cNvPr id="38" name="Rectangle 37"/>
            <p:cNvSpPr/>
            <p:nvPr/>
          </p:nvSpPr>
          <p:spPr>
            <a:xfrm>
              <a:off x="153445" y="1226182"/>
              <a:ext cx="922157" cy="418913"/>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39" name="Rectangle 38"/>
            <p:cNvSpPr/>
            <p:nvPr/>
          </p:nvSpPr>
          <p:spPr>
            <a:xfrm>
              <a:off x="153445" y="1226182"/>
              <a:ext cx="922157" cy="41891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smtClean="0"/>
                <a:t>Energy Procurement </a:t>
              </a:r>
              <a:r>
                <a:rPr lang="en-US" sz="1000" b="1" kern="1200" dirty="0" smtClean="0"/>
                <a:t/>
              </a:r>
              <a:br>
                <a:rPr lang="en-US" sz="1000" b="1" kern="1200" dirty="0" smtClean="0"/>
              </a:br>
              <a:r>
                <a:rPr lang="en-US" sz="1000" b="1" kern="1200" dirty="0" smtClean="0"/>
                <a:t>Accountant </a:t>
              </a:r>
            </a:p>
            <a:p>
              <a:pPr lvl="0" algn="ctr" defTabSz="355600">
                <a:lnSpc>
                  <a:spcPct val="90000"/>
                </a:lnSpc>
                <a:spcBef>
                  <a:spcPct val="0"/>
                </a:spcBef>
                <a:spcAft>
                  <a:spcPct val="35000"/>
                </a:spcAft>
              </a:pPr>
              <a:r>
                <a:rPr lang="en-US" sz="1200" kern="1200" dirty="0" smtClean="0"/>
                <a:t>Melinda Race </a:t>
              </a:r>
              <a:endParaRPr lang="en-US" sz="1200" kern="1200" dirty="0"/>
            </a:p>
          </p:txBody>
        </p:sp>
      </p:grpSp>
      <p:grpSp>
        <p:nvGrpSpPr>
          <p:cNvPr id="8" name="Group 33"/>
          <p:cNvGrpSpPr/>
          <p:nvPr/>
        </p:nvGrpSpPr>
        <p:grpSpPr>
          <a:xfrm>
            <a:off x="809447" y="4259751"/>
            <a:ext cx="1463040" cy="640080"/>
            <a:chOff x="151993" y="570225"/>
            <a:chExt cx="824610" cy="409737"/>
          </a:xfrm>
          <a:scene3d>
            <a:camera prst="orthographicFront"/>
            <a:lightRig rig="flat" dir="t"/>
          </a:scene3d>
        </p:grpSpPr>
        <p:sp>
          <p:nvSpPr>
            <p:cNvPr id="36" name="Rectangle 35"/>
            <p:cNvSpPr/>
            <p:nvPr/>
          </p:nvSpPr>
          <p:spPr>
            <a:xfrm>
              <a:off x="154169" y="570225"/>
              <a:ext cx="822434" cy="409737"/>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37" name="Rectangle 36"/>
            <p:cNvSpPr/>
            <p:nvPr/>
          </p:nvSpPr>
          <p:spPr>
            <a:xfrm>
              <a:off x="151993" y="570225"/>
              <a:ext cx="822434" cy="409737"/>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smtClean="0"/>
                <a:t>Energy Procurement </a:t>
              </a:r>
              <a:br>
                <a:rPr lang="en-US" sz="1000" b="1" kern="1200" dirty="0" smtClean="0"/>
              </a:br>
              <a:r>
                <a:rPr lang="en-US" sz="1000" b="1" kern="1200" dirty="0" smtClean="0"/>
                <a:t>Sr. </a:t>
              </a:r>
              <a:r>
                <a:rPr lang="en-US" sz="1000" b="1" i="0" kern="1200" dirty="0" smtClean="0"/>
                <a:t>Accountant</a:t>
              </a:r>
              <a:endParaRPr lang="en-US" sz="1000" b="1" i="0" kern="1200" dirty="0"/>
            </a:p>
            <a:p>
              <a:pPr lvl="0" algn="ctr" defTabSz="355600">
                <a:lnSpc>
                  <a:spcPct val="90000"/>
                </a:lnSpc>
                <a:spcBef>
                  <a:spcPct val="0"/>
                </a:spcBef>
                <a:spcAft>
                  <a:spcPct val="35000"/>
                </a:spcAft>
              </a:pPr>
              <a:r>
                <a:rPr lang="en-US" sz="1200" i="0" kern="1200" dirty="0"/>
                <a:t>Dan Russ</a:t>
              </a:r>
            </a:p>
          </p:txBody>
        </p:sp>
      </p:grpSp>
      <p:cxnSp>
        <p:nvCxnSpPr>
          <p:cNvPr id="35" name="Straight Connector 34"/>
          <p:cNvCxnSpPr/>
          <p:nvPr/>
        </p:nvCxnSpPr>
        <p:spPr>
          <a:xfrm>
            <a:off x="1523082" y="4081859"/>
            <a:ext cx="16738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45"/>
          <p:cNvGrpSpPr/>
          <p:nvPr/>
        </p:nvGrpSpPr>
        <p:grpSpPr>
          <a:xfrm>
            <a:off x="60042" y="3066911"/>
            <a:ext cx="1463040" cy="640080"/>
            <a:chOff x="0" y="0"/>
            <a:chExt cx="679933" cy="394193"/>
          </a:xfrm>
          <a:scene3d>
            <a:camera prst="orthographicFront"/>
            <a:lightRig rig="flat" dir="t"/>
          </a:scene3d>
        </p:grpSpPr>
        <p:sp>
          <p:nvSpPr>
            <p:cNvPr id="48" name="Rectangle 47"/>
            <p:cNvSpPr/>
            <p:nvPr/>
          </p:nvSpPr>
          <p:spPr>
            <a:xfrm>
              <a:off x="0" y="0"/>
              <a:ext cx="679933" cy="394193"/>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49" name="Rectangle 48"/>
            <p:cNvSpPr/>
            <p:nvPr/>
          </p:nvSpPr>
          <p:spPr>
            <a:xfrm>
              <a:off x="0" y="0"/>
              <a:ext cx="679933" cy="394193"/>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Energy </a:t>
              </a:r>
              <a:endParaRPr lang="en-US" sz="1000" b="1" kern="1200" dirty="0" smtClean="0"/>
            </a:p>
            <a:p>
              <a:pPr lvl="0" algn="ctr" defTabSz="355600">
                <a:lnSpc>
                  <a:spcPct val="90000"/>
                </a:lnSpc>
                <a:spcBef>
                  <a:spcPct val="0"/>
                </a:spcBef>
                <a:spcAft>
                  <a:spcPct val="35000"/>
                </a:spcAft>
              </a:pPr>
              <a:r>
                <a:rPr lang="en-US" sz="1000" b="1" kern="1200" dirty="0" smtClean="0"/>
                <a:t>Manager </a:t>
              </a:r>
              <a:endParaRPr lang="en-US" sz="1000" b="1" kern="1200" dirty="0"/>
            </a:p>
            <a:p>
              <a:pPr lvl="0" algn="ctr" defTabSz="355600">
                <a:lnSpc>
                  <a:spcPct val="90000"/>
                </a:lnSpc>
                <a:spcBef>
                  <a:spcPct val="0"/>
                </a:spcBef>
                <a:spcAft>
                  <a:spcPct val="35000"/>
                </a:spcAft>
              </a:pPr>
              <a:r>
                <a:rPr lang="en-US" sz="1200" b="0" kern="1200" dirty="0"/>
                <a:t>Eric Mazzone</a:t>
              </a:r>
            </a:p>
          </p:txBody>
        </p:sp>
      </p:grpSp>
      <p:grpSp>
        <p:nvGrpSpPr>
          <p:cNvPr id="10" name="Group 54"/>
          <p:cNvGrpSpPr/>
          <p:nvPr/>
        </p:nvGrpSpPr>
        <p:grpSpPr>
          <a:xfrm>
            <a:off x="3083841" y="3081520"/>
            <a:ext cx="1463040" cy="640080"/>
            <a:chOff x="0" y="0"/>
            <a:chExt cx="902059" cy="381112"/>
          </a:xfrm>
          <a:scene3d>
            <a:camera prst="orthographicFront"/>
            <a:lightRig rig="flat" dir="t"/>
          </a:scene3d>
        </p:grpSpPr>
        <p:sp>
          <p:nvSpPr>
            <p:cNvPr id="57" name="Rectangle 56"/>
            <p:cNvSpPr/>
            <p:nvPr/>
          </p:nvSpPr>
          <p:spPr>
            <a:xfrm>
              <a:off x="0" y="0"/>
              <a:ext cx="902059" cy="381112"/>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58" name="Rectangle 57"/>
            <p:cNvSpPr/>
            <p:nvPr/>
          </p:nvSpPr>
          <p:spPr>
            <a:xfrm>
              <a:off x="0" y="0"/>
              <a:ext cx="902059" cy="381112"/>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Community </a:t>
              </a:r>
              <a:r>
                <a:rPr lang="en-US" sz="1000" b="1" kern="1200" dirty="0" smtClean="0"/>
                <a:t>College</a:t>
              </a:r>
            </a:p>
            <a:p>
              <a:pPr lvl="0" algn="ctr" defTabSz="355600">
                <a:lnSpc>
                  <a:spcPct val="90000"/>
                </a:lnSpc>
                <a:spcBef>
                  <a:spcPct val="0"/>
                </a:spcBef>
                <a:spcAft>
                  <a:spcPct val="35000"/>
                </a:spcAft>
              </a:pPr>
              <a:r>
                <a:rPr lang="en-US" sz="1000" b="1" kern="1200" dirty="0" smtClean="0"/>
                <a:t> </a:t>
              </a:r>
              <a:r>
                <a:rPr lang="en-US" sz="1000" b="1" kern="1200" dirty="0"/>
                <a:t>Program Manager</a:t>
              </a:r>
            </a:p>
            <a:p>
              <a:pPr lvl="0" algn="ctr" defTabSz="355600">
                <a:lnSpc>
                  <a:spcPct val="90000"/>
                </a:lnSpc>
                <a:spcBef>
                  <a:spcPct val="0"/>
                </a:spcBef>
                <a:spcAft>
                  <a:spcPct val="35000"/>
                </a:spcAft>
              </a:pPr>
              <a:r>
                <a:rPr lang="en-US" sz="1200" kern="1200" dirty="0"/>
                <a:t>Rebecca Goldstein</a:t>
              </a:r>
            </a:p>
          </p:txBody>
        </p:sp>
      </p:grpSp>
      <p:grpSp>
        <p:nvGrpSpPr>
          <p:cNvPr id="11" name="Group 59"/>
          <p:cNvGrpSpPr/>
          <p:nvPr/>
        </p:nvGrpSpPr>
        <p:grpSpPr>
          <a:xfrm>
            <a:off x="4588142" y="3082151"/>
            <a:ext cx="1463040" cy="640080"/>
            <a:chOff x="0" y="0"/>
            <a:chExt cx="812273" cy="379548"/>
          </a:xfrm>
          <a:scene3d>
            <a:camera prst="orthographicFront"/>
            <a:lightRig rig="flat" dir="t"/>
          </a:scene3d>
        </p:grpSpPr>
        <p:sp>
          <p:nvSpPr>
            <p:cNvPr id="62" name="Rectangle 61"/>
            <p:cNvSpPr/>
            <p:nvPr/>
          </p:nvSpPr>
          <p:spPr>
            <a:xfrm>
              <a:off x="0" y="0"/>
              <a:ext cx="812273" cy="379548"/>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63" name="Rectangle 62"/>
            <p:cNvSpPr/>
            <p:nvPr/>
          </p:nvSpPr>
          <p:spPr>
            <a:xfrm>
              <a:off x="0" y="0"/>
              <a:ext cx="812273" cy="379548"/>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Contract </a:t>
              </a:r>
              <a:endParaRPr lang="en-US" sz="1000" b="1" kern="1200" dirty="0" smtClean="0"/>
            </a:p>
            <a:p>
              <a:pPr lvl="0" algn="ctr" defTabSz="355600">
                <a:lnSpc>
                  <a:spcPct val="90000"/>
                </a:lnSpc>
                <a:spcBef>
                  <a:spcPct val="0"/>
                </a:spcBef>
                <a:spcAft>
                  <a:spcPct val="35000"/>
                </a:spcAft>
              </a:pPr>
              <a:r>
                <a:rPr lang="en-US" sz="1000" b="1" kern="1200" dirty="0" smtClean="0"/>
                <a:t>Specialist</a:t>
              </a:r>
              <a:endParaRPr lang="en-US" sz="1000" b="1" kern="1200" dirty="0"/>
            </a:p>
            <a:p>
              <a:pPr lvl="0" algn="ctr" defTabSz="355600">
                <a:lnSpc>
                  <a:spcPct val="90000"/>
                </a:lnSpc>
                <a:spcBef>
                  <a:spcPct val="0"/>
                </a:spcBef>
                <a:spcAft>
                  <a:spcPct val="35000"/>
                </a:spcAft>
              </a:pPr>
              <a:r>
                <a:rPr lang="en-US" sz="1200" kern="1200" dirty="0"/>
                <a:t>Jessica Miller</a:t>
              </a:r>
            </a:p>
          </p:txBody>
        </p:sp>
      </p:grpSp>
      <p:grpSp>
        <p:nvGrpSpPr>
          <p:cNvPr id="12" name="Group 64"/>
          <p:cNvGrpSpPr/>
          <p:nvPr/>
        </p:nvGrpSpPr>
        <p:grpSpPr>
          <a:xfrm>
            <a:off x="6097060" y="3082781"/>
            <a:ext cx="1463040" cy="640080"/>
            <a:chOff x="0" y="0"/>
            <a:chExt cx="1127418" cy="378059"/>
          </a:xfrm>
          <a:scene3d>
            <a:camera prst="orthographicFront"/>
            <a:lightRig rig="flat" dir="t"/>
          </a:scene3d>
        </p:grpSpPr>
        <p:sp>
          <p:nvSpPr>
            <p:cNvPr id="70" name="Rectangle 69"/>
            <p:cNvSpPr/>
            <p:nvPr/>
          </p:nvSpPr>
          <p:spPr>
            <a:xfrm>
              <a:off x="0" y="0"/>
              <a:ext cx="1127418" cy="378059"/>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71" name="Rectangle 70"/>
            <p:cNvSpPr/>
            <p:nvPr/>
          </p:nvSpPr>
          <p:spPr>
            <a:xfrm>
              <a:off x="0" y="0"/>
              <a:ext cx="1127418" cy="37805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defTabSz="355600">
                <a:lnSpc>
                  <a:spcPct val="90000"/>
                </a:lnSpc>
                <a:spcBef>
                  <a:spcPct val="0"/>
                </a:spcBef>
                <a:spcAft>
                  <a:spcPct val="35000"/>
                </a:spcAft>
              </a:pPr>
              <a:r>
                <a:rPr lang="en-US" sz="1000" b="1" dirty="0" smtClean="0"/>
                <a:t>Residence </a:t>
              </a:r>
              <a:r>
                <a:rPr lang="en-US" sz="1000" b="1" dirty="0"/>
                <a:t>Hall </a:t>
              </a:r>
              <a:endParaRPr lang="en-US" sz="1000" b="1" dirty="0" smtClean="0"/>
            </a:p>
            <a:p>
              <a:pPr algn="ctr" defTabSz="355600">
                <a:lnSpc>
                  <a:spcPct val="90000"/>
                </a:lnSpc>
                <a:spcBef>
                  <a:spcPct val="0"/>
                </a:spcBef>
                <a:spcAft>
                  <a:spcPct val="35000"/>
                </a:spcAft>
              </a:pPr>
              <a:r>
                <a:rPr lang="en-US" sz="1000" b="1" dirty="0" smtClean="0"/>
                <a:t>Program </a:t>
              </a:r>
              <a:r>
                <a:rPr lang="en-US" sz="1000" b="1" dirty="0"/>
                <a:t>Manager</a:t>
              </a:r>
            </a:p>
            <a:p>
              <a:pPr lvl="0" algn="ctr" defTabSz="355600">
                <a:lnSpc>
                  <a:spcPct val="90000"/>
                </a:lnSpc>
                <a:spcBef>
                  <a:spcPct val="0"/>
                </a:spcBef>
                <a:spcAft>
                  <a:spcPct val="35000"/>
                </a:spcAft>
              </a:pPr>
              <a:r>
                <a:rPr lang="en-US" sz="1200" kern="1200" dirty="0"/>
                <a:t>David Ferrari</a:t>
              </a:r>
            </a:p>
          </p:txBody>
        </p:sp>
      </p:grpSp>
      <p:grpSp>
        <p:nvGrpSpPr>
          <p:cNvPr id="13" name="Group 65"/>
          <p:cNvGrpSpPr/>
          <p:nvPr/>
        </p:nvGrpSpPr>
        <p:grpSpPr>
          <a:xfrm>
            <a:off x="6127962" y="4259751"/>
            <a:ext cx="1463040" cy="640080"/>
            <a:chOff x="0" y="570225"/>
            <a:chExt cx="1226513" cy="594910"/>
          </a:xfrm>
          <a:scene3d>
            <a:camera prst="orthographicFront"/>
            <a:lightRig rig="flat" dir="t"/>
          </a:scene3d>
        </p:grpSpPr>
        <p:sp>
          <p:nvSpPr>
            <p:cNvPr id="68" name="Rectangle 67"/>
            <p:cNvSpPr/>
            <p:nvPr/>
          </p:nvSpPr>
          <p:spPr>
            <a:xfrm>
              <a:off x="0" y="570225"/>
              <a:ext cx="1226513" cy="594910"/>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69" name="Rectangle 68"/>
            <p:cNvSpPr/>
            <p:nvPr/>
          </p:nvSpPr>
          <p:spPr>
            <a:xfrm>
              <a:off x="0" y="570225"/>
              <a:ext cx="1226513" cy="594910"/>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Capital </a:t>
              </a:r>
              <a:endParaRPr lang="en-US" sz="1000" b="1" kern="1200" dirty="0" smtClean="0"/>
            </a:p>
            <a:p>
              <a:pPr lvl="0" algn="ctr" defTabSz="355600">
                <a:lnSpc>
                  <a:spcPct val="90000"/>
                </a:lnSpc>
                <a:spcBef>
                  <a:spcPct val="0"/>
                </a:spcBef>
                <a:spcAft>
                  <a:spcPct val="35000"/>
                </a:spcAft>
              </a:pPr>
              <a:r>
                <a:rPr lang="en-US" sz="1000" b="1" kern="1200" dirty="0" smtClean="0"/>
                <a:t>Financial </a:t>
              </a:r>
              <a:r>
                <a:rPr lang="en-US" sz="1000" b="1" kern="1200" dirty="0"/>
                <a:t>Analyst </a:t>
              </a:r>
            </a:p>
            <a:p>
              <a:pPr lvl="0" algn="ctr" defTabSz="355600">
                <a:lnSpc>
                  <a:spcPct val="90000"/>
                </a:lnSpc>
                <a:spcBef>
                  <a:spcPct val="0"/>
                </a:spcBef>
                <a:spcAft>
                  <a:spcPct val="35000"/>
                </a:spcAft>
              </a:pPr>
              <a:r>
                <a:rPr lang="en-US" sz="1200" b="0" kern="1200" dirty="0"/>
                <a:t>Donald Smith</a:t>
              </a:r>
            </a:p>
          </p:txBody>
        </p:sp>
      </p:grpSp>
      <p:grpSp>
        <p:nvGrpSpPr>
          <p:cNvPr id="14" name="Group 72"/>
          <p:cNvGrpSpPr/>
          <p:nvPr/>
        </p:nvGrpSpPr>
        <p:grpSpPr>
          <a:xfrm>
            <a:off x="7603894" y="3083411"/>
            <a:ext cx="1511901" cy="640080"/>
            <a:chOff x="0" y="0"/>
            <a:chExt cx="1254946" cy="386785"/>
          </a:xfrm>
          <a:scene3d>
            <a:camera prst="orthographicFront"/>
            <a:lightRig rig="flat" dir="t"/>
          </a:scene3d>
        </p:grpSpPr>
        <p:sp>
          <p:nvSpPr>
            <p:cNvPr id="74" name="Rectangle 73"/>
            <p:cNvSpPr/>
            <p:nvPr/>
          </p:nvSpPr>
          <p:spPr>
            <a:xfrm>
              <a:off x="0" y="0"/>
              <a:ext cx="1214389" cy="380969"/>
            </a:xfrm>
            <a:prstGeom prst="rect">
              <a:avLst/>
            </a:prstGeom>
            <a:ln>
              <a:solidFill>
                <a:schemeClr val="tx1"/>
              </a:solidFill>
            </a:ln>
            <a:sp3d prstMaterial="dkEdge">
              <a:bevelT w="8200" h="38100"/>
            </a:sp3d>
          </p:spPr>
          <p:style>
            <a:lnRef idx="0">
              <a:scrgbClr r="0" g="0" b="0"/>
            </a:lnRef>
            <a:fillRef idx="2">
              <a:schemeClr val="dk2">
                <a:hueOff val="0"/>
                <a:satOff val="0"/>
                <a:lumOff val="0"/>
                <a:alphaOff val="0"/>
              </a:schemeClr>
            </a:fillRef>
            <a:effectRef idx="1">
              <a:schemeClr val="dk2">
                <a:hueOff val="0"/>
                <a:satOff val="0"/>
                <a:lumOff val="0"/>
                <a:alphaOff val="0"/>
              </a:schemeClr>
            </a:effectRef>
            <a:fontRef idx="minor">
              <a:schemeClr val="dk1"/>
            </a:fontRef>
          </p:style>
        </p:sp>
        <p:sp>
          <p:nvSpPr>
            <p:cNvPr id="75" name="Rectangle 74"/>
            <p:cNvSpPr/>
            <p:nvPr/>
          </p:nvSpPr>
          <p:spPr>
            <a:xfrm>
              <a:off x="40556" y="5816"/>
              <a:ext cx="1214390" cy="380969"/>
            </a:xfrm>
            <a:prstGeom prst="rect">
              <a:avLst/>
            </a:prstGeom>
            <a:sp3d/>
          </p:spPr>
          <p:style>
            <a:lnRef idx="0">
              <a:scrgbClr r="0" g="0" b="0"/>
            </a:lnRef>
            <a:fillRef idx="0">
              <a:scrgbClr r="0" g="0" b="0"/>
            </a:fillRef>
            <a:effectRef idx="0">
              <a:scrgbClr r="0" g="0" b="0"/>
            </a:effectRef>
            <a:fontRef idx="minor">
              <a:schemeClr val="dk1"/>
            </a:fontRef>
          </p:style>
          <p:txBody>
            <a:bodyPr spcFirstLastPara="0" vert="horz" wrap="square" lIns="5080" tIns="5080" rIns="5080" bIns="5080" numCol="1" spcCol="1270" anchor="t" anchorCtr="0">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lvl="0" algn="ctr" defTabSz="355600">
                <a:lnSpc>
                  <a:spcPct val="90000"/>
                </a:lnSpc>
                <a:spcBef>
                  <a:spcPct val="0"/>
                </a:spcBef>
                <a:spcAft>
                  <a:spcPct val="35000"/>
                </a:spcAft>
              </a:pPr>
              <a:r>
                <a:rPr lang="en-US" sz="1000" b="1" kern="1200" dirty="0"/>
                <a:t>Director, </a:t>
              </a:r>
              <a:r>
                <a:rPr lang="en-US" sz="1000" b="1" kern="1200" dirty="0" smtClean="0"/>
                <a:t>Environmental</a:t>
              </a:r>
            </a:p>
            <a:p>
              <a:pPr lvl="0" algn="ctr" defTabSz="355600">
                <a:lnSpc>
                  <a:spcPct val="90000"/>
                </a:lnSpc>
                <a:spcBef>
                  <a:spcPct val="0"/>
                </a:spcBef>
                <a:spcAft>
                  <a:spcPct val="35000"/>
                </a:spcAft>
              </a:pPr>
              <a:r>
                <a:rPr lang="en-US" sz="1000" b="1" kern="1200" dirty="0" smtClean="0"/>
                <a:t> </a:t>
              </a:r>
              <a:r>
                <a:rPr lang="en-US" sz="1000" b="1" kern="1200" dirty="0"/>
                <a:t>Health &amp; Safety</a:t>
              </a:r>
            </a:p>
            <a:p>
              <a:pPr lvl="0" algn="ctr" defTabSz="355600">
                <a:lnSpc>
                  <a:spcPct val="90000"/>
                </a:lnSpc>
                <a:spcBef>
                  <a:spcPct val="0"/>
                </a:spcBef>
                <a:spcAft>
                  <a:spcPct val="35000"/>
                </a:spcAft>
              </a:pPr>
              <a:r>
                <a:rPr lang="en-US" sz="1200" kern="1200" dirty="0"/>
                <a:t>Barbara Boyle</a:t>
              </a:r>
            </a:p>
          </p:txBody>
        </p:sp>
      </p:grpSp>
      <p:sp>
        <p:nvSpPr>
          <p:cNvPr id="53" name="Rectangle 52"/>
          <p:cNvSpPr/>
          <p:nvPr/>
        </p:nvSpPr>
        <p:spPr>
          <a:xfrm>
            <a:off x="6981" y="382246"/>
            <a:ext cx="5606320" cy="65068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Office for Capital Facilities</a:t>
            </a:r>
            <a:endParaRPr lang="en-US" sz="3600" b="1" spc="-150" dirty="0">
              <a:solidFill>
                <a:schemeClr val="bg1"/>
              </a:solidFill>
              <a:latin typeface="Arial" pitchFamily="34" charset="0"/>
              <a:cs typeface="Arial" pitchFamily="34" charset="0"/>
            </a:endParaRPr>
          </a:p>
        </p:txBody>
      </p:sp>
      <p:cxnSp>
        <p:nvCxnSpPr>
          <p:cNvPr id="52" name="Straight Connector 51"/>
          <p:cNvCxnSpPr/>
          <p:nvPr/>
        </p:nvCxnSpPr>
        <p:spPr>
          <a:xfrm flipH="1">
            <a:off x="4567821" y="2485875"/>
            <a:ext cx="0" cy="3657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a:off x="819062" y="2858615"/>
            <a:ext cx="7498080" cy="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a:off x="826042" y="285861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a:off x="2313632" y="286687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3818144" y="286687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a:off x="8310162" y="285989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H="1">
            <a:off x="5332837" y="285163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6791689" y="2858615"/>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2348112" y="3736723"/>
            <a:ext cx="0" cy="350975"/>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H="1">
            <a:off x="1523082" y="4073578"/>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3196962" y="4073578"/>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6861489" y="3743703"/>
            <a:ext cx="0" cy="350975"/>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6861489" y="4087691"/>
            <a:ext cx="0" cy="137160"/>
          </a:xfrm>
          <a:prstGeom prst="line">
            <a:avLst/>
          </a:prstGeom>
          <a:ln w="19050" cmpd="sng">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2419322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090433" y="0"/>
            <a:ext cx="3044952" cy="5143500"/>
          </a:xfrm>
          <a:prstGeom prst="rect">
            <a:avLst/>
          </a:prstGeom>
          <a:solidFill>
            <a:srgbClr val="54B948">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p:nvSpPr>
        <p:spPr>
          <a:xfrm>
            <a:off x="3045651" y="0"/>
            <a:ext cx="3044952" cy="5143500"/>
          </a:xfrm>
          <a:prstGeom prst="rect">
            <a:avLst/>
          </a:prstGeom>
          <a:solidFill>
            <a:srgbClr val="781D7E">
              <a:alpha val="32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1" y="0"/>
            <a:ext cx="3044952" cy="5143500"/>
          </a:xfrm>
          <a:prstGeom prst="rect">
            <a:avLst/>
          </a:prstGeom>
          <a:solidFill>
            <a:srgbClr val="009EE0">
              <a:alpha val="22745"/>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Eric.png"/>
          <p:cNvPicPr>
            <a:picLocks noChangeAspect="1"/>
          </p:cNvPicPr>
          <p:nvPr/>
        </p:nvPicPr>
        <p:blipFill>
          <a:blip r:embed="rId2" cstate="screen"/>
          <a:srcRect/>
          <a:stretch>
            <a:fillRect/>
          </a:stretch>
        </p:blipFill>
        <p:spPr>
          <a:xfrm>
            <a:off x="0" y="382246"/>
            <a:ext cx="6749512" cy="650687"/>
          </a:xfrm>
          <a:prstGeom prst="rect">
            <a:avLst/>
          </a:prstGeom>
        </p:spPr>
      </p:pic>
      <p:pic>
        <p:nvPicPr>
          <p:cNvPr id="3" name="Picture 2" descr="watermark__BLUE_logo.png"/>
          <p:cNvPicPr>
            <a:picLocks noChangeAspect="1"/>
          </p:cNvPicPr>
          <p:nvPr/>
        </p:nvPicPr>
        <p:blipFill>
          <a:blip r:embed="rId3"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
        <p:nvSpPr>
          <p:cNvPr id="4" name="Rectangle 3"/>
          <p:cNvSpPr/>
          <p:nvPr/>
        </p:nvSpPr>
        <p:spPr>
          <a:xfrm>
            <a:off x="0" y="382246"/>
            <a:ext cx="6749512"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Energy Management Resources</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7747" y="1493983"/>
            <a:ext cx="3161654" cy="523220"/>
          </a:xfrm>
          <a:prstGeom prst="rect">
            <a:avLst/>
          </a:prstGeom>
          <a:noFill/>
        </p:spPr>
        <p:txBody>
          <a:bodyPr wrap="square" rtlCol="0">
            <a:spAutoFit/>
          </a:bodyPr>
          <a:lstStyle/>
          <a:p>
            <a:pPr marL="230188" indent="-230188">
              <a:buFont typeface="Arial" pitchFamily="34" charset="0"/>
              <a:buChar char="•"/>
            </a:pPr>
            <a:r>
              <a:rPr lang="en-US" sz="1400" dirty="0" smtClean="0">
                <a:latin typeface="Arial" pitchFamily="34" charset="0"/>
                <a:cs typeface="Arial" pitchFamily="34" charset="0"/>
              </a:rPr>
              <a:t>Database of State Incentives for Renewables &amp; Efficiency</a:t>
            </a:r>
            <a:endParaRPr lang="en-US" sz="1400" b="1" dirty="0" smtClean="0">
              <a:latin typeface="Arial" pitchFamily="34" charset="0"/>
              <a:cs typeface="Arial" pitchFamily="34" charset="0"/>
            </a:endParaRPr>
          </a:p>
        </p:txBody>
      </p:sp>
      <p:sp>
        <p:nvSpPr>
          <p:cNvPr id="12" name="TextBox 11"/>
          <p:cNvSpPr txBox="1"/>
          <p:nvPr/>
        </p:nvSpPr>
        <p:spPr>
          <a:xfrm>
            <a:off x="3197202" y="1479209"/>
            <a:ext cx="2783671" cy="523220"/>
          </a:xfrm>
          <a:prstGeom prst="rect">
            <a:avLst/>
          </a:prstGeom>
          <a:noFill/>
        </p:spPr>
        <p:txBody>
          <a:bodyPr wrap="square" rtlCol="0">
            <a:spAutoFit/>
          </a:bodyPr>
          <a:lstStyle/>
          <a:p>
            <a:pPr marL="230188" indent="-230188">
              <a:buFont typeface="Arial" pitchFamily="34" charset="0"/>
              <a:buChar char="•"/>
            </a:pPr>
            <a:r>
              <a:rPr lang="en-US" sz="1400" dirty="0" smtClean="0">
                <a:latin typeface="Arial" pitchFamily="34" charset="0"/>
                <a:cs typeface="Arial" pitchFamily="34" charset="0"/>
              </a:rPr>
              <a:t>Green Professional Building Skills Training</a:t>
            </a:r>
          </a:p>
        </p:txBody>
      </p:sp>
      <p:sp>
        <p:nvSpPr>
          <p:cNvPr id="14" name="TextBox 13"/>
          <p:cNvSpPr txBox="1"/>
          <p:nvPr/>
        </p:nvSpPr>
        <p:spPr>
          <a:xfrm>
            <a:off x="6360329" y="1493983"/>
            <a:ext cx="2783671" cy="3231654"/>
          </a:xfrm>
          <a:prstGeom prst="rect">
            <a:avLst/>
          </a:prstGeom>
          <a:noFill/>
        </p:spPr>
        <p:txBody>
          <a:bodyPr wrap="square" rtlCol="0">
            <a:spAutoFit/>
          </a:bodyPr>
          <a:lstStyle/>
          <a:p>
            <a:pPr marL="230188" indent="-230188">
              <a:spcAft>
                <a:spcPts val="1200"/>
              </a:spcAft>
              <a:buFont typeface="Arial" pitchFamily="34" charset="0"/>
              <a:buChar char="•"/>
            </a:pPr>
            <a:r>
              <a:rPr lang="en-US" sz="1400" dirty="0" smtClean="0">
                <a:latin typeface="Arial" pitchFamily="34" charset="0"/>
                <a:cs typeface="Arial" pitchFamily="34" charset="0"/>
              </a:rPr>
              <a:t>Build Smart NY EO 88 Guidelines</a:t>
            </a:r>
          </a:p>
          <a:p>
            <a:pPr marL="230188" indent="-230188">
              <a:spcAft>
                <a:spcPts val="1200"/>
              </a:spcAft>
              <a:buFont typeface="Arial" pitchFamily="34" charset="0"/>
              <a:buChar char="•"/>
            </a:pPr>
            <a:r>
              <a:rPr lang="en-US" sz="1400" dirty="0" smtClean="0">
                <a:latin typeface="Arial" pitchFamily="34" charset="0"/>
                <a:cs typeface="Arial" pitchFamily="34" charset="0"/>
              </a:rPr>
              <a:t>Build Smart NY Annual Status Report</a:t>
            </a:r>
          </a:p>
          <a:p>
            <a:pPr marL="230188" indent="-230188">
              <a:spcAft>
                <a:spcPts val="1200"/>
              </a:spcAft>
              <a:buFont typeface="Arial" pitchFamily="34" charset="0"/>
              <a:buChar char="•"/>
            </a:pPr>
            <a:r>
              <a:rPr lang="en-US" sz="1400" dirty="0" smtClean="0">
                <a:latin typeface="Arial" pitchFamily="34" charset="0"/>
                <a:cs typeface="Arial" pitchFamily="34" charset="0"/>
              </a:rPr>
              <a:t>Build Smart NY O&amp;M Plan (June 2014)</a:t>
            </a:r>
          </a:p>
          <a:p>
            <a:pPr marL="230188" indent="-230188">
              <a:spcAft>
                <a:spcPts val="1200"/>
              </a:spcAft>
              <a:buFont typeface="Arial" pitchFamily="34" charset="0"/>
              <a:buChar char="•"/>
            </a:pPr>
            <a:r>
              <a:rPr lang="en-US" sz="1400" dirty="0" smtClean="0">
                <a:latin typeface="Arial" pitchFamily="34" charset="0"/>
                <a:cs typeface="Arial" pitchFamily="34" charset="0"/>
              </a:rPr>
              <a:t>Build Smart NY Baseline Energy Report</a:t>
            </a:r>
          </a:p>
          <a:p>
            <a:pPr marL="230188" indent="-230188">
              <a:spcAft>
                <a:spcPts val="1200"/>
              </a:spcAft>
              <a:buFont typeface="Arial" pitchFamily="34" charset="0"/>
              <a:buChar char="•"/>
            </a:pPr>
            <a:r>
              <a:rPr lang="en-US" sz="1400" dirty="0" smtClean="0">
                <a:latin typeface="Arial" pitchFamily="34" charset="0"/>
                <a:cs typeface="Arial" pitchFamily="34" charset="0"/>
              </a:rPr>
              <a:t>Build Smart Facility Star 2015</a:t>
            </a:r>
          </a:p>
          <a:p>
            <a:pPr marL="230188" indent="-230188">
              <a:spcAft>
                <a:spcPts val="1200"/>
              </a:spcAft>
              <a:buFont typeface="Arial" pitchFamily="34" charset="0"/>
              <a:buChar char="•"/>
            </a:pPr>
            <a:r>
              <a:rPr lang="en-US" sz="1400" dirty="0" smtClean="0">
                <a:latin typeface="Arial" pitchFamily="34" charset="0"/>
                <a:cs typeface="Arial" pitchFamily="34" charset="0"/>
              </a:rPr>
              <a:t>NYSERDA Funding Opportunities</a:t>
            </a:r>
            <a:endParaRPr lang="en-US" sz="1400" dirty="0">
              <a:latin typeface="Arial" pitchFamily="34" charset="0"/>
              <a:cs typeface="Arial" pitchFamily="34" charset="0"/>
            </a:endParaRPr>
          </a:p>
        </p:txBody>
      </p:sp>
      <p:sp>
        <p:nvSpPr>
          <p:cNvPr id="16" name="TextBox 15"/>
          <p:cNvSpPr txBox="1"/>
          <p:nvPr/>
        </p:nvSpPr>
        <p:spPr>
          <a:xfrm>
            <a:off x="6256421" y="1124651"/>
            <a:ext cx="2756950" cy="369332"/>
          </a:xfrm>
          <a:prstGeom prst="rect">
            <a:avLst/>
          </a:prstGeom>
          <a:solidFill>
            <a:srgbClr val="54B948"/>
          </a:solidFill>
        </p:spPr>
        <p:txBody>
          <a:bodyPr wrap="square" rtlCol="0">
            <a:spAutoFit/>
          </a:bodyPr>
          <a:lstStyle/>
          <a:p>
            <a:pPr algn="ctr"/>
            <a:r>
              <a:rPr lang="en-US" dirty="0" smtClean="0">
                <a:solidFill>
                  <a:schemeClr val="bg1"/>
                </a:solidFill>
                <a:latin typeface="Arial" pitchFamily="34" charset="0"/>
                <a:cs typeface="Arial" pitchFamily="34" charset="0"/>
              </a:rPr>
              <a:t>COMMUNICATION</a:t>
            </a:r>
            <a:endParaRPr lang="en-US" dirty="0">
              <a:solidFill>
                <a:schemeClr val="bg1"/>
              </a:solidFill>
              <a:latin typeface="Arial" pitchFamily="34" charset="0"/>
              <a:cs typeface="Arial" pitchFamily="34" charset="0"/>
            </a:endParaRPr>
          </a:p>
        </p:txBody>
      </p:sp>
      <p:sp>
        <p:nvSpPr>
          <p:cNvPr id="17" name="TextBox 16"/>
          <p:cNvSpPr txBox="1"/>
          <p:nvPr/>
        </p:nvSpPr>
        <p:spPr>
          <a:xfrm>
            <a:off x="143856" y="1118172"/>
            <a:ext cx="2758698" cy="369332"/>
          </a:xfrm>
          <a:prstGeom prst="rect">
            <a:avLst/>
          </a:prstGeom>
          <a:solidFill>
            <a:srgbClr val="009EE0"/>
          </a:solidFill>
        </p:spPr>
        <p:txBody>
          <a:bodyPr wrap="square" rtlCol="0">
            <a:spAutoFit/>
          </a:bodyPr>
          <a:lstStyle/>
          <a:p>
            <a:pPr algn="ctr"/>
            <a:r>
              <a:rPr lang="en-US" dirty="0" smtClean="0">
                <a:solidFill>
                  <a:schemeClr val="bg1"/>
                </a:solidFill>
                <a:latin typeface="Arial" pitchFamily="34" charset="0"/>
                <a:cs typeface="Arial" pitchFamily="34" charset="0"/>
              </a:rPr>
              <a:t>TOOLS</a:t>
            </a:r>
            <a:endParaRPr lang="en-US" dirty="0">
              <a:solidFill>
                <a:schemeClr val="bg1"/>
              </a:solidFill>
              <a:latin typeface="Arial" pitchFamily="34" charset="0"/>
              <a:cs typeface="Arial" pitchFamily="34" charset="0"/>
            </a:endParaRPr>
          </a:p>
        </p:txBody>
      </p:sp>
      <p:sp>
        <p:nvSpPr>
          <p:cNvPr id="18" name="TextBox 17"/>
          <p:cNvSpPr txBox="1"/>
          <p:nvPr/>
        </p:nvSpPr>
        <p:spPr>
          <a:xfrm>
            <a:off x="3194675" y="1118172"/>
            <a:ext cx="2758698" cy="369332"/>
          </a:xfrm>
          <a:prstGeom prst="rect">
            <a:avLst/>
          </a:prstGeom>
          <a:solidFill>
            <a:srgbClr val="781D7E"/>
          </a:solidFill>
        </p:spPr>
        <p:txBody>
          <a:bodyPr wrap="square" rtlCol="0">
            <a:spAutoFit/>
          </a:bodyPr>
          <a:lstStyle/>
          <a:p>
            <a:pPr algn="ctr"/>
            <a:r>
              <a:rPr lang="en-US" dirty="0" smtClean="0">
                <a:solidFill>
                  <a:schemeClr val="bg1"/>
                </a:solidFill>
                <a:latin typeface="Arial" pitchFamily="34" charset="0"/>
                <a:cs typeface="Arial" pitchFamily="34" charset="0"/>
              </a:rPr>
              <a:t>TRAINING</a:t>
            </a:r>
            <a:endParaRPr lang="en-US"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UNY-System-Administration-BW-old-475.jpg"/>
          <p:cNvPicPr>
            <a:picLocks noChangeAspect="1"/>
          </p:cNvPicPr>
          <p:nvPr/>
        </p:nvPicPr>
        <p:blipFill>
          <a:blip r:embed="rId2" cstate="screen"/>
          <a:srcRect/>
          <a:stretch>
            <a:fillRect/>
          </a:stretch>
        </p:blipFill>
        <p:spPr>
          <a:xfrm>
            <a:off x="-1" y="0"/>
            <a:ext cx="9144001" cy="3316432"/>
          </a:xfrm>
          <a:prstGeom prst="rect">
            <a:avLst/>
          </a:prstGeom>
        </p:spPr>
      </p:pic>
      <p:sp>
        <p:nvSpPr>
          <p:cNvPr id="4" name="Rectangle 3"/>
          <p:cNvSpPr/>
          <p:nvPr/>
        </p:nvSpPr>
        <p:spPr>
          <a:xfrm>
            <a:off x="-1" y="3056473"/>
            <a:ext cx="9144001" cy="2087028"/>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t" anchorCtr="0"/>
          <a:lstStyle/>
          <a:p>
            <a:endParaRPr lang="en-US" sz="3600" b="1" spc="-150" dirty="0">
              <a:solidFill>
                <a:schemeClr val="bg1"/>
              </a:solidFill>
              <a:latin typeface="Arial" pitchFamily="34" charset="0"/>
              <a:cs typeface="Arial" pitchFamily="34" charset="0"/>
            </a:endParaRPr>
          </a:p>
        </p:txBody>
      </p:sp>
      <p:pic>
        <p:nvPicPr>
          <p:cNvPr id="5" name="Picture 4" descr="SUNY-logo-full-white-trans.png"/>
          <p:cNvPicPr>
            <a:picLocks noChangeAspect="1"/>
          </p:cNvPicPr>
          <p:nvPr/>
        </p:nvPicPr>
        <p:blipFill rotWithShape="1">
          <a:blip r:embed="rId3" cstate="screen">
            <a:extLst>
              <a:ext uri="{28A0092B-C50C-407E-A947-70E740481C1C}">
                <a14:useLocalDpi xmlns:a14="http://schemas.microsoft.com/office/drawing/2010/main" xmlns=""/>
              </a:ext>
            </a:extLst>
          </a:blip>
          <a:srcRect/>
          <a:stretch/>
        </p:blipFill>
        <p:spPr>
          <a:xfrm>
            <a:off x="5994401" y="3037193"/>
            <a:ext cx="2946399" cy="2106308"/>
          </a:xfrm>
          <a:prstGeom prst="rect">
            <a:avLst/>
          </a:prstGeom>
        </p:spPr>
      </p:pic>
      <p:sp>
        <p:nvSpPr>
          <p:cNvPr id="6" name="Rectangle 5"/>
          <p:cNvSpPr/>
          <p:nvPr/>
        </p:nvSpPr>
        <p:spPr>
          <a:xfrm>
            <a:off x="2" y="3056473"/>
            <a:ext cx="5492748" cy="584775"/>
          </a:xfrm>
          <a:prstGeom prst="rect">
            <a:avLst/>
          </a:prstGeom>
        </p:spPr>
        <p:txBody>
          <a:bodyPr wrap="square">
            <a:spAutoFit/>
          </a:bodyPr>
          <a:lstStyle/>
          <a:p>
            <a:r>
              <a:rPr lang="en-US" sz="3200" b="1" spc="-150" dirty="0" smtClean="0">
                <a:solidFill>
                  <a:schemeClr val="bg1"/>
                </a:solidFill>
                <a:latin typeface="Arial" pitchFamily="34" charset="0"/>
                <a:cs typeface="Arial" pitchFamily="34" charset="0"/>
              </a:rPr>
              <a:t>Questions?</a:t>
            </a:r>
          </a:p>
        </p:txBody>
      </p:sp>
      <p:sp>
        <p:nvSpPr>
          <p:cNvPr id="9" name="TextBox 8"/>
          <p:cNvSpPr txBox="1"/>
          <p:nvPr/>
        </p:nvSpPr>
        <p:spPr>
          <a:xfrm>
            <a:off x="-1" y="3641248"/>
            <a:ext cx="5179273" cy="461665"/>
          </a:xfrm>
          <a:prstGeom prst="rect">
            <a:avLst/>
          </a:prstGeom>
          <a:solidFill>
            <a:schemeClr val="bg1"/>
          </a:solidFill>
        </p:spPr>
        <p:txBody>
          <a:bodyPr wrap="square" rtlCol="0">
            <a:spAutoFit/>
          </a:bodyPr>
          <a:lstStyle/>
          <a:p>
            <a:r>
              <a:rPr lang="en-US" sz="2400" b="1" spc="-150" dirty="0" smtClean="0">
                <a:solidFill>
                  <a:schemeClr val="bg1"/>
                </a:solidFill>
                <a:latin typeface="Arial" pitchFamily="34" charset="0"/>
                <a:cs typeface="Arial" pitchFamily="34" charset="0"/>
                <a:hlinkClick r:id="rId4"/>
              </a:rPr>
              <a:t>http://system.suny.edu/capital-facilities/</a:t>
            </a:r>
            <a:endParaRPr lang="en-US"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sunywallpaper-ppt.jpg"/>
          <p:cNvPicPr>
            <a:picLocks noChangeAspect="1"/>
          </p:cNvPicPr>
          <p:nvPr/>
        </p:nvPicPr>
        <p:blipFill>
          <a:blip r:embed="rId3" cstate="screen">
            <a:extLst>
              <a:ext uri="{28A0092B-C50C-407E-A947-70E740481C1C}">
                <a14:useLocalDpi xmlns:a14="http://schemas.microsoft.com/office/drawing/2010/main" xmlns=""/>
              </a:ext>
            </a:extLst>
          </a:blip>
          <a:stretch>
            <a:fillRect/>
          </a:stretch>
        </p:blipFill>
        <p:spPr>
          <a:xfrm>
            <a:off x="0" y="1"/>
            <a:ext cx="9144000" cy="5143500"/>
          </a:xfrm>
          <a:prstGeom prst="rect">
            <a:avLst/>
          </a:prstGeom>
        </p:spPr>
      </p:pic>
      <p:sp>
        <p:nvSpPr>
          <p:cNvPr id="7" name="Text Box 2"/>
          <p:cNvSpPr txBox="1">
            <a:spLocks noChangeAspect="1" noChangeArrowheads="1"/>
          </p:cNvSpPr>
          <p:nvPr/>
        </p:nvSpPr>
        <p:spPr bwMode="auto">
          <a:xfrm>
            <a:off x="3070924" y="1683248"/>
            <a:ext cx="2310032" cy="394278"/>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a:lstStyle/>
          <a:p>
            <a:pPr algn="ctr"/>
            <a:r>
              <a:rPr lang="en-US" sz="1000" b="1" dirty="0" smtClean="0"/>
              <a:t>Robert M. Haelen</a:t>
            </a:r>
          </a:p>
          <a:p>
            <a:pPr algn="ctr"/>
            <a:r>
              <a:rPr lang="en-US" sz="1000" dirty="0" smtClean="0"/>
              <a:t>General Manager</a:t>
            </a:r>
          </a:p>
          <a:p>
            <a:pPr algn="ctr"/>
            <a:endParaRPr lang="en-US" sz="900" b="1" dirty="0"/>
          </a:p>
        </p:txBody>
      </p:sp>
      <p:sp>
        <p:nvSpPr>
          <p:cNvPr id="8" name="Text Box 3"/>
          <p:cNvSpPr txBox="1">
            <a:spLocks noChangeAspect="1" noChangeArrowheads="1"/>
          </p:cNvSpPr>
          <p:nvPr/>
        </p:nvSpPr>
        <p:spPr bwMode="auto">
          <a:xfrm>
            <a:off x="6067721" y="1918344"/>
            <a:ext cx="1373532" cy="369332"/>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900" b="1" dirty="0" smtClean="0"/>
              <a:t>Vacant</a:t>
            </a:r>
          </a:p>
          <a:p>
            <a:pPr algn="ctr"/>
            <a:r>
              <a:rPr lang="en-US" sz="900" dirty="0" smtClean="0"/>
              <a:t>Counsel </a:t>
            </a:r>
          </a:p>
        </p:txBody>
      </p:sp>
      <p:sp>
        <p:nvSpPr>
          <p:cNvPr id="9" name="Text Box 11"/>
          <p:cNvSpPr txBox="1">
            <a:spLocks noChangeAspect="1" noChangeArrowheads="1"/>
          </p:cNvSpPr>
          <p:nvPr/>
        </p:nvSpPr>
        <p:spPr bwMode="auto">
          <a:xfrm>
            <a:off x="948193" y="2020831"/>
            <a:ext cx="1560832" cy="523221"/>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900" b="1" dirty="0" smtClean="0"/>
              <a:t>Jo Anne Di Stefano</a:t>
            </a:r>
          </a:p>
          <a:p>
            <a:pPr algn="ctr"/>
            <a:r>
              <a:rPr lang="en-US" sz="900" dirty="0" smtClean="0"/>
              <a:t>Corporate Integrity and Ethics Officer</a:t>
            </a:r>
            <a:r>
              <a:rPr lang="en-US" sz="1000" dirty="0" smtClean="0"/>
              <a:t> </a:t>
            </a:r>
            <a:endParaRPr lang="en-US" sz="1000" dirty="0"/>
          </a:p>
        </p:txBody>
      </p:sp>
      <p:cxnSp>
        <p:nvCxnSpPr>
          <p:cNvPr id="10" name="AutoShape 14"/>
          <p:cNvCxnSpPr>
            <a:cxnSpLocks noChangeAspect="1" noChangeShapeType="1"/>
            <a:stCxn id="7" idx="0"/>
            <a:endCxn id="11" idx="2"/>
          </p:cNvCxnSpPr>
          <p:nvPr/>
        </p:nvCxnSpPr>
        <p:spPr bwMode="auto">
          <a:xfrm flipV="1">
            <a:off x="4225940" y="1368364"/>
            <a:ext cx="0" cy="314884"/>
          </a:xfrm>
          <a:prstGeom prst="straightConnector1">
            <a:avLst/>
          </a:prstGeom>
          <a:noFill/>
          <a:ln w="9525">
            <a:solidFill>
              <a:schemeClr val="tx1"/>
            </a:solidFill>
            <a:round/>
            <a:headEnd/>
            <a:tailEnd/>
          </a:ln>
        </p:spPr>
      </p:cxnSp>
      <p:sp>
        <p:nvSpPr>
          <p:cNvPr id="11" name="Text Box 15"/>
          <p:cNvSpPr txBox="1">
            <a:spLocks noChangeAspect="1" noChangeArrowheads="1"/>
          </p:cNvSpPr>
          <p:nvPr/>
        </p:nvSpPr>
        <p:spPr bwMode="auto">
          <a:xfrm>
            <a:off x="3445523" y="1122143"/>
            <a:ext cx="1560832" cy="246221"/>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1000" dirty="0" smtClean="0"/>
              <a:t>SUCF </a:t>
            </a:r>
            <a:r>
              <a:rPr lang="en-US" sz="1000" dirty="0"/>
              <a:t>Trustees</a:t>
            </a:r>
          </a:p>
        </p:txBody>
      </p:sp>
      <p:cxnSp>
        <p:nvCxnSpPr>
          <p:cNvPr id="12" name="AutoShape 16"/>
          <p:cNvCxnSpPr>
            <a:cxnSpLocks noChangeAspect="1" noChangeShapeType="1"/>
            <a:stCxn id="9" idx="3"/>
            <a:endCxn id="7" idx="1"/>
          </p:cNvCxnSpPr>
          <p:nvPr/>
        </p:nvCxnSpPr>
        <p:spPr bwMode="auto">
          <a:xfrm flipV="1">
            <a:off x="2509026" y="1880387"/>
            <a:ext cx="561899" cy="402055"/>
          </a:xfrm>
          <a:prstGeom prst="bentConnector3">
            <a:avLst>
              <a:gd name="adj1" fmla="val 50000"/>
            </a:avLst>
          </a:prstGeom>
          <a:ln w="28575">
            <a:solidFill>
              <a:schemeClr val="tx1"/>
            </a:solidFill>
            <a:headEnd/>
            <a:tailEnd/>
          </a:ln>
        </p:spPr>
        <p:style>
          <a:lnRef idx="1">
            <a:schemeClr val="accent4"/>
          </a:lnRef>
          <a:fillRef idx="0">
            <a:schemeClr val="accent4"/>
          </a:fillRef>
          <a:effectRef idx="0">
            <a:schemeClr val="accent4"/>
          </a:effectRef>
          <a:fontRef idx="minor">
            <a:schemeClr val="tx1"/>
          </a:fontRef>
        </p:style>
      </p:cxnSp>
      <p:sp>
        <p:nvSpPr>
          <p:cNvPr id="13" name="Text Box 36"/>
          <p:cNvSpPr txBox="1">
            <a:spLocks noChangeAspect="1" noChangeArrowheads="1"/>
          </p:cNvSpPr>
          <p:nvPr/>
        </p:nvSpPr>
        <p:spPr bwMode="auto">
          <a:xfrm>
            <a:off x="5505823" y="2722589"/>
            <a:ext cx="1685699" cy="369332"/>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900" b="1" dirty="0" smtClean="0"/>
              <a:t>W. Thomas Mannix</a:t>
            </a:r>
          </a:p>
          <a:p>
            <a:pPr algn="ctr"/>
            <a:r>
              <a:rPr lang="en-US" sz="900" dirty="0" smtClean="0"/>
              <a:t>Deputy </a:t>
            </a:r>
            <a:r>
              <a:rPr lang="en-US" sz="900" dirty="0"/>
              <a:t>General </a:t>
            </a:r>
            <a:r>
              <a:rPr lang="en-US" sz="900" dirty="0" smtClean="0"/>
              <a:t>Manager</a:t>
            </a:r>
          </a:p>
        </p:txBody>
      </p:sp>
      <p:cxnSp>
        <p:nvCxnSpPr>
          <p:cNvPr id="14" name="Elbow Connector 13"/>
          <p:cNvCxnSpPr>
            <a:cxnSpLocks noChangeAspect="1"/>
            <a:stCxn id="7" idx="3"/>
            <a:endCxn id="8" idx="1"/>
          </p:cNvCxnSpPr>
          <p:nvPr/>
        </p:nvCxnSpPr>
        <p:spPr bwMode="auto">
          <a:xfrm>
            <a:off x="5380955" y="1880387"/>
            <a:ext cx="686766" cy="222623"/>
          </a:xfrm>
          <a:prstGeom prst="bentConnector3">
            <a:avLst>
              <a:gd name="adj1" fmla="val 50000"/>
            </a:avLst>
          </a:prstGeom>
          <a:ln w="28575">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Shape 12"/>
          <p:cNvCxnSpPr>
            <a:cxnSpLocks noChangeAspect="1"/>
          </p:cNvCxnSpPr>
          <p:nvPr/>
        </p:nvCxnSpPr>
        <p:spPr bwMode="auto">
          <a:xfrm rot="10800000" flipV="1">
            <a:off x="1409960" y="1232553"/>
            <a:ext cx="2034422" cy="781928"/>
          </a:xfrm>
          <a:prstGeom prst="bentConnector3">
            <a:avLst>
              <a:gd name="adj1" fmla="val 85895"/>
            </a:avLst>
          </a:prstGeom>
          <a:ln>
            <a:solidFill>
              <a:schemeClr val="accent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hape 15"/>
          <p:cNvCxnSpPr>
            <a:cxnSpLocks noChangeAspect="1"/>
            <a:stCxn id="11" idx="3"/>
            <a:endCxn id="8" idx="0"/>
          </p:cNvCxnSpPr>
          <p:nvPr/>
        </p:nvCxnSpPr>
        <p:spPr bwMode="auto">
          <a:xfrm>
            <a:off x="5006356" y="1245254"/>
            <a:ext cx="1748131" cy="673090"/>
          </a:xfrm>
          <a:prstGeom prst="bentConnector2">
            <a:avLst/>
          </a:prstGeom>
          <a:ln>
            <a:solidFill>
              <a:schemeClr val="accent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Text Box 6"/>
          <p:cNvSpPr txBox="1">
            <a:spLocks noChangeArrowheads="1"/>
          </p:cNvSpPr>
          <p:nvPr/>
        </p:nvSpPr>
        <p:spPr bwMode="auto">
          <a:xfrm>
            <a:off x="2953333" y="4232763"/>
            <a:ext cx="914858"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Nora McCabe</a:t>
            </a:r>
            <a:endParaRPr lang="en-US" sz="800" dirty="0" smtClean="0"/>
          </a:p>
          <a:p>
            <a:pPr algn="ctr"/>
            <a:r>
              <a:rPr lang="en-US" sz="800" dirty="0" smtClean="0"/>
              <a:t>Director </a:t>
            </a:r>
          </a:p>
          <a:p>
            <a:pPr algn="ctr"/>
            <a:r>
              <a:rPr lang="en-US" sz="800" dirty="0" smtClean="0"/>
              <a:t>Capital</a:t>
            </a:r>
          </a:p>
          <a:p>
            <a:pPr algn="ctr"/>
            <a:r>
              <a:rPr lang="en-US" sz="800" dirty="0" smtClean="0"/>
              <a:t>Program</a:t>
            </a:r>
          </a:p>
          <a:p>
            <a:pPr algn="ctr"/>
            <a:r>
              <a:rPr lang="en-US" sz="800" dirty="0" smtClean="0"/>
              <a:t>Finance</a:t>
            </a:r>
          </a:p>
        </p:txBody>
      </p:sp>
      <p:sp>
        <p:nvSpPr>
          <p:cNvPr id="18" name="Text Box 6"/>
          <p:cNvSpPr txBox="1">
            <a:spLocks noChangeAspect="1" noChangeArrowheads="1"/>
          </p:cNvSpPr>
          <p:nvPr/>
        </p:nvSpPr>
        <p:spPr bwMode="auto">
          <a:xfrm>
            <a:off x="205996" y="3556183"/>
            <a:ext cx="860089"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Jon Gurney</a:t>
            </a:r>
            <a:endParaRPr lang="en-US" sz="800" dirty="0" smtClean="0"/>
          </a:p>
          <a:p>
            <a:pPr algn="ctr"/>
            <a:r>
              <a:rPr lang="en-US" sz="800" dirty="0" smtClean="0"/>
              <a:t>Director Capital</a:t>
            </a:r>
          </a:p>
          <a:p>
            <a:pPr algn="ctr"/>
            <a:r>
              <a:rPr lang="en-US" sz="800" dirty="0" smtClean="0"/>
              <a:t>Program</a:t>
            </a:r>
          </a:p>
          <a:p>
            <a:pPr algn="ctr"/>
            <a:r>
              <a:rPr lang="en-US" sz="800" dirty="0" smtClean="0"/>
              <a:t>Management</a:t>
            </a:r>
          </a:p>
        </p:txBody>
      </p:sp>
      <p:sp>
        <p:nvSpPr>
          <p:cNvPr id="19" name="Text Box 6"/>
          <p:cNvSpPr txBox="1">
            <a:spLocks noChangeAspect="1" noChangeArrowheads="1"/>
          </p:cNvSpPr>
          <p:nvPr/>
        </p:nvSpPr>
        <p:spPr bwMode="auto">
          <a:xfrm>
            <a:off x="2071075" y="3550799"/>
            <a:ext cx="825101" cy="706921"/>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nchor="ctr" anchorCtr="0">
            <a:noAutofit/>
          </a:bodyPr>
          <a:lstStyle/>
          <a:p>
            <a:pPr algn="ctr"/>
            <a:r>
              <a:rPr lang="en-US" sz="800" b="1" dirty="0" smtClean="0"/>
              <a:t>William Held</a:t>
            </a:r>
            <a:endParaRPr lang="en-US" sz="800" dirty="0" smtClean="0"/>
          </a:p>
          <a:p>
            <a:pPr algn="ctr"/>
            <a:r>
              <a:rPr lang="en-US" sz="800" dirty="0" smtClean="0"/>
              <a:t>Director </a:t>
            </a:r>
          </a:p>
          <a:p>
            <a:pPr algn="ctr"/>
            <a:r>
              <a:rPr lang="en-US" sz="800" dirty="0" smtClean="0"/>
              <a:t>Construction</a:t>
            </a:r>
          </a:p>
          <a:p>
            <a:pPr algn="ctr"/>
            <a:endParaRPr lang="en-US" sz="800" dirty="0" smtClean="0"/>
          </a:p>
          <a:p>
            <a:pPr algn="ctr"/>
            <a:endParaRPr lang="en-US" sz="800" dirty="0"/>
          </a:p>
        </p:txBody>
      </p:sp>
      <p:sp>
        <p:nvSpPr>
          <p:cNvPr id="20" name="Text Box 6"/>
          <p:cNvSpPr txBox="1">
            <a:spLocks noChangeArrowheads="1"/>
          </p:cNvSpPr>
          <p:nvPr/>
        </p:nvSpPr>
        <p:spPr bwMode="auto">
          <a:xfrm>
            <a:off x="3957009" y="4241205"/>
            <a:ext cx="981505"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Mary Jo Lais</a:t>
            </a:r>
          </a:p>
          <a:p>
            <a:pPr algn="ctr"/>
            <a:r>
              <a:rPr lang="en-US" sz="800" dirty="0" smtClean="0"/>
              <a:t>Director </a:t>
            </a:r>
            <a:r>
              <a:rPr lang="en-US" sz="800" dirty="0"/>
              <a:t>Administration and </a:t>
            </a:r>
            <a:endParaRPr lang="en-US" sz="800" dirty="0" smtClean="0"/>
          </a:p>
          <a:p>
            <a:pPr algn="ctr"/>
            <a:r>
              <a:rPr lang="en-US" sz="800" dirty="0" smtClean="0"/>
              <a:t>Human Resources</a:t>
            </a:r>
          </a:p>
          <a:p>
            <a:pPr algn="ctr"/>
            <a:endParaRPr lang="en-US" sz="800" dirty="0" smtClean="0"/>
          </a:p>
        </p:txBody>
      </p:sp>
      <p:sp>
        <p:nvSpPr>
          <p:cNvPr id="21" name="Text Box 6"/>
          <p:cNvSpPr txBox="1">
            <a:spLocks noChangeArrowheads="1"/>
          </p:cNvSpPr>
          <p:nvPr/>
        </p:nvSpPr>
        <p:spPr bwMode="auto">
          <a:xfrm>
            <a:off x="5030241" y="4234853"/>
            <a:ext cx="902254"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Joseph Rourke</a:t>
            </a:r>
            <a:endParaRPr lang="en-US" sz="800" dirty="0"/>
          </a:p>
          <a:p>
            <a:pPr algn="ctr"/>
            <a:r>
              <a:rPr lang="en-US" sz="800" dirty="0" smtClean="0"/>
              <a:t>CIO</a:t>
            </a:r>
          </a:p>
          <a:p>
            <a:pPr algn="ctr"/>
            <a:endParaRPr lang="en-US" sz="800" dirty="0" smtClean="0"/>
          </a:p>
          <a:p>
            <a:pPr algn="ctr"/>
            <a:endParaRPr lang="en-US" sz="800" dirty="0" smtClean="0"/>
          </a:p>
          <a:p>
            <a:pPr algn="ctr"/>
            <a:endParaRPr lang="en-US" sz="800" dirty="0"/>
          </a:p>
        </p:txBody>
      </p:sp>
      <p:sp>
        <p:nvSpPr>
          <p:cNvPr id="22" name="Text Box 6"/>
          <p:cNvSpPr txBox="1">
            <a:spLocks noChangeArrowheads="1"/>
          </p:cNvSpPr>
          <p:nvPr/>
        </p:nvSpPr>
        <p:spPr bwMode="auto">
          <a:xfrm>
            <a:off x="6039217" y="4234855"/>
            <a:ext cx="896025"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Arthur Foo</a:t>
            </a:r>
            <a:endParaRPr lang="en-US" sz="800" dirty="0" smtClean="0"/>
          </a:p>
          <a:p>
            <a:pPr algn="ctr"/>
            <a:r>
              <a:rPr lang="en-US" sz="800" dirty="0" smtClean="0"/>
              <a:t>Director </a:t>
            </a:r>
            <a:r>
              <a:rPr lang="en-US" sz="800" dirty="0"/>
              <a:t>Capital </a:t>
            </a:r>
            <a:r>
              <a:rPr lang="en-US" sz="800" dirty="0" smtClean="0"/>
              <a:t>Procurement</a:t>
            </a:r>
            <a:br>
              <a:rPr lang="en-US" sz="800" dirty="0" smtClean="0"/>
            </a:br>
            <a:endParaRPr lang="en-US" sz="800" dirty="0" smtClean="0"/>
          </a:p>
          <a:p>
            <a:pPr algn="ctr"/>
            <a:r>
              <a:rPr lang="en-US" sz="800" dirty="0" smtClean="0"/>
              <a:t> </a:t>
            </a:r>
            <a:endParaRPr lang="en-US" sz="800" dirty="0"/>
          </a:p>
        </p:txBody>
      </p:sp>
      <p:sp>
        <p:nvSpPr>
          <p:cNvPr id="23" name="Text Box 6"/>
          <p:cNvSpPr txBox="1">
            <a:spLocks noChangeArrowheads="1"/>
          </p:cNvSpPr>
          <p:nvPr/>
        </p:nvSpPr>
        <p:spPr bwMode="auto">
          <a:xfrm>
            <a:off x="7034997" y="4234855"/>
            <a:ext cx="837062"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Tammi Coburn-</a:t>
            </a:r>
            <a:r>
              <a:rPr lang="en-US" sz="800" b="1" dirty="0" err="1" smtClean="0"/>
              <a:t>Sossei</a:t>
            </a:r>
            <a:endParaRPr lang="en-US" sz="800" dirty="0"/>
          </a:p>
          <a:p>
            <a:pPr algn="ctr"/>
            <a:r>
              <a:rPr lang="en-US" sz="800" dirty="0" smtClean="0"/>
              <a:t>Controller</a:t>
            </a:r>
            <a:br>
              <a:rPr lang="en-US" sz="800" dirty="0" smtClean="0"/>
            </a:br>
            <a:endParaRPr lang="en-US" sz="800" dirty="0" smtClean="0"/>
          </a:p>
          <a:p>
            <a:pPr algn="ctr"/>
            <a:endParaRPr lang="en-US" sz="800" dirty="0"/>
          </a:p>
        </p:txBody>
      </p:sp>
      <p:sp>
        <p:nvSpPr>
          <p:cNvPr id="24" name="Text Box 6"/>
          <p:cNvSpPr txBox="1">
            <a:spLocks noChangeArrowheads="1"/>
          </p:cNvSpPr>
          <p:nvPr/>
        </p:nvSpPr>
        <p:spPr bwMode="auto">
          <a:xfrm>
            <a:off x="7975149" y="4234263"/>
            <a:ext cx="917382"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Lois McLaughlin</a:t>
            </a:r>
          </a:p>
          <a:p>
            <a:pPr algn="ctr"/>
            <a:r>
              <a:rPr lang="en-US" sz="800" dirty="0" smtClean="0"/>
              <a:t>Director </a:t>
            </a:r>
            <a:r>
              <a:rPr lang="en-US" sz="800" dirty="0"/>
              <a:t>Opportunities </a:t>
            </a:r>
            <a:r>
              <a:rPr lang="en-US" sz="800" dirty="0" smtClean="0"/>
              <a:t>Program</a:t>
            </a:r>
          </a:p>
          <a:p>
            <a:pPr algn="ctr"/>
            <a:endParaRPr lang="en-US" sz="800" dirty="0" smtClean="0"/>
          </a:p>
        </p:txBody>
      </p:sp>
      <p:sp>
        <p:nvSpPr>
          <p:cNvPr id="25" name="Text Box 6"/>
          <p:cNvSpPr txBox="1">
            <a:spLocks noChangeAspect="1" noChangeArrowheads="1"/>
          </p:cNvSpPr>
          <p:nvPr/>
        </p:nvSpPr>
        <p:spPr bwMode="auto">
          <a:xfrm>
            <a:off x="1156743" y="3556183"/>
            <a:ext cx="825502" cy="707886"/>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800" b="1" dirty="0" smtClean="0"/>
              <a:t>Christopher Marcella</a:t>
            </a:r>
            <a:endParaRPr lang="en-US" sz="800" dirty="0" smtClean="0"/>
          </a:p>
          <a:p>
            <a:pPr algn="ctr"/>
            <a:r>
              <a:rPr lang="en-US" sz="800" dirty="0" smtClean="0"/>
              <a:t>Director Design</a:t>
            </a:r>
          </a:p>
          <a:p>
            <a:pPr algn="ctr"/>
            <a:endParaRPr lang="en-US" sz="800" dirty="0" smtClean="0"/>
          </a:p>
          <a:p>
            <a:pPr algn="ctr"/>
            <a:endParaRPr lang="en-US" sz="800" dirty="0"/>
          </a:p>
        </p:txBody>
      </p:sp>
      <p:sp>
        <p:nvSpPr>
          <p:cNvPr id="26" name="Text Box 36"/>
          <p:cNvSpPr txBox="1">
            <a:spLocks noChangeAspect="1" noChangeArrowheads="1"/>
          </p:cNvSpPr>
          <p:nvPr/>
        </p:nvSpPr>
        <p:spPr bwMode="auto">
          <a:xfrm>
            <a:off x="1385226" y="2735289"/>
            <a:ext cx="1685699" cy="369332"/>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900" b="1" dirty="0" smtClean="0"/>
              <a:t>Vacant</a:t>
            </a:r>
          </a:p>
          <a:p>
            <a:pPr algn="ctr"/>
            <a:r>
              <a:rPr lang="en-US" sz="900" dirty="0" smtClean="0"/>
              <a:t>Deputy </a:t>
            </a:r>
            <a:r>
              <a:rPr lang="en-US" sz="900" dirty="0"/>
              <a:t>General </a:t>
            </a:r>
            <a:r>
              <a:rPr lang="en-US" sz="900" dirty="0" smtClean="0"/>
              <a:t>Manager</a:t>
            </a:r>
          </a:p>
        </p:txBody>
      </p:sp>
      <p:cxnSp>
        <p:nvCxnSpPr>
          <p:cNvPr id="27" name="Straight Connector 26"/>
          <p:cNvCxnSpPr>
            <a:cxnSpLocks noChangeAspect="1"/>
          </p:cNvCxnSpPr>
          <p:nvPr/>
        </p:nvCxnSpPr>
        <p:spPr bwMode="auto">
          <a:xfrm>
            <a:off x="4220737" y="2065281"/>
            <a:ext cx="5203" cy="528969"/>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8" name="Straight Connector 27"/>
          <p:cNvCxnSpPr>
            <a:cxnSpLocks noChangeAspect="1"/>
          </p:cNvCxnSpPr>
          <p:nvPr/>
        </p:nvCxnSpPr>
        <p:spPr bwMode="auto">
          <a:xfrm flipH="1">
            <a:off x="2228075" y="2586755"/>
            <a:ext cx="1992662"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29" name="Straight Connector 28"/>
          <p:cNvCxnSpPr>
            <a:cxnSpLocks noChangeAspect="1"/>
          </p:cNvCxnSpPr>
          <p:nvPr/>
        </p:nvCxnSpPr>
        <p:spPr bwMode="auto">
          <a:xfrm>
            <a:off x="2228076" y="2578105"/>
            <a:ext cx="0" cy="138134"/>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30" name="Straight Connector 29"/>
          <p:cNvCxnSpPr>
            <a:cxnSpLocks noChangeAspect="1"/>
          </p:cNvCxnSpPr>
          <p:nvPr/>
        </p:nvCxnSpPr>
        <p:spPr bwMode="auto">
          <a:xfrm>
            <a:off x="4220737" y="2586755"/>
            <a:ext cx="2127935"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31" name="Straight Connector 30"/>
          <p:cNvCxnSpPr>
            <a:cxnSpLocks noChangeAspect="1"/>
          </p:cNvCxnSpPr>
          <p:nvPr/>
        </p:nvCxnSpPr>
        <p:spPr bwMode="auto">
          <a:xfrm flipH="1" flipV="1">
            <a:off x="6348672" y="2578106"/>
            <a:ext cx="1" cy="138133"/>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34" name="Straight Connector 33"/>
          <p:cNvCxnSpPr>
            <a:cxnSpLocks noChangeAspect="1"/>
          </p:cNvCxnSpPr>
          <p:nvPr/>
        </p:nvCxnSpPr>
        <p:spPr bwMode="auto">
          <a:xfrm>
            <a:off x="1601880" y="3327709"/>
            <a:ext cx="0" cy="228473"/>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37" name="Straight Connector 36"/>
          <p:cNvCxnSpPr>
            <a:cxnSpLocks noChangeAspect="1"/>
          </p:cNvCxnSpPr>
          <p:nvPr/>
        </p:nvCxnSpPr>
        <p:spPr bwMode="auto">
          <a:xfrm>
            <a:off x="4436018" y="3667937"/>
            <a:ext cx="0" cy="562903"/>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38" name="Straight Connector 37"/>
          <p:cNvCxnSpPr>
            <a:cxnSpLocks noChangeAspect="1"/>
          </p:cNvCxnSpPr>
          <p:nvPr/>
        </p:nvCxnSpPr>
        <p:spPr bwMode="auto">
          <a:xfrm>
            <a:off x="5450850" y="3668506"/>
            <a:ext cx="0" cy="562901"/>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39" name="Straight Connector 38"/>
          <p:cNvCxnSpPr>
            <a:cxnSpLocks noChangeAspect="1"/>
          </p:cNvCxnSpPr>
          <p:nvPr/>
        </p:nvCxnSpPr>
        <p:spPr bwMode="auto">
          <a:xfrm>
            <a:off x="6469552" y="3674856"/>
            <a:ext cx="0" cy="544764"/>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40" name="Straight Connector 39"/>
          <p:cNvCxnSpPr>
            <a:cxnSpLocks noChangeAspect="1"/>
          </p:cNvCxnSpPr>
          <p:nvPr/>
        </p:nvCxnSpPr>
        <p:spPr bwMode="auto">
          <a:xfrm flipH="1">
            <a:off x="7396976" y="3669246"/>
            <a:ext cx="1" cy="544764"/>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41" name="Shape 37"/>
          <p:cNvCxnSpPr>
            <a:cxnSpLocks noChangeAspect="1"/>
          </p:cNvCxnSpPr>
          <p:nvPr/>
        </p:nvCxnSpPr>
        <p:spPr bwMode="auto">
          <a:xfrm rot="5400000">
            <a:off x="2902663" y="2911572"/>
            <a:ext cx="1793267" cy="853292"/>
          </a:xfrm>
          <a:prstGeom prst="bentConnector3">
            <a:avLst>
              <a:gd name="adj1" fmla="val 50000"/>
            </a:avLst>
          </a:prstGeom>
          <a:ln>
            <a:solidFill>
              <a:schemeClr val="accent1"/>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Text Box 36"/>
          <p:cNvSpPr txBox="1">
            <a:spLocks noChangeAspect="1" noChangeArrowheads="1"/>
          </p:cNvSpPr>
          <p:nvPr/>
        </p:nvSpPr>
        <p:spPr bwMode="auto">
          <a:xfrm>
            <a:off x="4620361" y="2156669"/>
            <a:ext cx="1217540" cy="369332"/>
          </a:xfrm>
          <a:prstGeom prst="rect">
            <a:avLst/>
          </a:prstGeom>
          <a:solidFill>
            <a:schemeClr val="accent1">
              <a:lumMod val="40000"/>
              <a:lumOff val="60000"/>
            </a:schemeClr>
          </a:solidFill>
          <a:ln>
            <a:solidFill>
              <a:schemeClr val="accent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sz="900" b="1" dirty="0" smtClean="0"/>
              <a:t>Beth Perrella</a:t>
            </a:r>
          </a:p>
          <a:p>
            <a:pPr algn="ctr"/>
            <a:r>
              <a:rPr lang="en-US" sz="900" dirty="0" smtClean="0"/>
              <a:t>Executive Assistant</a:t>
            </a:r>
          </a:p>
        </p:txBody>
      </p:sp>
      <p:cxnSp>
        <p:nvCxnSpPr>
          <p:cNvPr id="43" name="Straight Connector 42"/>
          <p:cNvCxnSpPr>
            <a:cxnSpLocks noChangeAspect="1"/>
          </p:cNvCxnSpPr>
          <p:nvPr/>
        </p:nvCxnSpPr>
        <p:spPr bwMode="auto">
          <a:xfrm flipH="1">
            <a:off x="4225940" y="2330855"/>
            <a:ext cx="380578" cy="0"/>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49" name="Straight Connector 48"/>
          <p:cNvCxnSpPr/>
          <p:nvPr/>
        </p:nvCxnSpPr>
        <p:spPr>
          <a:xfrm>
            <a:off x="628545" y="3322505"/>
            <a:ext cx="0" cy="235789"/>
          </a:xfrm>
          <a:prstGeom prst="line">
            <a:avLst/>
          </a:prstGeom>
          <a:ln/>
        </p:spPr>
        <p:style>
          <a:lnRef idx="2">
            <a:schemeClr val="dk1"/>
          </a:lnRef>
          <a:fillRef idx="0">
            <a:schemeClr val="dk1"/>
          </a:fillRef>
          <a:effectRef idx="1">
            <a:schemeClr val="dk1"/>
          </a:effectRef>
          <a:fontRef idx="minor">
            <a:schemeClr val="tx1"/>
          </a:fontRef>
        </p:style>
      </p:cxnSp>
      <p:cxnSp>
        <p:nvCxnSpPr>
          <p:cNvPr id="51" name="Straight Connector 50"/>
          <p:cNvCxnSpPr/>
          <p:nvPr/>
        </p:nvCxnSpPr>
        <p:spPr>
          <a:xfrm flipH="1">
            <a:off x="636041" y="3327710"/>
            <a:ext cx="18729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V="1">
            <a:off x="2222644" y="3110969"/>
            <a:ext cx="0" cy="223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a:cxnSpLocks noChangeAspect="1"/>
          </p:cNvCxnSpPr>
          <p:nvPr/>
        </p:nvCxnSpPr>
        <p:spPr bwMode="auto">
          <a:xfrm>
            <a:off x="2504723" y="3321360"/>
            <a:ext cx="0" cy="228473"/>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64" name="Straight Connector 63"/>
          <p:cNvCxnSpPr>
            <a:cxnSpLocks noChangeAspect="1"/>
          </p:cNvCxnSpPr>
          <p:nvPr/>
        </p:nvCxnSpPr>
        <p:spPr bwMode="auto">
          <a:xfrm>
            <a:off x="8391005" y="3649456"/>
            <a:ext cx="0" cy="563814"/>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cxnSp>
        <p:nvCxnSpPr>
          <p:cNvPr id="74" name="Straight Connector 73"/>
          <p:cNvCxnSpPr/>
          <p:nvPr/>
        </p:nvCxnSpPr>
        <p:spPr>
          <a:xfrm flipV="1">
            <a:off x="3372645" y="3656717"/>
            <a:ext cx="5029445" cy="18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7" name="Straight Connector 76"/>
          <p:cNvCxnSpPr>
            <a:cxnSpLocks noChangeAspect="1"/>
          </p:cNvCxnSpPr>
          <p:nvPr/>
        </p:nvCxnSpPr>
        <p:spPr bwMode="auto">
          <a:xfrm>
            <a:off x="3372645" y="3666286"/>
            <a:ext cx="0" cy="563814"/>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sp>
        <p:nvSpPr>
          <p:cNvPr id="44" name="Rectangle 43"/>
          <p:cNvSpPr/>
          <p:nvPr/>
        </p:nvSpPr>
        <p:spPr>
          <a:xfrm>
            <a:off x="272" y="372006"/>
            <a:ext cx="2953061" cy="650687"/>
          </a:xfrm>
          <a:prstGeom prst="rect">
            <a:avLst/>
          </a:prstGeom>
          <a:solidFill>
            <a:srgbClr val="004C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SUCF</a:t>
            </a:r>
            <a:endParaRPr lang="en-US" sz="3600" b="1" spc="-150" dirty="0">
              <a:solidFill>
                <a:schemeClr val="bg1"/>
              </a:solidFill>
              <a:latin typeface="Arial" pitchFamily="34" charset="0"/>
              <a:cs typeface="Arial" pitchFamily="34" charset="0"/>
            </a:endParaRPr>
          </a:p>
        </p:txBody>
      </p:sp>
      <p:cxnSp>
        <p:nvCxnSpPr>
          <p:cNvPr id="45" name="Straight Connector 44"/>
          <p:cNvCxnSpPr>
            <a:cxnSpLocks noChangeAspect="1"/>
          </p:cNvCxnSpPr>
          <p:nvPr/>
        </p:nvCxnSpPr>
        <p:spPr bwMode="auto">
          <a:xfrm>
            <a:off x="6366966" y="3105078"/>
            <a:ext cx="0" cy="544764"/>
          </a:xfrm>
          <a:prstGeom prst="line">
            <a:avLst/>
          </a:prstGeom>
          <a:solidFill>
            <a:srgbClr val="FFFF99">
              <a:alpha val="30000"/>
            </a:srgbClr>
          </a:solidFill>
          <a:ln w="254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xmlns="" val="2958848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OSH.jpg"/>
          <p:cNvPicPr>
            <a:picLocks noChangeAspect="1"/>
          </p:cNvPicPr>
          <p:nvPr/>
        </p:nvPicPr>
        <p:blipFill>
          <a:blip r:embed="rId2" cstate="screen"/>
          <a:stretch>
            <a:fillRect/>
          </a:stretch>
        </p:blipFill>
        <p:spPr>
          <a:xfrm>
            <a:off x="5499398" y="1161740"/>
            <a:ext cx="2987366" cy="3002378"/>
          </a:xfrm>
          <a:prstGeom prst="rect">
            <a:avLst/>
          </a:prstGeom>
        </p:spPr>
      </p:pic>
      <p:pic>
        <p:nvPicPr>
          <p:cNvPr id="6" name="Picture 5" descr="Eric.png"/>
          <p:cNvPicPr>
            <a:picLocks noChangeAspect="1"/>
          </p:cNvPicPr>
          <p:nvPr/>
        </p:nvPicPr>
        <p:blipFill>
          <a:blip r:embed="rId3" cstate="screen"/>
          <a:srcRect/>
          <a:stretch>
            <a:fillRect/>
          </a:stretch>
        </p:blipFill>
        <p:spPr>
          <a:xfrm>
            <a:off x="0" y="4329114"/>
            <a:ext cx="9144000" cy="814386"/>
          </a:xfrm>
          <a:prstGeom prst="rect">
            <a:avLst/>
          </a:prstGeom>
        </p:spPr>
      </p:pic>
      <p:pic>
        <p:nvPicPr>
          <p:cNvPr id="11" name="Picture 10" descr="Eric.png"/>
          <p:cNvPicPr>
            <a:picLocks noChangeAspect="1"/>
          </p:cNvPicPr>
          <p:nvPr/>
        </p:nvPicPr>
        <p:blipFill>
          <a:blip r:embed="rId4" cstate="screen"/>
          <a:srcRect/>
          <a:stretch>
            <a:fillRect/>
          </a:stretch>
        </p:blipFill>
        <p:spPr>
          <a:xfrm>
            <a:off x="0" y="1"/>
            <a:ext cx="9144000" cy="1032933"/>
          </a:xfrm>
          <a:prstGeom prst="rect">
            <a:avLst/>
          </a:prstGeom>
        </p:spPr>
      </p:pic>
      <p:pic>
        <p:nvPicPr>
          <p:cNvPr id="3" name="Picture 2" descr="watermark__BLUE_logo.png"/>
          <p:cNvPicPr>
            <a:picLocks noChangeAspect="1"/>
          </p:cNvPicPr>
          <p:nvPr/>
        </p:nvPicPr>
        <p:blipFill>
          <a:blip r:embed="rId5"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5"/>
            <a:ext cx="1219200" cy="814387"/>
          </a:xfrm>
          <a:prstGeom prst="rect">
            <a:avLst/>
          </a:prstGeom>
          <a:noFill/>
          <a:ln w="9525">
            <a:noFill/>
            <a:miter lim="800000"/>
            <a:headEnd/>
            <a:tailEnd/>
          </a:ln>
        </p:spPr>
      </p:pic>
      <p:sp>
        <p:nvSpPr>
          <p:cNvPr id="4" name="Rectangle 3"/>
          <p:cNvSpPr/>
          <p:nvPr/>
        </p:nvSpPr>
        <p:spPr>
          <a:xfrm>
            <a:off x="0" y="382247"/>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Environmental Health &amp; Safety</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383232" y="1161740"/>
            <a:ext cx="8515249" cy="2708434"/>
          </a:xfrm>
          <a:prstGeom prst="rect">
            <a:avLst/>
          </a:prstGeom>
          <a:noFill/>
        </p:spPr>
        <p:txBody>
          <a:bodyPr wrap="square" rtlCol="0">
            <a:spAutoFit/>
          </a:bodyPr>
          <a:lstStyle/>
          <a:p>
            <a:pPr marL="230188" indent="-230188">
              <a:spcAft>
                <a:spcPts val="1200"/>
              </a:spcAft>
            </a:pPr>
            <a:r>
              <a:rPr lang="en-US" sz="2000" b="1" dirty="0" smtClean="0">
                <a:latin typeface="Arial" pitchFamily="34" charset="0"/>
                <a:cs typeface="Arial" pitchFamily="34" charset="0"/>
              </a:rPr>
              <a:t>General Areas of Support </a:t>
            </a:r>
          </a:p>
          <a:p>
            <a:pPr marL="230188" lvl="1" indent="-230188">
              <a:spcAft>
                <a:spcPts val="1200"/>
              </a:spcAft>
              <a:buFont typeface="Arial" pitchFamily="34" charset="0"/>
              <a:buChar char="•"/>
            </a:pPr>
            <a:r>
              <a:rPr lang="en-US" sz="2000" b="1" dirty="0" smtClean="0">
                <a:latin typeface="Arial" pitchFamily="34" charset="0"/>
                <a:cs typeface="Arial" pitchFamily="34" charset="0"/>
              </a:rPr>
              <a:t>Occupational Safety and Health</a:t>
            </a:r>
          </a:p>
          <a:p>
            <a:pPr marL="230188" lvl="1" indent="-230188">
              <a:spcAft>
                <a:spcPts val="1200"/>
              </a:spcAft>
              <a:buFont typeface="Arial" pitchFamily="34" charset="0"/>
              <a:buChar char="•"/>
            </a:pPr>
            <a:r>
              <a:rPr lang="en-US" sz="2000" b="1" dirty="0" smtClean="0">
                <a:latin typeface="Arial" pitchFamily="34" charset="0"/>
                <a:cs typeface="Arial" pitchFamily="34" charset="0"/>
              </a:rPr>
              <a:t>Environmental Compliance</a:t>
            </a:r>
          </a:p>
          <a:p>
            <a:pPr marL="230188" lvl="1" indent="-230188">
              <a:spcAft>
                <a:spcPts val="1200"/>
              </a:spcAft>
              <a:buFont typeface="Arial" pitchFamily="34" charset="0"/>
              <a:buChar char="•"/>
            </a:pPr>
            <a:r>
              <a:rPr lang="en-US" sz="2000" b="1" dirty="0" smtClean="0">
                <a:latin typeface="Arial" pitchFamily="34" charset="0"/>
                <a:cs typeface="Arial" pitchFamily="34" charset="0"/>
              </a:rPr>
              <a:t>Life Safety and Building Codes</a:t>
            </a:r>
          </a:p>
          <a:p>
            <a:pPr marL="230188" lvl="1" indent="-230188">
              <a:spcAft>
                <a:spcPts val="1200"/>
              </a:spcAft>
              <a:buFont typeface="Arial" pitchFamily="34" charset="0"/>
              <a:buChar char="•"/>
            </a:pPr>
            <a:r>
              <a:rPr lang="en-US" sz="2000" b="1" dirty="0" smtClean="0">
                <a:latin typeface="Arial" pitchFamily="34" charset="0"/>
                <a:cs typeface="Arial" pitchFamily="34" charset="0"/>
              </a:rPr>
              <a:t>Emergency Planning and Response</a:t>
            </a:r>
          </a:p>
          <a:p>
            <a:endParaRPr lang="en-US" sz="2000" b="1"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11" name="Picture 10" descr="Eric.png"/>
          <p:cNvPicPr>
            <a:picLocks noChangeAspect="1"/>
          </p:cNvPicPr>
          <p:nvPr/>
        </p:nvPicPr>
        <p:blipFill>
          <a:blip r:embed="rId3" cstate="screen"/>
          <a:srcRect/>
          <a:stretch>
            <a:fillRect/>
          </a:stretch>
        </p:blipFill>
        <p:spPr>
          <a:xfrm>
            <a:off x="0" y="1"/>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5"/>
            <a:ext cx="1219200" cy="814387"/>
          </a:xfrm>
          <a:prstGeom prst="rect">
            <a:avLst/>
          </a:prstGeom>
          <a:noFill/>
          <a:ln w="9525">
            <a:noFill/>
            <a:miter lim="800000"/>
            <a:headEnd/>
            <a:tailEnd/>
          </a:ln>
        </p:spPr>
      </p:pic>
      <p:sp>
        <p:nvSpPr>
          <p:cNvPr id="4" name="Rectangle 3"/>
          <p:cNvSpPr/>
          <p:nvPr/>
        </p:nvSpPr>
        <p:spPr>
          <a:xfrm>
            <a:off x="0" y="382247"/>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Environmental Health &amp; Safety</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253997" y="1228374"/>
            <a:ext cx="4806613" cy="2246769"/>
          </a:xfrm>
          <a:prstGeom prst="rect">
            <a:avLst/>
          </a:prstGeom>
          <a:noFill/>
        </p:spPr>
        <p:txBody>
          <a:bodyPr wrap="square" numCol="1" rtlCol="0">
            <a:spAutoFit/>
          </a:bodyPr>
          <a:lstStyle/>
          <a:p>
            <a:pPr marL="230188" indent="-230188">
              <a:spcAft>
                <a:spcPts val="1200"/>
              </a:spcAft>
            </a:pPr>
            <a:r>
              <a:rPr lang="en-US" sz="2000" b="1" dirty="0" smtClean="0">
                <a:latin typeface="Arial" pitchFamily="34" charset="0"/>
                <a:cs typeface="Arial" pitchFamily="34" charset="0"/>
              </a:rPr>
              <a:t>Some state-entity specific notes:</a:t>
            </a:r>
          </a:p>
          <a:p>
            <a:pPr marL="230188" indent="-230188">
              <a:spcAft>
                <a:spcPts val="1200"/>
              </a:spcAft>
              <a:buFont typeface="Arial" pitchFamily="34" charset="0"/>
              <a:buChar char="•"/>
            </a:pPr>
            <a:r>
              <a:rPr lang="en-US" sz="2000" b="1" dirty="0" smtClean="0">
                <a:latin typeface="Arial" pitchFamily="34" charset="0"/>
                <a:cs typeface="Arial" pitchFamily="34" charset="0"/>
              </a:rPr>
              <a:t>PESH </a:t>
            </a:r>
            <a:r>
              <a:rPr lang="en-US" sz="2000" b="1" dirty="0" err="1" smtClean="0">
                <a:latin typeface="Arial" pitchFamily="34" charset="0"/>
                <a:cs typeface="Arial" pitchFamily="34" charset="0"/>
              </a:rPr>
              <a:t>vs</a:t>
            </a:r>
            <a:r>
              <a:rPr lang="en-US" sz="2000" b="1" dirty="0" smtClean="0">
                <a:latin typeface="Arial" pitchFamily="34" charset="0"/>
                <a:cs typeface="Arial" pitchFamily="34" charset="0"/>
              </a:rPr>
              <a:t> OSHA</a:t>
            </a:r>
          </a:p>
          <a:p>
            <a:pPr marL="230188" indent="-230188">
              <a:spcAft>
                <a:spcPts val="1200"/>
              </a:spcAft>
              <a:buFont typeface="Arial" pitchFamily="34" charset="0"/>
              <a:buChar char="•"/>
            </a:pPr>
            <a:r>
              <a:rPr lang="en-US" sz="2000" b="1" dirty="0" smtClean="0">
                <a:latin typeface="Arial" pitchFamily="34" charset="0"/>
                <a:cs typeface="Arial" pitchFamily="34" charset="0"/>
              </a:rPr>
              <a:t>NYS Right-to-Know Law and PELs</a:t>
            </a:r>
          </a:p>
          <a:p>
            <a:pPr marL="230188" indent="-230188">
              <a:spcAft>
                <a:spcPts val="1200"/>
              </a:spcAft>
              <a:buFont typeface="Arial" pitchFamily="34" charset="0"/>
              <a:buChar char="•"/>
            </a:pPr>
            <a:r>
              <a:rPr lang="en-US" sz="2000" b="1" dirty="0" smtClean="0">
                <a:latin typeface="Arial" pitchFamily="34" charset="0"/>
                <a:cs typeface="Arial" pitchFamily="34" charset="0"/>
              </a:rPr>
              <a:t>Asbestos (no in-plant exception)</a:t>
            </a:r>
          </a:p>
          <a:p>
            <a:pPr marL="230188" indent="-230188">
              <a:spcAft>
                <a:spcPts val="1200"/>
              </a:spcAft>
              <a:buFont typeface="Arial" pitchFamily="34" charset="0"/>
              <a:buChar char="•"/>
            </a:pPr>
            <a:r>
              <a:rPr lang="en-US" sz="2000" b="1" dirty="0" smtClean="0">
                <a:latin typeface="Arial" pitchFamily="34" charset="0"/>
                <a:cs typeface="Arial" pitchFamily="34" charset="0"/>
              </a:rPr>
              <a:t>Workplace Violence Prevention</a:t>
            </a:r>
          </a:p>
        </p:txBody>
      </p:sp>
      <p:sp>
        <p:nvSpPr>
          <p:cNvPr id="8" name="TextBox 7"/>
          <p:cNvSpPr txBox="1"/>
          <p:nvPr/>
        </p:nvSpPr>
        <p:spPr>
          <a:xfrm>
            <a:off x="4815091" y="1717118"/>
            <a:ext cx="4083390" cy="2400657"/>
          </a:xfrm>
          <a:prstGeom prst="rect">
            <a:avLst/>
          </a:prstGeom>
          <a:noFill/>
        </p:spPr>
        <p:txBody>
          <a:bodyPr wrap="square" rtlCol="0">
            <a:spAutoFit/>
          </a:bodyPr>
          <a:lstStyle/>
          <a:p>
            <a:pPr marL="230188" indent="-230188">
              <a:spcAft>
                <a:spcPts val="1200"/>
              </a:spcAft>
              <a:buFont typeface="Arial" pitchFamily="34" charset="0"/>
              <a:buChar char="•"/>
            </a:pPr>
            <a:r>
              <a:rPr lang="en-US" sz="2000" b="1" dirty="0" smtClean="0">
                <a:latin typeface="Arial" pitchFamily="34" charset="0"/>
                <a:cs typeface="Arial" pitchFamily="34" charset="0"/>
              </a:rPr>
              <a:t>Sun Safety</a:t>
            </a:r>
          </a:p>
          <a:p>
            <a:pPr marL="230188" indent="-230188">
              <a:spcAft>
                <a:spcPts val="1200"/>
              </a:spcAft>
              <a:buFont typeface="Arial" pitchFamily="34" charset="0"/>
              <a:buChar char="•"/>
            </a:pPr>
            <a:r>
              <a:rPr lang="en-US" sz="2000" b="1" dirty="0" smtClean="0">
                <a:latin typeface="Arial" pitchFamily="34" charset="0"/>
                <a:cs typeface="Arial" pitchFamily="34" charset="0"/>
              </a:rPr>
              <a:t>DERA</a:t>
            </a:r>
          </a:p>
          <a:p>
            <a:pPr marL="230188" indent="-230188">
              <a:spcAft>
                <a:spcPts val="1200"/>
              </a:spcAft>
              <a:buFont typeface="Arial" pitchFamily="34" charset="0"/>
              <a:buChar char="•"/>
            </a:pPr>
            <a:r>
              <a:rPr lang="en-US" sz="2000" b="1" dirty="0" smtClean="0">
                <a:latin typeface="Arial" pitchFamily="34" charset="0"/>
                <a:cs typeface="Arial" pitchFamily="34" charset="0"/>
              </a:rPr>
              <a:t>AEDs in Public Buildings</a:t>
            </a:r>
          </a:p>
          <a:p>
            <a:pPr marL="230188" indent="-230188">
              <a:spcAft>
                <a:spcPts val="1200"/>
              </a:spcAft>
              <a:buFont typeface="Arial" pitchFamily="34" charset="0"/>
              <a:buChar char="•"/>
            </a:pPr>
            <a:r>
              <a:rPr lang="en-US" sz="2000" b="1" dirty="0" smtClean="0">
                <a:latin typeface="Arial" pitchFamily="34" charset="0"/>
                <a:cs typeface="Arial" pitchFamily="34" charset="0"/>
              </a:rPr>
              <a:t>Labor Management H&amp;S Groups resources and  services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11" name="Picture 10" descr="Eric.png"/>
          <p:cNvPicPr>
            <a:picLocks noChangeAspect="1"/>
          </p:cNvPicPr>
          <p:nvPr/>
        </p:nvPicPr>
        <p:blipFill>
          <a:blip r:embed="rId3" cstate="screen"/>
          <a:srcRect/>
          <a:stretch>
            <a:fillRect/>
          </a:stretch>
        </p:blipFill>
        <p:spPr>
          <a:xfrm>
            <a:off x="0" y="1"/>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5"/>
            <a:ext cx="1219200" cy="814387"/>
          </a:xfrm>
          <a:prstGeom prst="rect">
            <a:avLst/>
          </a:prstGeom>
          <a:noFill/>
          <a:ln w="9525">
            <a:noFill/>
            <a:miter lim="800000"/>
            <a:headEnd/>
            <a:tailEnd/>
          </a:ln>
        </p:spPr>
      </p:pic>
      <p:sp>
        <p:nvSpPr>
          <p:cNvPr id="4" name="Rectangle 3"/>
          <p:cNvSpPr/>
          <p:nvPr/>
        </p:nvSpPr>
        <p:spPr>
          <a:xfrm>
            <a:off x="0" y="382247"/>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Environmental Health &amp; Safety</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253999" y="1303864"/>
            <a:ext cx="8530239" cy="2369880"/>
          </a:xfrm>
          <a:prstGeom prst="rect">
            <a:avLst/>
          </a:prstGeom>
          <a:noFill/>
        </p:spPr>
        <p:txBody>
          <a:bodyPr wrap="square" rtlCol="0">
            <a:spAutoFit/>
          </a:bodyPr>
          <a:lstStyle/>
          <a:p>
            <a:pPr marL="230188" indent="-227013">
              <a:spcAft>
                <a:spcPts val="1200"/>
              </a:spcAft>
            </a:pPr>
            <a:r>
              <a:rPr lang="en-US" sz="2800" b="1" dirty="0" smtClean="0">
                <a:latin typeface="Arial" pitchFamily="34" charset="0"/>
                <a:cs typeface="Arial" pitchFamily="34" charset="0"/>
              </a:rPr>
              <a:t>Annual Report Roll Ups</a:t>
            </a:r>
            <a:endParaRPr lang="en-US" sz="2000" b="1" dirty="0" smtClean="0">
              <a:latin typeface="Arial" pitchFamily="34" charset="0"/>
              <a:cs typeface="Arial" pitchFamily="34" charset="0"/>
            </a:endParaRPr>
          </a:p>
          <a:p>
            <a:pPr marL="230188" lvl="1" indent="-227013">
              <a:spcAft>
                <a:spcPts val="1200"/>
              </a:spcAft>
              <a:buFont typeface="Arial" pitchFamily="34" charset="0"/>
              <a:buChar char="•"/>
            </a:pPr>
            <a:r>
              <a:rPr lang="en-US" sz="2000" b="1" dirty="0" smtClean="0">
                <a:latin typeface="Arial" pitchFamily="34" charset="0"/>
                <a:cs typeface="Arial" pitchFamily="34" charset="0"/>
              </a:rPr>
              <a:t>Part 1204 Report for building code administration</a:t>
            </a:r>
          </a:p>
          <a:p>
            <a:pPr marL="230188" lvl="1" indent="-227013">
              <a:spcAft>
                <a:spcPts val="1200"/>
              </a:spcAft>
              <a:buFont typeface="Arial" pitchFamily="34" charset="0"/>
              <a:buChar char="•"/>
            </a:pPr>
            <a:r>
              <a:rPr lang="en-US" sz="2000" b="1" dirty="0" smtClean="0">
                <a:latin typeface="Arial" pitchFamily="34" charset="0"/>
                <a:cs typeface="Arial" pitchFamily="34" charset="0"/>
              </a:rPr>
              <a:t>State Agency Environmental Audit</a:t>
            </a:r>
          </a:p>
          <a:p>
            <a:pPr marL="230188" lvl="1" indent="-227013">
              <a:spcAft>
                <a:spcPts val="1200"/>
              </a:spcAft>
              <a:buFont typeface="Arial" pitchFamily="34" charset="0"/>
              <a:buChar char="•"/>
            </a:pPr>
            <a:r>
              <a:rPr lang="en-US" sz="2000" b="1" dirty="0" smtClean="0">
                <a:latin typeface="Arial" pitchFamily="34" charset="0"/>
                <a:cs typeface="Arial" pitchFamily="34" charset="0"/>
              </a:rPr>
              <a:t>Diesel Emissions Retrofit Act Report</a:t>
            </a:r>
          </a:p>
          <a:p>
            <a:pPr marL="230188" lvl="1" indent="-227013">
              <a:spcAft>
                <a:spcPts val="1200"/>
              </a:spcAft>
              <a:buFont typeface="Arial" pitchFamily="34" charset="0"/>
              <a:buChar char="•"/>
            </a:pPr>
            <a:r>
              <a:rPr lang="en-US" sz="2000" b="1" dirty="0" smtClean="0">
                <a:latin typeface="Arial" pitchFamily="34" charset="0"/>
                <a:cs typeface="Arial" pitchFamily="34" charset="0"/>
              </a:rPr>
              <a:t>Residence Hall Fire Safety Report</a:t>
            </a:r>
          </a:p>
        </p:txBody>
      </p:sp>
      <p:pic>
        <p:nvPicPr>
          <p:cNvPr id="1026" name="Picture 2" descr="C:\Users\harbinam\AppData\Local\Microsoft\Windows\Temporary Internet Files\Content.IE5\VWYLH7WT\fire_by_misteraibo-d55eue1[1].png"/>
          <p:cNvPicPr>
            <a:picLocks noChangeAspect="1" noChangeArrowheads="1"/>
          </p:cNvPicPr>
          <p:nvPr/>
        </p:nvPicPr>
        <p:blipFill>
          <a:blip r:embed="rId5" cstate="screen"/>
          <a:srcRect/>
          <a:stretch>
            <a:fillRect/>
          </a:stretch>
        </p:blipFill>
        <p:spPr bwMode="auto">
          <a:xfrm>
            <a:off x="7329392" y="1468420"/>
            <a:ext cx="1739695" cy="2860695"/>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Eric.png"/>
          <p:cNvPicPr>
            <a:picLocks noChangeAspect="1"/>
          </p:cNvPicPr>
          <p:nvPr/>
        </p:nvPicPr>
        <p:blipFill>
          <a:blip r:embed="rId2" cstate="screen"/>
          <a:srcRect/>
          <a:stretch>
            <a:fillRect/>
          </a:stretch>
        </p:blipFill>
        <p:spPr>
          <a:xfrm>
            <a:off x="0" y="4329114"/>
            <a:ext cx="9144000" cy="814386"/>
          </a:xfrm>
          <a:prstGeom prst="rect">
            <a:avLst/>
          </a:prstGeom>
        </p:spPr>
      </p:pic>
      <p:pic>
        <p:nvPicPr>
          <p:cNvPr id="11" name="Picture 10" descr="Eric.png"/>
          <p:cNvPicPr>
            <a:picLocks noChangeAspect="1"/>
          </p:cNvPicPr>
          <p:nvPr/>
        </p:nvPicPr>
        <p:blipFill>
          <a:blip r:embed="rId3" cstate="screen"/>
          <a:srcRect/>
          <a:stretch>
            <a:fillRect/>
          </a:stretch>
        </p:blipFill>
        <p:spPr>
          <a:xfrm>
            <a:off x="0" y="1"/>
            <a:ext cx="9144000" cy="1032933"/>
          </a:xfrm>
          <a:prstGeom prst="rect">
            <a:avLst/>
          </a:prstGeom>
        </p:spPr>
      </p:pic>
      <p:pic>
        <p:nvPicPr>
          <p:cNvPr id="3" name="Picture 2" descr="watermark__BLUE_logo.png"/>
          <p:cNvPicPr>
            <a:picLocks noChangeAspect="1"/>
          </p:cNvPicPr>
          <p:nvPr/>
        </p:nvPicPr>
        <p:blipFill>
          <a:blip r:embed="rId4"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5"/>
            <a:ext cx="1219200" cy="814387"/>
          </a:xfrm>
          <a:prstGeom prst="rect">
            <a:avLst/>
          </a:prstGeom>
          <a:noFill/>
          <a:ln w="9525">
            <a:noFill/>
            <a:miter lim="800000"/>
            <a:headEnd/>
            <a:tailEnd/>
          </a:ln>
        </p:spPr>
      </p:pic>
      <p:sp>
        <p:nvSpPr>
          <p:cNvPr id="4" name="Rectangle 3"/>
          <p:cNvSpPr/>
          <p:nvPr/>
        </p:nvSpPr>
        <p:spPr>
          <a:xfrm>
            <a:off x="0" y="382247"/>
            <a:ext cx="6745574"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Environmental Health &amp; Safety</a:t>
            </a:r>
            <a:endParaRPr lang="en-US" sz="3600" b="1" spc="-150" dirty="0">
              <a:solidFill>
                <a:schemeClr val="bg1"/>
              </a:solidFill>
              <a:latin typeface="Arial" pitchFamily="34" charset="0"/>
              <a:cs typeface="Arial" pitchFamily="34" charset="0"/>
            </a:endParaRPr>
          </a:p>
        </p:txBody>
      </p:sp>
      <p:sp>
        <p:nvSpPr>
          <p:cNvPr id="5" name="TextBox 4"/>
          <p:cNvSpPr txBox="1"/>
          <p:nvPr/>
        </p:nvSpPr>
        <p:spPr>
          <a:xfrm>
            <a:off x="253999" y="1303866"/>
            <a:ext cx="7425282" cy="2400657"/>
          </a:xfrm>
          <a:prstGeom prst="rect">
            <a:avLst/>
          </a:prstGeom>
          <a:noFill/>
        </p:spPr>
        <p:txBody>
          <a:bodyPr wrap="square" rtlCol="0">
            <a:spAutoFit/>
          </a:bodyPr>
          <a:lstStyle/>
          <a:p>
            <a:pPr marL="230188" indent="-230188">
              <a:spcAft>
                <a:spcPts val="1200"/>
              </a:spcAft>
              <a:buFont typeface="Arial" pitchFamily="34" charset="0"/>
              <a:buChar char="•"/>
            </a:pPr>
            <a:r>
              <a:rPr lang="en-US" sz="2200" b="1" dirty="0" smtClean="0">
                <a:latin typeface="Arial" pitchFamily="34" charset="0"/>
                <a:cs typeface="Arial" pitchFamily="34" charset="0"/>
              </a:rPr>
              <a:t>NFPA Access (via </a:t>
            </a:r>
            <a:r>
              <a:rPr lang="en-US" sz="2200" b="1" dirty="0" err="1" smtClean="0">
                <a:latin typeface="Arial" pitchFamily="34" charset="0"/>
                <a:cs typeface="Arial" pitchFamily="34" charset="0"/>
              </a:rPr>
              <a:t>SUNYConnect</a:t>
            </a:r>
            <a:r>
              <a:rPr lang="en-US" sz="2200" b="1" dirty="0" smtClean="0">
                <a:latin typeface="Arial" pitchFamily="34" charset="0"/>
                <a:cs typeface="Arial" pitchFamily="34" charset="0"/>
              </a:rPr>
              <a:t>)</a:t>
            </a:r>
          </a:p>
          <a:p>
            <a:pPr marL="230188" indent="-230188">
              <a:spcAft>
                <a:spcPts val="1200"/>
              </a:spcAft>
              <a:buFont typeface="Arial" pitchFamily="34" charset="0"/>
              <a:buChar char="•"/>
            </a:pPr>
            <a:r>
              <a:rPr lang="en-US" sz="2200" b="1" dirty="0" smtClean="0">
                <a:latin typeface="Arial" pitchFamily="34" charset="0"/>
                <a:cs typeface="Arial" pitchFamily="34" charset="0"/>
              </a:rPr>
              <a:t>Codes Online (via Construction Fund)</a:t>
            </a:r>
          </a:p>
          <a:p>
            <a:pPr marL="230188" indent="-230188">
              <a:spcAft>
                <a:spcPts val="1200"/>
              </a:spcAft>
              <a:buFont typeface="Arial" pitchFamily="34" charset="0"/>
              <a:buChar char="•"/>
            </a:pPr>
            <a:r>
              <a:rPr lang="en-US" sz="2200" b="1" dirty="0" smtClean="0">
                <a:latin typeface="Arial" pitchFamily="34" charset="0"/>
                <a:cs typeface="Arial" pitchFamily="34" charset="0"/>
              </a:rPr>
              <a:t>Emergency Generators</a:t>
            </a:r>
          </a:p>
          <a:p>
            <a:pPr marL="230188" indent="-230188">
              <a:spcAft>
                <a:spcPts val="1200"/>
              </a:spcAft>
              <a:buFont typeface="Arial" pitchFamily="34" charset="0"/>
              <a:buChar char="•"/>
            </a:pPr>
            <a:r>
              <a:rPr lang="en-US" sz="2200" b="1" dirty="0" smtClean="0">
                <a:latin typeface="Arial" pitchFamily="34" charset="0"/>
                <a:cs typeface="Arial" pitchFamily="34" charset="0"/>
              </a:rPr>
              <a:t>NY-Alert</a:t>
            </a:r>
          </a:p>
          <a:p>
            <a:pPr marL="230188" indent="-230188">
              <a:spcAft>
                <a:spcPts val="1200"/>
              </a:spcAft>
              <a:buFont typeface="Arial" pitchFamily="34" charset="0"/>
              <a:buChar char="•"/>
            </a:pPr>
            <a:r>
              <a:rPr lang="en-US" sz="2200" b="1" dirty="0" smtClean="0">
                <a:latin typeface="Arial" pitchFamily="34" charset="0"/>
                <a:cs typeface="Arial" pitchFamily="34" charset="0"/>
              </a:rPr>
              <a:t>Access to Labor/Management H&amp;S Committees</a:t>
            </a:r>
          </a:p>
        </p:txBody>
      </p:sp>
      <p:pic>
        <p:nvPicPr>
          <p:cNvPr id="29698" name="Picture 2" descr="https://users.nyalert.gov/Uploads/CssImages/Civ_SiteBannerLeft.gif"/>
          <p:cNvPicPr>
            <a:picLocks noChangeAspect="1" noChangeArrowheads="1"/>
          </p:cNvPicPr>
          <p:nvPr/>
        </p:nvPicPr>
        <p:blipFill>
          <a:blip r:embed="rId5" cstate="screen"/>
          <a:srcRect/>
          <a:stretch>
            <a:fillRect/>
          </a:stretch>
        </p:blipFill>
        <p:spPr bwMode="auto">
          <a:xfrm>
            <a:off x="6012261" y="1890345"/>
            <a:ext cx="2726891" cy="80548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FIT.jpg"/>
          <p:cNvPicPr>
            <a:picLocks noChangeAspect="1"/>
          </p:cNvPicPr>
          <p:nvPr/>
        </p:nvPicPr>
        <p:blipFill>
          <a:blip r:embed="rId2" cstate="screen"/>
          <a:srcRect t="5282" b="10343"/>
          <a:stretch>
            <a:fillRect/>
          </a:stretch>
        </p:blipFill>
        <p:spPr>
          <a:xfrm>
            <a:off x="0" y="-1"/>
            <a:ext cx="9144000" cy="5143502"/>
          </a:xfrm>
          <a:prstGeom prst="rect">
            <a:avLst/>
          </a:prstGeom>
        </p:spPr>
      </p:pic>
      <p:pic>
        <p:nvPicPr>
          <p:cNvPr id="18" name="Picture 17" descr="translucent background.png"/>
          <p:cNvPicPr>
            <a:picLocks noChangeAspect="1"/>
          </p:cNvPicPr>
          <p:nvPr/>
        </p:nvPicPr>
        <p:blipFill>
          <a:blip r:embed="rId3" cstate="screen"/>
          <a:stretch>
            <a:fillRect/>
          </a:stretch>
        </p:blipFill>
        <p:spPr>
          <a:xfrm>
            <a:off x="6079" y="0"/>
            <a:ext cx="9131841" cy="5143500"/>
          </a:xfrm>
          <a:prstGeom prst="rect">
            <a:avLst/>
          </a:prstGeom>
        </p:spPr>
      </p:pic>
      <p:pic>
        <p:nvPicPr>
          <p:cNvPr id="16" name="Picture 15" descr="Eric.png"/>
          <p:cNvPicPr>
            <a:picLocks noChangeAspect="1"/>
          </p:cNvPicPr>
          <p:nvPr/>
        </p:nvPicPr>
        <p:blipFill>
          <a:blip r:embed="rId4" cstate="screen"/>
          <a:srcRect/>
          <a:stretch>
            <a:fillRect/>
          </a:stretch>
        </p:blipFill>
        <p:spPr>
          <a:xfrm>
            <a:off x="0" y="0"/>
            <a:ext cx="9137920" cy="650687"/>
          </a:xfrm>
          <a:prstGeom prst="rect">
            <a:avLst/>
          </a:prstGeom>
        </p:spPr>
      </p:pic>
      <p:sp>
        <p:nvSpPr>
          <p:cNvPr id="4" name="Rectangle 3"/>
          <p:cNvSpPr/>
          <p:nvPr/>
        </p:nvSpPr>
        <p:spPr>
          <a:xfrm>
            <a:off x="6079" y="-1"/>
            <a:ext cx="4730130" cy="65068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3600" b="1" spc="-150" dirty="0" smtClean="0">
                <a:solidFill>
                  <a:schemeClr val="bg1"/>
                </a:solidFill>
                <a:latin typeface="Arial" pitchFamily="34" charset="0"/>
                <a:cs typeface="Arial" pitchFamily="34" charset="0"/>
              </a:rPr>
              <a:t>EH &amp; S Resources</a:t>
            </a:r>
            <a:endParaRPr lang="en-US" sz="3600" b="1" spc="-150" dirty="0">
              <a:solidFill>
                <a:schemeClr val="bg1"/>
              </a:solidFill>
              <a:latin typeface="Arial" pitchFamily="34" charset="0"/>
              <a:cs typeface="Arial" pitchFamily="34" charset="0"/>
            </a:endParaRPr>
          </a:p>
        </p:txBody>
      </p:sp>
      <p:sp>
        <p:nvSpPr>
          <p:cNvPr id="10" name="TextBox 9"/>
          <p:cNvSpPr txBox="1"/>
          <p:nvPr/>
        </p:nvSpPr>
        <p:spPr>
          <a:xfrm>
            <a:off x="0" y="1324925"/>
            <a:ext cx="3169401" cy="1631216"/>
          </a:xfrm>
          <a:prstGeom prst="rect">
            <a:avLst/>
          </a:prstGeom>
          <a:noFill/>
        </p:spPr>
        <p:txBody>
          <a:bodyPr wrap="square" rtlCol="0">
            <a:spAutoFit/>
          </a:bodyPr>
          <a:lstStyle/>
          <a:p>
            <a:pPr marL="228600" indent="-228600">
              <a:spcAft>
                <a:spcPts val="1200"/>
              </a:spcAft>
              <a:buFont typeface="Arial" pitchFamily="34" charset="0"/>
              <a:buChar char="•"/>
            </a:pPr>
            <a:r>
              <a:rPr lang="en-US" sz="2000" b="1" dirty="0" smtClean="0">
                <a:latin typeface="Arial" pitchFamily="34" charset="0"/>
                <a:cs typeface="Arial" pitchFamily="34" charset="0"/>
              </a:rPr>
              <a:t>AED Programs</a:t>
            </a:r>
          </a:p>
          <a:p>
            <a:pPr marL="228600" indent="-228600">
              <a:spcAft>
                <a:spcPts val="1200"/>
              </a:spcAft>
              <a:buFont typeface="Arial" pitchFamily="34" charset="0"/>
              <a:buChar char="•"/>
            </a:pPr>
            <a:r>
              <a:rPr lang="en-US" sz="2000" b="1" dirty="0" smtClean="0">
                <a:latin typeface="Arial" pitchFamily="34" charset="0"/>
                <a:cs typeface="Arial" pitchFamily="34" charset="0"/>
              </a:rPr>
              <a:t>Ebola Health Alert</a:t>
            </a:r>
          </a:p>
          <a:p>
            <a:pPr marL="228600" indent="-228600">
              <a:spcAft>
                <a:spcPts val="1200"/>
              </a:spcAft>
              <a:buFont typeface="Arial" pitchFamily="34" charset="0"/>
              <a:buChar char="•"/>
            </a:pPr>
            <a:r>
              <a:rPr lang="en-US" sz="2000" b="1" dirty="0" smtClean="0">
                <a:latin typeface="Arial" pitchFamily="34" charset="0"/>
                <a:cs typeface="Arial" pitchFamily="34" charset="0"/>
              </a:rPr>
              <a:t>Emergency Information</a:t>
            </a:r>
          </a:p>
        </p:txBody>
      </p:sp>
      <p:sp>
        <p:nvSpPr>
          <p:cNvPr id="12" name="TextBox 11"/>
          <p:cNvSpPr txBox="1"/>
          <p:nvPr/>
        </p:nvSpPr>
        <p:spPr>
          <a:xfrm>
            <a:off x="6135554" y="1324925"/>
            <a:ext cx="3015426" cy="1323439"/>
          </a:xfrm>
          <a:prstGeom prst="rect">
            <a:avLst/>
          </a:prstGeom>
          <a:noFill/>
        </p:spPr>
        <p:txBody>
          <a:bodyPr wrap="square" rtlCol="0">
            <a:spAutoFit/>
          </a:bodyPr>
          <a:lstStyle/>
          <a:p>
            <a:pPr marL="230188" indent="-230188">
              <a:spcAft>
                <a:spcPts val="1200"/>
              </a:spcAft>
              <a:buFont typeface="Arial" pitchFamily="34" charset="0"/>
              <a:buChar char="•"/>
            </a:pPr>
            <a:r>
              <a:rPr lang="en-US" sz="2000" b="1" dirty="0" smtClean="0">
                <a:latin typeface="Arial" pitchFamily="34" charset="0"/>
                <a:cs typeface="Arial" pitchFamily="34" charset="0"/>
              </a:rPr>
              <a:t>Lab Safety</a:t>
            </a:r>
          </a:p>
          <a:p>
            <a:pPr marL="230188" indent="-230188">
              <a:spcAft>
                <a:spcPts val="1200"/>
              </a:spcAft>
              <a:buFont typeface="Arial" pitchFamily="34" charset="0"/>
              <a:buChar char="•"/>
            </a:pPr>
            <a:r>
              <a:rPr lang="en-US" sz="2000" b="1" dirty="0" smtClean="0">
                <a:latin typeface="Arial" pitchFamily="34" charset="0"/>
                <a:cs typeface="Arial" pitchFamily="34" charset="0"/>
              </a:rPr>
              <a:t>Mold </a:t>
            </a:r>
          </a:p>
          <a:p>
            <a:pPr marL="230188" indent="-230188">
              <a:spcAft>
                <a:spcPts val="1200"/>
              </a:spcAft>
              <a:buFont typeface="Arial" pitchFamily="34" charset="0"/>
              <a:buChar char="•"/>
            </a:pPr>
            <a:r>
              <a:rPr lang="en-US" sz="2000" b="1" dirty="0" smtClean="0">
                <a:latin typeface="Arial" pitchFamily="34" charset="0"/>
                <a:cs typeface="Arial" pitchFamily="34" charset="0"/>
              </a:rPr>
              <a:t>Occupational Safety</a:t>
            </a:r>
            <a:endParaRPr lang="en-US" sz="2000" b="1" dirty="0">
              <a:latin typeface="Arial" pitchFamily="34" charset="0"/>
              <a:cs typeface="Arial" pitchFamily="34" charset="0"/>
            </a:endParaRPr>
          </a:p>
        </p:txBody>
      </p:sp>
      <p:sp>
        <p:nvSpPr>
          <p:cNvPr id="13" name="TextBox 12"/>
          <p:cNvSpPr txBox="1"/>
          <p:nvPr/>
        </p:nvSpPr>
        <p:spPr>
          <a:xfrm>
            <a:off x="2512855" y="1324925"/>
            <a:ext cx="3825947" cy="1631216"/>
          </a:xfrm>
          <a:prstGeom prst="rect">
            <a:avLst/>
          </a:prstGeom>
          <a:noFill/>
        </p:spPr>
        <p:txBody>
          <a:bodyPr wrap="square" rtlCol="0">
            <a:spAutoFit/>
          </a:bodyPr>
          <a:lstStyle/>
          <a:p>
            <a:pPr marL="228600" indent="-228600">
              <a:spcAft>
                <a:spcPts val="1200"/>
              </a:spcAft>
              <a:buFont typeface="Arial" pitchFamily="34" charset="0"/>
              <a:buChar char="•"/>
            </a:pPr>
            <a:r>
              <a:rPr lang="en-US" sz="2000" b="1" dirty="0" smtClean="0">
                <a:latin typeface="Arial" pitchFamily="34" charset="0"/>
                <a:cs typeface="Arial" pitchFamily="34" charset="0"/>
              </a:rPr>
              <a:t>Environmental Compliance</a:t>
            </a:r>
          </a:p>
          <a:p>
            <a:pPr marL="228600" indent="-228600">
              <a:spcAft>
                <a:spcPts val="1200"/>
              </a:spcAft>
              <a:buFont typeface="Arial" pitchFamily="34" charset="0"/>
              <a:buChar char="•"/>
            </a:pPr>
            <a:r>
              <a:rPr lang="en-US" sz="2000" b="1" dirty="0" smtClean="0">
                <a:latin typeface="Arial" pitchFamily="34" charset="0"/>
                <a:cs typeface="Arial" pitchFamily="34" charset="0"/>
              </a:rPr>
              <a:t>Fire, Life Safety and Building Codes</a:t>
            </a:r>
          </a:p>
          <a:p>
            <a:pPr marL="228600" indent="-228600">
              <a:spcAft>
                <a:spcPts val="1200"/>
              </a:spcAft>
              <a:buFont typeface="Arial" pitchFamily="34" charset="0"/>
              <a:buChar char="•"/>
            </a:pPr>
            <a:r>
              <a:rPr lang="en-US" sz="2000" b="1" dirty="0" smtClean="0">
                <a:latin typeface="Arial" pitchFamily="34" charset="0"/>
                <a:cs typeface="Arial" pitchFamily="34" charset="0"/>
              </a:rPr>
              <a:t>Hazard Communication</a:t>
            </a:r>
          </a:p>
        </p:txBody>
      </p:sp>
      <p:sp>
        <p:nvSpPr>
          <p:cNvPr id="14" name="TextBox 13"/>
          <p:cNvSpPr txBox="1"/>
          <p:nvPr/>
        </p:nvSpPr>
        <p:spPr>
          <a:xfrm>
            <a:off x="1150778" y="3337175"/>
            <a:ext cx="7623274" cy="861774"/>
          </a:xfrm>
          <a:prstGeom prst="rect">
            <a:avLst/>
          </a:prstGeom>
          <a:noFill/>
        </p:spPr>
        <p:txBody>
          <a:bodyPr wrap="square" rtlCol="0">
            <a:spAutoFit/>
          </a:bodyPr>
          <a:lstStyle/>
          <a:p>
            <a:pPr>
              <a:spcAft>
                <a:spcPts val="1200"/>
              </a:spcAft>
              <a:buFont typeface="Arial" pitchFamily="34" charset="0"/>
              <a:buChar char="•"/>
            </a:pPr>
            <a:r>
              <a:rPr lang="en-US" sz="1600" dirty="0" smtClean="0">
                <a:latin typeface="Arial" pitchFamily="34" charset="0"/>
                <a:cs typeface="Arial" pitchFamily="34" charset="0"/>
              </a:rPr>
              <a:t> </a:t>
            </a:r>
            <a:r>
              <a:rPr lang="en-US" sz="2000" b="1" dirty="0" smtClean="0">
                <a:latin typeface="Arial" pitchFamily="34" charset="0"/>
                <a:cs typeface="Arial" pitchFamily="34" charset="0"/>
              </a:rPr>
              <a:t>EH&amp;S Compliance Calendar</a:t>
            </a:r>
          </a:p>
          <a:p>
            <a:pPr>
              <a:spcAft>
                <a:spcPts val="1200"/>
              </a:spcAft>
              <a:buFont typeface="Arial" pitchFamily="34" charset="0"/>
              <a:buChar char="•"/>
            </a:pPr>
            <a:r>
              <a:rPr lang="en-US" sz="2000" b="1" dirty="0" smtClean="0">
                <a:latin typeface="Arial" pitchFamily="34" charset="0"/>
                <a:cs typeface="Arial" pitchFamily="34" charset="0"/>
              </a:rPr>
              <a:t> Major Environmental Health &amp; Safety Training Requirements</a:t>
            </a:r>
            <a:endParaRPr lang="en-US" sz="2000" b="1" dirty="0">
              <a:latin typeface="Arial" pitchFamily="34" charset="0"/>
              <a:cs typeface="Arial" pitchFamily="34" charset="0"/>
            </a:endParaRPr>
          </a:p>
        </p:txBody>
      </p:sp>
      <p:pic>
        <p:nvPicPr>
          <p:cNvPr id="21" name="Picture 20" descr="Eric.png"/>
          <p:cNvPicPr>
            <a:picLocks noChangeAspect="1"/>
          </p:cNvPicPr>
          <p:nvPr/>
        </p:nvPicPr>
        <p:blipFill>
          <a:blip r:embed="rId5" cstate="screen"/>
          <a:srcRect/>
          <a:stretch>
            <a:fillRect/>
          </a:stretch>
        </p:blipFill>
        <p:spPr>
          <a:xfrm>
            <a:off x="0" y="4329114"/>
            <a:ext cx="9137920" cy="814386"/>
          </a:xfrm>
          <a:prstGeom prst="rect">
            <a:avLst/>
          </a:prstGeom>
        </p:spPr>
      </p:pic>
      <p:pic>
        <p:nvPicPr>
          <p:cNvPr id="20" name="Picture 19" descr="watermark__BLUE_logo.png"/>
          <p:cNvPicPr>
            <a:picLocks noChangeAspect="1"/>
          </p:cNvPicPr>
          <p:nvPr/>
        </p:nvPicPr>
        <p:blipFill>
          <a:blip r:embed="rId6" cstate="screen">
            <a:duotone>
              <a:schemeClr val="bg2">
                <a:shade val="45000"/>
                <a:satMod val="135000"/>
              </a:schemeClr>
              <a:prstClr val="white"/>
            </a:duotone>
            <a:lum bright="100000"/>
            <a:extLst>
              <a:ext uri="{28A0092B-C50C-407E-A947-70E740481C1C}">
                <a14:useLocalDpi xmlns="" xmlns:a14="http://schemas.microsoft.com/office/drawing/2010/main"/>
              </a:ext>
            </a:extLst>
          </a:blip>
          <a:srcRect l="-11631"/>
          <a:stretch>
            <a:fillRect/>
          </a:stretch>
        </p:blipFill>
        <p:spPr bwMode="auto">
          <a:xfrm>
            <a:off x="7679281" y="4329114"/>
            <a:ext cx="1219200" cy="8143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8165</TotalTime>
  <Words>930</Words>
  <Application>Microsoft Office PowerPoint</Application>
  <PresentationFormat>On-screen Show (16:9)</PresentationFormat>
  <Paragraphs>313</Paragraphs>
  <Slides>31</Slides>
  <Notes>9</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Company>The 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Schillinger</dc:creator>
  <cp:lastModifiedBy>harbinam</cp:lastModifiedBy>
  <cp:revision>882</cp:revision>
  <dcterms:created xsi:type="dcterms:W3CDTF">2013-01-08T18:33:12Z</dcterms:created>
  <dcterms:modified xsi:type="dcterms:W3CDTF">2015-07-13T13:52:34Z</dcterms:modified>
</cp:coreProperties>
</file>