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6"/>
  </p:handoutMasterIdLst>
  <p:sldIdLst>
    <p:sldId id="274" r:id="rId2"/>
    <p:sldId id="256" r:id="rId3"/>
    <p:sldId id="257" r:id="rId4"/>
    <p:sldId id="280" r:id="rId5"/>
    <p:sldId id="258" r:id="rId6"/>
    <p:sldId id="270" r:id="rId7"/>
    <p:sldId id="269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1" r:id="rId19"/>
    <p:sldId id="279" r:id="rId20"/>
    <p:sldId id="273" r:id="rId21"/>
    <p:sldId id="275" r:id="rId22"/>
    <p:sldId id="276" r:id="rId23"/>
    <p:sldId id="277" r:id="rId24"/>
    <p:sldId id="278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86F55F0-3351-4774-8D7D-5326BAB15525}" type="datetimeFigureOut">
              <a:rPr lang="en-US" smtClean="0"/>
              <a:pPr/>
              <a:t>07/27/12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B4E4E63-6CAE-4888-908A-C6DDF4C9F7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NY_trns_circles-01.png"/>
          <p:cNvPicPr>
            <a:picLocks noChangeAspect="1"/>
          </p:cNvPicPr>
          <p:nvPr/>
        </p:nvPicPr>
        <p:blipFill>
          <a:blip r:embed="rId2" cstate="print"/>
          <a:srcRect l="37447" t="36170"/>
          <a:stretch>
            <a:fillRect/>
          </a:stretch>
        </p:blipFill>
        <p:spPr>
          <a:xfrm>
            <a:off x="3424136" y="2480553"/>
            <a:ext cx="5719866" cy="4377448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719847" y="1021404"/>
            <a:ext cx="4367719" cy="2033081"/>
            <a:chOff x="719847" y="1021404"/>
            <a:chExt cx="4367719" cy="2033081"/>
          </a:xfrm>
        </p:grpSpPr>
        <p:pic>
          <p:nvPicPr>
            <p:cNvPr id="7" name="Picture 6" descr="SUNY_State_text-01.png"/>
            <p:cNvPicPr>
              <a:picLocks noChangeAspect="1"/>
            </p:cNvPicPr>
            <p:nvPr/>
          </p:nvPicPr>
          <p:blipFill>
            <a:blip r:embed="rId3" cstate="print"/>
            <a:srcRect l="23682" t="21844" r="44403" b="63830"/>
            <a:stretch>
              <a:fillRect/>
            </a:stretch>
          </p:blipFill>
          <p:spPr>
            <a:xfrm>
              <a:off x="2169268" y="1498060"/>
              <a:ext cx="2918298" cy="982493"/>
            </a:xfrm>
            <a:prstGeom prst="rect">
              <a:avLst/>
            </a:prstGeom>
          </p:spPr>
        </p:pic>
        <p:pic>
          <p:nvPicPr>
            <p:cNvPr id="8" name="Picture 7" descr="SUNY_Logo-01.png"/>
            <p:cNvPicPr>
              <a:picLocks noChangeAspect="1"/>
            </p:cNvPicPr>
            <p:nvPr/>
          </p:nvPicPr>
          <p:blipFill>
            <a:blip r:embed="rId4" cstate="print"/>
            <a:srcRect l="7766" t="14894" r="65638" b="55461"/>
            <a:stretch>
              <a:fillRect/>
            </a:stretch>
          </p:blipFill>
          <p:spPr>
            <a:xfrm>
              <a:off x="719847" y="1021404"/>
              <a:ext cx="2431915" cy="2033081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2704408" y="2655398"/>
            <a:ext cx="56768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auxPro OT"/>
              </a:rPr>
              <a:t>Office for Capital Facilities - SUNY PPAA Winter Conference</a:t>
            </a:r>
            <a:endParaRPr lang="en-US" sz="3600" b="1" dirty="0">
              <a:latin typeface="AauxPro O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8049" y="5517719"/>
            <a:ext cx="56768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auxPro OT"/>
              </a:rPr>
              <a:t>January 2012</a:t>
            </a:r>
            <a:endParaRPr lang="en-US" sz="1600" b="1" dirty="0">
              <a:latin typeface="AauxPro O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871330"/>
            <a:ext cx="8229600" cy="4327451"/>
          </a:xfrm>
          <a:prstGeom prst="rect">
            <a:avLst/>
          </a:prstGeom>
        </p:spPr>
        <p:txBody>
          <a:bodyPr/>
          <a:lstStyle>
            <a:lvl1pPr>
              <a:buClr>
                <a:srgbClr val="3FB0E9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</a:defRPr>
            </a:lvl1pPr>
            <a:lvl2pPr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Ø"/>
              <a:defRPr sz="2800">
                <a:solidFill>
                  <a:schemeClr val="tx1"/>
                </a:solidFill>
              </a:defRPr>
            </a:lvl2pPr>
            <a:lvl3pPr>
              <a:buFont typeface="Calibri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0021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>
          <a:xfrm>
            <a:off x="457200" y="6480175"/>
            <a:ext cx="2133600" cy="365125"/>
          </a:xfrm>
        </p:spPr>
        <p:txBody>
          <a:bodyPr/>
          <a:lstStyle/>
          <a:p>
            <a:fld id="{F845232F-A790-49EB-B775-9908972D4B3C}" type="datetimeFigureOut">
              <a:rPr lang="en-US" smtClean="0"/>
              <a:pPr/>
              <a:t>07/27/12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>
          <a:xfrm>
            <a:off x="6553200" y="6480175"/>
            <a:ext cx="2133600" cy="365125"/>
          </a:xfrm>
        </p:spPr>
        <p:txBody>
          <a:bodyPr/>
          <a:lstStyle/>
          <a:p>
            <a:fld id="{A6016899-DB8F-4368-9B1C-DBB82123A20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45232F-A790-49EB-B775-9908972D4B3C}" type="datetimeFigureOut">
              <a:rPr lang="en-US" smtClean="0"/>
              <a:pPr/>
              <a:t>07/27/12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6899-DB8F-4368-9B1C-DBB82123A2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486339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845232F-A790-49EB-B775-9908972D4B3C}" type="datetimeFigureOut">
              <a:rPr lang="en-US" smtClean="0"/>
              <a:pPr/>
              <a:t>07/27/12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6016899-DB8F-4368-9B1C-DBB82123A20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9961"/>
            <a:ext cx="8229600" cy="107447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56989"/>
            <a:ext cx="4038600" cy="425463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56989"/>
            <a:ext cx="4038600" cy="425463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45232F-A790-49EB-B775-9908972D4B3C}" type="datetimeFigureOut">
              <a:rPr lang="en-US" smtClean="0"/>
              <a:pPr/>
              <a:t>07/27/12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6899-DB8F-4368-9B1C-DBB82123A20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232F-A790-49EB-B775-9908972D4B3C}" type="datetimeFigureOut">
              <a:rPr lang="en-US" smtClean="0"/>
              <a:pPr/>
              <a:t>07/27/12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16899-DB8F-4368-9B1C-DBB82123A20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D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UNY_logo_bottom-01.png"/>
          <p:cNvPicPr>
            <a:picLocks noChangeAspect="1"/>
          </p:cNvPicPr>
          <p:nvPr/>
        </p:nvPicPr>
        <p:blipFill>
          <a:blip r:embed="rId8" cstate="print">
            <a:lum bright="-20000"/>
          </a:blip>
          <a:srcRect t="49388" r="50280"/>
          <a:stretch>
            <a:fillRect/>
          </a:stretch>
        </p:blipFill>
        <p:spPr>
          <a:xfrm>
            <a:off x="1" y="3418318"/>
            <a:ext cx="4546362" cy="3470957"/>
          </a:xfrm>
          <a:prstGeom prst="rect">
            <a:avLst/>
          </a:prstGeom>
        </p:spPr>
      </p:pic>
      <p:pic>
        <p:nvPicPr>
          <p:cNvPr id="7" name="Picture 6" descr="SUNY_trans_circles_top-01.png"/>
          <p:cNvPicPr>
            <a:picLocks noChangeAspect="1"/>
          </p:cNvPicPr>
          <p:nvPr/>
        </p:nvPicPr>
        <p:blipFill>
          <a:blip r:embed="rId9" cstate="print">
            <a:lum bright="-20000"/>
          </a:blip>
          <a:srcRect l="57103" b="26729"/>
          <a:stretch>
            <a:fillRect/>
          </a:stretch>
        </p:blipFill>
        <p:spPr>
          <a:xfrm>
            <a:off x="5221480" y="1"/>
            <a:ext cx="3922521" cy="502492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9800" y="3765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10" cstate="print"/>
          <a:srcRect r="69691" b="82750"/>
          <a:stretch>
            <a:fillRect/>
          </a:stretch>
        </p:blipFill>
        <p:spPr>
          <a:xfrm>
            <a:off x="-84709" y="-82499"/>
            <a:ext cx="2771424" cy="11829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7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F845232F-A790-49EB-B775-9908972D4B3C}" type="datetimeFigureOut">
              <a:rPr lang="en-US" smtClean="0"/>
              <a:pPr/>
              <a:t>07/27/12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7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6016899-DB8F-4368-9B1C-DBB82123A20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3048000"/>
            <a:ext cx="8458200" cy="3657600"/>
          </a:xfrm>
        </p:spPr>
        <p:txBody>
          <a:bodyPr/>
          <a:lstStyle/>
          <a:p>
            <a:r>
              <a:rPr lang="en-US" dirty="0" smtClean="0"/>
              <a:t>Environmental Audit – Barbara Boyle and Marti Ellermann</a:t>
            </a:r>
          </a:p>
          <a:p>
            <a:r>
              <a:rPr lang="en-US" dirty="0" smtClean="0"/>
              <a:t>Residence Hall Capital Plans</a:t>
            </a:r>
          </a:p>
          <a:p>
            <a:r>
              <a:rPr lang="en-US" dirty="0" smtClean="0"/>
              <a:t>Off Balance Residence Halls</a:t>
            </a:r>
          </a:p>
          <a:p>
            <a:r>
              <a:rPr lang="en-US" dirty="0" smtClean="0"/>
              <a:t>UPD accreditation goals</a:t>
            </a:r>
          </a:p>
          <a:p>
            <a:r>
              <a:rPr lang="en-US" dirty="0" smtClean="0"/>
              <a:t>Governor’s Initiative for Energy Savings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Office for Capital Facilities (OCF) Presentation to SUBOA</a:t>
            </a:r>
            <a:br>
              <a:rPr lang="en-US" dirty="0" smtClean="0"/>
            </a:br>
            <a:r>
              <a:rPr lang="en-US" dirty="0" smtClean="0"/>
              <a:t>June 4, 2012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20000"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Audits </a:t>
            </a:r>
            <a:r>
              <a:rPr lang="en-US" dirty="0"/>
              <a:t>were conduct 2002 through 2007. </a:t>
            </a:r>
          </a:p>
          <a:p>
            <a:pPr lvl="1"/>
            <a:r>
              <a:rPr lang="en-US" dirty="0" smtClean="0"/>
              <a:t>There </a:t>
            </a:r>
            <a:r>
              <a:rPr lang="en-US" dirty="0"/>
              <a:t>has been no formal system-wide follow up. </a:t>
            </a:r>
            <a:endParaRPr lang="en-US" dirty="0" smtClean="0"/>
          </a:p>
          <a:p>
            <a:pPr lvl="1"/>
            <a:r>
              <a:rPr lang="en-US" dirty="0" smtClean="0"/>
              <a:t>Campuses </a:t>
            </a:r>
            <a:r>
              <a:rPr lang="en-US" dirty="0"/>
              <a:t>were expected to maintain corrective actions.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There </a:t>
            </a:r>
            <a:r>
              <a:rPr lang="en-US" dirty="0"/>
              <a:t>was no validation of audit responses system-wide.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Typical </a:t>
            </a:r>
            <a:r>
              <a:rPr lang="en-US" dirty="0"/>
              <a:t>external environmental auditing interval is 3 to 5 years.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Where are we now?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Several options considered.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No audit mandate or intervention</a:t>
            </a:r>
          </a:p>
          <a:p>
            <a:pPr lvl="1"/>
            <a:r>
              <a:rPr lang="en-US" dirty="0" smtClean="0"/>
              <a:t>Peer audit (Western </a:t>
            </a:r>
            <a:r>
              <a:rPr lang="en-US" dirty="0" err="1" smtClean="0"/>
              <a:t>NYS</a:t>
            </a:r>
            <a:r>
              <a:rPr lang="en-US" dirty="0" smtClean="0"/>
              <a:t> model)</a:t>
            </a:r>
          </a:p>
          <a:p>
            <a:pPr lvl="1"/>
            <a:r>
              <a:rPr lang="en-US" dirty="0" smtClean="0"/>
              <a:t>Peer audit (Georgia model)</a:t>
            </a:r>
          </a:p>
          <a:p>
            <a:pPr lvl="1"/>
            <a:r>
              <a:rPr lang="en-US" dirty="0" smtClean="0"/>
              <a:t>Central Auditor/EMS (CUNY model)</a:t>
            </a:r>
          </a:p>
          <a:p>
            <a:pPr lvl="1"/>
            <a:r>
              <a:rPr lang="en-US" dirty="0" smtClean="0"/>
              <a:t>Traditional Third Party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>
                    <a:lumMod val="90000"/>
                  </a:schemeClr>
                </a:solidFill>
              </a:rPr>
              <a:t>Where should we position ourselves</a:t>
            </a:r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?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Option 1:</a:t>
            </a:r>
            <a:b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No audit mandate or interventi</a:t>
            </a:r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on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Strengths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Short term cost avoidance</a:t>
            </a:r>
            <a:endParaRPr lang="en-US" sz="2800" dirty="0"/>
          </a:p>
          <a:p>
            <a:endParaRPr lang="en-US" b="1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Challenges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smtClean="0"/>
              <a:t>Actual liability</a:t>
            </a:r>
          </a:p>
          <a:p>
            <a:pPr>
              <a:buNone/>
            </a:pPr>
            <a:r>
              <a:rPr lang="en-US" sz="2800" dirty="0" smtClean="0"/>
              <a:t>Threat of compliance enforcement</a:t>
            </a:r>
          </a:p>
          <a:p>
            <a:pPr>
              <a:buNone/>
            </a:pPr>
            <a:r>
              <a:rPr lang="en-US" sz="2800" dirty="0" smtClean="0"/>
              <a:t>Perceived “bad player”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33400" y="1524000"/>
            <a:ext cx="8153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95800" y="1524000"/>
            <a:ext cx="0" cy="40386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Option 2:</a:t>
            </a:r>
            <a:br>
              <a:rPr lang="en-US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Peer Audit (Western NY model)</a:t>
            </a:r>
            <a:br>
              <a:rPr lang="en-US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700" i="1" dirty="0" smtClean="0"/>
              <a:t>expand pilot program and make mandatory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2179638"/>
            <a:ext cx="4040188" cy="422275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Strengths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636837"/>
            <a:ext cx="4040188" cy="3763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3000" dirty="0" smtClean="0"/>
              <a:t>Low </a:t>
            </a:r>
            <a:r>
              <a:rPr lang="en-US" sz="3000" dirty="0"/>
              <a:t>cost</a:t>
            </a:r>
          </a:p>
          <a:p>
            <a:pPr>
              <a:buNone/>
            </a:pPr>
            <a:endParaRPr lang="en-US" sz="3000" dirty="0" smtClean="0"/>
          </a:p>
          <a:p>
            <a:pPr>
              <a:buNone/>
            </a:pPr>
            <a:r>
              <a:rPr lang="en-US" sz="3000" dirty="0" smtClean="0"/>
              <a:t>Campus staff development</a:t>
            </a:r>
            <a:endParaRPr lang="en-US" sz="3000" dirty="0"/>
          </a:p>
          <a:p>
            <a:pPr>
              <a:buNone/>
            </a:pPr>
            <a:endParaRPr lang="en-US" sz="3000" dirty="0" smtClean="0"/>
          </a:p>
          <a:p>
            <a:pPr>
              <a:buNone/>
            </a:pPr>
            <a:r>
              <a:rPr lang="en-US" sz="3000" dirty="0" smtClean="0"/>
              <a:t>BMP </a:t>
            </a:r>
            <a:r>
              <a:rPr lang="en-US" sz="3000" dirty="0"/>
              <a:t>sharing </a:t>
            </a:r>
            <a:r>
              <a:rPr lang="en-US" sz="3000" dirty="0" smtClean="0"/>
              <a:t>opportunities</a:t>
            </a:r>
            <a:endParaRPr lang="en-US" sz="3000" dirty="0"/>
          </a:p>
          <a:p>
            <a:pPr>
              <a:buNone/>
            </a:pPr>
            <a:r>
              <a:rPr lang="en-US" sz="3000" dirty="0" smtClean="0"/>
              <a:t>	</a:t>
            </a:r>
          </a:p>
          <a:p>
            <a:pPr>
              <a:buNone/>
            </a:pPr>
            <a:r>
              <a:rPr lang="en-US" sz="3000" dirty="0" smtClean="0"/>
              <a:t>Supports </a:t>
            </a:r>
            <a:r>
              <a:rPr lang="en-US" sz="3000" dirty="0"/>
              <a:t>shared services concept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103438"/>
            <a:ext cx="4041775" cy="53340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Challenges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713038"/>
            <a:ext cx="4041775" cy="3611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Auditor experience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Lack of specialty and/or bench strength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Auditor objectivity and availability</a:t>
            </a:r>
          </a:p>
          <a:p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33400" y="2057400"/>
            <a:ext cx="8153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495800" y="1828800"/>
            <a:ext cx="0" cy="43434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Option 3:</a:t>
            </a:r>
            <a:br>
              <a:rPr lang="en-US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Peer Audit (Georgia Model)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i="1" dirty="0" smtClean="0"/>
              <a:t>consultant to train campus staff as auditors and to accompany newly trained campus staff to conduct audits of 38 campuses over 4 years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040188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Strengths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33400" y="2819400"/>
            <a:ext cx="4040188" cy="33067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Perceived </a:t>
            </a:r>
            <a:r>
              <a:rPr lang="en-US" dirty="0"/>
              <a:t>lower cost </a:t>
            </a:r>
          </a:p>
          <a:p>
            <a:pPr>
              <a:buNone/>
            </a:pPr>
            <a:r>
              <a:rPr lang="en-US" dirty="0" smtClean="0"/>
              <a:t>Specialty </a:t>
            </a:r>
            <a:r>
              <a:rPr lang="en-US" dirty="0"/>
              <a:t>consultants readily available </a:t>
            </a:r>
          </a:p>
          <a:p>
            <a:pPr>
              <a:buNone/>
            </a:pPr>
            <a:r>
              <a:rPr lang="en-US" dirty="0" smtClean="0"/>
              <a:t>Campus </a:t>
            </a:r>
            <a:r>
              <a:rPr lang="en-US" dirty="0"/>
              <a:t>staff development</a:t>
            </a:r>
          </a:p>
          <a:p>
            <a:pPr>
              <a:buNone/>
            </a:pPr>
            <a:r>
              <a:rPr lang="en-US" dirty="0" smtClean="0"/>
              <a:t>Shared services/BMP</a:t>
            </a:r>
            <a:r>
              <a:rPr lang="en-US" dirty="0"/>
              <a:t> 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87512"/>
            <a:ext cx="4041775" cy="113188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Challenges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95600"/>
            <a:ext cx="4041775" cy="323056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100" dirty="0" smtClean="0"/>
              <a:t>Migrated significantly towards traditional third-party audit</a:t>
            </a:r>
          </a:p>
          <a:p>
            <a:pPr>
              <a:buNone/>
            </a:pPr>
            <a:r>
              <a:rPr lang="en-US" sz="3100" dirty="0" smtClean="0"/>
              <a:t>Required one FTE at central office</a:t>
            </a:r>
          </a:p>
          <a:p>
            <a:pPr>
              <a:buNone/>
            </a:pPr>
            <a:r>
              <a:rPr lang="en-US" sz="3100" dirty="0" smtClean="0"/>
              <a:t>Weakness in auditor responsiveness</a:t>
            </a:r>
            <a:endParaRPr lang="en-US" sz="3100" dirty="0"/>
          </a:p>
          <a:p>
            <a:pPr>
              <a:buNone/>
            </a:pPr>
            <a:r>
              <a:rPr lang="en-US" sz="3100" dirty="0" smtClean="0"/>
              <a:t>Cost savings may not have been as significant as initially assumed</a:t>
            </a:r>
          </a:p>
          <a:p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2209800"/>
            <a:ext cx="8153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495800" y="2057400"/>
            <a:ext cx="0" cy="39624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Option 4: </a:t>
            </a:r>
            <a:br>
              <a:rPr lang="en-US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Central Auditor/EMS (CUNY Model) 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i="1" dirty="0" smtClean="0"/>
              <a:t>after initial third-party audit, dedicated central position for env audits/EMS support; required campus auditor contributions; supported by consultants </a:t>
            </a:r>
            <a:endParaRPr lang="en-US" sz="2200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2057400"/>
            <a:ext cx="4040188" cy="6397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Strengths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743199"/>
            <a:ext cx="4040188" cy="3382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/>
              <a:t>Customized </a:t>
            </a:r>
            <a:r>
              <a:rPr lang="en-US" sz="2800" dirty="0"/>
              <a:t>solution/fluidity</a:t>
            </a:r>
          </a:p>
          <a:p>
            <a:pPr>
              <a:buNone/>
            </a:pPr>
            <a:r>
              <a:rPr lang="en-US" sz="2800" dirty="0" smtClean="0"/>
              <a:t>More </a:t>
            </a:r>
            <a:r>
              <a:rPr lang="en-US" sz="2800" dirty="0"/>
              <a:t>permanent solution</a:t>
            </a:r>
          </a:p>
          <a:p>
            <a:pPr>
              <a:buNone/>
            </a:pPr>
            <a:r>
              <a:rPr lang="en-US" sz="2800" dirty="0" smtClean="0"/>
              <a:t>Specialty </a:t>
            </a:r>
            <a:r>
              <a:rPr lang="en-US" sz="2800" dirty="0"/>
              <a:t>support available</a:t>
            </a:r>
          </a:p>
          <a:p>
            <a:pPr>
              <a:buNone/>
            </a:pPr>
            <a:r>
              <a:rPr lang="en-US" sz="2800" dirty="0" smtClean="0"/>
              <a:t>Shared </a:t>
            </a:r>
            <a:r>
              <a:rPr lang="en-US" sz="2800" dirty="0"/>
              <a:t>services/BMP</a:t>
            </a:r>
          </a:p>
          <a:p>
            <a:pPr>
              <a:buNone/>
            </a:pPr>
            <a:r>
              <a:rPr lang="en-US" sz="2800" b="1" dirty="0"/>
              <a:t> 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57399"/>
            <a:ext cx="4041775" cy="609601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Challenges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95599"/>
            <a:ext cx="4041775" cy="32305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/>
              <a:t>Additional FTE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dirty="0" smtClean="0"/>
              <a:t>CUNY central @ 0.7 FTE for 24 campuses on 3 yr cycle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sz="2800" dirty="0" smtClean="0"/>
              <a:t>Some diminution of campus autonomy</a:t>
            </a:r>
          </a:p>
          <a:p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2209800"/>
            <a:ext cx="8229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495800" y="1981200"/>
            <a:ext cx="0" cy="3810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Option 5:</a:t>
            </a:r>
            <a:b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 Traditional Third Party</a:t>
            </a:r>
            <a:endParaRPr lang="en-US" sz="40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Strengths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Professional</a:t>
            </a:r>
            <a:endParaRPr lang="en-US" sz="2800" dirty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Objective</a:t>
            </a:r>
            <a:endParaRPr lang="en-US" sz="2800" dirty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Specialty/bench </a:t>
            </a:r>
            <a:r>
              <a:rPr lang="en-US" sz="2800" dirty="0"/>
              <a:t>strength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b="1" dirty="0"/>
              <a:t> 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Challenges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smtClean="0"/>
              <a:t>Limited staff development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sz="2800" dirty="0" smtClean="0"/>
              <a:t>Arguably more expensive</a:t>
            </a:r>
          </a:p>
          <a:p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33400" y="1524000"/>
            <a:ext cx="8153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495800" y="1524000"/>
            <a:ext cx="0" cy="40386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en-US" sz="5800" b="1" dirty="0" smtClean="0"/>
              <a:t>Use </a:t>
            </a:r>
            <a:r>
              <a:rPr lang="en-US" sz="5800" b="1" dirty="0"/>
              <a:t>the traditional third-party </a:t>
            </a:r>
            <a:r>
              <a:rPr lang="en-US" sz="5800" b="1" dirty="0" smtClean="0"/>
              <a:t>audit. </a:t>
            </a:r>
          </a:p>
          <a:p>
            <a:pPr lvl="0">
              <a:buNone/>
            </a:pPr>
            <a:r>
              <a:rPr lang="en-US" sz="4500" dirty="0" smtClean="0"/>
              <a:t>	</a:t>
            </a:r>
            <a:r>
              <a:rPr lang="en-US" sz="5100" dirty="0" smtClean="0"/>
              <a:t>Mimic much of </a:t>
            </a:r>
            <a:r>
              <a:rPr lang="en-US" sz="5100" dirty="0"/>
              <a:t>the 2002-2007 </a:t>
            </a:r>
            <a:r>
              <a:rPr lang="en-US" sz="5100" dirty="0" smtClean="0"/>
              <a:t>program</a:t>
            </a:r>
          </a:p>
          <a:p>
            <a:pPr lvl="1">
              <a:buFont typeface="Wingdings" pitchFamily="2" charset="2"/>
              <a:buChar char="§"/>
            </a:pPr>
            <a:r>
              <a:rPr lang="en-US" sz="5100" dirty="0" smtClean="0"/>
              <a:t>No agreement with EPA</a:t>
            </a:r>
          </a:p>
          <a:p>
            <a:pPr lvl="1">
              <a:buFont typeface="Wingdings" pitchFamily="2" charset="2"/>
              <a:buChar char="§"/>
            </a:pPr>
            <a:r>
              <a:rPr lang="en-US" sz="5100" dirty="0" smtClean="0"/>
              <a:t>No planned disclosure</a:t>
            </a:r>
          </a:p>
          <a:p>
            <a:pPr lvl="1">
              <a:buFont typeface="Wingdings" pitchFamily="2" charset="2"/>
              <a:buChar char="§"/>
            </a:pPr>
            <a:r>
              <a:rPr lang="en-US" sz="5100" dirty="0" smtClean="0"/>
              <a:t>No shelter from fines and penalties</a:t>
            </a:r>
          </a:p>
          <a:p>
            <a:pPr lvl="0">
              <a:buNone/>
            </a:pPr>
            <a:r>
              <a:rPr lang="en-US" sz="5800" b="1" dirty="0" smtClean="0"/>
              <a:t>Goals: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/>
              <a:t>Increased compliance levels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/>
              <a:t>Improved risk management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/>
              <a:t>Better environmental stewardship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Suggested Program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Environment Audit Questions and Discussion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871330"/>
            <a:ext cx="8382000" cy="4605670"/>
          </a:xfrm>
        </p:spPr>
        <p:txBody>
          <a:bodyPr/>
          <a:lstStyle/>
          <a:p>
            <a:r>
              <a:rPr lang="en-US" dirty="0" smtClean="0"/>
              <a:t>Going out to Campuses soon</a:t>
            </a:r>
          </a:p>
          <a:p>
            <a:r>
              <a:rPr lang="en-US" dirty="0" smtClean="0"/>
              <a:t>Cash flow extended out  to 10 years</a:t>
            </a:r>
          </a:p>
          <a:p>
            <a:r>
              <a:rPr lang="en-US" dirty="0" smtClean="0"/>
              <a:t>No bonded capital appropriation for 12/13, this will show in your plan as requested but unfunded</a:t>
            </a:r>
          </a:p>
          <a:p>
            <a:r>
              <a:rPr lang="en-US" dirty="0" smtClean="0"/>
              <a:t>Asking campuses to alert us if off-balance sheet housing being considered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Residence Hall Capital Plans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tx2">
                    <a:lumMod val="90000"/>
                  </a:schemeClr>
                </a:solidFill>
              </a:rPr>
              <a:t>Environmental Auditing</a:t>
            </a:r>
            <a:endParaRPr lang="en-US" sz="48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752600"/>
            <a:ext cx="8458200" cy="5105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Beds in the Res Hall program ~ 75,000</a:t>
            </a:r>
          </a:p>
          <a:p>
            <a:pPr lvl="0"/>
            <a:r>
              <a:rPr lang="en-US" dirty="0" smtClean="0"/>
              <a:t>Off balance sheet beds - less than 7,000</a:t>
            </a:r>
          </a:p>
          <a:p>
            <a:pPr lvl="0"/>
            <a:r>
              <a:rPr lang="en-US" dirty="0" smtClean="0"/>
              <a:t>9 Campuses have some type of off-balance housing – Albany (1,196) , Binghamton (710), UB (2,172), Buff State (507), Canton (305), Delhi (120), ESF (454), Morrisville (440) and Purchase (408)</a:t>
            </a:r>
          </a:p>
          <a:p>
            <a:r>
              <a:rPr lang="en-US" dirty="0" smtClean="0"/>
              <a:t>Survey (handout) includes current data</a:t>
            </a:r>
          </a:p>
          <a:p>
            <a:r>
              <a:rPr lang="en-US" dirty="0" smtClean="0"/>
              <a:t>Additional information needed regarding insurance for buildings and bonds</a:t>
            </a:r>
          </a:p>
          <a:p>
            <a:pPr lvl="0"/>
            <a:r>
              <a:rPr lang="en-US" dirty="0" smtClean="0"/>
              <a:t>New requests to go off balance include Cobleskill – 156 beds, Buffalo State - 200 Beds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 Balance Housing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1600200"/>
            <a:ext cx="8839200" cy="52578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Agencies Accredited (and date of accreditation):</a:t>
            </a:r>
            <a:endParaRPr lang="en-US" sz="2400" dirty="0" smtClean="0"/>
          </a:p>
          <a:p>
            <a:pPr lvl="1">
              <a:buNone/>
            </a:pPr>
            <a:r>
              <a:rPr lang="en-US" sz="2000" dirty="0" smtClean="0"/>
              <a:t>SUNY Albany University PD – June 2011</a:t>
            </a:r>
          </a:p>
          <a:p>
            <a:pPr lvl="1">
              <a:buNone/>
            </a:pPr>
            <a:r>
              <a:rPr lang="en-US" sz="2000" dirty="0" smtClean="0"/>
              <a:t>SUNY Buffalo University PD – December 2007 (up for reaccreditation this year)</a:t>
            </a:r>
          </a:p>
          <a:p>
            <a:pPr lvl="1">
              <a:buNone/>
            </a:pPr>
            <a:r>
              <a:rPr lang="en-US" sz="2000" dirty="0" smtClean="0"/>
              <a:t>SUNY Cortland University PD – March 2011</a:t>
            </a:r>
          </a:p>
          <a:p>
            <a:pPr lvl="1">
              <a:buNone/>
            </a:pPr>
            <a:r>
              <a:rPr lang="en-US" sz="2000" dirty="0" smtClean="0"/>
              <a:t>SUNY Stony Brook University PD – December 2010</a:t>
            </a:r>
          </a:p>
          <a:p>
            <a:r>
              <a:rPr lang="en-US" sz="2400" b="1" dirty="0" smtClean="0"/>
              <a:t>Recently Completed Assessments to be awarded in June</a:t>
            </a:r>
            <a:endParaRPr lang="en-US" sz="2400" dirty="0" smtClean="0"/>
          </a:p>
          <a:p>
            <a:pPr lvl="1">
              <a:buNone/>
            </a:pPr>
            <a:r>
              <a:rPr lang="en-US" sz="2000" dirty="0" smtClean="0"/>
              <a:t>SUNY Alfred University PD</a:t>
            </a:r>
          </a:p>
          <a:p>
            <a:pPr lvl="1">
              <a:buNone/>
            </a:pPr>
            <a:r>
              <a:rPr lang="en-US" sz="2000" dirty="0" smtClean="0"/>
              <a:t>SUNY Buffalo State College PD</a:t>
            </a:r>
          </a:p>
          <a:p>
            <a:pPr lvl="1">
              <a:buNone/>
            </a:pPr>
            <a:r>
              <a:rPr lang="en-US" sz="2000" dirty="0" smtClean="0"/>
              <a:t>SUNY Oneonta University PD</a:t>
            </a:r>
          </a:p>
          <a:p>
            <a:r>
              <a:rPr lang="en-US" sz="2400" dirty="0" smtClean="0"/>
              <a:t>7 campuses Accredited (or have successfully completed assessment) = 25% 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 accreditation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Applications Received (12):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SUNY Canton University PD</a:t>
            </a:r>
          </a:p>
          <a:p>
            <a:pPr lvl="1">
              <a:buNone/>
            </a:pPr>
            <a:r>
              <a:rPr lang="en-US" dirty="0" smtClean="0"/>
              <a:t>SUNY Old Westbury University PD</a:t>
            </a:r>
          </a:p>
          <a:p>
            <a:pPr lvl="1">
              <a:buNone/>
            </a:pPr>
            <a:r>
              <a:rPr lang="en-US" dirty="0" smtClean="0"/>
              <a:t>SUNY Oswego University PD</a:t>
            </a:r>
          </a:p>
          <a:p>
            <a:pPr lvl="1">
              <a:buNone/>
            </a:pPr>
            <a:r>
              <a:rPr lang="en-US" dirty="0" smtClean="0"/>
              <a:t>SUNY Binghamton University PD</a:t>
            </a:r>
          </a:p>
          <a:p>
            <a:pPr lvl="1">
              <a:buNone/>
            </a:pPr>
            <a:r>
              <a:rPr lang="en-US" dirty="0" smtClean="0"/>
              <a:t>SUNY Cobleskill University PD</a:t>
            </a:r>
          </a:p>
          <a:p>
            <a:pPr lvl="1">
              <a:buNone/>
            </a:pPr>
            <a:r>
              <a:rPr lang="en-US" dirty="0" smtClean="0"/>
              <a:t>SUNY ESF University PD</a:t>
            </a:r>
          </a:p>
          <a:p>
            <a:pPr lvl="1">
              <a:buNone/>
            </a:pPr>
            <a:r>
              <a:rPr lang="en-US" dirty="0" smtClean="0"/>
              <a:t>SUNY Farmingdale University PD</a:t>
            </a:r>
          </a:p>
          <a:p>
            <a:pPr lvl="1">
              <a:buNone/>
            </a:pPr>
            <a:r>
              <a:rPr lang="en-US" dirty="0" smtClean="0"/>
              <a:t>SUNY IT University PD</a:t>
            </a:r>
          </a:p>
          <a:p>
            <a:pPr lvl="1">
              <a:buNone/>
            </a:pPr>
            <a:r>
              <a:rPr lang="en-US" dirty="0" smtClean="0"/>
              <a:t>SUNY Morrisville University PD</a:t>
            </a:r>
          </a:p>
          <a:p>
            <a:pPr lvl="1">
              <a:buNone/>
            </a:pPr>
            <a:r>
              <a:rPr lang="en-US" dirty="0" smtClean="0"/>
              <a:t>SUNY New Paltz University PD</a:t>
            </a:r>
          </a:p>
          <a:p>
            <a:pPr lvl="1">
              <a:buNone/>
            </a:pPr>
            <a:r>
              <a:rPr lang="en-US" dirty="0" smtClean="0"/>
              <a:t>SUNY Plattsburgh University PD</a:t>
            </a:r>
          </a:p>
          <a:p>
            <a:pPr lvl="1">
              <a:buNone/>
            </a:pPr>
            <a:r>
              <a:rPr lang="en-US" dirty="0" smtClean="0"/>
              <a:t>SUNY Purchase University PD</a:t>
            </a:r>
          </a:p>
          <a:p>
            <a:r>
              <a:rPr lang="en-US" dirty="0" smtClean="0"/>
              <a:t>19 campuses engaged in the Accreditation process = 68%</a:t>
            </a:r>
          </a:p>
          <a:p>
            <a:r>
              <a:rPr lang="en-US" dirty="0" smtClean="0"/>
              <a:t>Numerous UPD officers trained to be part of accreditation teams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8229600" cy="1002193"/>
          </a:xfrm>
        </p:spPr>
        <p:txBody>
          <a:bodyPr/>
          <a:lstStyle/>
          <a:p>
            <a:r>
              <a:rPr lang="en-US" dirty="0" smtClean="0"/>
              <a:t>UPD Accreditation (cont.)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Goal - 20% reduction in State Agency energy use</a:t>
            </a:r>
          </a:p>
          <a:p>
            <a:r>
              <a:rPr lang="en-US" dirty="0" smtClean="0"/>
              <a:t>NYPA Energy Audits will be done to identify savings opportunities</a:t>
            </a:r>
          </a:p>
          <a:p>
            <a:r>
              <a:rPr lang="en-US" dirty="0" smtClean="0"/>
              <a:t>NYSERDA opportunities will be highlighted</a:t>
            </a:r>
          </a:p>
          <a:p>
            <a:r>
              <a:rPr lang="en-US" dirty="0" smtClean="0"/>
              <a:t>Meeting with Governor’s office next week to discuss next steps</a:t>
            </a:r>
          </a:p>
          <a:p>
            <a:r>
              <a:rPr lang="en-US" dirty="0" smtClean="0"/>
              <a:t>More information to follow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14400"/>
            <a:ext cx="8229600" cy="100219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Governor’s Energy Efficiency Initiative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Continue to work with the Governor’s office on taking the Residential program off-budget</a:t>
            </a:r>
          </a:p>
          <a:p>
            <a:r>
              <a:rPr lang="en-US" dirty="0" smtClean="0"/>
              <a:t>Very little time left in the legislative session</a:t>
            </a:r>
          </a:p>
          <a:p>
            <a:r>
              <a:rPr lang="en-US" dirty="0" smtClean="0"/>
              <a:t>Timing for what some see as debt reform is tricky </a:t>
            </a:r>
          </a:p>
          <a:p>
            <a:r>
              <a:rPr lang="en-US" dirty="0" smtClean="0"/>
              <a:t>System will continue to push and may request support from Campuses with local legislators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Residential Capital </a:t>
            </a:r>
            <a:r>
              <a:rPr lang="en-US" dirty="0" smtClean="0"/>
              <a:t>Initiative</a:t>
            </a:r>
            <a:br>
              <a:rPr lang="en-US" dirty="0" smtClean="0"/>
            </a:br>
            <a:r>
              <a:rPr lang="en-US" sz="1800" dirty="0" smtClean="0"/>
              <a:t>(</a:t>
            </a:r>
            <a:r>
              <a:rPr lang="en-US" sz="1800" dirty="0" smtClean="0"/>
              <a:t>covered by R. Haelen)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1676400"/>
            <a:ext cx="4343400" cy="5257800"/>
          </a:xfrm>
        </p:spPr>
        <p:txBody>
          <a:bodyPr>
            <a:noAutofit/>
          </a:bodyPr>
          <a:lstStyle/>
          <a:p>
            <a:pPr hangingPunct="0"/>
            <a:r>
              <a:rPr lang="en-US" sz="2100" dirty="0"/>
              <a:t>Air Programs</a:t>
            </a:r>
          </a:p>
          <a:p>
            <a:pPr hangingPunct="0"/>
            <a:r>
              <a:rPr lang="en-US" sz="2100" dirty="0"/>
              <a:t>Bulk Chemical Storage</a:t>
            </a:r>
          </a:p>
          <a:p>
            <a:pPr hangingPunct="0"/>
            <a:r>
              <a:rPr lang="en-US" sz="2100" dirty="0"/>
              <a:t>Emergency Planning and Community Right-to-Know Act and New York TRI Reporting</a:t>
            </a:r>
          </a:p>
          <a:p>
            <a:pPr hangingPunct="0"/>
            <a:r>
              <a:rPr lang="en-US" sz="2100" dirty="0"/>
              <a:t>Hazardous Substance Release Notifications</a:t>
            </a:r>
          </a:p>
          <a:p>
            <a:pPr hangingPunct="0"/>
            <a:r>
              <a:rPr lang="en-US" sz="2100" dirty="0"/>
              <a:t>Hazardous Waste (RCRA)</a:t>
            </a:r>
          </a:p>
          <a:p>
            <a:pPr hangingPunct="0"/>
            <a:r>
              <a:rPr lang="en-US" sz="2100" dirty="0"/>
              <a:t>Oil Pollution Prevention (Oil SPCC)</a:t>
            </a:r>
          </a:p>
          <a:p>
            <a:pPr hangingPunct="0"/>
            <a:r>
              <a:rPr lang="en-US" sz="2100" dirty="0"/>
              <a:t>Oil Storage and Release </a:t>
            </a:r>
            <a:r>
              <a:rPr lang="en-US" sz="2100" dirty="0" smtClean="0"/>
              <a:t>Reporting (PBS)</a:t>
            </a:r>
          </a:p>
          <a:p>
            <a:pPr lvl="0" hangingPunct="0"/>
            <a:r>
              <a:rPr lang="en-US" sz="2100" dirty="0" smtClean="0"/>
              <a:t>Pesticide Management</a:t>
            </a:r>
          </a:p>
          <a:p>
            <a:pPr hangingPunct="0"/>
            <a:endParaRPr lang="en-US" sz="21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8229600" cy="1002193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Environmental Auditing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00600" y="1676400"/>
            <a:ext cx="3962400" cy="5257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457200" rtl="0" eaLnBrk="1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B0E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Regulated Medical Waste</a:t>
            </a:r>
          </a:p>
          <a:p>
            <a:pPr marL="342900" marR="0" lvl="0" indent="-342900" algn="l" defTabSz="457200" rtl="0" eaLnBrk="1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B0E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Safe Drinking Water Act</a:t>
            </a:r>
          </a:p>
          <a:p>
            <a:pPr marL="342900" marR="0" lvl="0" indent="-342900" algn="l" defTabSz="457200" rtl="0" eaLnBrk="1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B0E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Stormwater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Permitting (SWPPP)</a:t>
            </a:r>
          </a:p>
          <a:p>
            <a:pPr marL="342900" marR="0" lvl="0" indent="-342900" algn="l" defTabSz="457200" rtl="0" eaLnBrk="1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B0E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Toxic Substances (TSCA-Lead-Based Paint, PCBs, and Asbestos)</a:t>
            </a:r>
          </a:p>
          <a:p>
            <a:pPr marL="342900" marR="0" lvl="0" indent="-342900" algn="l" defTabSz="457200" rtl="0" eaLnBrk="1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B0E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Underground Injection Control (UIC)</a:t>
            </a:r>
          </a:p>
          <a:p>
            <a:pPr marL="342900" marR="0" lvl="0" indent="-342900" algn="l" defTabSz="457200" rtl="0" eaLnBrk="1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B0E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Universal Waste</a:t>
            </a:r>
          </a:p>
          <a:p>
            <a:pPr marL="342900" marR="0" lvl="0" indent="-342900" algn="l" defTabSz="457200" rtl="0" eaLnBrk="1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B0E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Used Oil Management </a:t>
            </a:r>
          </a:p>
          <a:p>
            <a:pPr marL="342900" marR="0" lvl="0" indent="-342900" algn="l" defTabSz="457200" rtl="0" eaLnBrk="1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B0E9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Wastewater Discharges (SPDES, MS4)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Why do we do audits?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Confirm continued compliance.</a:t>
            </a:r>
          </a:p>
          <a:p>
            <a:pPr lvl="1"/>
            <a:r>
              <a:rPr lang="en-US" dirty="0" smtClean="0"/>
              <a:t>Staff changes</a:t>
            </a:r>
          </a:p>
          <a:p>
            <a:pPr lvl="1"/>
            <a:r>
              <a:rPr lang="en-US" dirty="0" smtClean="0"/>
              <a:t>Processes change</a:t>
            </a:r>
          </a:p>
          <a:p>
            <a:pPr lvl="1"/>
            <a:r>
              <a:rPr lang="en-US" dirty="0" smtClean="0"/>
              <a:t>Facilities change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More importantly – sound risk management!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SUNY/EPA </a:t>
            </a:r>
            <a:r>
              <a:rPr lang="en-US" b="1" dirty="0"/>
              <a:t>Audit Agreement and Program 2002</a:t>
            </a:r>
            <a:endParaRPr lang="en-US" dirty="0"/>
          </a:p>
          <a:p>
            <a:pPr lvl="0"/>
            <a:r>
              <a:rPr lang="en-US" dirty="0"/>
              <a:t>Audit program was prompted by an invitation from EPA to colleges and </a:t>
            </a:r>
            <a:r>
              <a:rPr lang="en-US" dirty="0" smtClean="0"/>
              <a:t>universities. </a:t>
            </a:r>
            <a:endParaRPr lang="en-US" dirty="0"/>
          </a:p>
          <a:p>
            <a:pPr lvl="0"/>
            <a:r>
              <a:rPr lang="en-US" dirty="0"/>
              <a:t>Program was managed by Office of University Counsel. </a:t>
            </a:r>
            <a:endParaRPr lang="en-US" dirty="0" smtClean="0"/>
          </a:p>
          <a:p>
            <a:pPr lvl="1"/>
            <a:r>
              <a:rPr lang="en-US" dirty="0" smtClean="0"/>
              <a:t>SUNY/EPA </a:t>
            </a:r>
            <a:r>
              <a:rPr lang="en-US" dirty="0"/>
              <a:t>agreement modified standard provisions to make them more amenable to SUNY logistics.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90000"/>
                  </a:schemeClr>
                </a:solidFill>
              </a:rPr>
              <a:t>Where have we been?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Audit period was five years.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Woodard &amp; Curran was contracted as third-party auditor for $950,000. </a:t>
            </a:r>
          </a:p>
          <a:p>
            <a:pPr lvl="0"/>
            <a:endParaRPr lang="en-US" dirty="0" smtClean="0"/>
          </a:p>
          <a:p>
            <a:pPr lvl="1"/>
            <a:r>
              <a:rPr lang="en-US" dirty="0" smtClean="0"/>
              <a:t>state operated campuses - required to participate</a:t>
            </a:r>
          </a:p>
          <a:p>
            <a:pPr lvl="1"/>
            <a:r>
              <a:rPr lang="en-US" dirty="0" smtClean="0"/>
              <a:t>community colleges - offered the opportunity </a:t>
            </a:r>
          </a:p>
          <a:p>
            <a:pPr lvl="2">
              <a:buNone/>
            </a:pPr>
            <a:r>
              <a:rPr lang="en-US" dirty="0" smtClean="0"/>
              <a:t>	all but Erie participated</a:t>
            </a:r>
          </a:p>
          <a:p>
            <a:pPr lvl="1"/>
            <a:r>
              <a:rPr lang="en-US" dirty="0" smtClean="0"/>
              <a:t>statutory colleges - not involved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Where have we been? (cont.)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Project costs were assessed on campuses in the year in which the site visit occurred.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Distribution formula was based on gross square feet with certain “environmentally intense” classes (e.g., wet labs) counted twice.</a:t>
            </a:r>
          </a:p>
          <a:p>
            <a:pPr lvl="1"/>
            <a:r>
              <a:rPr lang="en-US" dirty="0" smtClean="0"/>
              <a:t>Centers:  $40-</a:t>
            </a:r>
            <a:r>
              <a:rPr lang="en-US" dirty="0" err="1" smtClean="0"/>
              <a:t>113K</a:t>
            </a:r>
            <a:endParaRPr lang="en-US" dirty="0" smtClean="0"/>
          </a:p>
          <a:p>
            <a:pPr lvl="1"/>
            <a:r>
              <a:rPr lang="en-US" dirty="0" smtClean="0"/>
              <a:t>Median Comprehensives: $</a:t>
            </a:r>
            <a:r>
              <a:rPr lang="en-US" dirty="0" err="1" smtClean="0"/>
              <a:t>22K</a:t>
            </a:r>
            <a:endParaRPr lang="en-US" dirty="0" smtClean="0"/>
          </a:p>
          <a:p>
            <a:pPr lvl="1"/>
            <a:r>
              <a:rPr lang="en-US" dirty="0" smtClean="0"/>
              <a:t>Median technology:  $</a:t>
            </a:r>
            <a:r>
              <a:rPr lang="en-US" dirty="0" err="1" smtClean="0"/>
              <a:t>17K</a:t>
            </a:r>
            <a:endParaRPr lang="en-US" dirty="0" smtClean="0"/>
          </a:p>
          <a:p>
            <a:pPr lvl="1"/>
            <a:r>
              <a:rPr lang="en-US" dirty="0" smtClean="0"/>
              <a:t>Median community college:  $</a:t>
            </a:r>
            <a:r>
              <a:rPr lang="en-US" dirty="0" err="1" smtClean="0"/>
              <a:t>6K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Where have we been? (cont.)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SUNY </a:t>
            </a:r>
            <a:r>
              <a:rPr lang="en-US" dirty="0"/>
              <a:t>was required to audit, disclose and correct findings, and agree to prevent recurrence.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EPA </a:t>
            </a:r>
            <a:r>
              <a:rPr lang="en-US" dirty="0"/>
              <a:t>agreed to </a:t>
            </a:r>
            <a:r>
              <a:rPr lang="en-US" dirty="0" smtClean="0"/>
              <a:t>defer most </a:t>
            </a:r>
            <a:r>
              <a:rPr lang="en-US" dirty="0"/>
              <a:t>inspections and waive all gravity-based penalties. </a:t>
            </a:r>
          </a:p>
          <a:p>
            <a:pPr lvl="2"/>
            <a:r>
              <a:rPr lang="en-US" dirty="0"/>
              <a:t>The EPA did not agree to waive economic benefit penalties, but found all potential fines to be de minimis. </a:t>
            </a:r>
            <a:endParaRPr lang="en-US" sz="2000" dirty="0"/>
          </a:p>
          <a:p>
            <a:pPr lvl="2"/>
            <a:r>
              <a:rPr lang="en-US" dirty="0"/>
              <a:t>In subsequent audit agreements, the EPA placed significant importance of the development of formal Environmental Management Systems (EMS) to prevent recurrence of noncompliant conditions.</a:t>
            </a:r>
            <a:endParaRPr lang="en-US" sz="2000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Basic SUNY/EPA agreement 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i="1" dirty="0" smtClean="0"/>
              <a:t>One </a:t>
            </a:r>
            <a:r>
              <a:rPr lang="en-US" i="1" dirty="0"/>
              <a:t>thousand violations were </a:t>
            </a:r>
            <a:r>
              <a:rPr lang="en-US" i="1" dirty="0" smtClean="0"/>
              <a:t>disclosed.</a:t>
            </a:r>
            <a:endParaRPr lang="en-US" sz="2400" dirty="0"/>
          </a:p>
          <a:p>
            <a:endParaRPr lang="en-US" i="1" dirty="0" smtClean="0"/>
          </a:p>
          <a:p>
            <a:r>
              <a:rPr lang="en-US" i="1" dirty="0" smtClean="0"/>
              <a:t>All </a:t>
            </a:r>
            <a:r>
              <a:rPr lang="en-US" i="1" dirty="0"/>
              <a:t>gravity-based penalties were waived </a:t>
            </a:r>
            <a:endParaRPr lang="en-US" i="1" dirty="0" smtClean="0"/>
          </a:p>
          <a:p>
            <a:pPr lvl="1"/>
            <a:r>
              <a:rPr lang="en-US" i="1" dirty="0" smtClean="0"/>
              <a:t>EPA </a:t>
            </a:r>
            <a:r>
              <a:rPr lang="en-US" i="1" dirty="0"/>
              <a:t>estimate: $</a:t>
            </a:r>
            <a:r>
              <a:rPr lang="en-US" i="1" dirty="0" smtClean="0"/>
              <a:t>10M</a:t>
            </a:r>
            <a:endParaRPr lang="en-US" dirty="0"/>
          </a:p>
          <a:p>
            <a:endParaRPr lang="en-US" i="1" dirty="0" smtClean="0"/>
          </a:p>
          <a:p>
            <a:r>
              <a:rPr lang="en-US" i="1" dirty="0" smtClean="0"/>
              <a:t>Audit </a:t>
            </a:r>
            <a:r>
              <a:rPr lang="en-US" i="1" dirty="0"/>
              <a:t>program was favorably viewed by many groups.</a:t>
            </a:r>
            <a:endParaRPr lang="en-US" dirty="0"/>
          </a:p>
          <a:p>
            <a:endParaRPr lang="en-US" i="1" dirty="0" smtClean="0"/>
          </a:p>
          <a:p>
            <a:r>
              <a:rPr lang="en-US" i="1" dirty="0" smtClean="0"/>
              <a:t>Campuses </a:t>
            </a:r>
            <a:r>
              <a:rPr lang="en-US" i="1" dirty="0"/>
              <a:t>identified and corrected many poor practices and deficient conditions.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Results</a:t>
            </a: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NY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SUNY Office for Capital Facilities Template</Template>
  <TotalTime>4904</TotalTime>
  <Words>1032</Words>
  <Application>Microsoft Office PowerPoint</Application>
  <PresentationFormat>On-screen Show (4:3)</PresentationFormat>
  <Paragraphs>204</Paragraphs>
  <Slides>24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SUNY powerpoint template</vt:lpstr>
      <vt:lpstr>Office for Capital Facilities (OCF) Presentation to SUBOA June 4, 2012 </vt:lpstr>
      <vt:lpstr>Environmental Auditing</vt:lpstr>
      <vt:lpstr>Environmental Auditing</vt:lpstr>
      <vt:lpstr>Why do we do audits?</vt:lpstr>
      <vt:lpstr>Where have we been? </vt:lpstr>
      <vt:lpstr>Where have we been? (cont.)</vt:lpstr>
      <vt:lpstr>Where have we been? (cont.)</vt:lpstr>
      <vt:lpstr>Basic SUNY/EPA agreement </vt:lpstr>
      <vt:lpstr>Results</vt:lpstr>
      <vt:lpstr>Where are we now?</vt:lpstr>
      <vt:lpstr>Where should we position ourselves?</vt:lpstr>
      <vt:lpstr>Option 1: No audit mandate or intervention</vt:lpstr>
      <vt:lpstr>Option 2: Peer Audit (Western NY model) expand pilot program and make mandatory </vt:lpstr>
      <vt:lpstr>Option 3: Peer Audit (Georgia Model) consultant to train campus staff as auditors and to accompany newly trained campus staff to conduct audits of 38 campuses over 4 years </vt:lpstr>
      <vt:lpstr>Option 4:  Central Auditor/EMS (CUNY Model)  after initial third-party audit, dedicated central position for env audits/EMS support; required campus auditor contributions; supported by consultants </vt:lpstr>
      <vt:lpstr>Option 5:  Traditional Third Party</vt:lpstr>
      <vt:lpstr>Suggested Program</vt:lpstr>
      <vt:lpstr>Environment Audit Questions and Discussion</vt:lpstr>
      <vt:lpstr>Residence Hall Capital Plans</vt:lpstr>
      <vt:lpstr>Off Balance Housing</vt:lpstr>
      <vt:lpstr>UPD accreditation</vt:lpstr>
      <vt:lpstr>UPD Accreditation (cont.)</vt:lpstr>
      <vt:lpstr>Governor’s Energy Efficiency Initiative</vt:lpstr>
      <vt:lpstr>Residential Capital Initiative (covered by R. Haelen) </vt:lpstr>
    </vt:vector>
  </TitlesOfParts>
  <Company>State University of New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Auditing –  Next Steps</dc:title>
  <dc:creator>Barbara A. Boyle</dc:creator>
  <cp:lastModifiedBy>Karren Bee-Donohoe</cp:lastModifiedBy>
  <cp:revision>65</cp:revision>
  <dcterms:created xsi:type="dcterms:W3CDTF">2012-05-31T17:48:36Z</dcterms:created>
  <dcterms:modified xsi:type="dcterms:W3CDTF">2012-07-27T12:48:52Z</dcterms:modified>
</cp:coreProperties>
</file>