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handoutMasterIdLst>
    <p:handoutMasterId r:id="rId12"/>
  </p:handoutMasterIdLst>
  <p:sldIdLst>
    <p:sldId id="257" r:id="rId2"/>
    <p:sldId id="267" r:id="rId3"/>
    <p:sldId id="270" r:id="rId4"/>
    <p:sldId id="264" r:id="rId5"/>
    <p:sldId id="268" r:id="rId6"/>
    <p:sldId id="269" r:id="rId7"/>
    <p:sldId id="266" r:id="rId8"/>
    <p:sldId id="272" r:id="rId9"/>
    <p:sldId id="271" r:id="rId10"/>
  </p:sldIdLst>
  <p:sldSz cx="9144000" cy="6858000" type="screen4x3"/>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552A6"/>
    <a:srgbClr val="165FC2"/>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34587" autoAdjust="0"/>
    <p:restoredTop sz="66667" autoAdjust="0"/>
  </p:normalViewPr>
  <p:slideViewPr>
    <p:cSldViewPr snapToGrid="0" snapToObjects="1">
      <p:cViewPr varScale="1">
        <p:scale>
          <a:sx n="118" d="100"/>
          <a:sy n="118" d="100"/>
        </p:scale>
        <p:origin x="-1350" y="-96"/>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84" d="100"/>
          <a:sy n="84" d="100"/>
        </p:scale>
        <p:origin x="-3144" y="-84"/>
      </p:cViewPr>
      <p:guideLst>
        <p:guide orient="horz" pos="3024"/>
        <p:guide pos="2304"/>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_rels/viewProps.xml.rels><?xml version="1.0" encoding="UTF-8" standalone="yes"?>
<Relationships xmlns="http://schemas.openxmlformats.org/package/2006/relationships"><Relationship Id="rId1"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583" cy="480388"/>
          </a:xfrm>
          <a:prstGeom prst="rect">
            <a:avLst/>
          </a:prstGeom>
        </p:spPr>
        <p:txBody>
          <a:bodyPr vert="horz" lIns="94851" tIns="47425" rIns="94851" bIns="47425" rtlCol="0"/>
          <a:lstStyle>
            <a:lvl1pPr algn="l">
              <a:defRPr sz="1200"/>
            </a:lvl1pPr>
          </a:lstStyle>
          <a:p>
            <a:endParaRPr lang="en-US"/>
          </a:p>
        </p:txBody>
      </p:sp>
      <p:sp>
        <p:nvSpPr>
          <p:cNvPr id="3" name="Date Placeholder 2"/>
          <p:cNvSpPr>
            <a:spLocks noGrp="1"/>
          </p:cNvSpPr>
          <p:nvPr>
            <p:ph type="dt" sz="quarter" idx="1"/>
          </p:nvPr>
        </p:nvSpPr>
        <p:spPr>
          <a:xfrm>
            <a:off x="4142962" y="0"/>
            <a:ext cx="3170583" cy="480388"/>
          </a:xfrm>
          <a:prstGeom prst="rect">
            <a:avLst/>
          </a:prstGeom>
        </p:spPr>
        <p:txBody>
          <a:bodyPr vert="horz" lIns="94851" tIns="47425" rIns="94851" bIns="47425" rtlCol="0"/>
          <a:lstStyle>
            <a:lvl1pPr algn="r">
              <a:defRPr sz="1200"/>
            </a:lvl1pPr>
          </a:lstStyle>
          <a:p>
            <a:fld id="{21D135EE-78B9-42FF-A06F-A0F65D9456CD}" type="datetimeFigureOut">
              <a:rPr lang="en-US" smtClean="0"/>
              <a:pPr/>
              <a:t>10/1/2013</a:t>
            </a:fld>
            <a:endParaRPr lang="en-US"/>
          </a:p>
        </p:txBody>
      </p:sp>
      <p:sp>
        <p:nvSpPr>
          <p:cNvPr id="4" name="Footer Placeholder 3"/>
          <p:cNvSpPr>
            <a:spLocks noGrp="1"/>
          </p:cNvSpPr>
          <p:nvPr>
            <p:ph type="ftr" sz="quarter" idx="2"/>
          </p:nvPr>
        </p:nvSpPr>
        <p:spPr>
          <a:xfrm>
            <a:off x="0" y="9119173"/>
            <a:ext cx="3170583" cy="480388"/>
          </a:xfrm>
          <a:prstGeom prst="rect">
            <a:avLst/>
          </a:prstGeom>
        </p:spPr>
        <p:txBody>
          <a:bodyPr vert="horz" lIns="94851" tIns="47425" rIns="94851" bIns="47425" rtlCol="0" anchor="b"/>
          <a:lstStyle>
            <a:lvl1pPr algn="l">
              <a:defRPr sz="1200"/>
            </a:lvl1pPr>
          </a:lstStyle>
          <a:p>
            <a:endParaRPr lang="en-US"/>
          </a:p>
        </p:txBody>
      </p:sp>
      <p:sp>
        <p:nvSpPr>
          <p:cNvPr id="5" name="Slide Number Placeholder 4"/>
          <p:cNvSpPr>
            <a:spLocks noGrp="1"/>
          </p:cNvSpPr>
          <p:nvPr>
            <p:ph type="sldNum" sz="quarter" idx="3"/>
          </p:nvPr>
        </p:nvSpPr>
        <p:spPr>
          <a:xfrm>
            <a:off x="4142962" y="9119173"/>
            <a:ext cx="3170583" cy="480388"/>
          </a:xfrm>
          <a:prstGeom prst="rect">
            <a:avLst/>
          </a:prstGeom>
        </p:spPr>
        <p:txBody>
          <a:bodyPr vert="horz" lIns="94851" tIns="47425" rIns="94851" bIns="47425" rtlCol="0" anchor="b"/>
          <a:lstStyle>
            <a:lvl1pPr algn="r">
              <a:defRPr sz="1200"/>
            </a:lvl1pPr>
          </a:lstStyle>
          <a:p>
            <a:fld id="{DA6A8911-44F6-4FFB-8F45-DB0F23AF09FD}"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583" cy="480388"/>
          </a:xfrm>
          <a:prstGeom prst="rect">
            <a:avLst/>
          </a:prstGeom>
        </p:spPr>
        <p:txBody>
          <a:bodyPr vert="horz" lIns="94851" tIns="47425" rIns="94851" bIns="47425" rtlCol="0"/>
          <a:lstStyle>
            <a:lvl1pPr algn="l">
              <a:defRPr sz="1200"/>
            </a:lvl1pPr>
          </a:lstStyle>
          <a:p>
            <a:endParaRPr lang="en-US"/>
          </a:p>
        </p:txBody>
      </p:sp>
      <p:sp>
        <p:nvSpPr>
          <p:cNvPr id="3" name="Date Placeholder 2"/>
          <p:cNvSpPr>
            <a:spLocks noGrp="1"/>
          </p:cNvSpPr>
          <p:nvPr>
            <p:ph type="dt" idx="1"/>
          </p:nvPr>
        </p:nvSpPr>
        <p:spPr>
          <a:xfrm>
            <a:off x="4142962" y="0"/>
            <a:ext cx="3170583" cy="480388"/>
          </a:xfrm>
          <a:prstGeom prst="rect">
            <a:avLst/>
          </a:prstGeom>
        </p:spPr>
        <p:txBody>
          <a:bodyPr vert="horz" lIns="94851" tIns="47425" rIns="94851" bIns="47425" rtlCol="0"/>
          <a:lstStyle>
            <a:lvl1pPr algn="r">
              <a:defRPr sz="1200"/>
            </a:lvl1pPr>
          </a:lstStyle>
          <a:p>
            <a:fld id="{82EB383F-DDAD-4F9A-838B-5086ADFEB5AD}" type="datetimeFigureOut">
              <a:rPr lang="en-US" smtClean="0"/>
              <a:pPr/>
              <a:t>10/1/2013</a:t>
            </a:fld>
            <a:endParaRPr lang="en-US"/>
          </a:p>
        </p:txBody>
      </p:sp>
      <p:sp>
        <p:nvSpPr>
          <p:cNvPr id="4" name="Slide Image Placeholder 3"/>
          <p:cNvSpPr>
            <a:spLocks noGrp="1" noRot="1" noChangeAspect="1"/>
          </p:cNvSpPr>
          <p:nvPr>
            <p:ph type="sldImg" idx="2"/>
          </p:nvPr>
        </p:nvSpPr>
        <p:spPr>
          <a:xfrm>
            <a:off x="1257300" y="719138"/>
            <a:ext cx="4800600" cy="3600450"/>
          </a:xfrm>
          <a:prstGeom prst="rect">
            <a:avLst/>
          </a:prstGeom>
          <a:noFill/>
          <a:ln w="12700">
            <a:solidFill>
              <a:prstClr val="black"/>
            </a:solidFill>
          </a:ln>
        </p:spPr>
        <p:txBody>
          <a:bodyPr vert="horz" lIns="94851" tIns="47425" rIns="94851" bIns="47425" rtlCol="0" anchor="ctr"/>
          <a:lstStyle/>
          <a:p>
            <a:endParaRPr lang="en-US"/>
          </a:p>
        </p:txBody>
      </p:sp>
      <p:sp>
        <p:nvSpPr>
          <p:cNvPr id="5" name="Notes Placeholder 4"/>
          <p:cNvSpPr>
            <a:spLocks noGrp="1"/>
          </p:cNvSpPr>
          <p:nvPr>
            <p:ph type="body" sz="quarter" idx="3"/>
          </p:nvPr>
        </p:nvSpPr>
        <p:spPr>
          <a:xfrm>
            <a:off x="732183" y="4561226"/>
            <a:ext cx="5850835" cy="4320213"/>
          </a:xfrm>
          <a:prstGeom prst="rect">
            <a:avLst/>
          </a:prstGeom>
        </p:spPr>
        <p:txBody>
          <a:bodyPr vert="horz" lIns="94851" tIns="47425" rIns="94851" bIns="4742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173"/>
            <a:ext cx="3170583" cy="480388"/>
          </a:xfrm>
          <a:prstGeom prst="rect">
            <a:avLst/>
          </a:prstGeom>
        </p:spPr>
        <p:txBody>
          <a:bodyPr vert="horz" lIns="94851" tIns="47425" rIns="94851" bIns="47425" rtlCol="0" anchor="b"/>
          <a:lstStyle>
            <a:lvl1pPr algn="l">
              <a:defRPr sz="1200"/>
            </a:lvl1pPr>
          </a:lstStyle>
          <a:p>
            <a:endParaRPr lang="en-US"/>
          </a:p>
        </p:txBody>
      </p:sp>
      <p:sp>
        <p:nvSpPr>
          <p:cNvPr id="7" name="Slide Number Placeholder 6"/>
          <p:cNvSpPr>
            <a:spLocks noGrp="1"/>
          </p:cNvSpPr>
          <p:nvPr>
            <p:ph type="sldNum" sz="quarter" idx="5"/>
          </p:nvPr>
        </p:nvSpPr>
        <p:spPr>
          <a:xfrm>
            <a:off x="4142962" y="9119173"/>
            <a:ext cx="3170583" cy="480388"/>
          </a:xfrm>
          <a:prstGeom prst="rect">
            <a:avLst/>
          </a:prstGeom>
        </p:spPr>
        <p:txBody>
          <a:bodyPr vert="horz" lIns="94851" tIns="47425" rIns="94851" bIns="47425" rtlCol="0" anchor="b"/>
          <a:lstStyle>
            <a:lvl1pPr algn="r">
              <a:defRPr sz="1200"/>
            </a:lvl1pPr>
          </a:lstStyle>
          <a:p>
            <a:fld id="{D36CA914-69B0-4B95-8742-AB585BCEB35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36CA914-69B0-4B95-8742-AB585BCEB35C}" type="slidenum">
              <a:rPr lang="en-US" smtClean="0"/>
              <a:pPr/>
              <a:t>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7905928-319C-4A0C-84F4-594415C2EC7D}" type="datetime1">
              <a:rPr lang="en-US" smtClean="0"/>
              <a:pPr/>
              <a:t>10/1/2013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D82B13-F593-224D-BA00-C18C518B326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DBE97A-5770-4E35-BDC9-5E8B9D14B9ED}" type="datetime1">
              <a:rPr lang="en-US" smtClean="0"/>
              <a:pPr/>
              <a:t>10/1/2013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D82B13-F593-224D-BA00-C18C518B326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8822140-A74E-4815-9274-FCC2F0A50082}" type="datetime1">
              <a:rPr lang="en-US" smtClean="0"/>
              <a:pPr/>
              <a:t>10/1/2013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D82B13-F593-224D-BA00-C18C518B326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ECA949-9AF2-4779-BEB6-55AB313962DA}" type="datetime1">
              <a:rPr lang="en-US" smtClean="0"/>
              <a:pPr/>
              <a:t>10/1/2013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D82B13-F593-224D-BA00-C18C518B326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86D778-761E-4C4C-91EF-FA5780386613}" type="datetime1">
              <a:rPr lang="en-US" smtClean="0"/>
              <a:pPr/>
              <a:t>10/1/2013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D82B13-F593-224D-BA00-C18C518B326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B26B336-F037-4B40-9666-F7FC39AE52ED}" type="datetime1">
              <a:rPr lang="en-US" smtClean="0"/>
              <a:pPr/>
              <a:t>10/1/2013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D82B13-F593-224D-BA00-C18C518B326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17A3590-6F13-4F80-A1F2-3EEC6DE260D0}" type="datetime1">
              <a:rPr lang="en-US" smtClean="0"/>
              <a:pPr/>
              <a:t>10/1/2013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D82B13-F593-224D-BA00-C18C518B326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7F1E4F2-7621-4961-919E-1D9771A7650A}" type="datetime1">
              <a:rPr lang="en-US" smtClean="0"/>
              <a:pPr/>
              <a:t>10/1/2013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D82B13-F593-224D-BA00-C18C518B326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C66552-13F6-4053-9E43-630BF0F05746}" type="datetime1">
              <a:rPr lang="en-US" smtClean="0"/>
              <a:pPr/>
              <a:t>10/1/2013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D82B13-F593-224D-BA00-C18C518B326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876AD14-2E54-45CE-B466-ADB40D50E99C}" type="datetime1">
              <a:rPr lang="en-US" smtClean="0"/>
              <a:pPr/>
              <a:t>10/1/2013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D82B13-F593-224D-BA00-C18C518B326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A3FF72-B37E-4DF6-B55D-340E4FC3FCEF}" type="datetime1">
              <a:rPr lang="en-US" smtClean="0"/>
              <a:pPr/>
              <a:t>10/1/2013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D82B13-F593-224D-BA00-C18C518B326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D59978-422D-4679-8045-A1B284D6E459}" type="datetime1">
              <a:rPr lang="en-US" smtClean="0"/>
              <a:pPr/>
              <a:t>10/1/2013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D82B13-F593-224D-BA00-C18C518B326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UNY_Blue_bar-01.jpg"/>
          <p:cNvPicPr>
            <a:picLocks noChangeAspect="1"/>
          </p:cNvPicPr>
          <p:nvPr/>
        </p:nvPicPr>
        <p:blipFill>
          <a:blip r:embed="rId2"/>
          <a:stretch>
            <a:fillRect/>
          </a:stretch>
        </p:blipFill>
        <p:spPr>
          <a:xfrm>
            <a:off x="0" y="0"/>
            <a:ext cx="9144001" cy="6858001"/>
          </a:xfrm>
          <a:prstGeom prst="rect">
            <a:avLst/>
          </a:prstGeom>
        </p:spPr>
      </p:pic>
      <p:pic>
        <p:nvPicPr>
          <p:cNvPr id="8" name="Picture 7" descr="SUNY_trans_circ_small_top-01.png"/>
          <p:cNvPicPr>
            <a:picLocks noChangeAspect="1"/>
          </p:cNvPicPr>
          <p:nvPr/>
        </p:nvPicPr>
        <p:blipFill>
          <a:blip r:embed="rId3"/>
          <a:stretch>
            <a:fillRect/>
          </a:stretch>
        </p:blipFill>
        <p:spPr>
          <a:xfrm>
            <a:off x="-1" y="165"/>
            <a:ext cx="9144001" cy="6858000"/>
          </a:xfrm>
          <a:prstGeom prst="rect">
            <a:avLst/>
          </a:prstGeom>
        </p:spPr>
      </p:pic>
      <p:pic>
        <p:nvPicPr>
          <p:cNvPr id="9" name="Picture 8" descr="SUNY_logo_bottom_right-01.png"/>
          <p:cNvPicPr>
            <a:picLocks noChangeAspect="1"/>
          </p:cNvPicPr>
          <p:nvPr/>
        </p:nvPicPr>
        <p:blipFill>
          <a:blip r:embed="rId4"/>
          <a:stretch>
            <a:fillRect/>
          </a:stretch>
        </p:blipFill>
        <p:spPr>
          <a:xfrm>
            <a:off x="1" y="2367"/>
            <a:ext cx="9144000" cy="6858001"/>
          </a:xfrm>
          <a:prstGeom prst="rect">
            <a:avLst/>
          </a:prstGeom>
        </p:spPr>
      </p:pic>
      <p:pic>
        <p:nvPicPr>
          <p:cNvPr id="10" name="Picture 9" descr="SUNY_small_logo-01.png"/>
          <p:cNvPicPr>
            <a:picLocks noChangeAspect="1"/>
          </p:cNvPicPr>
          <p:nvPr/>
        </p:nvPicPr>
        <p:blipFill>
          <a:blip r:embed="rId5"/>
          <a:stretch>
            <a:fillRect/>
          </a:stretch>
        </p:blipFill>
        <p:spPr>
          <a:xfrm>
            <a:off x="-16935" y="2367"/>
            <a:ext cx="9144000" cy="6858001"/>
          </a:xfrm>
          <a:prstGeom prst="rect">
            <a:avLst/>
          </a:prstGeom>
        </p:spPr>
      </p:pic>
      <p:sp>
        <p:nvSpPr>
          <p:cNvPr id="11" name="TextBox 10"/>
          <p:cNvSpPr txBox="1"/>
          <p:nvPr/>
        </p:nvSpPr>
        <p:spPr>
          <a:xfrm>
            <a:off x="1063230" y="1327715"/>
            <a:ext cx="6251970" cy="538609"/>
          </a:xfrm>
          <a:prstGeom prst="rect">
            <a:avLst/>
          </a:prstGeom>
          <a:noFill/>
        </p:spPr>
        <p:txBody>
          <a:bodyPr wrap="square" rtlCol="0">
            <a:spAutoFit/>
          </a:bodyPr>
          <a:lstStyle/>
          <a:p>
            <a:r>
              <a:rPr lang="en-US" sz="2900" b="1" dirty="0" smtClean="0">
                <a:solidFill>
                  <a:srgbClr val="1552A6"/>
                </a:solidFill>
                <a:latin typeface="AauxPro OT"/>
              </a:rPr>
              <a:t>Residence Hall Capital Program</a:t>
            </a:r>
            <a:endParaRPr lang="en-US" sz="2900" b="1" dirty="0">
              <a:solidFill>
                <a:srgbClr val="1552A6"/>
              </a:solidFill>
              <a:latin typeface="AauxPro OT"/>
            </a:endParaRPr>
          </a:p>
        </p:txBody>
      </p:sp>
      <p:sp>
        <p:nvSpPr>
          <p:cNvPr id="12" name="TextBox 11"/>
          <p:cNvSpPr txBox="1"/>
          <p:nvPr/>
        </p:nvSpPr>
        <p:spPr>
          <a:xfrm>
            <a:off x="1063228" y="1979141"/>
            <a:ext cx="7955266" cy="4739759"/>
          </a:xfrm>
          <a:prstGeom prst="rect">
            <a:avLst/>
          </a:prstGeom>
          <a:noFill/>
        </p:spPr>
        <p:txBody>
          <a:bodyPr wrap="square" rtlCol="0">
            <a:spAutoFit/>
          </a:bodyPr>
          <a:lstStyle/>
          <a:p>
            <a:r>
              <a:rPr lang="en-US" sz="2100" b="1" dirty="0" smtClean="0">
                <a:solidFill>
                  <a:schemeClr val="tx1">
                    <a:lumMod val="50000"/>
                    <a:lumOff val="50000"/>
                  </a:schemeClr>
                </a:solidFill>
                <a:latin typeface="AauxPro OT"/>
              </a:rPr>
              <a:t>Brief Historical Overview</a:t>
            </a:r>
          </a:p>
          <a:p>
            <a:pPr marL="511175" indent="-169863">
              <a:buFont typeface="Arial" pitchFamily="34" charset="0"/>
              <a:buChar char="•"/>
            </a:pPr>
            <a:endParaRPr lang="en-US" sz="900" b="1" dirty="0" smtClean="0">
              <a:solidFill>
                <a:schemeClr val="tx1">
                  <a:lumMod val="50000"/>
                  <a:lumOff val="50000"/>
                </a:schemeClr>
              </a:solidFill>
              <a:latin typeface="AauxPro OT"/>
            </a:endParaRPr>
          </a:p>
          <a:p>
            <a:pPr marL="511175" indent="-169863">
              <a:buFont typeface="Arial" pitchFamily="34" charset="0"/>
              <a:buChar char="•"/>
            </a:pPr>
            <a:r>
              <a:rPr lang="en-US" sz="1600" dirty="0" smtClean="0">
                <a:solidFill>
                  <a:schemeClr val="tx1">
                    <a:lumMod val="50000"/>
                    <a:lumOff val="50000"/>
                  </a:schemeClr>
                </a:solidFill>
                <a:latin typeface="AauxPro OT"/>
              </a:rPr>
              <a:t>The Residence Hall Capital Program (“Program”) has always been self-sustaining, relying on the rents, fees, and charges related to the operations of the facilities to pay for all operations and debt service.</a:t>
            </a:r>
          </a:p>
          <a:p>
            <a:pPr marL="511175" indent="-169863">
              <a:buFont typeface="Arial" pitchFamily="34" charset="0"/>
              <a:buChar char="•"/>
            </a:pPr>
            <a:endParaRPr lang="en-US" sz="800" dirty="0" smtClean="0">
              <a:solidFill>
                <a:schemeClr val="tx1">
                  <a:lumMod val="50000"/>
                  <a:lumOff val="50000"/>
                </a:schemeClr>
              </a:solidFill>
              <a:latin typeface="AauxPro OT"/>
            </a:endParaRPr>
          </a:p>
          <a:p>
            <a:pPr marL="511175" indent="-169863">
              <a:buFont typeface="Arial" pitchFamily="34" charset="0"/>
              <a:buChar char="•"/>
            </a:pPr>
            <a:r>
              <a:rPr lang="en-US" sz="1600" dirty="0" smtClean="0">
                <a:solidFill>
                  <a:schemeClr val="tx1">
                    <a:lumMod val="50000"/>
                    <a:lumOff val="50000"/>
                  </a:schemeClr>
                </a:solidFill>
                <a:latin typeface="AauxPro OT"/>
              </a:rPr>
              <a:t>The Program’s debt was part of the State debt cap because of the general obligation pledge it received from SUNY and the appropriation of its funds.</a:t>
            </a:r>
          </a:p>
          <a:p>
            <a:pPr marL="511175" indent="-169863">
              <a:buFont typeface="Arial" pitchFamily="34" charset="0"/>
              <a:buChar char="•"/>
            </a:pPr>
            <a:endParaRPr lang="en-US" sz="800" dirty="0" smtClean="0">
              <a:solidFill>
                <a:schemeClr val="tx1">
                  <a:lumMod val="50000"/>
                  <a:lumOff val="50000"/>
                </a:schemeClr>
              </a:solidFill>
              <a:latin typeface="AauxPro OT"/>
            </a:endParaRPr>
          </a:p>
          <a:p>
            <a:pPr marL="511175" indent="-169863">
              <a:buFont typeface="Arial" pitchFamily="34" charset="0"/>
              <a:buChar char="•"/>
            </a:pPr>
            <a:r>
              <a:rPr lang="en-US" sz="1600" dirty="0" smtClean="0">
                <a:solidFill>
                  <a:schemeClr val="tx1">
                    <a:lumMod val="50000"/>
                    <a:lumOff val="50000"/>
                  </a:schemeClr>
                </a:solidFill>
                <a:latin typeface="AauxPro OT"/>
              </a:rPr>
              <a:t>Due to pressure on the State debt cap, the Program did not receive any additional bonding appropriation in the 2012-13 State Budget.</a:t>
            </a:r>
          </a:p>
          <a:p>
            <a:pPr marL="511175" indent="-169863">
              <a:buFont typeface="Arial" pitchFamily="34" charset="0"/>
              <a:buChar char="•"/>
            </a:pPr>
            <a:endParaRPr lang="en-US" sz="800" dirty="0" smtClean="0">
              <a:solidFill>
                <a:schemeClr val="tx1">
                  <a:lumMod val="50000"/>
                  <a:lumOff val="50000"/>
                </a:schemeClr>
              </a:solidFill>
              <a:latin typeface="AauxPro OT"/>
            </a:endParaRPr>
          </a:p>
          <a:p>
            <a:pPr marL="511175" indent="-169863">
              <a:buFont typeface="Arial" pitchFamily="34" charset="0"/>
              <a:buChar char="•"/>
            </a:pPr>
            <a:r>
              <a:rPr lang="en-US" sz="1600" dirty="0" smtClean="0">
                <a:solidFill>
                  <a:schemeClr val="tx1">
                    <a:lumMod val="50000"/>
                    <a:lumOff val="50000"/>
                  </a:schemeClr>
                </a:solidFill>
                <a:latin typeface="AauxPro OT"/>
              </a:rPr>
              <a:t>Immediately, SUNY began work with DASNY, DoB, underwriters, and bond counsel (the “Working Group”) to develop legislation for a self supported Program, one removed from the State debt cap and the need for future capital appropriation.</a:t>
            </a:r>
          </a:p>
          <a:p>
            <a:pPr marL="511175" indent="-169863">
              <a:buFont typeface="Arial" pitchFamily="34" charset="0"/>
              <a:buChar char="•"/>
            </a:pPr>
            <a:endParaRPr lang="en-US" sz="800" dirty="0" smtClean="0">
              <a:solidFill>
                <a:schemeClr val="tx1">
                  <a:lumMod val="50000"/>
                  <a:lumOff val="50000"/>
                </a:schemeClr>
              </a:solidFill>
              <a:latin typeface="AauxPro OT"/>
            </a:endParaRPr>
          </a:p>
          <a:p>
            <a:pPr marL="511175" indent="-169863">
              <a:buFont typeface="Arial" pitchFamily="34" charset="0"/>
              <a:buChar char="•"/>
            </a:pPr>
            <a:r>
              <a:rPr lang="en-US" sz="1600" dirty="0" smtClean="0">
                <a:solidFill>
                  <a:schemeClr val="tx1">
                    <a:lumMod val="50000"/>
                    <a:lumOff val="50000"/>
                  </a:schemeClr>
                </a:solidFill>
                <a:latin typeface="AauxPro OT"/>
              </a:rPr>
              <a:t>The 2013-14 Enacted State Budget enacted language restructuring the Program, with future debt issuances removed from the State bond cap, eliminating the need for future capital bonded appropriations.  A program bond cap of $944.0M was established for the Program over the next five years.</a:t>
            </a:r>
            <a:endParaRPr lang="en-US" b="1" dirty="0" smtClean="0">
              <a:solidFill>
                <a:schemeClr val="tx1">
                  <a:lumMod val="50000"/>
                  <a:lumOff val="50000"/>
                </a:schemeClr>
              </a:solidFill>
              <a:latin typeface="AauxPro OT"/>
            </a:endParaRPr>
          </a:p>
        </p:txBody>
      </p:sp>
      <p:sp>
        <p:nvSpPr>
          <p:cNvPr id="13" name="Slide Number Placeholder 12"/>
          <p:cNvSpPr>
            <a:spLocks noGrp="1"/>
          </p:cNvSpPr>
          <p:nvPr>
            <p:ph type="sldNum" sz="quarter" idx="12"/>
          </p:nvPr>
        </p:nvSpPr>
        <p:spPr/>
        <p:txBody>
          <a:bodyPr/>
          <a:lstStyle/>
          <a:p>
            <a:fld id="{33D82B13-F593-224D-BA00-C18C518B326E}" type="slidenum">
              <a:rPr lang="en-US" smtClean="0"/>
              <a:pPr/>
              <a:t>1</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UNY_Blue_bar-01.jpg"/>
          <p:cNvPicPr>
            <a:picLocks noChangeAspect="1"/>
          </p:cNvPicPr>
          <p:nvPr/>
        </p:nvPicPr>
        <p:blipFill>
          <a:blip r:embed="rId2"/>
          <a:stretch>
            <a:fillRect/>
          </a:stretch>
        </p:blipFill>
        <p:spPr>
          <a:xfrm>
            <a:off x="0" y="0"/>
            <a:ext cx="9144001" cy="6858001"/>
          </a:xfrm>
          <a:prstGeom prst="rect">
            <a:avLst/>
          </a:prstGeom>
        </p:spPr>
      </p:pic>
      <p:pic>
        <p:nvPicPr>
          <p:cNvPr id="8" name="Picture 7" descr="SUNY_trans_circ_small_top-01.png"/>
          <p:cNvPicPr>
            <a:picLocks noChangeAspect="1"/>
          </p:cNvPicPr>
          <p:nvPr/>
        </p:nvPicPr>
        <p:blipFill>
          <a:blip r:embed="rId3"/>
          <a:stretch>
            <a:fillRect/>
          </a:stretch>
        </p:blipFill>
        <p:spPr>
          <a:xfrm>
            <a:off x="-1" y="165"/>
            <a:ext cx="9144001" cy="6858000"/>
          </a:xfrm>
          <a:prstGeom prst="rect">
            <a:avLst/>
          </a:prstGeom>
        </p:spPr>
      </p:pic>
      <p:pic>
        <p:nvPicPr>
          <p:cNvPr id="9" name="Picture 8" descr="SUNY_logo_bottom_right-01.png"/>
          <p:cNvPicPr>
            <a:picLocks noChangeAspect="1"/>
          </p:cNvPicPr>
          <p:nvPr/>
        </p:nvPicPr>
        <p:blipFill>
          <a:blip r:embed="rId4"/>
          <a:stretch>
            <a:fillRect/>
          </a:stretch>
        </p:blipFill>
        <p:spPr>
          <a:xfrm>
            <a:off x="1" y="2367"/>
            <a:ext cx="9144000" cy="6858001"/>
          </a:xfrm>
          <a:prstGeom prst="rect">
            <a:avLst/>
          </a:prstGeom>
        </p:spPr>
      </p:pic>
      <p:pic>
        <p:nvPicPr>
          <p:cNvPr id="10" name="Picture 9" descr="SUNY_small_logo-01.png"/>
          <p:cNvPicPr>
            <a:picLocks noChangeAspect="1"/>
          </p:cNvPicPr>
          <p:nvPr/>
        </p:nvPicPr>
        <p:blipFill>
          <a:blip r:embed="rId5"/>
          <a:stretch>
            <a:fillRect/>
          </a:stretch>
        </p:blipFill>
        <p:spPr>
          <a:xfrm>
            <a:off x="-16935" y="2367"/>
            <a:ext cx="9144000" cy="6858001"/>
          </a:xfrm>
          <a:prstGeom prst="rect">
            <a:avLst/>
          </a:prstGeom>
        </p:spPr>
      </p:pic>
      <p:sp>
        <p:nvSpPr>
          <p:cNvPr id="11" name="TextBox 10"/>
          <p:cNvSpPr txBox="1"/>
          <p:nvPr/>
        </p:nvSpPr>
        <p:spPr>
          <a:xfrm>
            <a:off x="1063230" y="1327715"/>
            <a:ext cx="6251970" cy="538609"/>
          </a:xfrm>
          <a:prstGeom prst="rect">
            <a:avLst/>
          </a:prstGeom>
          <a:noFill/>
        </p:spPr>
        <p:txBody>
          <a:bodyPr wrap="square" rtlCol="0">
            <a:spAutoFit/>
          </a:bodyPr>
          <a:lstStyle/>
          <a:p>
            <a:r>
              <a:rPr lang="en-US" sz="2900" b="1" dirty="0" smtClean="0">
                <a:solidFill>
                  <a:srgbClr val="1552A6"/>
                </a:solidFill>
                <a:latin typeface="AauxPro OT"/>
              </a:rPr>
              <a:t>Residence Hall Capital Program</a:t>
            </a:r>
            <a:endParaRPr lang="en-US" sz="2900" b="1" dirty="0">
              <a:solidFill>
                <a:srgbClr val="1552A6"/>
              </a:solidFill>
              <a:latin typeface="AauxPro OT"/>
            </a:endParaRPr>
          </a:p>
        </p:txBody>
      </p:sp>
      <p:sp>
        <p:nvSpPr>
          <p:cNvPr id="12" name="TextBox 11"/>
          <p:cNvSpPr txBox="1"/>
          <p:nvPr/>
        </p:nvSpPr>
        <p:spPr>
          <a:xfrm>
            <a:off x="1063228" y="1979141"/>
            <a:ext cx="7829760" cy="4493538"/>
          </a:xfrm>
          <a:prstGeom prst="rect">
            <a:avLst/>
          </a:prstGeom>
          <a:noFill/>
        </p:spPr>
        <p:txBody>
          <a:bodyPr wrap="square" rtlCol="0">
            <a:spAutoFit/>
          </a:bodyPr>
          <a:lstStyle/>
          <a:p>
            <a:r>
              <a:rPr lang="en-US" sz="2100" b="1" dirty="0" smtClean="0">
                <a:solidFill>
                  <a:schemeClr val="tx1">
                    <a:lumMod val="50000"/>
                    <a:lumOff val="50000"/>
                  </a:schemeClr>
                </a:solidFill>
                <a:latin typeface="AauxPro OT"/>
              </a:rPr>
              <a:t>Legal Agreements for the New Program</a:t>
            </a:r>
          </a:p>
          <a:p>
            <a:pPr marL="511175" indent="-169863">
              <a:buFont typeface="Arial" pitchFamily="34" charset="0"/>
              <a:buChar char="•"/>
            </a:pPr>
            <a:endParaRPr lang="en-US" sz="900" b="1" dirty="0" smtClean="0">
              <a:solidFill>
                <a:schemeClr val="tx1">
                  <a:lumMod val="50000"/>
                  <a:lumOff val="50000"/>
                </a:schemeClr>
              </a:solidFill>
              <a:latin typeface="AauxPro OT"/>
            </a:endParaRPr>
          </a:p>
          <a:p>
            <a:pPr marL="511175" indent="-169863">
              <a:buFont typeface="Arial" pitchFamily="34" charset="0"/>
              <a:buChar char="•"/>
            </a:pPr>
            <a:r>
              <a:rPr lang="en-US" sz="1600" dirty="0" smtClean="0">
                <a:solidFill>
                  <a:schemeClr val="tx1">
                    <a:lumMod val="50000"/>
                    <a:lumOff val="50000"/>
                  </a:schemeClr>
                </a:solidFill>
                <a:latin typeface="AauxPro OT"/>
              </a:rPr>
              <a:t>The Working Group amended existing documents and created new ones in support of this new Program. </a:t>
            </a:r>
          </a:p>
          <a:p>
            <a:pPr marL="511175" indent="-169863">
              <a:buFont typeface="Arial" pitchFamily="34" charset="0"/>
              <a:buChar char="•"/>
            </a:pPr>
            <a:endParaRPr lang="en-US" sz="900" dirty="0" smtClean="0">
              <a:solidFill>
                <a:schemeClr val="tx1">
                  <a:lumMod val="50000"/>
                  <a:lumOff val="50000"/>
                </a:schemeClr>
              </a:solidFill>
              <a:latin typeface="AauxPro OT"/>
            </a:endParaRPr>
          </a:p>
          <a:p>
            <a:pPr marL="511175" indent="-169863">
              <a:buFont typeface="Arial" pitchFamily="34" charset="0"/>
              <a:buChar char="•"/>
            </a:pPr>
            <a:r>
              <a:rPr lang="en-US" sz="1600" dirty="0" smtClean="0">
                <a:solidFill>
                  <a:schemeClr val="tx1">
                    <a:lumMod val="50000"/>
                    <a:lumOff val="50000"/>
                  </a:schemeClr>
                </a:solidFill>
                <a:latin typeface="AauxPro OT"/>
              </a:rPr>
              <a:t>Some of the critical documents are:</a:t>
            </a:r>
          </a:p>
          <a:p>
            <a:pPr marL="511175" indent="-169863">
              <a:buFont typeface="Arial" pitchFamily="34" charset="0"/>
              <a:buChar char="•"/>
            </a:pPr>
            <a:endParaRPr lang="en-US" sz="800" dirty="0" smtClean="0">
              <a:solidFill>
                <a:schemeClr val="tx1">
                  <a:lumMod val="50000"/>
                  <a:lumOff val="50000"/>
                </a:schemeClr>
              </a:solidFill>
              <a:latin typeface="AauxPro OT"/>
            </a:endParaRPr>
          </a:p>
          <a:p>
            <a:pPr marL="968375" lvl="1" indent="-169863">
              <a:buFont typeface="Arial" pitchFamily="34" charset="0"/>
              <a:buChar char="•"/>
            </a:pPr>
            <a:r>
              <a:rPr lang="en-US" sz="1600" dirty="0" smtClean="0">
                <a:solidFill>
                  <a:schemeClr val="tx1">
                    <a:lumMod val="50000"/>
                    <a:lumOff val="50000"/>
                  </a:schemeClr>
                </a:solidFill>
                <a:latin typeface="AauxPro OT"/>
              </a:rPr>
              <a:t>The existing “Lease and Agreement” between SUNY and DASNY was amended to address concerns related to outstanding debt.</a:t>
            </a:r>
          </a:p>
          <a:p>
            <a:pPr marL="511175" indent="-169863">
              <a:buFont typeface="Arial" pitchFamily="34" charset="0"/>
              <a:buChar char="•"/>
            </a:pPr>
            <a:endParaRPr lang="en-US" sz="800" dirty="0" smtClean="0">
              <a:solidFill>
                <a:schemeClr val="tx1">
                  <a:lumMod val="50000"/>
                  <a:lumOff val="50000"/>
                </a:schemeClr>
              </a:solidFill>
              <a:latin typeface="AauxPro OT"/>
            </a:endParaRPr>
          </a:p>
          <a:p>
            <a:pPr marL="968375" lvl="1" indent="-169863">
              <a:buFont typeface="Arial" pitchFamily="34" charset="0"/>
              <a:buChar char="•"/>
            </a:pPr>
            <a:r>
              <a:rPr lang="en-US" sz="1600" dirty="0" smtClean="0">
                <a:solidFill>
                  <a:schemeClr val="tx1">
                    <a:lumMod val="50000"/>
                    <a:lumOff val="50000"/>
                  </a:schemeClr>
                </a:solidFill>
                <a:latin typeface="AauxPro OT"/>
              </a:rPr>
              <a:t>“Assignment” of all revenues associated with the Program to DASNY to be held in Tax and Finance accounts, outside of the State Treasury.</a:t>
            </a:r>
          </a:p>
          <a:p>
            <a:pPr marL="511175" indent="-169863">
              <a:buFont typeface="Arial" pitchFamily="34" charset="0"/>
              <a:buChar char="•"/>
            </a:pPr>
            <a:endParaRPr lang="en-US" sz="800" dirty="0" smtClean="0">
              <a:solidFill>
                <a:schemeClr val="tx1">
                  <a:lumMod val="50000"/>
                  <a:lumOff val="50000"/>
                </a:schemeClr>
              </a:solidFill>
              <a:latin typeface="AauxPro OT"/>
            </a:endParaRPr>
          </a:p>
          <a:p>
            <a:pPr marL="968375" lvl="1" indent="-169863">
              <a:buFont typeface="Arial" pitchFamily="34" charset="0"/>
              <a:buChar char="•"/>
            </a:pPr>
            <a:r>
              <a:rPr lang="en-US" sz="1600" dirty="0" smtClean="0">
                <a:solidFill>
                  <a:schemeClr val="tx1">
                    <a:lumMod val="50000"/>
                    <a:lumOff val="50000"/>
                  </a:schemeClr>
                </a:solidFill>
                <a:latin typeface="AauxPro OT"/>
              </a:rPr>
              <a:t>The “Financing and Development Agreement” which outlines the handling of all operating and procedural issues for the new program (akin to the “Lease and Agreement” for the old debt).</a:t>
            </a:r>
          </a:p>
          <a:p>
            <a:pPr marL="511175" indent="-169863">
              <a:buFont typeface="Arial" pitchFamily="34" charset="0"/>
              <a:buChar char="•"/>
            </a:pPr>
            <a:endParaRPr lang="en-US" sz="800" dirty="0" smtClean="0">
              <a:solidFill>
                <a:schemeClr val="tx1">
                  <a:lumMod val="50000"/>
                  <a:lumOff val="50000"/>
                </a:schemeClr>
              </a:solidFill>
              <a:latin typeface="AauxPro OT"/>
            </a:endParaRPr>
          </a:p>
          <a:p>
            <a:pPr marL="968375" lvl="1" indent="-169863">
              <a:buFont typeface="Arial" pitchFamily="34" charset="0"/>
              <a:buChar char="•"/>
            </a:pPr>
            <a:r>
              <a:rPr lang="en-US" sz="1600" dirty="0" smtClean="0">
                <a:solidFill>
                  <a:schemeClr val="tx1">
                    <a:lumMod val="50000"/>
                    <a:lumOff val="50000"/>
                  </a:schemeClr>
                </a:solidFill>
                <a:latin typeface="AauxPro OT"/>
              </a:rPr>
              <a:t>The “Dormitory Facilities Revenue Fund Administration Agreement” between SUNY, Tax &amp; Finance, and DASNY establishes procedures for all transactions related to the newly created Tax and Finance accounts.</a:t>
            </a:r>
            <a:endParaRPr lang="en-US" b="1" dirty="0" smtClean="0">
              <a:solidFill>
                <a:schemeClr val="tx1">
                  <a:lumMod val="50000"/>
                  <a:lumOff val="50000"/>
                </a:schemeClr>
              </a:solidFill>
              <a:latin typeface="AauxPro OT"/>
            </a:endParaRPr>
          </a:p>
        </p:txBody>
      </p:sp>
      <p:sp>
        <p:nvSpPr>
          <p:cNvPr id="13" name="Slide Number Placeholder 12"/>
          <p:cNvSpPr>
            <a:spLocks noGrp="1"/>
          </p:cNvSpPr>
          <p:nvPr>
            <p:ph type="sldNum" sz="quarter" idx="12"/>
          </p:nvPr>
        </p:nvSpPr>
        <p:spPr/>
        <p:txBody>
          <a:bodyPr/>
          <a:lstStyle/>
          <a:p>
            <a:fld id="{33D82B13-F593-224D-BA00-C18C518B326E}" type="slidenum">
              <a:rPr lang="en-US" smtClean="0"/>
              <a:pPr/>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UNY_Blue_bar-01.jpg"/>
          <p:cNvPicPr>
            <a:picLocks noChangeAspect="1"/>
          </p:cNvPicPr>
          <p:nvPr/>
        </p:nvPicPr>
        <p:blipFill>
          <a:blip r:embed="rId3"/>
          <a:stretch>
            <a:fillRect/>
          </a:stretch>
        </p:blipFill>
        <p:spPr>
          <a:xfrm>
            <a:off x="0" y="0"/>
            <a:ext cx="9144001" cy="6858001"/>
          </a:xfrm>
          <a:prstGeom prst="rect">
            <a:avLst/>
          </a:prstGeom>
        </p:spPr>
      </p:pic>
      <p:pic>
        <p:nvPicPr>
          <p:cNvPr id="8" name="Picture 7" descr="SUNY_trans_circ_small_top-01.png"/>
          <p:cNvPicPr>
            <a:picLocks noChangeAspect="1"/>
          </p:cNvPicPr>
          <p:nvPr/>
        </p:nvPicPr>
        <p:blipFill>
          <a:blip r:embed="rId4"/>
          <a:stretch>
            <a:fillRect/>
          </a:stretch>
        </p:blipFill>
        <p:spPr>
          <a:xfrm>
            <a:off x="-1" y="165"/>
            <a:ext cx="9144001" cy="6858000"/>
          </a:xfrm>
          <a:prstGeom prst="rect">
            <a:avLst/>
          </a:prstGeom>
        </p:spPr>
      </p:pic>
      <p:pic>
        <p:nvPicPr>
          <p:cNvPr id="9" name="Picture 8" descr="SUNY_logo_bottom_right-01.png"/>
          <p:cNvPicPr>
            <a:picLocks noChangeAspect="1"/>
          </p:cNvPicPr>
          <p:nvPr/>
        </p:nvPicPr>
        <p:blipFill>
          <a:blip r:embed="rId5"/>
          <a:stretch>
            <a:fillRect/>
          </a:stretch>
        </p:blipFill>
        <p:spPr>
          <a:xfrm>
            <a:off x="1" y="2367"/>
            <a:ext cx="9144000" cy="6858001"/>
          </a:xfrm>
          <a:prstGeom prst="rect">
            <a:avLst/>
          </a:prstGeom>
        </p:spPr>
      </p:pic>
      <p:pic>
        <p:nvPicPr>
          <p:cNvPr id="10" name="Picture 9" descr="SUNY_small_logo-01.png"/>
          <p:cNvPicPr>
            <a:picLocks noChangeAspect="1"/>
          </p:cNvPicPr>
          <p:nvPr/>
        </p:nvPicPr>
        <p:blipFill>
          <a:blip r:embed="rId6"/>
          <a:stretch>
            <a:fillRect/>
          </a:stretch>
        </p:blipFill>
        <p:spPr>
          <a:xfrm>
            <a:off x="26635" y="2367"/>
            <a:ext cx="9144000" cy="6858001"/>
          </a:xfrm>
          <a:prstGeom prst="rect">
            <a:avLst/>
          </a:prstGeom>
        </p:spPr>
      </p:pic>
      <p:sp>
        <p:nvSpPr>
          <p:cNvPr id="11" name="TextBox 10"/>
          <p:cNvSpPr txBox="1"/>
          <p:nvPr/>
        </p:nvSpPr>
        <p:spPr>
          <a:xfrm>
            <a:off x="1063230" y="1327715"/>
            <a:ext cx="6251970" cy="538609"/>
          </a:xfrm>
          <a:prstGeom prst="rect">
            <a:avLst/>
          </a:prstGeom>
          <a:noFill/>
        </p:spPr>
        <p:txBody>
          <a:bodyPr wrap="square" rtlCol="0">
            <a:spAutoFit/>
          </a:bodyPr>
          <a:lstStyle/>
          <a:p>
            <a:r>
              <a:rPr lang="en-US" sz="2900" b="1" dirty="0" smtClean="0">
                <a:solidFill>
                  <a:srgbClr val="1552A6"/>
                </a:solidFill>
                <a:latin typeface="AauxPro OT"/>
              </a:rPr>
              <a:t>Residence Hall Capital Program</a:t>
            </a:r>
            <a:endParaRPr lang="en-US" sz="2900" b="1" dirty="0">
              <a:solidFill>
                <a:srgbClr val="1552A6"/>
              </a:solidFill>
              <a:latin typeface="AauxPro OT"/>
            </a:endParaRPr>
          </a:p>
        </p:txBody>
      </p:sp>
      <p:sp>
        <p:nvSpPr>
          <p:cNvPr id="12" name="TextBox 11"/>
          <p:cNvSpPr txBox="1"/>
          <p:nvPr/>
        </p:nvSpPr>
        <p:spPr>
          <a:xfrm>
            <a:off x="1696416" y="1980615"/>
            <a:ext cx="3746022" cy="4493538"/>
          </a:xfrm>
          <a:prstGeom prst="rect">
            <a:avLst/>
          </a:prstGeom>
          <a:noFill/>
        </p:spPr>
        <p:txBody>
          <a:bodyPr wrap="square" rtlCol="0">
            <a:spAutoFit/>
          </a:bodyPr>
          <a:lstStyle/>
          <a:p>
            <a:pPr algn="ctr"/>
            <a:r>
              <a:rPr lang="en-US" sz="1100" b="1" dirty="0" smtClean="0">
                <a:solidFill>
                  <a:schemeClr val="tx1">
                    <a:lumMod val="50000"/>
                    <a:lumOff val="50000"/>
                  </a:schemeClr>
                </a:solidFill>
                <a:latin typeface="AauxPro OT"/>
              </a:rPr>
              <a:t>FORMER PROGRAM</a:t>
            </a:r>
          </a:p>
          <a:p>
            <a:pPr algn="ctr"/>
            <a:r>
              <a:rPr lang="en-US" sz="1100" b="1" dirty="0" smtClean="0">
                <a:solidFill>
                  <a:schemeClr val="tx1">
                    <a:lumMod val="50000"/>
                    <a:lumOff val="50000"/>
                  </a:schemeClr>
                </a:solidFill>
                <a:latin typeface="AauxPro OT"/>
              </a:rPr>
              <a:t>Lease Revenue Bonds</a:t>
            </a:r>
          </a:p>
          <a:p>
            <a:pPr algn="ctr"/>
            <a:r>
              <a:rPr lang="en-US" sz="1100" b="1" u="sng" dirty="0" smtClean="0">
                <a:solidFill>
                  <a:schemeClr val="tx1">
                    <a:lumMod val="50000"/>
                    <a:lumOff val="50000"/>
                  </a:schemeClr>
                </a:solidFill>
                <a:latin typeface="AauxPro OT"/>
              </a:rPr>
              <a:t>(State University Dormitory Facilities)</a:t>
            </a:r>
          </a:p>
          <a:p>
            <a:pPr algn="ctr">
              <a:spcBef>
                <a:spcPts val="600"/>
              </a:spcBef>
            </a:pPr>
            <a:r>
              <a:rPr lang="en-US" sz="1100" dirty="0" smtClean="0">
                <a:solidFill>
                  <a:schemeClr val="tx1">
                    <a:lumMod val="50000"/>
                    <a:lumOff val="50000"/>
                  </a:schemeClr>
                </a:solidFill>
                <a:latin typeface="AauxPro OT"/>
              </a:rPr>
              <a:t>$1,546,315,000</a:t>
            </a:r>
          </a:p>
          <a:p>
            <a:pPr algn="ctr">
              <a:spcBef>
                <a:spcPts val="600"/>
              </a:spcBef>
            </a:pPr>
            <a:r>
              <a:rPr lang="en-US" sz="1100" dirty="0" smtClean="0">
                <a:solidFill>
                  <a:schemeClr val="tx1">
                    <a:lumMod val="50000"/>
                    <a:lumOff val="50000"/>
                  </a:schemeClr>
                </a:solidFill>
                <a:latin typeface="AauxPro OT"/>
              </a:rPr>
              <a:t>Dormitory rents, fees and charges derived from the</a:t>
            </a:r>
          </a:p>
          <a:p>
            <a:pPr algn="ctr">
              <a:spcBef>
                <a:spcPts val="600"/>
              </a:spcBef>
            </a:pPr>
            <a:r>
              <a:rPr lang="en-US" sz="1100" dirty="0" smtClean="0">
                <a:solidFill>
                  <a:schemeClr val="tx1">
                    <a:lumMod val="50000"/>
                    <a:lumOff val="50000"/>
                  </a:schemeClr>
                </a:solidFill>
                <a:latin typeface="AauxPro OT"/>
              </a:rPr>
              <a:t> operation of DASNY-owned dormitory facilities</a:t>
            </a:r>
          </a:p>
          <a:p>
            <a:pPr algn="ctr">
              <a:spcBef>
                <a:spcPts val="600"/>
              </a:spcBef>
            </a:pPr>
            <a:r>
              <a:rPr lang="en-US" sz="1100" dirty="0" smtClean="0">
                <a:solidFill>
                  <a:schemeClr val="tx1">
                    <a:lumMod val="50000"/>
                    <a:lumOff val="50000"/>
                  </a:schemeClr>
                </a:solidFill>
                <a:latin typeface="AauxPro OT"/>
              </a:rPr>
              <a:t>No</a:t>
            </a:r>
          </a:p>
          <a:p>
            <a:pPr algn="ctr">
              <a:spcBef>
                <a:spcPts val="600"/>
              </a:spcBef>
            </a:pPr>
            <a:r>
              <a:rPr lang="en-US" sz="1100" dirty="0" smtClean="0">
                <a:solidFill>
                  <a:schemeClr val="tx1">
                    <a:lumMod val="50000"/>
                    <a:lumOff val="50000"/>
                  </a:schemeClr>
                </a:solidFill>
                <a:latin typeface="AauxPro OT"/>
              </a:rPr>
              <a:t>Yes</a:t>
            </a:r>
          </a:p>
          <a:p>
            <a:pPr algn="ctr">
              <a:spcBef>
                <a:spcPts val="600"/>
              </a:spcBef>
            </a:pPr>
            <a:r>
              <a:rPr lang="en-US" sz="1100" dirty="0" smtClean="0">
                <a:solidFill>
                  <a:schemeClr val="tx1">
                    <a:lumMod val="50000"/>
                    <a:lumOff val="50000"/>
                  </a:schemeClr>
                </a:solidFill>
                <a:latin typeface="AauxPro OT"/>
              </a:rPr>
              <a:t>Yes</a:t>
            </a:r>
          </a:p>
          <a:p>
            <a:pPr algn="ctr">
              <a:spcBef>
                <a:spcPts val="600"/>
              </a:spcBef>
            </a:pPr>
            <a:r>
              <a:rPr lang="en-US" sz="1100" dirty="0" smtClean="0">
                <a:solidFill>
                  <a:schemeClr val="tx1">
                    <a:lumMod val="50000"/>
                    <a:lumOff val="50000"/>
                  </a:schemeClr>
                </a:solidFill>
                <a:latin typeface="AauxPro OT"/>
              </a:rPr>
              <a:t>Yes</a:t>
            </a:r>
          </a:p>
          <a:p>
            <a:pPr algn="ctr">
              <a:spcBef>
                <a:spcPts val="600"/>
              </a:spcBef>
            </a:pPr>
            <a:r>
              <a:rPr lang="en-US" sz="1100" dirty="0" smtClean="0">
                <a:solidFill>
                  <a:schemeClr val="tx1">
                    <a:lumMod val="50000"/>
                    <a:lumOff val="50000"/>
                  </a:schemeClr>
                </a:solidFill>
                <a:latin typeface="AauxPro OT"/>
              </a:rPr>
              <a:t>Yes</a:t>
            </a:r>
          </a:p>
          <a:p>
            <a:pPr algn="ctr">
              <a:spcBef>
                <a:spcPts val="600"/>
              </a:spcBef>
            </a:pPr>
            <a:r>
              <a:rPr lang="en-US" sz="1100" dirty="0" smtClean="0">
                <a:solidFill>
                  <a:schemeClr val="tx1">
                    <a:lumMod val="50000"/>
                    <a:lumOff val="50000"/>
                  </a:schemeClr>
                </a:solidFill>
                <a:latin typeface="AauxPro OT"/>
              </a:rPr>
              <a:t>Senior (Closed to any future issuances)</a:t>
            </a:r>
          </a:p>
          <a:p>
            <a:pPr algn="ctr">
              <a:spcBef>
                <a:spcPts val="600"/>
              </a:spcBef>
            </a:pPr>
            <a:r>
              <a:rPr lang="en-US" sz="1100" dirty="0" smtClean="0">
                <a:solidFill>
                  <a:schemeClr val="tx1">
                    <a:lumMod val="50000"/>
                    <a:lumOff val="50000"/>
                  </a:schemeClr>
                </a:solidFill>
                <a:latin typeface="AauxPro OT"/>
              </a:rPr>
              <a:t>N/A</a:t>
            </a:r>
          </a:p>
          <a:p>
            <a:pPr>
              <a:spcBef>
                <a:spcPts val="600"/>
              </a:spcBef>
            </a:pPr>
            <a:r>
              <a:rPr lang="en-US" sz="1100" dirty="0" smtClean="0">
                <a:solidFill>
                  <a:schemeClr val="tx1">
                    <a:lumMod val="50000"/>
                    <a:lumOff val="50000"/>
                  </a:schemeClr>
                </a:solidFill>
                <a:latin typeface="AauxPro OT"/>
              </a:rPr>
              <a:t>Rents, fees and charges shall be sufficient to pay rentals,</a:t>
            </a:r>
          </a:p>
          <a:p>
            <a:r>
              <a:rPr lang="en-US" sz="1100" dirty="0" smtClean="0">
                <a:solidFill>
                  <a:schemeClr val="tx1">
                    <a:lumMod val="50000"/>
                    <a:lumOff val="50000"/>
                  </a:schemeClr>
                </a:solidFill>
                <a:latin typeface="AauxPro OT"/>
              </a:rPr>
              <a:t>cost of operating, maintaining, repairing and renovating</a:t>
            </a:r>
          </a:p>
          <a:p>
            <a:r>
              <a:rPr lang="en-US" sz="1100" dirty="0" smtClean="0">
                <a:solidFill>
                  <a:schemeClr val="tx1">
                    <a:lumMod val="50000"/>
                    <a:lumOff val="50000"/>
                  </a:schemeClr>
                </a:solidFill>
                <a:latin typeface="AauxPro OT"/>
              </a:rPr>
              <a:t>projects, maintain Dormitory Income Account reserve requirement and to pay other required expenses</a:t>
            </a:r>
          </a:p>
          <a:p>
            <a:endParaRPr lang="en-US" sz="1100" dirty="0" smtClean="0">
              <a:solidFill>
                <a:schemeClr val="tx1">
                  <a:lumMod val="50000"/>
                  <a:lumOff val="50000"/>
                </a:schemeClr>
              </a:solidFill>
              <a:latin typeface="AauxPro OT"/>
            </a:endParaRPr>
          </a:p>
          <a:p>
            <a:r>
              <a:rPr lang="en-US" sz="1100" dirty="0" smtClean="0">
                <a:solidFill>
                  <a:schemeClr val="tx1">
                    <a:lumMod val="50000"/>
                    <a:lumOff val="50000"/>
                  </a:schemeClr>
                </a:solidFill>
                <a:latin typeface="AauxPro OT"/>
              </a:rPr>
              <a:t>Each SUNY Campus has the ability to set its own room</a:t>
            </a:r>
          </a:p>
          <a:p>
            <a:r>
              <a:rPr lang="en-US" sz="1100" dirty="0" smtClean="0">
                <a:solidFill>
                  <a:schemeClr val="tx1">
                    <a:lumMod val="50000"/>
                    <a:lumOff val="50000"/>
                  </a:schemeClr>
                </a:solidFill>
                <a:latin typeface="AauxPro OT"/>
              </a:rPr>
              <a:t>rental rates in accordance with Rate Covenant</a:t>
            </a:r>
          </a:p>
        </p:txBody>
      </p:sp>
      <p:sp>
        <p:nvSpPr>
          <p:cNvPr id="15" name="TextBox 14"/>
          <p:cNvSpPr txBox="1"/>
          <p:nvPr/>
        </p:nvSpPr>
        <p:spPr>
          <a:xfrm>
            <a:off x="77705" y="1979114"/>
            <a:ext cx="2452428" cy="4139595"/>
          </a:xfrm>
          <a:prstGeom prst="rect">
            <a:avLst/>
          </a:prstGeom>
          <a:noFill/>
        </p:spPr>
        <p:txBody>
          <a:bodyPr wrap="square" rtlCol="0">
            <a:spAutoFit/>
          </a:bodyPr>
          <a:lstStyle/>
          <a:p>
            <a:endParaRPr lang="en-US" sz="1100" b="1" dirty="0" smtClean="0">
              <a:solidFill>
                <a:schemeClr val="tx1">
                  <a:lumMod val="50000"/>
                  <a:lumOff val="50000"/>
                </a:schemeClr>
              </a:solidFill>
              <a:latin typeface="AauxPro OT"/>
            </a:endParaRPr>
          </a:p>
          <a:p>
            <a:endParaRPr lang="en-US" sz="1100" b="1" dirty="0" smtClean="0">
              <a:solidFill>
                <a:schemeClr val="tx1">
                  <a:lumMod val="50000"/>
                  <a:lumOff val="50000"/>
                </a:schemeClr>
              </a:solidFill>
              <a:latin typeface="AauxPro OT"/>
            </a:endParaRPr>
          </a:p>
          <a:p>
            <a:endParaRPr lang="en-US" sz="1100" b="1" dirty="0" smtClean="0">
              <a:solidFill>
                <a:schemeClr val="tx1">
                  <a:lumMod val="50000"/>
                  <a:lumOff val="50000"/>
                </a:schemeClr>
              </a:solidFill>
              <a:latin typeface="AauxPro OT"/>
            </a:endParaRPr>
          </a:p>
          <a:p>
            <a:pPr>
              <a:spcBef>
                <a:spcPts val="600"/>
              </a:spcBef>
            </a:pPr>
            <a:r>
              <a:rPr lang="en-US" sz="1100" b="1" dirty="0" smtClean="0">
                <a:solidFill>
                  <a:schemeClr val="tx1">
                    <a:lumMod val="50000"/>
                    <a:lumOff val="50000"/>
                  </a:schemeClr>
                </a:solidFill>
                <a:latin typeface="AauxPro OT"/>
              </a:rPr>
              <a:t>Par Outstanding</a:t>
            </a:r>
          </a:p>
          <a:p>
            <a:pPr>
              <a:spcBef>
                <a:spcPts val="600"/>
              </a:spcBef>
            </a:pPr>
            <a:r>
              <a:rPr lang="en-US" sz="1100" b="1" dirty="0" smtClean="0">
                <a:solidFill>
                  <a:schemeClr val="tx1">
                    <a:lumMod val="50000"/>
                    <a:lumOff val="50000"/>
                  </a:schemeClr>
                </a:solidFill>
                <a:latin typeface="AauxPro OT"/>
              </a:rPr>
              <a:t>Security</a:t>
            </a:r>
          </a:p>
          <a:p>
            <a:pPr>
              <a:spcBef>
                <a:spcPts val="600"/>
              </a:spcBef>
            </a:pPr>
            <a:endParaRPr lang="en-US" sz="1100" b="1" dirty="0" smtClean="0">
              <a:solidFill>
                <a:schemeClr val="tx1">
                  <a:lumMod val="50000"/>
                  <a:lumOff val="50000"/>
                </a:schemeClr>
              </a:solidFill>
              <a:latin typeface="AauxPro OT"/>
            </a:endParaRPr>
          </a:p>
          <a:p>
            <a:pPr>
              <a:spcBef>
                <a:spcPts val="600"/>
              </a:spcBef>
            </a:pPr>
            <a:r>
              <a:rPr lang="en-US" sz="1100" b="1" dirty="0" smtClean="0">
                <a:solidFill>
                  <a:schemeClr val="tx1">
                    <a:lumMod val="50000"/>
                    <a:lumOff val="50000"/>
                  </a:schemeClr>
                </a:solidFill>
                <a:latin typeface="AauxPro OT"/>
              </a:rPr>
              <a:t>Debt Service Reserve Fund</a:t>
            </a:r>
          </a:p>
          <a:p>
            <a:pPr>
              <a:spcBef>
                <a:spcPts val="600"/>
              </a:spcBef>
            </a:pPr>
            <a:r>
              <a:rPr lang="en-US" sz="1100" b="1" dirty="0" smtClean="0">
                <a:solidFill>
                  <a:schemeClr val="tx1">
                    <a:lumMod val="50000"/>
                    <a:lumOff val="50000"/>
                  </a:schemeClr>
                </a:solidFill>
                <a:latin typeface="AauxPro OT"/>
              </a:rPr>
              <a:t>O&amp;M Reserve</a:t>
            </a:r>
          </a:p>
          <a:p>
            <a:pPr>
              <a:spcBef>
                <a:spcPts val="600"/>
              </a:spcBef>
            </a:pPr>
            <a:r>
              <a:rPr lang="en-US" sz="1100" b="1" dirty="0" smtClean="0">
                <a:solidFill>
                  <a:schemeClr val="tx1">
                    <a:lumMod val="50000"/>
                    <a:lumOff val="50000"/>
                  </a:schemeClr>
                </a:solidFill>
                <a:latin typeface="AauxPro OT"/>
              </a:rPr>
              <a:t>R&amp;R Reserve</a:t>
            </a:r>
          </a:p>
          <a:p>
            <a:pPr>
              <a:spcBef>
                <a:spcPts val="600"/>
              </a:spcBef>
            </a:pPr>
            <a:r>
              <a:rPr lang="en-US" sz="1100" b="1" dirty="0" smtClean="0">
                <a:solidFill>
                  <a:schemeClr val="tx1">
                    <a:lumMod val="50000"/>
                    <a:lumOff val="50000"/>
                  </a:schemeClr>
                </a:solidFill>
                <a:latin typeface="AauxPro OT"/>
              </a:rPr>
              <a:t>SUNY General Obligation </a:t>
            </a:r>
          </a:p>
          <a:p>
            <a:pPr>
              <a:spcBef>
                <a:spcPts val="600"/>
              </a:spcBef>
            </a:pPr>
            <a:r>
              <a:rPr lang="en-US" sz="1100" b="1" dirty="0" smtClean="0">
                <a:solidFill>
                  <a:schemeClr val="tx1">
                    <a:lumMod val="50000"/>
                    <a:lumOff val="50000"/>
                  </a:schemeClr>
                </a:solidFill>
                <a:latin typeface="AauxPro OT"/>
              </a:rPr>
              <a:t>Debt Service Appropriation</a:t>
            </a:r>
          </a:p>
          <a:p>
            <a:pPr>
              <a:spcBef>
                <a:spcPts val="600"/>
              </a:spcBef>
            </a:pPr>
            <a:r>
              <a:rPr lang="en-US" sz="1100" b="1" dirty="0" smtClean="0">
                <a:solidFill>
                  <a:schemeClr val="tx1">
                    <a:lumMod val="50000"/>
                    <a:lumOff val="50000"/>
                  </a:schemeClr>
                </a:solidFill>
                <a:latin typeface="AauxPro OT"/>
              </a:rPr>
              <a:t>Lien</a:t>
            </a:r>
          </a:p>
          <a:p>
            <a:pPr>
              <a:spcBef>
                <a:spcPts val="600"/>
              </a:spcBef>
            </a:pPr>
            <a:r>
              <a:rPr lang="en-US" sz="1100" b="1" dirty="0" smtClean="0">
                <a:solidFill>
                  <a:schemeClr val="tx1">
                    <a:lumMod val="50000"/>
                    <a:lumOff val="50000"/>
                  </a:schemeClr>
                </a:solidFill>
                <a:latin typeface="AauxPro OT"/>
              </a:rPr>
              <a:t>Additional Bonds Test</a:t>
            </a:r>
          </a:p>
          <a:p>
            <a:pPr>
              <a:spcBef>
                <a:spcPts val="600"/>
              </a:spcBef>
            </a:pPr>
            <a:r>
              <a:rPr lang="en-US" sz="1100" b="1" dirty="0" smtClean="0">
                <a:solidFill>
                  <a:schemeClr val="tx1">
                    <a:lumMod val="50000"/>
                    <a:lumOff val="50000"/>
                  </a:schemeClr>
                </a:solidFill>
                <a:latin typeface="AauxPro OT"/>
              </a:rPr>
              <a:t>Rate Covenant</a:t>
            </a:r>
          </a:p>
          <a:p>
            <a:pPr>
              <a:spcBef>
                <a:spcPts val="600"/>
              </a:spcBef>
            </a:pPr>
            <a:endParaRPr lang="en-US" sz="1100" b="1" dirty="0" smtClean="0">
              <a:solidFill>
                <a:schemeClr val="tx1">
                  <a:lumMod val="50000"/>
                  <a:lumOff val="50000"/>
                </a:schemeClr>
              </a:solidFill>
              <a:latin typeface="AauxPro OT"/>
            </a:endParaRPr>
          </a:p>
          <a:p>
            <a:pPr>
              <a:spcBef>
                <a:spcPts val="600"/>
              </a:spcBef>
            </a:pPr>
            <a:endParaRPr lang="en-US" sz="1100" b="1" dirty="0" smtClean="0">
              <a:solidFill>
                <a:schemeClr val="tx1">
                  <a:lumMod val="50000"/>
                  <a:lumOff val="50000"/>
                </a:schemeClr>
              </a:solidFill>
              <a:latin typeface="AauxPro OT"/>
            </a:endParaRPr>
          </a:p>
          <a:p>
            <a:endParaRPr lang="en-US" sz="1100" b="1" dirty="0" smtClean="0">
              <a:solidFill>
                <a:schemeClr val="tx1">
                  <a:lumMod val="50000"/>
                  <a:lumOff val="50000"/>
                </a:schemeClr>
              </a:solidFill>
              <a:latin typeface="AauxPro OT"/>
            </a:endParaRPr>
          </a:p>
          <a:p>
            <a:r>
              <a:rPr lang="en-US" sz="1100" b="1" dirty="0" smtClean="0">
                <a:solidFill>
                  <a:schemeClr val="tx1">
                    <a:lumMod val="50000"/>
                    <a:lumOff val="50000"/>
                  </a:schemeClr>
                </a:solidFill>
                <a:latin typeface="AauxPro OT"/>
              </a:rPr>
              <a:t>Rate Setting Process</a:t>
            </a:r>
          </a:p>
        </p:txBody>
      </p:sp>
      <p:sp>
        <p:nvSpPr>
          <p:cNvPr id="16" name="TextBox 15"/>
          <p:cNvSpPr txBox="1"/>
          <p:nvPr/>
        </p:nvSpPr>
        <p:spPr>
          <a:xfrm>
            <a:off x="5320113" y="1990967"/>
            <a:ext cx="3748121" cy="4493538"/>
          </a:xfrm>
          <a:prstGeom prst="rect">
            <a:avLst/>
          </a:prstGeom>
          <a:noFill/>
        </p:spPr>
        <p:txBody>
          <a:bodyPr wrap="square" rtlCol="0">
            <a:spAutoFit/>
          </a:bodyPr>
          <a:lstStyle/>
          <a:p>
            <a:pPr algn="ctr"/>
            <a:r>
              <a:rPr lang="en-US" sz="1100" b="1" dirty="0" smtClean="0">
                <a:solidFill>
                  <a:schemeClr val="tx1">
                    <a:lumMod val="50000"/>
                    <a:lumOff val="50000"/>
                  </a:schemeClr>
                </a:solidFill>
                <a:latin typeface="AauxPro OT"/>
              </a:rPr>
              <a:t>NEW PROGRAM</a:t>
            </a:r>
          </a:p>
          <a:p>
            <a:pPr algn="ctr"/>
            <a:r>
              <a:rPr lang="en-US" sz="1100" b="1" dirty="0" smtClean="0">
                <a:solidFill>
                  <a:schemeClr val="tx1">
                    <a:lumMod val="50000"/>
                    <a:lumOff val="50000"/>
                  </a:schemeClr>
                </a:solidFill>
                <a:latin typeface="AauxPro OT"/>
              </a:rPr>
              <a:t>State University of New York </a:t>
            </a:r>
          </a:p>
          <a:p>
            <a:pPr algn="ctr"/>
            <a:r>
              <a:rPr lang="en-US" sz="1100" b="1" u="sng" dirty="0" smtClean="0">
                <a:solidFill>
                  <a:schemeClr val="tx1">
                    <a:lumMod val="50000"/>
                    <a:lumOff val="50000"/>
                  </a:schemeClr>
                </a:solidFill>
                <a:latin typeface="AauxPro OT"/>
              </a:rPr>
              <a:t>Dormitory Facilities Revenue Bonds</a:t>
            </a:r>
          </a:p>
          <a:p>
            <a:pPr algn="ctr">
              <a:spcBef>
                <a:spcPts val="600"/>
              </a:spcBef>
            </a:pPr>
            <a:r>
              <a:rPr lang="en-US" sz="1100" dirty="0" smtClean="0">
                <a:solidFill>
                  <a:schemeClr val="tx1">
                    <a:lumMod val="50000"/>
                    <a:lumOff val="50000"/>
                  </a:schemeClr>
                </a:solidFill>
                <a:latin typeface="AauxPro OT"/>
              </a:rPr>
              <a:t>N/A</a:t>
            </a:r>
          </a:p>
          <a:p>
            <a:pPr algn="ctr">
              <a:spcBef>
                <a:spcPts val="600"/>
              </a:spcBef>
            </a:pPr>
            <a:r>
              <a:rPr lang="en-US" sz="1100" dirty="0" smtClean="0">
                <a:solidFill>
                  <a:schemeClr val="tx1">
                    <a:lumMod val="50000"/>
                    <a:lumOff val="50000"/>
                  </a:schemeClr>
                </a:solidFill>
                <a:latin typeface="AauxPro OT"/>
              </a:rPr>
              <a:t>Dormitory rents, fees and charges derived from the</a:t>
            </a:r>
          </a:p>
          <a:p>
            <a:pPr algn="ctr">
              <a:spcBef>
                <a:spcPts val="600"/>
              </a:spcBef>
            </a:pPr>
            <a:r>
              <a:rPr lang="en-US" sz="1100" dirty="0" smtClean="0">
                <a:solidFill>
                  <a:schemeClr val="tx1">
                    <a:lumMod val="50000"/>
                    <a:lumOff val="50000"/>
                  </a:schemeClr>
                </a:solidFill>
                <a:latin typeface="AauxPro OT"/>
              </a:rPr>
              <a:t> operation of DASNY-owned dormitory facilities</a:t>
            </a:r>
          </a:p>
          <a:p>
            <a:pPr algn="ctr">
              <a:spcBef>
                <a:spcPts val="600"/>
              </a:spcBef>
            </a:pPr>
            <a:r>
              <a:rPr lang="en-US" sz="1100" dirty="0" smtClean="0">
                <a:solidFill>
                  <a:schemeClr val="tx1">
                    <a:lumMod val="50000"/>
                    <a:lumOff val="50000"/>
                  </a:schemeClr>
                </a:solidFill>
                <a:latin typeface="AauxPro OT"/>
              </a:rPr>
              <a:t>No</a:t>
            </a:r>
          </a:p>
          <a:p>
            <a:pPr algn="ctr">
              <a:spcBef>
                <a:spcPts val="600"/>
              </a:spcBef>
            </a:pPr>
            <a:r>
              <a:rPr lang="en-US" sz="1100" dirty="0" smtClean="0">
                <a:solidFill>
                  <a:schemeClr val="tx1">
                    <a:lumMod val="50000"/>
                    <a:lumOff val="50000"/>
                  </a:schemeClr>
                </a:solidFill>
                <a:latin typeface="AauxPro OT"/>
              </a:rPr>
              <a:t>Yes –  Same  requirements as before</a:t>
            </a:r>
          </a:p>
          <a:p>
            <a:pPr algn="ctr">
              <a:spcBef>
                <a:spcPts val="600"/>
              </a:spcBef>
            </a:pPr>
            <a:r>
              <a:rPr lang="en-US" sz="1100" dirty="0" smtClean="0">
                <a:solidFill>
                  <a:schemeClr val="tx1">
                    <a:lumMod val="50000"/>
                    <a:lumOff val="50000"/>
                  </a:schemeClr>
                </a:solidFill>
                <a:latin typeface="AauxPro OT"/>
              </a:rPr>
              <a:t>Yes –  Same  requirements as before</a:t>
            </a:r>
          </a:p>
          <a:p>
            <a:pPr algn="ctr">
              <a:spcBef>
                <a:spcPts val="600"/>
              </a:spcBef>
            </a:pPr>
            <a:r>
              <a:rPr lang="en-US" sz="1100" dirty="0" smtClean="0">
                <a:solidFill>
                  <a:schemeClr val="tx1">
                    <a:lumMod val="50000"/>
                    <a:lumOff val="50000"/>
                  </a:schemeClr>
                </a:solidFill>
                <a:latin typeface="AauxPro OT"/>
              </a:rPr>
              <a:t>No</a:t>
            </a:r>
          </a:p>
          <a:p>
            <a:pPr algn="ctr">
              <a:spcBef>
                <a:spcPts val="600"/>
              </a:spcBef>
            </a:pPr>
            <a:r>
              <a:rPr lang="en-US" sz="1100" dirty="0" smtClean="0">
                <a:solidFill>
                  <a:schemeClr val="tx1">
                    <a:lumMod val="50000"/>
                    <a:lumOff val="50000"/>
                  </a:schemeClr>
                </a:solidFill>
                <a:latin typeface="AauxPro OT"/>
              </a:rPr>
              <a:t>No</a:t>
            </a:r>
          </a:p>
          <a:p>
            <a:pPr algn="ctr">
              <a:spcBef>
                <a:spcPts val="600"/>
              </a:spcBef>
            </a:pPr>
            <a:r>
              <a:rPr lang="en-US" sz="1100" dirty="0" smtClean="0">
                <a:solidFill>
                  <a:schemeClr val="tx1">
                    <a:lumMod val="50000"/>
                    <a:lumOff val="50000"/>
                  </a:schemeClr>
                </a:solidFill>
                <a:latin typeface="AauxPro OT"/>
              </a:rPr>
              <a:t>Subordinate to Lease Revenue bond debt service</a:t>
            </a:r>
          </a:p>
          <a:p>
            <a:pPr algn="ctr">
              <a:spcBef>
                <a:spcPts val="600"/>
              </a:spcBef>
            </a:pPr>
            <a:r>
              <a:rPr lang="en-US" sz="1100" dirty="0" smtClean="0">
                <a:solidFill>
                  <a:schemeClr val="tx1">
                    <a:lumMod val="50000"/>
                    <a:lumOff val="50000"/>
                  </a:schemeClr>
                </a:solidFill>
                <a:latin typeface="AauxPro OT"/>
              </a:rPr>
              <a:t>Annual net revenues must be 1.20 x debt service</a:t>
            </a:r>
          </a:p>
          <a:p>
            <a:pPr>
              <a:spcBef>
                <a:spcPts val="600"/>
              </a:spcBef>
            </a:pPr>
            <a:r>
              <a:rPr lang="en-US" sz="1100" dirty="0" smtClean="0">
                <a:solidFill>
                  <a:schemeClr val="tx1">
                    <a:lumMod val="50000"/>
                    <a:lumOff val="50000"/>
                  </a:schemeClr>
                </a:solidFill>
                <a:latin typeface="AauxPro OT"/>
              </a:rPr>
              <a:t>Rents, fees and charges shall be sufficient to pay debt</a:t>
            </a:r>
          </a:p>
          <a:p>
            <a:r>
              <a:rPr lang="en-US" sz="1100" dirty="0" smtClean="0">
                <a:solidFill>
                  <a:schemeClr val="tx1">
                    <a:lumMod val="50000"/>
                    <a:lumOff val="50000"/>
                  </a:schemeClr>
                </a:solidFill>
                <a:latin typeface="AauxPro OT"/>
              </a:rPr>
              <a:t>service and the cost of operation, maintenance, repair and rehabilitation of dormitory facilities, maintain reserve requirement and to pay other required expenses</a:t>
            </a:r>
          </a:p>
          <a:p>
            <a:endParaRPr lang="en-US" sz="1100" dirty="0" smtClean="0">
              <a:solidFill>
                <a:schemeClr val="tx1">
                  <a:lumMod val="50000"/>
                  <a:lumOff val="50000"/>
                </a:schemeClr>
              </a:solidFill>
              <a:latin typeface="AauxPro OT"/>
            </a:endParaRPr>
          </a:p>
          <a:p>
            <a:r>
              <a:rPr lang="en-US" sz="1100" dirty="0" smtClean="0">
                <a:solidFill>
                  <a:schemeClr val="tx1">
                    <a:lumMod val="50000"/>
                    <a:lumOff val="50000"/>
                  </a:schemeClr>
                </a:solidFill>
                <a:latin typeface="AauxPro OT"/>
              </a:rPr>
              <a:t>Each SUNY Campus has the ability to set its own room</a:t>
            </a:r>
          </a:p>
          <a:p>
            <a:r>
              <a:rPr lang="en-US" sz="1100" dirty="0" smtClean="0">
                <a:solidFill>
                  <a:schemeClr val="tx1">
                    <a:lumMod val="50000"/>
                    <a:lumOff val="50000"/>
                  </a:schemeClr>
                </a:solidFill>
                <a:latin typeface="AauxPro OT"/>
              </a:rPr>
              <a:t>rental rates in accordance with Rate Covenant and concurrence from SUNY System Administration</a:t>
            </a:r>
          </a:p>
        </p:txBody>
      </p:sp>
      <p:sp>
        <p:nvSpPr>
          <p:cNvPr id="13" name="Slide Number Placeholder 12"/>
          <p:cNvSpPr>
            <a:spLocks noGrp="1"/>
          </p:cNvSpPr>
          <p:nvPr>
            <p:ph type="sldNum" sz="quarter" idx="12"/>
          </p:nvPr>
        </p:nvSpPr>
        <p:spPr/>
        <p:txBody>
          <a:bodyPr/>
          <a:lstStyle/>
          <a:p>
            <a:fld id="{33D82B13-F593-224D-BA00-C18C518B326E}" type="slidenum">
              <a:rPr lang="en-US" smtClean="0"/>
              <a:pPr/>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UNY_Blue_bar-01.jpg"/>
          <p:cNvPicPr>
            <a:picLocks noChangeAspect="1"/>
          </p:cNvPicPr>
          <p:nvPr/>
        </p:nvPicPr>
        <p:blipFill>
          <a:blip r:embed="rId2"/>
          <a:stretch>
            <a:fillRect/>
          </a:stretch>
        </p:blipFill>
        <p:spPr>
          <a:xfrm>
            <a:off x="0" y="0"/>
            <a:ext cx="9144001" cy="6858001"/>
          </a:xfrm>
          <a:prstGeom prst="rect">
            <a:avLst/>
          </a:prstGeom>
        </p:spPr>
      </p:pic>
      <p:pic>
        <p:nvPicPr>
          <p:cNvPr id="8" name="Picture 7" descr="SUNY_trans_circ_small_top-01.png"/>
          <p:cNvPicPr>
            <a:picLocks noChangeAspect="1"/>
          </p:cNvPicPr>
          <p:nvPr/>
        </p:nvPicPr>
        <p:blipFill>
          <a:blip r:embed="rId3"/>
          <a:stretch>
            <a:fillRect/>
          </a:stretch>
        </p:blipFill>
        <p:spPr>
          <a:xfrm>
            <a:off x="-1" y="165"/>
            <a:ext cx="9144001" cy="6858000"/>
          </a:xfrm>
          <a:prstGeom prst="rect">
            <a:avLst/>
          </a:prstGeom>
        </p:spPr>
      </p:pic>
      <p:pic>
        <p:nvPicPr>
          <p:cNvPr id="9" name="Picture 8" descr="SUNY_logo_bottom_right-01.png"/>
          <p:cNvPicPr>
            <a:picLocks noChangeAspect="1"/>
          </p:cNvPicPr>
          <p:nvPr/>
        </p:nvPicPr>
        <p:blipFill>
          <a:blip r:embed="rId4"/>
          <a:stretch>
            <a:fillRect/>
          </a:stretch>
        </p:blipFill>
        <p:spPr>
          <a:xfrm>
            <a:off x="1" y="2367"/>
            <a:ext cx="9144000" cy="6858001"/>
          </a:xfrm>
          <a:prstGeom prst="rect">
            <a:avLst/>
          </a:prstGeom>
        </p:spPr>
      </p:pic>
      <p:pic>
        <p:nvPicPr>
          <p:cNvPr id="10" name="Picture 9" descr="SUNY_small_logo-01.png"/>
          <p:cNvPicPr>
            <a:picLocks noChangeAspect="1"/>
          </p:cNvPicPr>
          <p:nvPr/>
        </p:nvPicPr>
        <p:blipFill>
          <a:blip r:embed="rId5"/>
          <a:stretch>
            <a:fillRect/>
          </a:stretch>
        </p:blipFill>
        <p:spPr>
          <a:xfrm>
            <a:off x="-16935" y="2367"/>
            <a:ext cx="9144000" cy="6858001"/>
          </a:xfrm>
          <a:prstGeom prst="rect">
            <a:avLst/>
          </a:prstGeom>
        </p:spPr>
      </p:pic>
      <p:sp>
        <p:nvSpPr>
          <p:cNvPr id="11" name="TextBox 10"/>
          <p:cNvSpPr txBox="1"/>
          <p:nvPr/>
        </p:nvSpPr>
        <p:spPr>
          <a:xfrm>
            <a:off x="1063230" y="1327715"/>
            <a:ext cx="6251970" cy="538609"/>
          </a:xfrm>
          <a:prstGeom prst="rect">
            <a:avLst/>
          </a:prstGeom>
          <a:noFill/>
        </p:spPr>
        <p:txBody>
          <a:bodyPr wrap="square" rtlCol="0">
            <a:spAutoFit/>
          </a:bodyPr>
          <a:lstStyle/>
          <a:p>
            <a:r>
              <a:rPr lang="en-US" sz="2900" b="1" dirty="0" smtClean="0">
                <a:solidFill>
                  <a:srgbClr val="1552A6"/>
                </a:solidFill>
                <a:latin typeface="AauxPro OT"/>
              </a:rPr>
              <a:t>Residence Hall Capital Program</a:t>
            </a:r>
            <a:endParaRPr lang="en-US" sz="2900" b="1" dirty="0">
              <a:solidFill>
                <a:srgbClr val="1552A6"/>
              </a:solidFill>
              <a:latin typeface="AauxPro OT"/>
            </a:endParaRPr>
          </a:p>
        </p:txBody>
      </p:sp>
      <p:sp>
        <p:nvSpPr>
          <p:cNvPr id="12" name="TextBox 11"/>
          <p:cNvSpPr txBox="1"/>
          <p:nvPr/>
        </p:nvSpPr>
        <p:spPr>
          <a:xfrm>
            <a:off x="1063228" y="1979141"/>
            <a:ext cx="7829760" cy="4878859"/>
          </a:xfrm>
          <a:prstGeom prst="rect">
            <a:avLst/>
          </a:prstGeom>
          <a:noFill/>
        </p:spPr>
        <p:txBody>
          <a:bodyPr wrap="square" rtlCol="0">
            <a:spAutoFit/>
          </a:bodyPr>
          <a:lstStyle/>
          <a:p>
            <a:r>
              <a:rPr lang="en-US" sz="2100" b="1" dirty="0" smtClean="0">
                <a:solidFill>
                  <a:schemeClr val="tx1">
                    <a:lumMod val="50000"/>
                    <a:lumOff val="50000"/>
                  </a:schemeClr>
                </a:solidFill>
                <a:latin typeface="AauxPro OT"/>
              </a:rPr>
              <a:t>Establishing the New Bonding Mechanism (“Credit”)</a:t>
            </a:r>
          </a:p>
          <a:p>
            <a:pPr marL="511175" indent="-169863">
              <a:buFont typeface="Arial" pitchFamily="34" charset="0"/>
              <a:buChar char="•"/>
            </a:pPr>
            <a:endParaRPr lang="en-US" sz="900" b="1" dirty="0" smtClean="0">
              <a:solidFill>
                <a:schemeClr val="tx1">
                  <a:lumMod val="50000"/>
                  <a:lumOff val="50000"/>
                </a:schemeClr>
              </a:solidFill>
              <a:latin typeface="AauxPro OT"/>
            </a:endParaRPr>
          </a:p>
          <a:p>
            <a:pPr marL="511175" indent="-169863">
              <a:buFont typeface="Arial" pitchFamily="34" charset="0"/>
              <a:buChar char="•"/>
            </a:pPr>
            <a:r>
              <a:rPr lang="en-US" sz="1600" dirty="0" smtClean="0">
                <a:solidFill>
                  <a:schemeClr val="tx1">
                    <a:lumMod val="50000"/>
                    <a:lumOff val="50000"/>
                  </a:schemeClr>
                </a:solidFill>
                <a:latin typeface="AauxPro OT"/>
              </a:rPr>
              <a:t>As a new Credit, the Wall Street community sought information related to every detail of how the Program would operate going forward and what security there will be for existing and potential future bond holders. It became clear that several steps were necessary to help establish the new credit.</a:t>
            </a:r>
          </a:p>
          <a:p>
            <a:pPr marL="511175" indent="-169863">
              <a:buFont typeface="Arial" pitchFamily="34" charset="0"/>
              <a:buChar char="•"/>
            </a:pPr>
            <a:endParaRPr lang="en-US" sz="800" dirty="0" smtClean="0">
              <a:solidFill>
                <a:schemeClr val="tx1">
                  <a:lumMod val="50000"/>
                  <a:lumOff val="50000"/>
                </a:schemeClr>
              </a:solidFill>
              <a:latin typeface="AauxPro OT"/>
            </a:endParaRPr>
          </a:p>
          <a:p>
            <a:pPr marL="511175" indent="-169863">
              <a:buFont typeface="Arial" pitchFamily="34" charset="0"/>
              <a:buChar char="•"/>
            </a:pPr>
            <a:r>
              <a:rPr lang="en-US" sz="1600" dirty="0" smtClean="0">
                <a:solidFill>
                  <a:schemeClr val="tx1">
                    <a:lumMod val="50000"/>
                    <a:lumOff val="50000"/>
                  </a:schemeClr>
                </a:solidFill>
                <a:latin typeface="AauxPro OT"/>
              </a:rPr>
              <a:t>Toward this end, the Working Group participated in the following events</a:t>
            </a:r>
            <a:r>
              <a:rPr lang="en-US" dirty="0" smtClean="0">
                <a:solidFill>
                  <a:schemeClr val="tx1">
                    <a:lumMod val="50000"/>
                    <a:lumOff val="50000"/>
                  </a:schemeClr>
                </a:solidFill>
                <a:latin typeface="AauxPro OT"/>
              </a:rPr>
              <a:t>:</a:t>
            </a:r>
          </a:p>
          <a:p>
            <a:pPr marL="511175" indent="-169863">
              <a:buFont typeface="Arial" pitchFamily="34" charset="0"/>
              <a:buChar char="•"/>
            </a:pPr>
            <a:endParaRPr lang="en-US" sz="900" dirty="0" smtClean="0">
              <a:solidFill>
                <a:schemeClr val="tx1">
                  <a:lumMod val="50000"/>
                  <a:lumOff val="50000"/>
                </a:schemeClr>
              </a:solidFill>
              <a:latin typeface="AauxPro OT"/>
            </a:endParaRPr>
          </a:p>
          <a:p>
            <a:pPr marL="968375" lvl="1" indent="-169863">
              <a:buFont typeface="Arial" pitchFamily="34" charset="0"/>
              <a:buChar char="•"/>
            </a:pPr>
            <a:r>
              <a:rPr lang="en-US" sz="1600" dirty="0" smtClean="0">
                <a:solidFill>
                  <a:schemeClr val="tx1">
                    <a:lumMod val="50000"/>
                    <a:lumOff val="50000"/>
                  </a:schemeClr>
                </a:solidFill>
                <a:latin typeface="AauxPro OT"/>
              </a:rPr>
              <a:t>One-on-one presentations to each of the major rating agencies (Moody’s, Standard &amp; Poor’s, and Fitch), allowing for in depth Q &amp; A sessions that eventually helped establish new credit ratings. (No general obligation pledge caused each to notch one spot AA3, A+, A+)</a:t>
            </a:r>
          </a:p>
          <a:p>
            <a:pPr marL="511175" indent="-169863">
              <a:buFont typeface="Arial" pitchFamily="34" charset="0"/>
              <a:buChar char="•"/>
            </a:pPr>
            <a:endParaRPr lang="en-US" sz="800" dirty="0" smtClean="0">
              <a:solidFill>
                <a:schemeClr val="tx1">
                  <a:lumMod val="50000"/>
                  <a:lumOff val="50000"/>
                </a:schemeClr>
              </a:solidFill>
              <a:latin typeface="AauxPro OT"/>
            </a:endParaRPr>
          </a:p>
          <a:p>
            <a:pPr marL="968375" lvl="1" indent="-169863">
              <a:buFont typeface="Arial" pitchFamily="34" charset="0"/>
              <a:buChar char="•"/>
            </a:pPr>
            <a:r>
              <a:rPr lang="en-US" sz="1600" dirty="0" smtClean="0">
                <a:solidFill>
                  <a:schemeClr val="tx1">
                    <a:lumMod val="50000"/>
                    <a:lumOff val="50000"/>
                  </a:schemeClr>
                </a:solidFill>
                <a:latin typeface="AauxPro OT"/>
              </a:rPr>
              <a:t>Creation of an internet “Road Show”, a recording made by the working group, which was made available to any investor seeking information related to the new Credit.</a:t>
            </a:r>
          </a:p>
          <a:p>
            <a:pPr marL="511175" indent="-169863">
              <a:buFont typeface="Arial" pitchFamily="34" charset="0"/>
              <a:buChar char="•"/>
            </a:pPr>
            <a:endParaRPr lang="en-US" sz="800" dirty="0" smtClean="0">
              <a:solidFill>
                <a:schemeClr val="tx1">
                  <a:lumMod val="50000"/>
                  <a:lumOff val="50000"/>
                </a:schemeClr>
              </a:solidFill>
              <a:latin typeface="AauxPro OT"/>
            </a:endParaRPr>
          </a:p>
          <a:p>
            <a:pPr marL="968375" lvl="1" indent="-169863">
              <a:buFont typeface="Arial" pitchFamily="34" charset="0"/>
              <a:buChar char="•"/>
            </a:pPr>
            <a:r>
              <a:rPr lang="en-US" sz="1600" dirty="0" smtClean="0">
                <a:solidFill>
                  <a:schemeClr val="tx1">
                    <a:lumMod val="50000"/>
                    <a:lumOff val="50000"/>
                  </a:schemeClr>
                </a:solidFill>
                <a:latin typeface="AauxPro OT"/>
              </a:rPr>
              <a:t>Just prior to pricing, the Working Group hosted one-on-one calls with nine investment firms, answering any and all questions related to the Program and new credit.</a:t>
            </a:r>
            <a:endParaRPr lang="en-US" sz="700" dirty="0" smtClean="0">
              <a:solidFill>
                <a:schemeClr val="tx1">
                  <a:lumMod val="50000"/>
                  <a:lumOff val="50000"/>
                </a:schemeClr>
              </a:solidFill>
              <a:latin typeface="AauxPro OT"/>
            </a:endParaRPr>
          </a:p>
        </p:txBody>
      </p:sp>
      <p:sp>
        <p:nvSpPr>
          <p:cNvPr id="13" name="Slide Number Placeholder 12"/>
          <p:cNvSpPr>
            <a:spLocks noGrp="1"/>
          </p:cNvSpPr>
          <p:nvPr>
            <p:ph type="sldNum" sz="quarter" idx="12"/>
          </p:nvPr>
        </p:nvSpPr>
        <p:spPr/>
        <p:txBody>
          <a:bodyPr/>
          <a:lstStyle/>
          <a:p>
            <a:fld id="{33D82B13-F593-224D-BA00-C18C518B326E}" type="slidenum">
              <a:rPr lang="en-US" smtClean="0"/>
              <a:pPr/>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UNY_Blue_bar-01.jpg"/>
          <p:cNvPicPr>
            <a:picLocks noChangeAspect="1"/>
          </p:cNvPicPr>
          <p:nvPr/>
        </p:nvPicPr>
        <p:blipFill>
          <a:blip r:embed="rId2"/>
          <a:stretch>
            <a:fillRect/>
          </a:stretch>
        </p:blipFill>
        <p:spPr>
          <a:xfrm>
            <a:off x="0" y="0"/>
            <a:ext cx="9144001" cy="6858001"/>
          </a:xfrm>
          <a:prstGeom prst="rect">
            <a:avLst/>
          </a:prstGeom>
        </p:spPr>
      </p:pic>
      <p:pic>
        <p:nvPicPr>
          <p:cNvPr id="8" name="Picture 7" descr="SUNY_trans_circ_small_top-01.png"/>
          <p:cNvPicPr>
            <a:picLocks noChangeAspect="1"/>
          </p:cNvPicPr>
          <p:nvPr/>
        </p:nvPicPr>
        <p:blipFill>
          <a:blip r:embed="rId3"/>
          <a:stretch>
            <a:fillRect/>
          </a:stretch>
        </p:blipFill>
        <p:spPr>
          <a:xfrm>
            <a:off x="-1" y="165"/>
            <a:ext cx="9144001" cy="6858000"/>
          </a:xfrm>
          <a:prstGeom prst="rect">
            <a:avLst/>
          </a:prstGeom>
        </p:spPr>
      </p:pic>
      <p:pic>
        <p:nvPicPr>
          <p:cNvPr id="9" name="Picture 8" descr="SUNY_logo_bottom_right-01.png"/>
          <p:cNvPicPr>
            <a:picLocks noChangeAspect="1"/>
          </p:cNvPicPr>
          <p:nvPr/>
        </p:nvPicPr>
        <p:blipFill>
          <a:blip r:embed="rId4"/>
          <a:stretch>
            <a:fillRect/>
          </a:stretch>
        </p:blipFill>
        <p:spPr>
          <a:xfrm>
            <a:off x="1" y="2367"/>
            <a:ext cx="9144000" cy="6858001"/>
          </a:xfrm>
          <a:prstGeom prst="rect">
            <a:avLst/>
          </a:prstGeom>
        </p:spPr>
      </p:pic>
      <p:pic>
        <p:nvPicPr>
          <p:cNvPr id="10" name="Picture 9" descr="SUNY_small_logo-01.png"/>
          <p:cNvPicPr>
            <a:picLocks noChangeAspect="1"/>
          </p:cNvPicPr>
          <p:nvPr/>
        </p:nvPicPr>
        <p:blipFill>
          <a:blip r:embed="rId5"/>
          <a:stretch>
            <a:fillRect/>
          </a:stretch>
        </p:blipFill>
        <p:spPr>
          <a:xfrm>
            <a:off x="-16935" y="2367"/>
            <a:ext cx="9144000" cy="6858001"/>
          </a:xfrm>
          <a:prstGeom prst="rect">
            <a:avLst/>
          </a:prstGeom>
        </p:spPr>
      </p:pic>
      <p:sp>
        <p:nvSpPr>
          <p:cNvPr id="11" name="TextBox 10"/>
          <p:cNvSpPr txBox="1"/>
          <p:nvPr/>
        </p:nvSpPr>
        <p:spPr>
          <a:xfrm>
            <a:off x="1063230" y="1327715"/>
            <a:ext cx="6251970" cy="538609"/>
          </a:xfrm>
          <a:prstGeom prst="rect">
            <a:avLst/>
          </a:prstGeom>
          <a:noFill/>
        </p:spPr>
        <p:txBody>
          <a:bodyPr wrap="square" rtlCol="0">
            <a:spAutoFit/>
          </a:bodyPr>
          <a:lstStyle/>
          <a:p>
            <a:r>
              <a:rPr lang="en-US" sz="2900" b="1" dirty="0" smtClean="0">
                <a:solidFill>
                  <a:srgbClr val="1552A6"/>
                </a:solidFill>
                <a:latin typeface="AauxPro OT"/>
              </a:rPr>
              <a:t>Residence Hall Capital Program</a:t>
            </a:r>
            <a:endParaRPr lang="en-US" sz="2900" b="1" dirty="0">
              <a:solidFill>
                <a:srgbClr val="1552A6"/>
              </a:solidFill>
              <a:latin typeface="AauxPro OT"/>
            </a:endParaRPr>
          </a:p>
        </p:txBody>
      </p:sp>
      <p:sp>
        <p:nvSpPr>
          <p:cNvPr id="12" name="TextBox 11"/>
          <p:cNvSpPr txBox="1"/>
          <p:nvPr/>
        </p:nvSpPr>
        <p:spPr>
          <a:xfrm>
            <a:off x="1063228" y="1979141"/>
            <a:ext cx="7829760" cy="4154984"/>
          </a:xfrm>
          <a:prstGeom prst="rect">
            <a:avLst/>
          </a:prstGeom>
          <a:noFill/>
        </p:spPr>
        <p:txBody>
          <a:bodyPr wrap="square" rtlCol="0">
            <a:spAutoFit/>
          </a:bodyPr>
          <a:lstStyle/>
          <a:p>
            <a:r>
              <a:rPr lang="en-US" sz="2100" b="1" dirty="0" smtClean="0">
                <a:solidFill>
                  <a:schemeClr val="tx1">
                    <a:lumMod val="50000"/>
                    <a:lumOff val="50000"/>
                  </a:schemeClr>
                </a:solidFill>
                <a:latin typeface="AauxPro OT"/>
              </a:rPr>
              <a:t>2013 Bond Sale Results</a:t>
            </a:r>
          </a:p>
          <a:p>
            <a:pPr marL="511175" indent="-169863">
              <a:buFont typeface="Arial" pitchFamily="34" charset="0"/>
              <a:buChar char="•"/>
            </a:pPr>
            <a:endParaRPr lang="en-US" sz="900" b="1" dirty="0" smtClean="0">
              <a:solidFill>
                <a:schemeClr val="tx1">
                  <a:lumMod val="50000"/>
                  <a:lumOff val="50000"/>
                </a:schemeClr>
              </a:solidFill>
              <a:latin typeface="AauxPro OT"/>
            </a:endParaRPr>
          </a:p>
          <a:p>
            <a:pPr marL="511175" indent="-169863">
              <a:buFont typeface="Arial" pitchFamily="34" charset="0"/>
              <a:buChar char="•"/>
            </a:pPr>
            <a:r>
              <a:rPr lang="en-US" sz="1600" dirty="0" smtClean="0">
                <a:solidFill>
                  <a:schemeClr val="tx1">
                    <a:lumMod val="50000"/>
                    <a:lumOff val="50000"/>
                  </a:schemeClr>
                </a:solidFill>
                <a:latin typeface="AauxPro OT"/>
              </a:rPr>
              <a:t>The 2013 sale priced the week of August 19</a:t>
            </a:r>
            <a:r>
              <a:rPr lang="en-US" sz="1600" baseline="30000" dirty="0" smtClean="0">
                <a:solidFill>
                  <a:schemeClr val="tx1">
                    <a:lumMod val="50000"/>
                    <a:lumOff val="50000"/>
                  </a:schemeClr>
                </a:solidFill>
                <a:latin typeface="AauxPro OT"/>
              </a:rPr>
              <a:t>th</a:t>
            </a:r>
            <a:r>
              <a:rPr lang="en-US" sz="1600" dirty="0" smtClean="0">
                <a:solidFill>
                  <a:schemeClr val="tx1">
                    <a:lumMod val="50000"/>
                    <a:lumOff val="50000"/>
                  </a:schemeClr>
                </a:solidFill>
                <a:latin typeface="AauxPro OT"/>
              </a:rPr>
              <a:t>, receiving rave reviews the day after the pricing from the “Bond Buyer” quoted below:</a:t>
            </a:r>
          </a:p>
          <a:p>
            <a:pPr marL="511175" indent="-169863">
              <a:buFont typeface="Arial" pitchFamily="34" charset="0"/>
              <a:buChar char="•"/>
            </a:pPr>
            <a:endParaRPr lang="en-US" sz="800" dirty="0" smtClean="0">
              <a:solidFill>
                <a:schemeClr val="tx1">
                  <a:lumMod val="50000"/>
                  <a:lumOff val="50000"/>
                </a:schemeClr>
              </a:solidFill>
              <a:latin typeface="AauxPro OT"/>
            </a:endParaRPr>
          </a:p>
          <a:p>
            <a:pPr marL="968375" lvl="1" indent="-169863">
              <a:buFont typeface="Arial" pitchFamily="34" charset="0"/>
              <a:buChar char="•"/>
            </a:pPr>
            <a:r>
              <a:rPr lang="en-US" sz="1600" dirty="0" smtClean="0">
                <a:solidFill>
                  <a:schemeClr val="tx1">
                    <a:lumMod val="50000"/>
                    <a:lumOff val="50000"/>
                  </a:schemeClr>
                </a:solidFill>
                <a:latin typeface="AauxPro OT"/>
              </a:rPr>
              <a:t>“The Dormitory Authority of the State of New York was the focus of the municipal bond market Wednesday as traders said the $443 million sale was attractively priced, allowing the issuer to accelerate the institutional sale and cut yields.”</a:t>
            </a:r>
          </a:p>
          <a:p>
            <a:pPr marL="511175" indent="-169863">
              <a:buFont typeface="Arial" pitchFamily="34" charset="0"/>
              <a:buChar char="•"/>
            </a:pPr>
            <a:endParaRPr lang="en-US" sz="800" dirty="0" smtClean="0">
              <a:solidFill>
                <a:schemeClr val="tx1">
                  <a:lumMod val="50000"/>
                  <a:lumOff val="50000"/>
                </a:schemeClr>
              </a:solidFill>
              <a:latin typeface="AauxPro OT"/>
            </a:endParaRPr>
          </a:p>
          <a:p>
            <a:pPr marL="511175" indent="-169863">
              <a:buFont typeface="Arial" pitchFamily="34" charset="0"/>
              <a:buChar char="•"/>
            </a:pPr>
            <a:r>
              <a:rPr lang="en-US" sz="1600" dirty="0" smtClean="0">
                <a:solidFill>
                  <a:schemeClr val="tx1">
                    <a:lumMod val="50000"/>
                    <a:lumOff val="50000"/>
                  </a:schemeClr>
                </a:solidFill>
                <a:latin typeface="AauxPro OT"/>
              </a:rPr>
              <a:t>The bond sale ($440M) included new money ($175M) and a refunding component ($265M), which produced a savings of $3.8M for the Program. </a:t>
            </a:r>
          </a:p>
          <a:p>
            <a:pPr marL="511175" indent="-169863">
              <a:buFont typeface="Arial" pitchFamily="34" charset="0"/>
              <a:buChar char="•"/>
            </a:pPr>
            <a:endParaRPr lang="en-US" sz="900" dirty="0" smtClean="0">
              <a:solidFill>
                <a:schemeClr val="tx1">
                  <a:lumMod val="50000"/>
                  <a:lumOff val="50000"/>
                </a:schemeClr>
              </a:solidFill>
              <a:latin typeface="AauxPro OT"/>
            </a:endParaRPr>
          </a:p>
          <a:p>
            <a:pPr marL="511175" indent="-169863">
              <a:buFont typeface="Arial" pitchFamily="34" charset="0"/>
              <a:buChar char="•"/>
            </a:pPr>
            <a:r>
              <a:rPr lang="en-US" sz="1600" dirty="0" smtClean="0">
                <a:solidFill>
                  <a:schemeClr val="tx1">
                    <a:lumMod val="50000"/>
                    <a:lumOff val="50000"/>
                  </a:schemeClr>
                </a:solidFill>
                <a:latin typeface="AauxPro OT"/>
              </a:rPr>
              <a:t>The aggregate All-in TIC (True Interest Cost) was 4.386% (4.248% for refunding and 4.565% for new money)</a:t>
            </a:r>
            <a:endParaRPr lang="en-US" dirty="0" smtClean="0">
              <a:solidFill>
                <a:schemeClr val="tx1">
                  <a:lumMod val="50000"/>
                  <a:lumOff val="50000"/>
                </a:schemeClr>
              </a:solidFill>
              <a:latin typeface="AauxPro OT"/>
            </a:endParaRPr>
          </a:p>
          <a:p>
            <a:pPr marL="511175" indent="-169863">
              <a:buFont typeface="Arial" pitchFamily="34" charset="0"/>
              <a:buChar char="•"/>
            </a:pPr>
            <a:endParaRPr lang="en-US" sz="900" dirty="0" smtClean="0">
              <a:solidFill>
                <a:schemeClr val="tx1">
                  <a:lumMod val="50000"/>
                  <a:lumOff val="50000"/>
                </a:schemeClr>
              </a:solidFill>
              <a:latin typeface="AauxPro OT"/>
            </a:endParaRPr>
          </a:p>
          <a:p>
            <a:pPr marL="511175" indent="-169863">
              <a:buFont typeface="Arial" pitchFamily="34" charset="0"/>
              <a:buChar char="•"/>
            </a:pPr>
            <a:r>
              <a:rPr lang="en-US" sz="1600" dirty="0" smtClean="0">
                <a:solidFill>
                  <a:schemeClr val="tx1">
                    <a:lumMod val="50000"/>
                    <a:lumOff val="50000"/>
                  </a:schemeClr>
                </a:solidFill>
                <a:latin typeface="AauxPro OT"/>
              </a:rPr>
              <a:t>This bond sale will support the progress of over 100 projects, supplying cash flow into the Fall of 2014.</a:t>
            </a:r>
          </a:p>
          <a:p>
            <a:pPr marL="511175" indent="-169863">
              <a:buFont typeface="Arial" pitchFamily="34" charset="0"/>
              <a:buChar char="•"/>
            </a:pPr>
            <a:endParaRPr lang="en-US" sz="800" dirty="0" smtClean="0">
              <a:solidFill>
                <a:schemeClr val="tx1">
                  <a:lumMod val="50000"/>
                  <a:lumOff val="50000"/>
                </a:schemeClr>
              </a:solidFill>
              <a:latin typeface="AauxPro OT"/>
            </a:endParaRPr>
          </a:p>
        </p:txBody>
      </p:sp>
      <p:sp>
        <p:nvSpPr>
          <p:cNvPr id="13" name="Slide Number Placeholder 12"/>
          <p:cNvSpPr>
            <a:spLocks noGrp="1"/>
          </p:cNvSpPr>
          <p:nvPr>
            <p:ph type="sldNum" sz="quarter" idx="12"/>
          </p:nvPr>
        </p:nvSpPr>
        <p:spPr/>
        <p:txBody>
          <a:bodyPr/>
          <a:lstStyle/>
          <a:p>
            <a:fld id="{33D82B13-F593-224D-BA00-C18C518B326E}" type="slidenum">
              <a:rPr lang="en-US" smtClean="0"/>
              <a:pPr/>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UNY_Blue_bar-01.jpg"/>
          <p:cNvPicPr>
            <a:picLocks noChangeAspect="1"/>
          </p:cNvPicPr>
          <p:nvPr/>
        </p:nvPicPr>
        <p:blipFill>
          <a:blip r:embed="rId2"/>
          <a:stretch>
            <a:fillRect/>
          </a:stretch>
        </p:blipFill>
        <p:spPr>
          <a:xfrm>
            <a:off x="0" y="0"/>
            <a:ext cx="9144001" cy="6858001"/>
          </a:xfrm>
          <a:prstGeom prst="rect">
            <a:avLst/>
          </a:prstGeom>
        </p:spPr>
      </p:pic>
      <p:pic>
        <p:nvPicPr>
          <p:cNvPr id="8" name="Picture 7" descr="SUNY_trans_circ_small_top-01.png"/>
          <p:cNvPicPr>
            <a:picLocks noChangeAspect="1"/>
          </p:cNvPicPr>
          <p:nvPr/>
        </p:nvPicPr>
        <p:blipFill>
          <a:blip r:embed="rId3"/>
          <a:stretch>
            <a:fillRect/>
          </a:stretch>
        </p:blipFill>
        <p:spPr>
          <a:xfrm>
            <a:off x="-1" y="165"/>
            <a:ext cx="9144001" cy="6858000"/>
          </a:xfrm>
          <a:prstGeom prst="rect">
            <a:avLst/>
          </a:prstGeom>
        </p:spPr>
      </p:pic>
      <p:pic>
        <p:nvPicPr>
          <p:cNvPr id="9" name="Picture 8" descr="SUNY_logo_bottom_right-01.png"/>
          <p:cNvPicPr>
            <a:picLocks noChangeAspect="1"/>
          </p:cNvPicPr>
          <p:nvPr/>
        </p:nvPicPr>
        <p:blipFill>
          <a:blip r:embed="rId4"/>
          <a:stretch>
            <a:fillRect/>
          </a:stretch>
        </p:blipFill>
        <p:spPr>
          <a:xfrm>
            <a:off x="1" y="2367"/>
            <a:ext cx="9144000" cy="6858001"/>
          </a:xfrm>
          <a:prstGeom prst="rect">
            <a:avLst/>
          </a:prstGeom>
        </p:spPr>
      </p:pic>
      <p:pic>
        <p:nvPicPr>
          <p:cNvPr id="10" name="Picture 9" descr="SUNY_small_logo-01.png"/>
          <p:cNvPicPr>
            <a:picLocks noChangeAspect="1"/>
          </p:cNvPicPr>
          <p:nvPr/>
        </p:nvPicPr>
        <p:blipFill>
          <a:blip r:embed="rId5"/>
          <a:stretch>
            <a:fillRect/>
          </a:stretch>
        </p:blipFill>
        <p:spPr>
          <a:xfrm>
            <a:off x="-16935" y="2367"/>
            <a:ext cx="9144000" cy="6858001"/>
          </a:xfrm>
          <a:prstGeom prst="rect">
            <a:avLst/>
          </a:prstGeom>
        </p:spPr>
      </p:pic>
      <p:sp>
        <p:nvSpPr>
          <p:cNvPr id="11" name="TextBox 10"/>
          <p:cNvSpPr txBox="1"/>
          <p:nvPr/>
        </p:nvSpPr>
        <p:spPr>
          <a:xfrm>
            <a:off x="1063230" y="1327715"/>
            <a:ext cx="6251970" cy="538609"/>
          </a:xfrm>
          <a:prstGeom prst="rect">
            <a:avLst/>
          </a:prstGeom>
          <a:noFill/>
        </p:spPr>
        <p:txBody>
          <a:bodyPr wrap="square" rtlCol="0">
            <a:spAutoFit/>
          </a:bodyPr>
          <a:lstStyle/>
          <a:p>
            <a:r>
              <a:rPr lang="en-US" sz="2900" b="1" dirty="0" smtClean="0">
                <a:solidFill>
                  <a:srgbClr val="1552A6"/>
                </a:solidFill>
                <a:latin typeface="AauxPro OT"/>
              </a:rPr>
              <a:t>Residence Hall Capital Program</a:t>
            </a:r>
            <a:endParaRPr lang="en-US" sz="2900" b="1" dirty="0">
              <a:solidFill>
                <a:srgbClr val="1552A6"/>
              </a:solidFill>
              <a:latin typeface="AauxPro OT"/>
            </a:endParaRPr>
          </a:p>
        </p:txBody>
      </p:sp>
      <p:sp>
        <p:nvSpPr>
          <p:cNvPr id="12" name="TextBox 11"/>
          <p:cNvSpPr txBox="1"/>
          <p:nvPr/>
        </p:nvSpPr>
        <p:spPr>
          <a:xfrm>
            <a:off x="1063228" y="1979141"/>
            <a:ext cx="7829760" cy="415498"/>
          </a:xfrm>
          <a:prstGeom prst="rect">
            <a:avLst/>
          </a:prstGeom>
          <a:noFill/>
        </p:spPr>
        <p:txBody>
          <a:bodyPr wrap="square" rtlCol="0">
            <a:spAutoFit/>
          </a:bodyPr>
          <a:lstStyle/>
          <a:p>
            <a:r>
              <a:rPr lang="en-US" sz="2100" b="1" dirty="0" smtClean="0">
                <a:solidFill>
                  <a:schemeClr val="tx1">
                    <a:lumMod val="50000"/>
                    <a:lumOff val="50000"/>
                  </a:schemeClr>
                </a:solidFill>
                <a:latin typeface="AauxPro OT"/>
              </a:rPr>
              <a:t>2013 Bond Sale Details</a:t>
            </a:r>
          </a:p>
        </p:txBody>
      </p:sp>
      <p:pic>
        <p:nvPicPr>
          <p:cNvPr id="1029" name="Picture 5"/>
          <p:cNvPicPr>
            <a:picLocks noChangeAspect="1" noChangeArrowheads="1"/>
          </p:cNvPicPr>
          <p:nvPr/>
        </p:nvPicPr>
        <p:blipFill>
          <a:blip r:embed="rId6"/>
          <a:srcRect/>
          <a:stretch>
            <a:fillRect/>
          </a:stretch>
        </p:blipFill>
        <p:spPr bwMode="auto">
          <a:xfrm>
            <a:off x="180975" y="2294965"/>
            <a:ext cx="8782050" cy="4325097"/>
          </a:xfrm>
          <a:prstGeom prst="rect">
            <a:avLst/>
          </a:prstGeom>
          <a:noFill/>
          <a:ln w="9525">
            <a:noFill/>
            <a:miter lim="800000"/>
            <a:headEnd/>
            <a:tailEnd/>
          </a:ln>
        </p:spPr>
      </p:pic>
      <p:sp>
        <p:nvSpPr>
          <p:cNvPr id="13" name="Slide Number Placeholder 12"/>
          <p:cNvSpPr>
            <a:spLocks noGrp="1"/>
          </p:cNvSpPr>
          <p:nvPr>
            <p:ph type="sldNum" sz="quarter" idx="12"/>
          </p:nvPr>
        </p:nvSpPr>
        <p:spPr/>
        <p:txBody>
          <a:bodyPr/>
          <a:lstStyle/>
          <a:p>
            <a:fld id="{33D82B13-F593-224D-BA00-C18C518B326E}" type="slidenum">
              <a:rPr lang="en-US" smtClean="0"/>
              <a:pPr/>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UNY_Blue_bar-01.jpg"/>
          <p:cNvPicPr>
            <a:picLocks noChangeAspect="1"/>
          </p:cNvPicPr>
          <p:nvPr/>
        </p:nvPicPr>
        <p:blipFill>
          <a:blip r:embed="rId2"/>
          <a:stretch>
            <a:fillRect/>
          </a:stretch>
        </p:blipFill>
        <p:spPr>
          <a:xfrm>
            <a:off x="0" y="0"/>
            <a:ext cx="9144001" cy="6858001"/>
          </a:xfrm>
          <a:prstGeom prst="rect">
            <a:avLst/>
          </a:prstGeom>
        </p:spPr>
      </p:pic>
      <p:pic>
        <p:nvPicPr>
          <p:cNvPr id="8" name="Picture 7" descr="SUNY_trans_circ_small_top-01.png"/>
          <p:cNvPicPr>
            <a:picLocks noChangeAspect="1"/>
          </p:cNvPicPr>
          <p:nvPr/>
        </p:nvPicPr>
        <p:blipFill>
          <a:blip r:embed="rId3"/>
          <a:stretch>
            <a:fillRect/>
          </a:stretch>
        </p:blipFill>
        <p:spPr>
          <a:xfrm>
            <a:off x="-1" y="165"/>
            <a:ext cx="9144001" cy="6858000"/>
          </a:xfrm>
          <a:prstGeom prst="rect">
            <a:avLst/>
          </a:prstGeom>
        </p:spPr>
      </p:pic>
      <p:pic>
        <p:nvPicPr>
          <p:cNvPr id="9" name="Picture 8" descr="SUNY_logo_bottom_right-01.png"/>
          <p:cNvPicPr>
            <a:picLocks noChangeAspect="1"/>
          </p:cNvPicPr>
          <p:nvPr/>
        </p:nvPicPr>
        <p:blipFill>
          <a:blip r:embed="rId4"/>
          <a:stretch>
            <a:fillRect/>
          </a:stretch>
        </p:blipFill>
        <p:spPr>
          <a:xfrm>
            <a:off x="1" y="2367"/>
            <a:ext cx="9144000" cy="6858001"/>
          </a:xfrm>
          <a:prstGeom prst="rect">
            <a:avLst/>
          </a:prstGeom>
        </p:spPr>
      </p:pic>
      <p:pic>
        <p:nvPicPr>
          <p:cNvPr id="10" name="Picture 9" descr="SUNY_small_logo-01.png"/>
          <p:cNvPicPr>
            <a:picLocks noChangeAspect="1"/>
          </p:cNvPicPr>
          <p:nvPr/>
        </p:nvPicPr>
        <p:blipFill>
          <a:blip r:embed="rId5"/>
          <a:stretch>
            <a:fillRect/>
          </a:stretch>
        </p:blipFill>
        <p:spPr>
          <a:xfrm>
            <a:off x="-16935" y="2367"/>
            <a:ext cx="9144000" cy="6858001"/>
          </a:xfrm>
          <a:prstGeom prst="rect">
            <a:avLst/>
          </a:prstGeom>
        </p:spPr>
      </p:pic>
      <p:sp>
        <p:nvSpPr>
          <p:cNvPr id="11" name="TextBox 10"/>
          <p:cNvSpPr txBox="1"/>
          <p:nvPr/>
        </p:nvSpPr>
        <p:spPr>
          <a:xfrm>
            <a:off x="1063230" y="1327715"/>
            <a:ext cx="6251970" cy="538609"/>
          </a:xfrm>
          <a:prstGeom prst="rect">
            <a:avLst/>
          </a:prstGeom>
          <a:noFill/>
        </p:spPr>
        <p:txBody>
          <a:bodyPr wrap="square" rtlCol="0">
            <a:spAutoFit/>
          </a:bodyPr>
          <a:lstStyle/>
          <a:p>
            <a:r>
              <a:rPr lang="en-US" sz="2900" b="1" dirty="0" smtClean="0">
                <a:solidFill>
                  <a:srgbClr val="1552A6"/>
                </a:solidFill>
                <a:latin typeface="AauxPro OT"/>
              </a:rPr>
              <a:t>Residence Hall Capital Program</a:t>
            </a:r>
            <a:endParaRPr lang="en-US" sz="2900" b="1" dirty="0">
              <a:solidFill>
                <a:srgbClr val="1552A6"/>
              </a:solidFill>
              <a:latin typeface="AauxPro OT"/>
            </a:endParaRPr>
          </a:p>
        </p:txBody>
      </p:sp>
      <p:sp>
        <p:nvSpPr>
          <p:cNvPr id="12" name="TextBox 11"/>
          <p:cNvSpPr txBox="1"/>
          <p:nvPr/>
        </p:nvSpPr>
        <p:spPr>
          <a:xfrm>
            <a:off x="1063228" y="1979141"/>
            <a:ext cx="7686325" cy="4801314"/>
          </a:xfrm>
          <a:prstGeom prst="rect">
            <a:avLst/>
          </a:prstGeom>
          <a:noFill/>
        </p:spPr>
        <p:txBody>
          <a:bodyPr wrap="square" rtlCol="0">
            <a:spAutoFit/>
          </a:bodyPr>
          <a:lstStyle/>
          <a:p>
            <a:r>
              <a:rPr lang="en-US" sz="2100" b="1" dirty="0" smtClean="0">
                <a:solidFill>
                  <a:schemeClr val="tx1">
                    <a:lumMod val="50000"/>
                    <a:lumOff val="50000"/>
                  </a:schemeClr>
                </a:solidFill>
                <a:latin typeface="AauxPro OT"/>
              </a:rPr>
              <a:t>Going Forward</a:t>
            </a:r>
          </a:p>
          <a:p>
            <a:pPr marL="511175" indent="-169863">
              <a:buFont typeface="Arial" pitchFamily="34" charset="0"/>
              <a:buChar char="•"/>
            </a:pPr>
            <a:endParaRPr lang="en-US" sz="900" b="1" dirty="0" smtClean="0">
              <a:solidFill>
                <a:schemeClr val="tx1">
                  <a:lumMod val="50000"/>
                  <a:lumOff val="50000"/>
                </a:schemeClr>
              </a:solidFill>
              <a:latin typeface="AauxPro OT"/>
            </a:endParaRPr>
          </a:p>
          <a:p>
            <a:pPr marL="511175" indent="-169863">
              <a:buFont typeface="Arial" pitchFamily="34" charset="0"/>
              <a:buChar char="•"/>
            </a:pPr>
            <a:r>
              <a:rPr lang="en-US" sz="1600" dirty="0" smtClean="0">
                <a:solidFill>
                  <a:schemeClr val="tx1">
                    <a:lumMod val="50000"/>
                    <a:lumOff val="50000"/>
                  </a:schemeClr>
                </a:solidFill>
                <a:latin typeface="AauxPro OT"/>
              </a:rPr>
              <a:t>Each campus will continue to develop ten year capital plans on an annual basis, providing the necessary data to allow the Office for Capital Facilities to properly analyze the Program and determine future bonding capacity.</a:t>
            </a:r>
          </a:p>
          <a:p>
            <a:pPr marL="511175" indent="-169863">
              <a:buFont typeface="Arial" pitchFamily="34" charset="0"/>
              <a:buChar char="•"/>
            </a:pPr>
            <a:endParaRPr lang="en-US" sz="800" dirty="0" smtClean="0">
              <a:solidFill>
                <a:schemeClr val="tx1">
                  <a:lumMod val="50000"/>
                  <a:lumOff val="50000"/>
                </a:schemeClr>
              </a:solidFill>
              <a:latin typeface="AauxPro OT"/>
            </a:endParaRPr>
          </a:p>
          <a:p>
            <a:pPr marL="511175" indent="-169863">
              <a:buFont typeface="Arial" pitchFamily="34" charset="0"/>
              <a:buChar char="•"/>
            </a:pPr>
            <a:r>
              <a:rPr lang="en-US" sz="1600" dirty="0" smtClean="0">
                <a:solidFill>
                  <a:schemeClr val="tx1">
                    <a:lumMod val="50000"/>
                    <a:lumOff val="50000"/>
                  </a:schemeClr>
                </a:solidFill>
                <a:latin typeface="AauxPro OT"/>
              </a:rPr>
              <a:t>The Program expects to bond each Fall, enough for roughly one year’s worth of project disbursements.</a:t>
            </a:r>
          </a:p>
          <a:p>
            <a:pPr marL="511175" indent="-169863">
              <a:buFont typeface="Arial" pitchFamily="34" charset="0"/>
              <a:buChar char="•"/>
            </a:pPr>
            <a:endParaRPr lang="en-US" sz="900" dirty="0" smtClean="0">
              <a:solidFill>
                <a:schemeClr val="tx1">
                  <a:lumMod val="50000"/>
                  <a:lumOff val="50000"/>
                </a:schemeClr>
              </a:solidFill>
              <a:latin typeface="AauxPro OT"/>
            </a:endParaRPr>
          </a:p>
          <a:p>
            <a:pPr marL="511175" indent="-169863">
              <a:buFont typeface="Arial" pitchFamily="34" charset="0"/>
              <a:buChar char="•"/>
            </a:pPr>
            <a:r>
              <a:rPr lang="en-US" sz="1600" dirty="0" smtClean="0">
                <a:solidFill>
                  <a:schemeClr val="tx1">
                    <a:lumMod val="50000"/>
                    <a:lumOff val="50000"/>
                  </a:schemeClr>
                </a:solidFill>
                <a:latin typeface="AauxPro OT"/>
              </a:rPr>
              <a:t>The Program will continue to be a part of the overall annual SUNY Budget Submission process.</a:t>
            </a:r>
          </a:p>
          <a:p>
            <a:pPr marL="968375" lvl="1" indent="-169863">
              <a:buFont typeface="Arial" pitchFamily="34" charset="0"/>
              <a:buChar char="•"/>
            </a:pPr>
            <a:endParaRPr lang="en-US" sz="900" dirty="0" smtClean="0">
              <a:solidFill>
                <a:schemeClr val="tx1">
                  <a:lumMod val="50000"/>
                  <a:lumOff val="50000"/>
                </a:schemeClr>
              </a:solidFill>
              <a:latin typeface="AauxPro OT"/>
            </a:endParaRPr>
          </a:p>
          <a:p>
            <a:pPr marL="968375" lvl="1" indent="-169863">
              <a:buFont typeface="Arial" pitchFamily="34" charset="0"/>
              <a:buChar char="•"/>
            </a:pPr>
            <a:r>
              <a:rPr lang="en-US" sz="1600" dirty="0" smtClean="0">
                <a:solidFill>
                  <a:schemeClr val="tx1">
                    <a:lumMod val="50000"/>
                    <a:lumOff val="50000"/>
                  </a:schemeClr>
                </a:solidFill>
                <a:latin typeface="AauxPro OT"/>
              </a:rPr>
              <a:t>The Program will seek incremental increases to the $944M cap.</a:t>
            </a:r>
          </a:p>
          <a:p>
            <a:pPr marL="968375" lvl="1" indent="-169863">
              <a:buFont typeface="Arial" pitchFamily="34" charset="0"/>
              <a:buChar char="•"/>
            </a:pPr>
            <a:endParaRPr lang="en-US" sz="900" dirty="0" smtClean="0">
              <a:solidFill>
                <a:schemeClr val="tx1">
                  <a:lumMod val="50000"/>
                  <a:lumOff val="50000"/>
                </a:schemeClr>
              </a:solidFill>
              <a:latin typeface="AauxPro OT"/>
            </a:endParaRPr>
          </a:p>
          <a:p>
            <a:pPr marL="968375" lvl="1" indent="-169863">
              <a:buFont typeface="Arial" pitchFamily="34" charset="0"/>
              <a:buChar char="•"/>
            </a:pPr>
            <a:r>
              <a:rPr lang="en-US" sz="1600" dirty="0" smtClean="0">
                <a:solidFill>
                  <a:schemeClr val="tx1">
                    <a:lumMod val="50000"/>
                    <a:lumOff val="50000"/>
                  </a:schemeClr>
                </a:solidFill>
                <a:latin typeface="AauxPro OT"/>
              </a:rPr>
              <a:t>The Program will still seek Pay as you Go (Hard Dollar) capital appropriation to allow campuses to perform small maintenance and repair projects using Repair and Rehabilitation Reserves (R&amp;R)</a:t>
            </a:r>
          </a:p>
          <a:p>
            <a:pPr marL="968375" lvl="1" indent="-169863">
              <a:buFont typeface="Arial" pitchFamily="34" charset="0"/>
              <a:buChar char="•"/>
            </a:pPr>
            <a:endParaRPr lang="en-US" sz="900" dirty="0" smtClean="0">
              <a:solidFill>
                <a:schemeClr val="tx1">
                  <a:lumMod val="50000"/>
                  <a:lumOff val="50000"/>
                </a:schemeClr>
              </a:solidFill>
              <a:latin typeface="AauxPro OT"/>
            </a:endParaRPr>
          </a:p>
          <a:p>
            <a:pPr marL="968375" lvl="1" indent="-169863">
              <a:buFont typeface="Arial" pitchFamily="34" charset="0"/>
              <a:buChar char="•"/>
            </a:pPr>
            <a:r>
              <a:rPr lang="en-US" sz="1600" dirty="0" smtClean="0">
                <a:solidFill>
                  <a:schemeClr val="tx1">
                    <a:lumMod val="50000"/>
                    <a:lumOff val="50000"/>
                  </a:schemeClr>
                </a:solidFill>
                <a:latin typeface="AauxPro OT"/>
              </a:rPr>
              <a:t>The Program will also still receive operating appropriations.</a:t>
            </a:r>
          </a:p>
          <a:p>
            <a:pPr marL="511175" indent="-169863">
              <a:buFont typeface="Arial" pitchFamily="34" charset="0"/>
              <a:buChar char="•"/>
            </a:pPr>
            <a:endParaRPr lang="en-US" sz="800" dirty="0" smtClean="0">
              <a:solidFill>
                <a:schemeClr val="tx1">
                  <a:lumMod val="50000"/>
                  <a:lumOff val="50000"/>
                </a:schemeClr>
              </a:solidFill>
              <a:latin typeface="AauxPro OT"/>
            </a:endParaRPr>
          </a:p>
          <a:p>
            <a:pPr marL="511175" indent="-169863">
              <a:buFont typeface="Arial" pitchFamily="34" charset="0"/>
              <a:buChar char="•"/>
            </a:pPr>
            <a:r>
              <a:rPr lang="en-US" sz="1600" dirty="0" smtClean="0">
                <a:solidFill>
                  <a:schemeClr val="tx1">
                    <a:lumMod val="50000"/>
                    <a:lumOff val="50000"/>
                  </a:schemeClr>
                </a:solidFill>
                <a:latin typeface="AauxPro OT"/>
              </a:rPr>
              <a:t>The Program requires annual reporting to the Governor, the Director of the Budget, and various members and committees of the Senate and Assembly.</a:t>
            </a:r>
          </a:p>
        </p:txBody>
      </p:sp>
      <p:sp>
        <p:nvSpPr>
          <p:cNvPr id="13" name="Slide Number Placeholder 12"/>
          <p:cNvSpPr>
            <a:spLocks noGrp="1"/>
          </p:cNvSpPr>
          <p:nvPr>
            <p:ph type="sldNum" sz="quarter" idx="12"/>
          </p:nvPr>
        </p:nvSpPr>
        <p:spPr>
          <a:xfrm>
            <a:off x="6828408" y="6415330"/>
            <a:ext cx="2133600" cy="365125"/>
          </a:xfrm>
        </p:spPr>
        <p:txBody>
          <a:bodyPr/>
          <a:lstStyle/>
          <a:p>
            <a:fld id="{33D82B13-F593-224D-BA00-C18C518B326E}" type="slidenum">
              <a:rPr lang="en-US" smtClean="0"/>
              <a:pPr/>
              <a:t>7</a:t>
            </a:fld>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UNY_Blue_bar-01.jpg"/>
          <p:cNvPicPr>
            <a:picLocks noChangeAspect="1"/>
          </p:cNvPicPr>
          <p:nvPr/>
        </p:nvPicPr>
        <p:blipFill>
          <a:blip r:embed="rId2"/>
          <a:stretch>
            <a:fillRect/>
          </a:stretch>
        </p:blipFill>
        <p:spPr>
          <a:xfrm>
            <a:off x="0" y="0"/>
            <a:ext cx="9144001" cy="6858001"/>
          </a:xfrm>
          <a:prstGeom prst="rect">
            <a:avLst/>
          </a:prstGeom>
        </p:spPr>
      </p:pic>
      <p:pic>
        <p:nvPicPr>
          <p:cNvPr id="8" name="Picture 7" descr="SUNY_trans_circ_small_top-01.png"/>
          <p:cNvPicPr>
            <a:picLocks noChangeAspect="1"/>
          </p:cNvPicPr>
          <p:nvPr/>
        </p:nvPicPr>
        <p:blipFill>
          <a:blip r:embed="rId3"/>
          <a:stretch>
            <a:fillRect/>
          </a:stretch>
        </p:blipFill>
        <p:spPr>
          <a:xfrm>
            <a:off x="-1" y="165"/>
            <a:ext cx="9144001" cy="6858000"/>
          </a:xfrm>
          <a:prstGeom prst="rect">
            <a:avLst/>
          </a:prstGeom>
        </p:spPr>
      </p:pic>
      <p:pic>
        <p:nvPicPr>
          <p:cNvPr id="9" name="Picture 8" descr="SUNY_logo_bottom_right-01.png"/>
          <p:cNvPicPr>
            <a:picLocks noChangeAspect="1"/>
          </p:cNvPicPr>
          <p:nvPr/>
        </p:nvPicPr>
        <p:blipFill>
          <a:blip r:embed="rId4"/>
          <a:stretch>
            <a:fillRect/>
          </a:stretch>
        </p:blipFill>
        <p:spPr>
          <a:xfrm>
            <a:off x="1" y="2367"/>
            <a:ext cx="9144000" cy="6858001"/>
          </a:xfrm>
          <a:prstGeom prst="rect">
            <a:avLst/>
          </a:prstGeom>
        </p:spPr>
      </p:pic>
      <p:pic>
        <p:nvPicPr>
          <p:cNvPr id="10" name="Picture 9" descr="SUNY_small_logo-01.png"/>
          <p:cNvPicPr>
            <a:picLocks noChangeAspect="1"/>
          </p:cNvPicPr>
          <p:nvPr/>
        </p:nvPicPr>
        <p:blipFill>
          <a:blip r:embed="rId5"/>
          <a:stretch>
            <a:fillRect/>
          </a:stretch>
        </p:blipFill>
        <p:spPr>
          <a:xfrm>
            <a:off x="-16935" y="-15389"/>
            <a:ext cx="9144000" cy="6858001"/>
          </a:xfrm>
          <a:prstGeom prst="rect">
            <a:avLst/>
          </a:prstGeom>
        </p:spPr>
      </p:pic>
      <p:sp>
        <p:nvSpPr>
          <p:cNvPr id="11" name="TextBox 10"/>
          <p:cNvSpPr txBox="1"/>
          <p:nvPr/>
        </p:nvSpPr>
        <p:spPr>
          <a:xfrm>
            <a:off x="1063230" y="1327715"/>
            <a:ext cx="6251970" cy="538609"/>
          </a:xfrm>
          <a:prstGeom prst="rect">
            <a:avLst/>
          </a:prstGeom>
          <a:noFill/>
        </p:spPr>
        <p:txBody>
          <a:bodyPr wrap="square" rtlCol="0">
            <a:spAutoFit/>
          </a:bodyPr>
          <a:lstStyle/>
          <a:p>
            <a:r>
              <a:rPr lang="en-US" sz="2900" b="1" dirty="0" smtClean="0">
                <a:solidFill>
                  <a:srgbClr val="1552A6"/>
                </a:solidFill>
                <a:latin typeface="AauxPro OT"/>
              </a:rPr>
              <a:t>Residence Hall Capital Program</a:t>
            </a:r>
            <a:endParaRPr lang="en-US" sz="2900" b="1" dirty="0">
              <a:solidFill>
                <a:srgbClr val="1552A6"/>
              </a:solidFill>
              <a:latin typeface="AauxPro OT"/>
            </a:endParaRPr>
          </a:p>
        </p:txBody>
      </p:sp>
      <p:sp>
        <p:nvSpPr>
          <p:cNvPr id="12" name="TextBox 11"/>
          <p:cNvSpPr txBox="1"/>
          <p:nvPr/>
        </p:nvSpPr>
        <p:spPr>
          <a:xfrm>
            <a:off x="1063228" y="1979141"/>
            <a:ext cx="7686325" cy="4662815"/>
          </a:xfrm>
          <a:prstGeom prst="rect">
            <a:avLst/>
          </a:prstGeom>
          <a:noFill/>
        </p:spPr>
        <p:txBody>
          <a:bodyPr wrap="square" rtlCol="0">
            <a:spAutoFit/>
          </a:bodyPr>
          <a:lstStyle/>
          <a:p>
            <a:r>
              <a:rPr lang="en-US" sz="2100" b="1" dirty="0" smtClean="0">
                <a:solidFill>
                  <a:schemeClr val="tx1">
                    <a:lumMod val="50000"/>
                    <a:lumOff val="50000"/>
                  </a:schemeClr>
                </a:solidFill>
                <a:latin typeface="AauxPro OT"/>
              </a:rPr>
              <a:t>Bonded Project Initiation Process – History and Current</a:t>
            </a:r>
          </a:p>
          <a:p>
            <a:endParaRPr lang="en-US" sz="800" b="1" dirty="0" smtClean="0">
              <a:solidFill>
                <a:schemeClr val="tx1">
                  <a:lumMod val="50000"/>
                  <a:lumOff val="50000"/>
                </a:schemeClr>
              </a:solidFill>
              <a:latin typeface="AauxPro OT"/>
            </a:endParaRPr>
          </a:p>
          <a:p>
            <a:r>
              <a:rPr lang="en-US" sz="1600" b="1" u="sng" dirty="0" smtClean="0">
                <a:solidFill>
                  <a:schemeClr val="tx1">
                    <a:lumMod val="50000"/>
                    <a:lumOff val="50000"/>
                  </a:schemeClr>
                </a:solidFill>
                <a:latin typeface="AauxPro OT"/>
              </a:rPr>
              <a:t>2007 and before – Bond by Project</a:t>
            </a:r>
            <a:endParaRPr lang="en-US" sz="800" dirty="0" smtClean="0">
              <a:solidFill>
                <a:schemeClr val="tx1">
                  <a:lumMod val="50000"/>
                  <a:lumOff val="50000"/>
                </a:schemeClr>
              </a:solidFill>
              <a:latin typeface="AauxPro OT"/>
            </a:endParaRPr>
          </a:p>
          <a:p>
            <a:pPr marL="511175" indent="-169863">
              <a:buFont typeface="Arial" pitchFamily="34" charset="0"/>
              <a:buChar char="•"/>
            </a:pPr>
            <a:r>
              <a:rPr lang="en-US" sz="1400" dirty="0" smtClean="0">
                <a:solidFill>
                  <a:schemeClr val="tx1">
                    <a:lumMod val="50000"/>
                    <a:lumOff val="50000"/>
                  </a:schemeClr>
                </a:solidFill>
                <a:latin typeface="AauxPro OT"/>
              </a:rPr>
              <a:t>Projects or phases of projects were bonded in their entirety</a:t>
            </a:r>
          </a:p>
          <a:p>
            <a:pPr marL="511175" indent="-169863">
              <a:buFont typeface="Arial" pitchFamily="34" charset="0"/>
              <a:buChar char="•"/>
            </a:pPr>
            <a:r>
              <a:rPr lang="en-US" sz="1400" dirty="0" smtClean="0">
                <a:solidFill>
                  <a:schemeClr val="tx1">
                    <a:lumMod val="50000"/>
                    <a:lumOff val="50000"/>
                  </a:schemeClr>
                </a:solidFill>
                <a:latin typeface="AauxPro OT"/>
              </a:rPr>
              <a:t>Campuses owned  a portion of bonds and related debt service in perpetuity</a:t>
            </a:r>
          </a:p>
          <a:p>
            <a:pPr marL="511175" indent="-169863">
              <a:buFont typeface="Arial" pitchFamily="34" charset="0"/>
              <a:buChar char="•"/>
            </a:pPr>
            <a:r>
              <a:rPr lang="en-US" sz="1400" dirty="0" smtClean="0">
                <a:solidFill>
                  <a:schemeClr val="tx1">
                    <a:lumMod val="50000"/>
                    <a:lumOff val="50000"/>
                  </a:schemeClr>
                </a:solidFill>
                <a:latin typeface="AauxPro OT"/>
              </a:rPr>
              <a:t>If a project “missed” a bond sale, it had to wait until the next year’s sale</a:t>
            </a:r>
          </a:p>
          <a:p>
            <a:endParaRPr lang="en-US" sz="800" b="1" u="sng" dirty="0" smtClean="0">
              <a:solidFill>
                <a:schemeClr val="tx1">
                  <a:lumMod val="50000"/>
                  <a:lumOff val="50000"/>
                </a:schemeClr>
              </a:solidFill>
              <a:latin typeface="AauxPro OT"/>
            </a:endParaRPr>
          </a:p>
          <a:p>
            <a:r>
              <a:rPr lang="en-US" sz="1600" b="1" u="sng" dirty="0" smtClean="0">
                <a:solidFill>
                  <a:schemeClr val="tx1">
                    <a:lumMod val="50000"/>
                    <a:lumOff val="50000"/>
                  </a:schemeClr>
                </a:solidFill>
                <a:latin typeface="AauxPro OT"/>
              </a:rPr>
              <a:t>2008 to 2012 – Cash Flow Bonds</a:t>
            </a:r>
            <a:r>
              <a:rPr lang="en-US" sz="800" dirty="0" smtClean="0">
                <a:solidFill>
                  <a:schemeClr val="tx1">
                    <a:lumMod val="50000"/>
                    <a:lumOff val="50000"/>
                  </a:schemeClr>
                </a:solidFill>
                <a:latin typeface="AauxPro OT"/>
              </a:rPr>
              <a:t>	</a:t>
            </a:r>
          </a:p>
          <a:p>
            <a:pPr marL="511175" indent="-169863">
              <a:buFont typeface="Arial" pitchFamily="34" charset="0"/>
              <a:buChar char="•"/>
            </a:pPr>
            <a:r>
              <a:rPr lang="en-US" sz="1400" dirty="0" smtClean="0">
                <a:solidFill>
                  <a:schemeClr val="tx1">
                    <a:lumMod val="50000"/>
                    <a:lumOff val="50000"/>
                  </a:schemeClr>
                </a:solidFill>
                <a:latin typeface="AauxPro OT"/>
              </a:rPr>
              <a:t>Bonds were sold to fund the Program for 12-15 months, based on projected payments by campus and project</a:t>
            </a:r>
          </a:p>
          <a:p>
            <a:pPr marL="511175" indent="-169863">
              <a:buFont typeface="Arial" pitchFamily="34" charset="0"/>
              <a:buChar char="•"/>
            </a:pPr>
            <a:r>
              <a:rPr lang="en-US" sz="1400" dirty="0" smtClean="0">
                <a:solidFill>
                  <a:schemeClr val="tx1">
                    <a:lumMod val="50000"/>
                    <a:lumOff val="50000"/>
                  </a:schemeClr>
                </a:solidFill>
                <a:latin typeface="AauxPro OT"/>
              </a:rPr>
              <a:t>Once all proceeds are disbursed, campus debt service is adjusted based on actual use</a:t>
            </a:r>
          </a:p>
          <a:p>
            <a:pPr marL="511175" indent="-169863">
              <a:buFont typeface="Arial" pitchFamily="34" charset="0"/>
              <a:buChar char="•"/>
            </a:pPr>
            <a:r>
              <a:rPr lang="en-US" sz="1400" dirty="0" smtClean="0">
                <a:solidFill>
                  <a:schemeClr val="tx1">
                    <a:lumMod val="50000"/>
                    <a:lumOff val="50000"/>
                  </a:schemeClr>
                </a:solidFill>
                <a:latin typeface="AauxPro OT"/>
              </a:rPr>
              <a:t>Additional or Ad-Hoc projects could be added and started at anytime during the year, assuming that they would not cause cash flow problems for the Program and as long as there was available bonded appropriation</a:t>
            </a:r>
          </a:p>
          <a:p>
            <a:endParaRPr lang="en-US" sz="800" b="1" u="sng" dirty="0" smtClean="0">
              <a:solidFill>
                <a:schemeClr val="tx1">
                  <a:lumMod val="50000"/>
                  <a:lumOff val="50000"/>
                </a:schemeClr>
              </a:solidFill>
              <a:latin typeface="AauxPro OT"/>
            </a:endParaRPr>
          </a:p>
          <a:p>
            <a:r>
              <a:rPr lang="en-US" sz="1600" b="1" u="sng" dirty="0" smtClean="0">
                <a:solidFill>
                  <a:schemeClr val="tx1">
                    <a:lumMod val="50000"/>
                    <a:lumOff val="50000"/>
                  </a:schemeClr>
                </a:solidFill>
                <a:latin typeface="AauxPro OT"/>
              </a:rPr>
              <a:t>(2013 forward) – Dormitory Facilities Revenue Bonds </a:t>
            </a:r>
            <a:r>
              <a:rPr lang="en-US" sz="800" dirty="0" smtClean="0">
                <a:solidFill>
                  <a:schemeClr val="tx1">
                    <a:lumMod val="50000"/>
                    <a:lumOff val="50000"/>
                  </a:schemeClr>
                </a:solidFill>
                <a:latin typeface="AauxPro OT"/>
              </a:rPr>
              <a:t>	</a:t>
            </a:r>
          </a:p>
          <a:p>
            <a:pPr marL="511175" indent="-169863">
              <a:buFont typeface="Arial" pitchFamily="34" charset="0"/>
              <a:buChar char="•"/>
            </a:pPr>
            <a:r>
              <a:rPr lang="en-US" sz="1400" dirty="0" smtClean="0">
                <a:solidFill>
                  <a:schemeClr val="tx1">
                    <a:lumMod val="50000"/>
                    <a:lumOff val="50000"/>
                  </a:schemeClr>
                </a:solidFill>
                <a:latin typeface="AauxPro OT"/>
              </a:rPr>
              <a:t>The Program will no longer be limited by the annual appropriation</a:t>
            </a:r>
          </a:p>
          <a:p>
            <a:pPr marL="511175" indent="-169863">
              <a:buFont typeface="Arial" pitchFamily="34" charset="0"/>
              <a:buChar char="•"/>
            </a:pPr>
            <a:r>
              <a:rPr lang="en-US" sz="1400" dirty="0" smtClean="0">
                <a:solidFill>
                  <a:schemeClr val="tx1">
                    <a:lumMod val="50000"/>
                    <a:lumOff val="50000"/>
                  </a:schemeClr>
                </a:solidFill>
                <a:latin typeface="AauxPro OT"/>
              </a:rPr>
              <a:t>$944M cap will be increased every couple of years as needed</a:t>
            </a:r>
          </a:p>
          <a:p>
            <a:pPr marL="511175" indent="-169863">
              <a:buFont typeface="Arial" pitchFamily="34" charset="0"/>
              <a:buChar char="•"/>
            </a:pPr>
            <a:r>
              <a:rPr lang="en-US" sz="1400" dirty="0" smtClean="0">
                <a:solidFill>
                  <a:schemeClr val="tx1">
                    <a:lumMod val="50000"/>
                    <a:lumOff val="50000"/>
                  </a:schemeClr>
                </a:solidFill>
                <a:latin typeface="AauxPro OT"/>
              </a:rPr>
              <a:t>Projects will initially be submitted as part of the annual capital plan process and receive final approval through a new project approval process to be coordinated with DASNY.</a:t>
            </a:r>
          </a:p>
          <a:p>
            <a:pPr marL="511175" indent="-169863">
              <a:buFont typeface="Arial" pitchFamily="34" charset="0"/>
              <a:buChar char="•"/>
            </a:pPr>
            <a:r>
              <a:rPr lang="en-US" sz="1400" dirty="0" smtClean="0">
                <a:solidFill>
                  <a:schemeClr val="tx1">
                    <a:lumMod val="50000"/>
                    <a:lumOff val="50000"/>
                  </a:schemeClr>
                </a:solidFill>
                <a:latin typeface="AauxPro OT"/>
              </a:rPr>
              <a:t>Additional or Ad-Hoc projects can be added with submission of revised capital plan</a:t>
            </a:r>
          </a:p>
          <a:p>
            <a:pPr marL="511175" indent="-169863">
              <a:buFont typeface="Arial" pitchFamily="34" charset="0"/>
              <a:buChar char="•"/>
            </a:pPr>
            <a:endParaRPr lang="en-US" sz="800" dirty="0" smtClean="0">
              <a:solidFill>
                <a:schemeClr val="tx1">
                  <a:lumMod val="50000"/>
                  <a:lumOff val="50000"/>
                </a:schemeClr>
              </a:solidFill>
              <a:latin typeface="AauxPro OT"/>
            </a:endParaRPr>
          </a:p>
        </p:txBody>
      </p:sp>
      <p:sp>
        <p:nvSpPr>
          <p:cNvPr id="13" name="Slide Number Placeholder 12"/>
          <p:cNvSpPr>
            <a:spLocks noGrp="1"/>
          </p:cNvSpPr>
          <p:nvPr>
            <p:ph type="sldNum" sz="quarter" idx="12"/>
          </p:nvPr>
        </p:nvSpPr>
        <p:spPr/>
        <p:txBody>
          <a:bodyPr/>
          <a:lstStyle/>
          <a:p>
            <a:fld id="{33D82B13-F593-224D-BA00-C18C518B326E}" type="slidenum">
              <a:rPr lang="en-US" smtClean="0"/>
              <a:pPr/>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UNY_Blue_bar-01.jpg"/>
          <p:cNvPicPr>
            <a:picLocks noChangeAspect="1"/>
          </p:cNvPicPr>
          <p:nvPr/>
        </p:nvPicPr>
        <p:blipFill>
          <a:blip r:embed="rId2"/>
          <a:stretch>
            <a:fillRect/>
          </a:stretch>
        </p:blipFill>
        <p:spPr>
          <a:xfrm>
            <a:off x="0" y="0"/>
            <a:ext cx="9144001" cy="6858001"/>
          </a:xfrm>
          <a:prstGeom prst="rect">
            <a:avLst/>
          </a:prstGeom>
        </p:spPr>
      </p:pic>
      <p:pic>
        <p:nvPicPr>
          <p:cNvPr id="8" name="Picture 7" descr="SUNY_trans_circ_small_top-01.png"/>
          <p:cNvPicPr>
            <a:picLocks noChangeAspect="1"/>
          </p:cNvPicPr>
          <p:nvPr/>
        </p:nvPicPr>
        <p:blipFill>
          <a:blip r:embed="rId3"/>
          <a:stretch>
            <a:fillRect/>
          </a:stretch>
        </p:blipFill>
        <p:spPr>
          <a:xfrm>
            <a:off x="-1" y="165"/>
            <a:ext cx="9144001" cy="6858000"/>
          </a:xfrm>
          <a:prstGeom prst="rect">
            <a:avLst/>
          </a:prstGeom>
        </p:spPr>
      </p:pic>
      <p:pic>
        <p:nvPicPr>
          <p:cNvPr id="9" name="Picture 8" descr="SUNY_logo_bottom_right-01.png"/>
          <p:cNvPicPr>
            <a:picLocks noChangeAspect="1"/>
          </p:cNvPicPr>
          <p:nvPr/>
        </p:nvPicPr>
        <p:blipFill>
          <a:blip r:embed="rId4"/>
          <a:stretch>
            <a:fillRect/>
          </a:stretch>
        </p:blipFill>
        <p:spPr>
          <a:xfrm>
            <a:off x="1" y="2367"/>
            <a:ext cx="9144000" cy="6858001"/>
          </a:xfrm>
          <a:prstGeom prst="rect">
            <a:avLst/>
          </a:prstGeom>
        </p:spPr>
      </p:pic>
      <p:pic>
        <p:nvPicPr>
          <p:cNvPr id="10" name="Picture 9" descr="SUNY_small_logo-01.png"/>
          <p:cNvPicPr>
            <a:picLocks noChangeAspect="1"/>
          </p:cNvPicPr>
          <p:nvPr/>
        </p:nvPicPr>
        <p:blipFill>
          <a:blip r:embed="rId5"/>
          <a:stretch>
            <a:fillRect/>
          </a:stretch>
        </p:blipFill>
        <p:spPr>
          <a:xfrm>
            <a:off x="-16935" y="-1"/>
            <a:ext cx="9144000" cy="6858001"/>
          </a:xfrm>
          <a:prstGeom prst="rect">
            <a:avLst/>
          </a:prstGeom>
        </p:spPr>
      </p:pic>
      <p:sp>
        <p:nvSpPr>
          <p:cNvPr id="11" name="TextBox 10"/>
          <p:cNvSpPr txBox="1"/>
          <p:nvPr/>
        </p:nvSpPr>
        <p:spPr>
          <a:xfrm>
            <a:off x="1063230" y="1327715"/>
            <a:ext cx="7623570" cy="584775"/>
          </a:xfrm>
          <a:prstGeom prst="rect">
            <a:avLst/>
          </a:prstGeom>
          <a:noFill/>
        </p:spPr>
        <p:txBody>
          <a:bodyPr wrap="square" rtlCol="0">
            <a:spAutoFit/>
          </a:bodyPr>
          <a:lstStyle/>
          <a:p>
            <a:r>
              <a:rPr lang="en-US" sz="2900" b="1" dirty="0" smtClean="0">
                <a:solidFill>
                  <a:srgbClr val="1552A6"/>
                </a:solidFill>
                <a:latin typeface="AauxPro OT"/>
              </a:rPr>
              <a:t>Residence Hall Capital Program - </a:t>
            </a:r>
            <a:r>
              <a:rPr lang="en-US" sz="3200" b="1" dirty="0" smtClean="0">
                <a:solidFill>
                  <a:srgbClr val="1552A6"/>
                </a:solidFill>
                <a:latin typeface="AauxPro OT"/>
              </a:rPr>
              <a:t>FAQ’s</a:t>
            </a:r>
          </a:p>
        </p:txBody>
      </p:sp>
      <p:sp>
        <p:nvSpPr>
          <p:cNvPr id="12" name="TextBox 11"/>
          <p:cNvSpPr txBox="1"/>
          <p:nvPr/>
        </p:nvSpPr>
        <p:spPr>
          <a:xfrm>
            <a:off x="622963" y="1912490"/>
            <a:ext cx="8063837" cy="5170646"/>
          </a:xfrm>
          <a:prstGeom prst="rect">
            <a:avLst/>
          </a:prstGeom>
          <a:noFill/>
        </p:spPr>
        <p:txBody>
          <a:bodyPr wrap="square" rtlCol="0">
            <a:spAutoFit/>
          </a:bodyPr>
          <a:lstStyle/>
          <a:p>
            <a:endParaRPr lang="en-US" sz="800" b="1" dirty="0" smtClean="0">
              <a:solidFill>
                <a:schemeClr val="tx1">
                  <a:lumMod val="50000"/>
                  <a:lumOff val="50000"/>
                </a:schemeClr>
              </a:solidFill>
              <a:latin typeface="AauxPro OT"/>
            </a:endParaRPr>
          </a:p>
          <a:p>
            <a:pPr marL="461963" indent="-461963"/>
            <a:r>
              <a:rPr lang="en-US" sz="1600" b="1" dirty="0" smtClean="0">
                <a:solidFill>
                  <a:srgbClr val="FF0000"/>
                </a:solidFill>
                <a:latin typeface="AauxPro OT"/>
              </a:rPr>
              <a:t>Q:</a:t>
            </a:r>
            <a:r>
              <a:rPr lang="en-US" sz="1600" b="1" dirty="0" smtClean="0">
                <a:solidFill>
                  <a:schemeClr val="tx1">
                    <a:lumMod val="50000"/>
                    <a:lumOff val="50000"/>
                  </a:schemeClr>
                </a:solidFill>
                <a:latin typeface="AauxPro OT"/>
              </a:rPr>
              <a:t>	</a:t>
            </a:r>
            <a:r>
              <a:rPr lang="en-US" sz="1600" dirty="0" smtClean="0">
                <a:solidFill>
                  <a:schemeClr val="tx1">
                    <a:lumMod val="50000"/>
                    <a:lumOff val="50000"/>
                  </a:schemeClr>
                </a:solidFill>
                <a:latin typeface="AauxPro OT"/>
              </a:rPr>
              <a:t>Who owns the residence halls and when does that status change?</a:t>
            </a:r>
          </a:p>
          <a:p>
            <a:pPr marL="461963" indent="-461963">
              <a:spcBef>
                <a:spcPts val="600"/>
              </a:spcBef>
            </a:pPr>
            <a:r>
              <a:rPr lang="en-US" sz="1600" b="1" dirty="0" smtClean="0">
                <a:solidFill>
                  <a:srgbClr val="165FC2"/>
                </a:solidFill>
                <a:latin typeface="AauxPro OT"/>
              </a:rPr>
              <a:t>A:</a:t>
            </a:r>
            <a:r>
              <a:rPr lang="en-US" sz="1600" dirty="0" smtClean="0">
                <a:solidFill>
                  <a:schemeClr val="tx1">
                    <a:lumMod val="50000"/>
                    <a:lumOff val="50000"/>
                  </a:schemeClr>
                </a:solidFill>
                <a:latin typeface="AauxPro OT"/>
              </a:rPr>
              <a:t>	DASNY still owns all buildings in the program until </a:t>
            </a:r>
            <a:r>
              <a:rPr lang="en-US" sz="1600" u="sng" dirty="0" smtClean="0">
                <a:solidFill>
                  <a:schemeClr val="tx1">
                    <a:lumMod val="50000"/>
                    <a:lumOff val="50000"/>
                  </a:schemeClr>
                </a:solidFill>
                <a:latin typeface="AauxPro OT"/>
              </a:rPr>
              <a:t>all</a:t>
            </a:r>
            <a:r>
              <a:rPr lang="en-US" sz="1600" dirty="0" smtClean="0">
                <a:solidFill>
                  <a:schemeClr val="tx1">
                    <a:lumMod val="50000"/>
                    <a:lumOff val="50000"/>
                  </a:schemeClr>
                </a:solidFill>
                <a:latin typeface="AauxPro OT"/>
              </a:rPr>
              <a:t> outstanding debt is paid. Since debt will continue to be issued under this program, there will in effect always be outstanding debt.</a:t>
            </a:r>
            <a:endParaRPr lang="en-US" sz="800" dirty="0" smtClean="0">
              <a:solidFill>
                <a:schemeClr val="tx1">
                  <a:lumMod val="50000"/>
                  <a:lumOff val="50000"/>
                </a:schemeClr>
              </a:solidFill>
              <a:latin typeface="AauxPro OT"/>
            </a:endParaRPr>
          </a:p>
          <a:p>
            <a:pPr marL="461963" indent="-461963">
              <a:spcBef>
                <a:spcPts val="1200"/>
              </a:spcBef>
            </a:pPr>
            <a:r>
              <a:rPr lang="en-US" sz="1600" b="1" dirty="0" smtClean="0">
                <a:solidFill>
                  <a:srgbClr val="FF0000"/>
                </a:solidFill>
                <a:latin typeface="AauxPro OT"/>
              </a:rPr>
              <a:t>Q:</a:t>
            </a:r>
            <a:r>
              <a:rPr lang="en-US" sz="1600" b="1" dirty="0" smtClean="0">
                <a:solidFill>
                  <a:schemeClr val="tx1">
                    <a:lumMod val="50000"/>
                    <a:lumOff val="50000"/>
                  </a:schemeClr>
                </a:solidFill>
                <a:latin typeface="AauxPro OT"/>
              </a:rPr>
              <a:t>	</a:t>
            </a:r>
            <a:r>
              <a:rPr lang="en-US" sz="1600" dirty="0" smtClean="0">
                <a:solidFill>
                  <a:schemeClr val="tx1">
                    <a:lumMod val="50000"/>
                    <a:lumOff val="50000"/>
                  </a:schemeClr>
                </a:solidFill>
                <a:latin typeface="AauxPro OT"/>
              </a:rPr>
              <a:t>What mechanisms are in place to achieve the total SUNY requirement at T&amp;F when some campuses haven't filled their requirement, so that other campuses can get their operating cash?</a:t>
            </a:r>
          </a:p>
          <a:p>
            <a:pPr marL="461963" indent="-461963">
              <a:spcBef>
                <a:spcPts val="600"/>
              </a:spcBef>
            </a:pPr>
            <a:r>
              <a:rPr lang="en-US" sz="1600" b="1" dirty="0" smtClean="0">
                <a:solidFill>
                  <a:srgbClr val="165FC2"/>
                </a:solidFill>
                <a:latin typeface="AauxPro OT"/>
              </a:rPr>
              <a:t>A:</a:t>
            </a:r>
            <a:r>
              <a:rPr lang="en-US" sz="1600" dirty="0" smtClean="0">
                <a:solidFill>
                  <a:schemeClr val="tx1">
                    <a:lumMod val="50000"/>
                    <a:lumOff val="50000"/>
                  </a:schemeClr>
                </a:solidFill>
                <a:latin typeface="AauxPro OT"/>
              </a:rPr>
              <a:t>	Program reserves from the revolving loan fund currently held at System Administration will be filling an unallocated account at T&amp;F. The cash in this account will count toward the total SUNY requirement, covering those campuses that have not yet filled, allowing others to start flowing funds back to the campus. .</a:t>
            </a:r>
            <a:endParaRPr lang="en-US" sz="800" b="1" dirty="0" smtClean="0">
              <a:solidFill>
                <a:srgbClr val="FF0000"/>
              </a:solidFill>
              <a:latin typeface="AauxPro OT"/>
            </a:endParaRPr>
          </a:p>
          <a:p>
            <a:pPr marL="461963" indent="-461963">
              <a:spcBef>
                <a:spcPts val="1200"/>
              </a:spcBef>
            </a:pPr>
            <a:r>
              <a:rPr lang="en-US" sz="1600" b="1" dirty="0" smtClean="0">
                <a:solidFill>
                  <a:srgbClr val="FF0000"/>
                </a:solidFill>
                <a:latin typeface="AauxPro OT"/>
              </a:rPr>
              <a:t>Q:</a:t>
            </a:r>
            <a:r>
              <a:rPr lang="en-US" sz="1600" b="1" dirty="0" smtClean="0">
                <a:solidFill>
                  <a:schemeClr val="tx1">
                    <a:lumMod val="50000"/>
                    <a:lumOff val="50000"/>
                  </a:schemeClr>
                </a:solidFill>
                <a:latin typeface="AauxPro OT"/>
              </a:rPr>
              <a:t>	</a:t>
            </a:r>
            <a:r>
              <a:rPr lang="en-US" sz="1600" dirty="0" smtClean="0">
                <a:solidFill>
                  <a:schemeClr val="tx1">
                    <a:lumMod val="50000"/>
                    <a:lumOff val="50000"/>
                  </a:schemeClr>
                </a:solidFill>
                <a:latin typeface="AauxPro OT"/>
              </a:rPr>
              <a:t>What was the cost to establish this Program?</a:t>
            </a:r>
          </a:p>
          <a:p>
            <a:pPr marL="461963" indent="-461963">
              <a:spcBef>
                <a:spcPts val="600"/>
              </a:spcBef>
            </a:pPr>
            <a:r>
              <a:rPr lang="en-US" sz="1600" b="1" dirty="0" smtClean="0">
                <a:solidFill>
                  <a:srgbClr val="165FC2"/>
                </a:solidFill>
                <a:latin typeface="AauxPro OT"/>
              </a:rPr>
              <a:t>A:</a:t>
            </a:r>
            <a:r>
              <a:rPr lang="en-US" sz="1600" dirty="0" smtClean="0">
                <a:solidFill>
                  <a:schemeClr val="tx1">
                    <a:lumMod val="50000"/>
                    <a:lumOff val="50000"/>
                  </a:schemeClr>
                </a:solidFill>
                <a:latin typeface="AauxPro OT"/>
              </a:rPr>
              <a:t>	Cost ≈ $530K  for the 1½ year long process</a:t>
            </a:r>
          </a:p>
          <a:p>
            <a:pPr marL="461963" indent="-461963">
              <a:spcBef>
                <a:spcPts val="1200"/>
              </a:spcBef>
            </a:pPr>
            <a:r>
              <a:rPr lang="en-US" sz="1600" b="1" dirty="0" smtClean="0">
                <a:solidFill>
                  <a:srgbClr val="FF0000"/>
                </a:solidFill>
                <a:latin typeface="AauxPro OT"/>
              </a:rPr>
              <a:t>Q:	</a:t>
            </a:r>
            <a:r>
              <a:rPr lang="en-US" sz="1600" dirty="0" smtClean="0">
                <a:solidFill>
                  <a:schemeClr val="tx1">
                    <a:lumMod val="50000"/>
                    <a:lumOff val="50000"/>
                  </a:schemeClr>
                </a:solidFill>
                <a:latin typeface="AauxPro OT"/>
              </a:rPr>
              <a:t>What will the incremental ongoing costs be to run this Program?</a:t>
            </a:r>
          </a:p>
          <a:p>
            <a:pPr marL="461963" indent="-461963">
              <a:spcBef>
                <a:spcPts val="600"/>
              </a:spcBef>
            </a:pPr>
            <a:r>
              <a:rPr lang="en-US" sz="1600" b="1" dirty="0" smtClean="0">
                <a:solidFill>
                  <a:srgbClr val="165FC2"/>
                </a:solidFill>
                <a:latin typeface="AauxPro OT"/>
              </a:rPr>
              <a:t>A:</a:t>
            </a:r>
            <a:r>
              <a:rPr lang="en-US" sz="1600" dirty="0" smtClean="0">
                <a:solidFill>
                  <a:schemeClr val="tx1">
                    <a:lumMod val="50000"/>
                    <a:lumOff val="50000"/>
                  </a:schemeClr>
                </a:solidFill>
                <a:latin typeface="AauxPro OT"/>
              </a:rPr>
              <a:t>	Tax and Finance is the only measurable annual expense, </a:t>
            </a:r>
            <a:r>
              <a:rPr lang="en-US" sz="1600" dirty="0" smtClean="0">
                <a:solidFill>
                  <a:schemeClr val="tx1">
                    <a:lumMod val="50000"/>
                    <a:lumOff val="50000"/>
                  </a:schemeClr>
                </a:solidFill>
              </a:rPr>
              <a:t>≈ $125K </a:t>
            </a:r>
          </a:p>
          <a:p>
            <a:pPr marL="461963" indent="-461963"/>
            <a:endParaRPr lang="en-US" sz="1600" dirty="0" smtClean="0">
              <a:solidFill>
                <a:schemeClr val="tx1">
                  <a:lumMod val="50000"/>
                  <a:lumOff val="50000"/>
                </a:schemeClr>
              </a:solidFill>
              <a:latin typeface="AauxPro OT"/>
            </a:endParaRPr>
          </a:p>
          <a:p>
            <a:endParaRPr lang="en-US" sz="1600" dirty="0" smtClean="0">
              <a:solidFill>
                <a:schemeClr val="tx1">
                  <a:lumMod val="50000"/>
                  <a:lumOff val="50000"/>
                </a:schemeClr>
              </a:solidFill>
              <a:latin typeface="AauxPro OT"/>
            </a:endParaRPr>
          </a:p>
        </p:txBody>
      </p:sp>
      <p:sp>
        <p:nvSpPr>
          <p:cNvPr id="13" name="Slide Number Placeholder 12"/>
          <p:cNvSpPr>
            <a:spLocks noGrp="1"/>
          </p:cNvSpPr>
          <p:nvPr>
            <p:ph type="sldNum" sz="quarter" idx="12"/>
          </p:nvPr>
        </p:nvSpPr>
        <p:spPr/>
        <p:txBody>
          <a:bodyPr/>
          <a:lstStyle/>
          <a:p>
            <a:fld id="{33D82B13-F593-224D-BA00-C18C518B326E}" type="slidenum">
              <a:rPr lang="en-US" smtClean="0"/>
              <a:pPr/>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3936</TotalTime>
  <Words>1176</Words>
  <Application>Microsoft Office PowerPoint</Application>
  <PresentationFormat>On-screen Show (4:3)</PresentationFormat>
  <Paragraphs>162</Paragraphs>
  <Slides>9</Slides>
  <Notes>1</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Slide 1</vt:lpstr>
      <vt:lpstr>Slide 2</vt:lpstr>
      <vt:lpstr>Slide 3</vt:lpstr>
      <vt:lpstr>Slide 4</vt:lpstr>
      <vt:lpstr>Slide 5</vt:lpstr>
      <vt:lpstr>Slide 6</vt:lpstr>
      <vt:lpstr>Slide 7</vt:lpstr>
      <vt:lpstr>Slide 8</vt:lpstr>
      <vt:lpstr>Slide 9</vt:lpstr>
    </vt:vector>
  </TitlesOfParts>
  <Company>LPK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lpkuser</dc:creator>
  <cp:lastModifiedBy>zulloan</cp:lastModifiedBy>
  <cp:revision>152</cp:revision>
  <dcterms:created xsi:type="dcterms:W3CDTF">2010-08-30T20:00:37Z</dcterms:created>
  <dcterms:modified xsi:type="dcterms:W3CDTF">2013-10-01T18:47:35Z</dcterms:modified>
</cp:coreProperties>
</file>