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668" r:id="rId2"/>
  </p:sldMasterIdLst>
  <p:notesMasterIdLst>
    <p:notesMasterId r:id="rId26"/>
  </p:notesMasterIdLst>
  <p:handoutMasterIdLst>
    <p:handoutMasterId r:id="rId27"/>
  </p:handoutMasterIdLst>
  <p:sldIdLst>
    <p:sldId id="275" r:id="rId3"/>
    <p:sldId id="272" r:id="rId4"/>
    <p:sldId id="281" r:id="rId5"/>
    <p:sldId id="284" r:id="rId6"/>
    <p:sldId id="285" r:id="rId7"/>
    <p:sldId id="288" r:id="rId8"/>
    <p:sldId id="289" r:id="rId9"/>
    <p:sldId id="287" r:id="rId10"/>
    <p:sldId id="286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2" r:id="rId20"/>
    <p:sldId id="278" r:id="rId21"/>
    <p:sldId id="276" r:id="rId22"/>
    <p:sldId id="280" r:id="rId23"/>
    <p:sldId id="277" r:id="rId24"/>
    <p:sldId id="27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0033CC"/>
    <a:srgbClr val="FF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82" autoAdjust="0"/>
    <p:restoredTop sz="90341" autoAdjust="0"/>
  </p:normalViewPr>
  <p:slideViewPr>
    <p:cSldViewPr snapToGrid="0">
      <p:cViewPr varScale="1">
        <p:scale>
          <a:sx n="106" d="100"/>
          <a:sy n="106" d="100"/>
        </p:scale>
        <p:origin x="-176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44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-3846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kassl\Documents\Comparison%20Template%20LK%20Formatted%20Vers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kassl\Documents\bridgett's%20graph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kassl\Documents\bridgett's%20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Source</a:t>
            </a:r>
            <a:r>
              <a:rPr lang="en-US" baseline="0" dirty="0"/>
              <a:t> Energy Use by Agency</a:t>
            </a:r>
            <a:endParaRPr lang="en-US" dirty="0"/>
          </a:p>
        </c:rich>
      </c:tx>
      <c:layout>
        <c:manualLayout>
          <c:xMode val="edge"/>
          <c:yMode val="edge"/>
          <c:x val="0.25933264409872575"/>
          <c:y val="9.1042727099013898E-2"/>
        </c:manualLayout>
      </c:layout>
    </c:title>
    <c:view3D>
      <c:rotX val="30"/>
      <c:rotY val="134"/>
      <c:perspective val="30"/>
    </c:view3D>
    <c:plotArea>
      <c:layout>
        <c:manualLayout>
          <c:layoutTarget val="inner"/>
          <c:xMode val="edge"/>
          <c:yMode val="edge"/>
          <c:x val="5.1388888888888901E-2"/>
          <c:y val="0.21082895888014022"/>
          <c:w val="0.85833333333333295"/>
          <c:h val="0.68470800524934472"/>
        </c:manualLayout>
      </c:layout>
      <c:pie3DChart>
        <c:varyColors val="1"/>
        <c:ser>
          <c:idx val="0"/>
          <c:order val="0"/>
          <c:dPt>
            <c:idx val="4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-0.12082024454668319"/>
                  <c:y val="-0.26372483630446086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sz="1200" dirty="0">
                        <a:solidFill>
                          <a:schemeClr val="bg1"/>
                        </a:solidFill>
                      </a:rPr>
                      <a:t>CUNY
10%</a:t>
                    </a:r>
                  </a:p>
                </c:rich>
              </c:tx>
              <c:spPr/>
              <c:showCatName val="1"/>
              <c:showPercent val="1"/>
            </c:dLbl>
            <c:dLbl>
              <c:idx val="1"/>
              <c:layout>
                <c:manualLayout>
                  <c:x val="0.15266781115660621"/>
                  <c:y val="-0.2684136981593939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sz="1200" dirty="0">
                        <a:solidFill>
                          <a:schemeClr val="bg1"/>
                        </a:solidFill>
                      </a:rPr>
                      <a:t>DOCCs (Corrections)
17%</a:t>
                    </a:r>
                    <a:endParaRPr lang="en-US" sz="1050" dirty="0">
                      <a:solidFill>
                        <a:schemeClr val="bg1"/>
                      </a:solidFill>
                    </a:endParaRPr>
                  </a:p>
                </c:rich>
              </c:tx>
              <c:spPr/>
              <c:showCatName val="1"/>
              <c:showPercent val="1"/>
            </c:dLbl>
            <c:dLbl>
              <c:idx val="2"/>
              <c:layout>
                <c:manualLayout>
                  <c:x val="0"/>
                  <c:y val="8.1115567063603247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OGS </a:t>
                    </a:r>
                  </a:p>
                  <a:p>
                    <a:r>
                      <a:rPr lang="en-US" sz="1200" b="0" dirty="0"/>
                      <a:t>(General Services)
</a:t>
                    </a:r>
                    <a:r>
                      <a:rPr lang="en-US" sz="1200" dirty="0"/>
                      <a:t>7%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3"/>
              <c:layout>
                <c:manualLayout>
                  <c:x val="-2.8308180227471599E-2"/>
                  <c:y val="-8.1100174978127701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>
                        <a:latin typeface="Arial" pitchFamily="34" charset="0"/>
                        <a:cs typeface="Arial" pitchFamily="34" charset="0"/>
                      </a:rPr>
                      <a:t>OMH</a:t>
                    </a:r>
                    <a:r>
                      <a:rPr lang="en-US" sz="1200" b="1" baseline="0" dirty="0">
                        <a:latin typeface="Arial" pitchFamily="34" charset="0"/>
                        <a:cs typeface="Arial" pitchFamily="34" charset="0"/>
                      </a:rPr>
                      <a:t> </a:t>
                    </a:r>
                  </a:p>
                  <a:p>
                    <a:r>
                      <a:rPr lang="en-US" sz="1200" b="1" baseline="0" dirty="0">
                        <a:latin typeface="Arial" pitchFamily="34" charset="0"/>
                        <a:cs typeface="Arial" pitchFamily="34" charset="0"/>
                      </a:rPr>
                      <a:t>(</a:t>
                    </a:r>
                    <a:r>
                      <a:rPr lang="en-US" sz="1200" b="0" dirty="0">
                        <a:latin typeface="Arial" pitchFamily="34" charset="0"/>
                        <a:cs typeface="Arial" pitchFamily="34" charset="0"/>
                      </a:rPr>
                      <a:t>Mental</a:t>
                    </a:r>
                  </a:p>
                  <a:p>
                    <a:r>
                      <a:rPr lang="en-US" sz="1200" b="0" dirty="0">
                        <a:latin typeface="Arial" pitchFamily="34" charset="0"/>
                        <a:cs typeface="Arial" pitchFamily="34" charset="0"/>
                      </a:rPr>
                      <a:t>Health)
</a:t>
                    </a:r>
                    <a:r>
                      <a:rPr lang="en-US" sz="1200" b="1" dirty="0">
                        <a:latin typeface="Arial" pitchFamily="34" charset="0"/>
                        <a:cs typeface="Arial" pitchFamily="34" charset="0"/>
                      </a:rPr>
                      <a:t>7%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4"/>
              <c:layout>
                <c:manualLayout>
                  <c:x val="1.2347112860892399E-2"/>
                  <c:y val="-0.1097710702828812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>
                        <a:latin typeface="Arial" pitchFamily="34" charset="0"/>
                        <a:cs typeface="Arial" pitchFamily="34" charset="0"/>
                      </a:rPr>
                      <a:t>MTA </a:t>
                    </a:r>
                    <a:r>
                      <a:rPr lang="en-US" sz="1200" b="0" dirty="0">
                        <a:latin typeface="Arial" pitchFamily="34" charset="0"/>
                        <a:cs typeface="Arial" pitchFamily="34" charset="0"/>
                      </a:rPr>
                      <a:t>(Subways</a:t>
                    </a:r>
                    <a:r>
                      <a:rPr lang="en-US" sz="1200" b="0" baseline="0" dirty="0">
                        <a:latin typeface="Arial" pitchFamily="34" charset="0"/>
                        <a:cs typeface="Arial" pitchFamily="34" charset="0"/>
                      </a:rPr>
                      <a:t> &amp; </a:t>
                    </a:r>
                    <a:r>
                      <a:rPr lang="en-US" sz="1200" b="0" dirty="0">
                        <a:latin typeface="Arial" pitchFamily="34" charset="0"/>
                        <a:cs typeface="Arial" pitchFamily="34" charset="0"/>
                      </a:rPr>
                      <a:t>Buses, LIRR, Metro No., Bridges &amp;Tunnels)</a:t>
                    </a:r>
                    <a:r>
                      <a:rPr lang="en-US" sz="1200" b="1" dirty="0">
                        <a:latin typeface="Arial" pitchFamily="34" charset="0"/>
                        <a:cs typeface="Arial" pitchFamily="34" charset="0"/>
                      </a:rPr>
                      <a:t>
8%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5"/>
              <c:layout>
                <c:manualLayout>
                  <c:x val="-8.3761472910874615E-2"/>
                  <c:y val="0.12268089477509073"/>
                </c:manualLayout>
              </c:layout>
              <c:tx>
                <c:rich>
                  <a:bodyPr/>
                  <a:lstStyle/>
                  <a:p>
                    <a:pPr>
                      <a:defRPr sz="1200" b="1" baseline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en-US" sz="1200" baseline="0" dirty="0">
                        <a:solidFill>
                          <a:schemeClr val="bg1"/>
                        </a:solidFill>
                      </a:rPr>
                      <a:t>SUNY
43%</a:t>
                    </a:r>
                  </a:p>
                </c:rich>
              </c:tx>
              <c:spPr/>
              <c:showCatName val="1"/>
              <c:showPercent val="1"/>
            </c:dLbl>
            <c:dLbl>
              <c:idx val="6"/>
              <c:layout>
                <c:manualLayout>
                  <c:x val="3.1483595800524976E-2"/>
                  <c:y val="-1.2724555263925338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All </a:t>
                    </a:r>
                  </a:p>
                  <a:p>
                    <a:r>
                      <a:rPr lang="en-US" sz="1200" dirty="0"/>
                      <a:t>Other Agencies
8%</a:t>
                    </a:r>
                    <a:endParaRPr lang="en-US" sz="1100" dirty="0"/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sz="1200" b="1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Sheet1!$G$4:$G$10</c:f>
              <c:strCache>
                <c:ptCount val="7"/>
                <c:pt idx="0">
                  <c:v>CUNY</c:v>
                </c:pt>
                <c:pt idx="1">
                  <c:v>DOCCs (Corrections)</c:v>
                </c:pt>
                <c:pt idx="2">
                  <c:v>OGS (General Services)</c:v>
                </c:pt>
                <c:pt idx="3">
                  <c:v>Mental Health</c:v>
                </c:pt>
                <c:pt idx="4">
                  <c:v>MTA (Subways/Buses, LIRR, Metro North, Bridges&amp;Tunnels)</c:v>
                </c:pt>
                <c:pt idx="5">
                  <c:v>SUNY</c:v>
                </c:pt>
                <c:pt idx="6">
                  <c:v>All Other Agencies</c:v>
                </c:pt>
              </c:strCache>
            </c:strRef>
          </c:cat>
          <c:val>
            <c:numRef>
              <c:f>Sheet1!$H$4:$H$10</c:f>
              <c:numCache>
                <c:formatCode>0.0%</c:formatCode>
                <c:ptCount val="7"/>
                <c:pt idx="0">
                  <c:v>9.8140477854753008E-2</c:v>
                </c:pt>
                <c:pt idx="1">
                  <c:v>0.16763727990208291</c:v>
                </c:pt>
                <c:pt idx="2">
                  <c:v>7.5466104232046485E-2</c:v>
                </c:pt>
                <c:pt idx="3">
                  <c:v>7.5190515544932557E-2</c:v>
                </c:pt>
                <c:pt idx="4">
                  <c:v>7.5508216785783996E-2</c:v>
                </c:pt>
                <c:pt idx="5">
                  <c:v>0.42953331116121601</c:v>
                </c:pt>
                <c:pt idx="6">
                  <c:v>7.8524094519185253E-2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4.4196959755030699E-2"/>
          <c:y val="4.11204432779236E-2"/>
          <c:w val="0.87197025371828596"/>
          <c:h val="0.73000087489063903"/>
        </c:manualLayout>
      </c:layout>
      <c:barChart>
        <c:barDir val="col"/>
        <c:grouping val="clustered"/>
        <c:ser>
          <c:idx val="0"/>
          <c:order val="0"/>
          <c:tx>
            <c:strRef>
              <c:f>'Figure 6'!$M$3</c:f>
              <c:strCache>
                <c:ptCount val="1"/>
                <c:pt idx="0">
                  <c:v>Total Source kBtu/SQFT</c:v>
                </c:pt>
              </c:strCache>
            </c:strRef>
          </c:tx>
          <c:dLbls>
            <c:dLbl>
              <c:idx val="0"/>
              <c:layout>
                <c:manualLayout>
                  <c:x val="2.1741032370953661E-3"/>
                  <c:y val="-1.3068329525366006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-2.7156256398014198E-2"/>
                </c:manualLayout>
              </c:layout>
              <c:showVal val="1"/>
            </c:dLbl>
            <c:dLbl>
              <c:idx val="2"/>
              <c:layout>
                <c:manualLayout>
                  <c:x val="-4.1666666666666683E-3"/>
                  <c:y val="-1.2619477936746728E-2"/>
                </c:manualLayout>
              </c:layout>
              <c:showVal val="1"/>
            </c:dLbl>
            <c:dLbl>
              <c:idx val="3"/>
              <c:layout>
                <c:manualLayout>
                  <c:x val="-2.7777777777777835E-3"/>
                  <c:y val="-3.772127325376981E-2"/>
                </c:manualLayout>
              </c:layout>
              <c:showVal val="1"/>
            </c:dLbl>
            <c:dLbl>
              <c:idx val="4"/>
              <c:layout>
                <c:manualLayout>
                  <c:x val="0"/>
                  <c:y val="-2.6696784003694077E-2"/>
                </c:manualLayout>
              </c:layout>
              <c:showVal val="1"/>
            </c:dLbl>
            <c:dLbl>
              <c:idx val="5"/>
              <c:layout>
                <c:manualLayout>
                  <c:x val="9.9628171478565223E-4"/>
                  <c:y val="-5.0911493112609479E-2"/>
                </c:manualLayout>
              </c:layout>
              <c:showVal val="1"/>
            </c:dLbl>
            <c:dLbl>
              <c:idx val="6"/>
              <c:layout>
                <c:manualLayout>
                  <c:x val="-3.9260717410323774E-4"/>
                  <c:y val="-4.5020012170600157E-2"/>
                </c:manualLayout>
              </c:layout>
              <c:showVal val="1"/>
            </c:dLbl>
            <c:dLbl>
              <c:idx val="7"/>
              <c:layout>
                <c:manualLayout>
                  <c:x val="-1.3891076115485576E-3"/>
                  <c:y val="-2.1368897673112192E-2"/>
                </c:manualLayout>
              </c:layout>
              <c:showVal val="1"/>
            </c:dLbl>
            <c:dLbl>
              <c:idx val="8"/>
              <c:layout>
                <c:manualLayout>
                  <c:x val="-3.7740594925633293E-3"/>
                  <c:y val="-1.2619477936746728E-2"/>
                </c:manualLayout>
              </c:layout>
              <c:showVal val="1"/>
            </c:dLbl>
            <c:dLbl>
              <c:idx val="9"/>
              <c:layout>
                <c:manualLayout>
                  <c:x val="-3.7740594925634295E-3"/>
                  <c:y val="-1.9293755636175663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'Figure 6'!$L$4:$L$13</c:f>
              <c:strCache>
                <c:ptCount val="10"/>
                <c:pt idx="0">
                  <c:v>SUNY</c:v>
                </c:pt>
                <c:pt idx="1">
                  <c:v>DOCCS</c:v>
                </c:pt>
                <c:pt idx="2">
                  <c:v>CUNY</c:v>
                </c:pt>
                <c:pt idx="3">
                  <c:v>OGS</c:v>
                </c:pt>
                <c:pt idx="4">
                  <c:v>MTA</c:v>
                </c:pt>
                <c:pt idx="5">
                  <c:v>OMH</c:v>
                </c:pt>
                <c:pt idx="6">
                  <c:v>OMH</c:v>
                </c:pt>
                <c:pt idx="7">
                  <c:v>OPWDD</c:v>
                </c:pt>
                <c:pt idx="8">
                  <c:v>DOH</c:v>
                </c:pt>
                <c:pt idx="9">
                  <c:v>NFTA</c:v>
                </c:pt>
              </c:strCache>
            </c:strRef>
          </c:cat>
          <c:val>
            <c:numRef>
              <c:f>'Figure 6'!$M$4:$M$13</c:f>
              <c:numCache>
                <c:formatCode>_(* #,##0_);_(* \(#,##0\);_(* "-"??_);_(@_)</c:formatCode>
                <c:ptCount val="10"/>
                <c:pt idx="0">
                  <c:v>258.21063691146929</c:v>
                </c:pt>
                <c:pt idx="1">
                  <c:v>240.62083660170364</c:v>
                </c:pt>
                <c:pt idx="2">
                  <c:v>275.21198758730719</c:v>
                </c:pt>
                <c:pt idx="3">
                  <c:v>226.58361655544061</c:v>
                </c:pt>
                <c:pt idx="4">
                  <c:v>398.6544147520421</c:v>
                </c:pt>
                <c:pt idx="5">
                  <c:v>216.12224648244313</c:v>
                </c:pt>
                <c:pt idx="6">
                  <c:v>216.12224648244313</c:v>
                </c:pt>
                <c:pt idx="7">
                  <c:v>270.90219129455301</c:v>
                </c:pt>
                <c:pt idx="8">
                  <c:v>164.88285909775001</c:v>
                </c:pt>
                <c:pt idx="9">
                  <c:v>429.93599551743222</c:v>
                </c:pt>
              </c:numCache>
            </c:numRef>
          </c:val>
        </c:ser>
        <c:axId val="76634752"/>
        <c:axId val="76640640"/>
      </c:barChart>
      <c:lineChart>
        <c:grouping val="standard"/>
        <c:ser>
          <c:idx val="1"/>
          <c:order val="1"/>
          <c:tx>
            <c:strRef>
              <c:f>'Figure 6'!$N$3</c:f>
              <c:strCache>
                <c:ptCount val="1"/>
                <c:pt idx="0">
                  <c:v>Weighted average for State Source EUI</c:v>
                </c:pt>
              </c:strCache>
            </c:strRef>
          </c:tx>
          <c:marker>
            <c:symbol val="none"/>
          </c:marker>
          <c:cat>
            <c:strRef>
              <c:f>'Figure 6'!$L$4:$L$13</c:f>
              <c:strCache>
                <c:ptCount val="10"/>
                <c:pt idx="0">
                  <c:v>SUNY</c:v>
                </c:pt>
                <c:pt idx="1">
                  <c:v>DOCCS</c:v>
                </c:pt>
                <c:pt idx="2">
                  <c:v>CUNY</c:v>
                </c:pt>
                <c:pt idx="3">
                  <c:v>OGS</c:v>
                </c:pt>
                <c:pt idx="4">
                  <c:v>MTA</c:v>
                </c:pt>
                <c:pt idx="5">
                  <c:v>OMH</c:v>
                </c:pt>
                <c:pt idx="6">
                  <c:v>OMH</c:v>
                </c:pt>
                <c:pt idx="7">
                  <c:v>OPWDD</c:v>
                </c:pt>
                <c:pt idx="8">
                  <c:v>DOH</c:v>
                </c:pt>
                <c:pt idx="9">
                  <c:v>NFTA</c:v>
                </c:pt>
              </c:strCache>
            </c:strRef>
          </c:cat>
          <c:val>
            <c:numRef>
              <c:f>'Figure 6'!$N$4:$N$13</c:f>
              <c:numCache>
                <c:formatCode>General</c:formatCode>
                <c:ptCount val="10"/>
                <c:pt idx="0">
                  <c:v>252.2</c:v>
                </c:pt>
                <c:pt idx="1">
                  <c:v>252.2</c:v>
                </c:pt>
                <c:pt idx="2">
                  <c:v>252.2</c:v>
                </c:pt>
                <c:pt idx="3">
                  <c:v>252.2</c:v>
                </c:pt>
                <c:pt idx="4">
                  <c:v>252.2</c:v>
                </c:pt>
                <c:pt idx="5">
                  <c:v>252.2</c:v>
                </c:pt>
                <c:pt idx="6">
                  <c:v>252.2</c:v>
                </c:pt>
                <c:pt idx="7">
                  <c:v>252.2</c:v>
                </c:pt>
                <c:pt idx="8">
                  <c:v>252.2</c:v>
                </c:pt>
                <c:pt idx="9">
                  <c:v>252.2</c:v>
                </c:pt>
              </c:numCache>
            </c:numRef>
          </c:val>
        </c:ser>
        <c:marker val="1"/>
        <c:axId val="76634752"/>
        <c:axId val="76640640"/>
      </c:lineChart>
      <c:catAx>
        <c:axId val="76634752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6640640"/>
        <c:crosses val="autoZero"/>
        <c:auto val="1"/>
        <c:lblAlgn val="ctr"/>
        <c:lblOffset val="100"/>
      </c:catAx>
      <c:valAx>
        <c:axId val="76640640"/>
        <c:scaling>
          <c:orientation val="minMax"/>
        </c:scaling>
        <c:axPos val="l"/>
        <c:majorGridlines/>
        <c:numFmt formatCode="_(* #,##0_);_(* \(#,##0\);_(* &quot;-&quot;??_);_(@_)" sourceLinked="1"/>
        <c:tickLblPos val="nextTo"/>
        <c:crossAx val="7663475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3.4533357748886002E-2"/>
          <c:y val="0.88888888888888895"/>
          <c:w val="0.86414716943923997"/>
          <c:h val="6.697375328083989E-2"/>
        </c:manualLayout>
      </c:layout>
      <c:overlay val="1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</c:chart>
  <c:spPr>
    <a:noFill/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Source EUI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</c:dLbls>
          <c:cat>
            <c:strRef>
              <c:f>'figure 10'!$A$8:$A$12</c:f>
              <c:strCache>
                <c:ptCount val="5"/>
                <c:pt idx="0">
                  <c:v>SUNY Health Centers</c:v>
                </c:pt>
                <c:pt idx="1">
                  <c:v>SUNY Major Campuses</c:v>
                </c:pt>
                <c:pt idx="2">
                  <c:v>All Other SUNY</c:v>
                </c:pt>
                <c:pt idx="3">
                  <c:v>CUNY</c:v>
                </c:pt>
                <c:pt idx="4">
                  <c:v>All Universities</c:v>
                </c:pt>
              </c:strCache>
            </c:strRef>
          </c:cat>
          <c:val>
            <c:numRef>
              <c:f>'figure 10'!$G$8:$G$12</c:f>
              <c:numCache>
                <c:formatCode>_(* #,##0_);_(* \(#,##0\);_(* "-"??_);_(@_)</c:formatCode>
                <c:ptCount val="5"/>
                <c:pt idx="0">
                  <c:v>421.86402075809639</c:v>
                </c:pt>
                <c:pt idx="1">
                  <c:v>247.26005287994113</c:v>
                </c:pt>
                <c:pt idx="2">
                  <c:v>206.8879799440698</c:v>
                </c:pt>
                <c:pt idx="3">
                  <c:v>277.87484006121002</c:v>
                </c:pt>
                <c:pt idx="4">
                  <c:v>261.39285503452771</c:v>
                </c:pt>
              </c:numCache>
            </c:numRef>
          </c:val>
        </c:ser>
        <c:gapWidth val="75"/>
        <c:overlap val="-25"/>
        <c:axId val="74601984"/>
        <c:axId val="74603520"/>
      </c:barChart>
      <c:lineChart>
        <c:grouping val="standard"/>
        <c:ser>
          <c:idx val="1"/>
          <c:order val="1"/>
          <c:tx>
            <c:v>State - Average Source EUI</c:v>
          </c:tx>
          <c:spPr>
            <a:ln w="41275"/>
          </c:spPr>
          <c:marker>
            <c:symbol val="none"/>
          </c:marker>
          <c:val>
            <c:numRef>
              <c:f>'figure 10'!$P$8:$P$12</c:f>
              <c:numCache>
                <c:formatCode>_(* #,##0.00_);_(* \(#,##0.00\);_(* "-"??_);_(@_)</c:formatCode>
                <c:ptCount val="5"/>
                <c:pt idx="0">
                  <c:v>252.19558826471931</c:v>
                </c:pt>
                <c:pt idx="1">
                  <c:v>252.19558826471931</c:v>
                </c:pt>
                <c:pt idx="2">
                  <c:v>252.19558826471931</c:v>
                </c:pt>
                <c:pt idx="3">
                  <c:v>252.19558826471931</c:v>
                </c:pt>
                <c:pt idx="4">
                  <c:v>252.19558826471931</c:v>
                </c:pt>
              </c:numCache>
            </c:numRef>
          </c:val>
        </c:ser>
        <c:marker val="1"/>
        <c:axId val="74601984"/>
        <c:axId val="74603520"/>
      </c:lineChart>
      <c:catAx>
        <c:axId val="7460198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74603520"/>
        <c:crosses val="autoZero"/>
        <c:auto val="1"/>
        <c:lblAlgn val="ctr"/>
        <c:lblOffset val="100"/>
      </c:catAx>
      <c:valAx>
        <c:axId val="74603520"/>
        <c:scaling>
          <c:orientation val="minMax"/>
        </c:scaling>
        <c:axPos val="l"/>
        <c:majorGridlines/>
        <c:numFmt formatCode="_(* #,##0_);_(* \(#,##0\);_(* &quot;-&quot;??_);_(@_)" sourceLinked="1"/>
        <c:majorTickMark val="none"/>
        <c:tickLblPos val="nextTo"/>
        <c:spPr>
          <a:ln w="9525">
            <a:noFill/>
          </a:ln>
        </c:spPr>
        <c:crossAx val="74601984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827E5E-CB9F-4402-805F-330287870FB9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C30A9F-0A13-4BAC-9E15-D3BC4E201C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F07FA-BAF0-45E0-B14A-4CB29D60158E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7E8787-9323-4F37-8B81-7649943A40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2706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3450" y="257175"/>
            <a:ext cx="5037138" cy="37798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B5761F-1300-4E20-90BC-E8AC45ADBBD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7E8787-9323-4F37-8B81-7649943A404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NY_trns_circles-01.png"/>
          <p:cNvPicPr>
            <a:picLocks noChangeAspect="1"/>
          </p:cNvPicPr>
          <p:nvPr/>
        </p:nvPicPr>
        <p:blipFill>
          <a:blip r:embed="rId2" cstate="print"/>
          <a:srcRect l="37447" t="36170"/>
          <a:stretch>
            <a:fillRect/>
          </a:stretch>
        </p:blipFill>
        <p:spPr>
          <a:xfrm>
            <a:off x="3424136" y="2480553"/>
            <a:ext cx="5719866" cy="4377448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>
            <a:off x="719847" y="782868"/>
            <a:ext cx="4367719" cy="2033081"/>
            <a:chOff x="719847" y="1021404"/>
            <a:chExt cx="4367719" cy="2033081"/>
          </a:xfrm>
        </p:grpSpPr>
        <p:pic>
          <p:nvPicPr>
            <p:cNvPr id="7" name="Picture 6" descr="SUNY_State_text-01.png"/>
            <p:cNvPicPr>
              <a:picLocks noChangeAspect="1"/>
            </p:cNvPicPr>
            <p:nvPr/>
          </p:nvPicPr>
          <p:blipFill>
            <a:blip r:embed="rId3" cstate="print"/>
            <a:srcRect l="23682" t="21844" r="44403" b="63830"/>
            <a:stretch>
              <a:fillRect/>
            </a:stretch>
          </p:blipFill>
          <p:spPr>
            <a:xfrm>
              <a:off x="2169268" y="1498060"/>
              <a:ext cx="2918298" cy="982493"/>
            </a:xfrm>
            <a:prstGeom prst="rect">
              <a:avLst/>
            </a:prstGeom>
          </p:spPr>
        </p:pic>
        <p:pic>
          <p:nvPicPr>
            <p:cNvPr id="8" name="Picture 7" descr="SUNY_Logo-01.png"/>
            <p:cNvPicPr>
              <a:picLocks noChangeAspect="1"/>
            </p:cNvPicPr>
            <p:nvPr/>
          </p:nvPicPr>
          <p:blipFill>
            <a:blip r:embed="rId4" cstate="print"/>
            <a:srcRect l="7766" t="14894" r="65638" b="55461"/>
            <a:stretch>
              <a:fillRect/>
            </a:stretch>
          </p:blipFill>
          <p:spPr>
            <a:xfrm>
              <a:off x="719847" y="1021404"/>
              <a:ext cx="2431915" cy="2033081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2704408" y="2655398"/>
            <a:ext cx="56768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SUNY Office for Capital Facilities (OCF)</a:t>
            </a:r>
            <a:endParaRPr lang="en-US" sz="3600" b="0" dirty="0">
              <a:latin typeface="AauxPro O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38049" y="5517719"/>
            <a:ext cx="56768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auxPro OT"/>
              </a:rPr>
              <a:t>May 2013</a:t>
            </a:r>
            <a:endParaRPr lang="en-US" sz="1600" b="1" dirty="0">
              <a:latin typeface="AauxPro OT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7652-43DB-4169-9586-250FA83F9867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0E7E-1950-4F1D-AD84-D7D423802F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7652-43DB-4169-9586-250FA83F9867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0E7E-1950-4F1D-AD84-D7D423802F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7652-43DB-4169-9586-250FA83F9867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0E7E-1950-4F1D-AD84-D7D423802F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7652-43DB-4169-9586-250FA83F9867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0E7E-1950-4F1D-AD84-D7D423802F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7652-43DB-4169-9586-250FA83F9867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0E7E-1950-4F1D-AD84-D7D423802F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7652-43DB-4169-9586-250FA83F9867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0E7E-1950-4F1D-AD84-D7D423802F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7652-43DB-4169-9586-250FA83F9867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0E7E-1950-4F1D-AD84-D7D423802F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7652-43DB-4169-9586-250FA83F9867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0E7E-1950-4F1D-AD84-D7D423802F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57200" y="3829050"/>
            <a:ext cx="8229600" cy="8001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484421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871330"/>
            <a:ext cx="8229600" cy="4327451"/>
          </a:xfrm>
          <a:prstGeom prst="rect">
            <a:avLst/>
          </a:prstGeom>
        </p:spPr>
        <p:txBody>
          <a:bodyPr/>
          <a:lstStyle>
            <a:lvl1pPr>
              <a:buClr>
                <a:srgbClr val="3FB0E9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</a:defRPr>
            </a:lvl1pPr>
            <a:lvl2pPr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Ø"/>
              <a:defRPr sz="2600">
                <a:solidFill>
                  <a:schemeClr val="tx1"/>
                </a:solidFill>
              </a:defRPr>
            </a:lvl2pPr>
            <a:lvl3pPr>
              <a:buFont typeface="Calibri" pitchFamily="34" charset="0"/>
              <a:buChar char="•"/>
              <a:defRPr sz="220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1002193"/>
          </a:xfrm>
          <a:prstGeom prst="rect">
            <a:avLst/>
          </a:prstGeom>
        </p:spPr>
        <p:txBody>
          <a:bodyPr/>
          <a:lstStyle>
            <a:lvl1pPr>
              <a:defRPr sz="4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>
          <a:xfrm>
            <a:off x="457200" y="6480175"/>
            <a:ext cx="2133600" cy="365125"/>
          </a:xfrm>
        </p:spPr>
        <p:txBody>
          <a:bodyPr/>
          <a:lstStyle/>
          <a:p>
            <a:fld id="{A96D04EF-5BB6-4B83-9A14-7435D2153360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5"/>
          </p:nvPr>
        </p:nvSpPr>
        <p:spPr>
          <a:xfrm>
            <a:off x="6553200" y="6480175"/>
            <a:ext cx="2133600" cy="365125"/>
          </a:xfrm>
        </p:spPr>
        <p:txBody>
          <a:bodyPr/>
          <a:lstStyle/>
          <a:p>
            <a:fld id="{8AB2EB0A-C688-4055-8D1B-E95553802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6D04EF-5BB6-4B83-9A14-7435D2153360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EB0A-C688-4055-8D1B-E955538023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486339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96D04EF-5BB6-4B83-9A14-7435D2153360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AB2EB0A-C688-4055-8D1B-E95553802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9961"/>
            <a:ext cx="8229600" cy="107447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56989"/>
            <a:ext cx="4038600" cy="425463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56989"/>
            <a:ext cx="4038600" cy="425463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6D04EF-5BB6-4B83-9A14-7435D2153360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EB0A-C688-4055-8D1B-E95553802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003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457200" y="3829050"/>
            <a:ext cx="8229600" cy="8001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6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484421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7652-43DB-4169-9586-250FA83F9867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0E7E-1950-4F1D-AD84-D7D423802F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7652-43DB-4169-9586-250FA83F9867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0E7E-1950-4F1D-AD84-D7D423802F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57652-43DB-4169-9586-250FA83F9867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90E7E-1950-4F1D-AD84-D7D423802F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D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UNY_trans_circles_top-01.png"/>
          <p:cNvPicPr>
            <a:picLocks noChangeAspect="1"/>
          </p:cNvPicPr>
          <p:nvPr/>
        </p:nvPicPr>
        <p:blipFill>
          <a:blip r:embed="rId8" cstate="print">
            <a:lum bright="-20000"/>
          </a:blip>
          <a:srcRect l="57103" b="26729"/>
          <a:stretch>
            <a:fillRect/>
          </a:stretch>
        </p:blipFill>
        <p:spPr>
          <a:xfrm>
            <a:off x="5221479" y="0"/>
            <a:ext cx="3922521" cy="502492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0583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9" cstate="print"/>
          <a:srcRect r="69691" b="82750"/>
          <a:stretch>
            <a:fillRect/>
          </a:stretch>
        </p:blipFill>
        <p:spPr>
          <a:xfrm>
            <a:off x="-84709" y="-82499"/>
            <a:ext cx="2771424" cy="118296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7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A96D04EF-5BB6-4B83-9A14-7435D2153360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7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AB2EB0A-C688-4055-8D1B-E95553802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57652-43DB-4169-9586-250FA83F9867}" type="datetimeFigureOut">
              <a:rPr lang="en-US" smtClean="0"/>
              <a:pPr/>
              <a:t>6/6/2013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90E7E-1950-4F1D-AD84-D7D423802F6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3.png"/><Relationship Id="rId4" Type="http://schemas.openxmlformats.org/officeDocument/2006/relationships/package" Target="../embeddings/Microsoft_Office_Word_Document1.docx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mailto:jessica.miller@suny.edu" TargetMode="External"/><Relationship Id="rId3" Type="http://schemas.openxmlformats.org/officeDocument/2006/relationships/hyperlink" Target="mailto:karren.bee-donohoe@suny.edu" TargetMode="External"/><Relationship Id="rId7" Type="http://schemas.openxmlformats.org/officeDocument/2006/relationships/hyperlink" Target="mailto:deborah.howard@suny.edu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kathleen.slusher@suny.edu" TargetMode="External"/><Relationship Id="rId5" Type="http://schemas.openxmlformats.org/officeDocument/2006/relationships/hyperlink" Target="mailto:rebecca.goldstein@suny.edu" TargetMode="External"/><Relationship Id="rId10" Type="http://schemas.openxmlformats.org/officeDocument/2006/relationships/hyperlink" Target="mailto:david.ferrari@suny.edu" TargetMode="External"/><Relationship Id="rId4" Type="http://schemas.openxmlformats.org/officeDocument/2006/relationships/hyperlink" Target="mailto:angela.zullo@suny.edu" TargetMode="External"/><Relationship Id="rId9" Type="http://schemas.openxmlformats.org/officeDocument/2006/relationships/hyperlink" Target="mailto:barbara.boyle@suny.ed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339285" y="2726579"/>
            <a:ext cx="8229600" cy="1489075"/>
          </a:xfrm>
          <a:ln>
            <a:noFill/>
          </a:ln>
        </p:spPr>
        <p:txBody>
          <a:bodyPr>
            <a:normAutofit/>
          </a:bodyPr>
          <a:lstStyle/>
          <a:p>
            <a:pPr eaLnBrk="1" hangingPunct="1"/>
            <a:r>
              <a:rPr lang="en-US" sz="3200" dirty="0" smtClean="0">
                <a:solidFill>
                  <a:srgbClr val="005CA7"/>
                </a:solidFill>
                <a:latin typeface="Arial" charset="0"/>
                <a:cs typeface="Arial" charset="0"/>
              </a:rPr>
              <a:t>Implementing Executive Order 88 at SUNY: </a:t>
            </a:r>
            <a:br>
              <a:rPr lang="en-US" sz="3200" dirty="0" smtClean="0">
                <a:solidFill>
                  <a:srgbClr val="005CA7"/>
                </a:solidFill>
                <a:latin typeface="Arial" charset="0"/>
                <a:cs typeface="Arial" charset="0"/>
              </a:rPr>
            </a:br>
            <a:r>
              <a:rPr lang="en-US" sz="3200" dirty="0" smtClean="0">
                <a:solidFill>
                  <a:srgbClr val="005CA7"/>
                </a:solidFill>
                <a:latin typeface="Arial" charset="0"/>
                <a:cs typeface="Arial" charset="0"/>
              </a:rPr>
              <a:t>Background, Context and 2013 Work Plans</a:t>
            </a:r>
            <a:endParaRPr lang="en-US" sz="4000" dirty="0" smtClean="0">
              <a:solidFill>
                <a:srgbClr val="005CA7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Picture 8" descr="NYPAHORLOGObluesm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728" y="5163670"/>
            <a:ext cx="2941076" cy="687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7222" y="161366"/>
            <a:ext cx="1588538" cy="124700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" name="Title 3"/>
          <p:cNvSpPr txBox="1">
            <a:spLocks/>
          </p:cNvSpPr>
          <p:nvPr/>
        </p:nvSpPr>
        <p:spPr bwMode="auto">
          <a:xfrm>
            <a:off x="6973556" y="4990214"/>
            <a:ext cx="1668539" cy="86065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en-US" sz="1600" b="1" i="0" dirty="0" smtClean="0"/>
              <a:t>May 2, 2013</a:t>
            </a:r>
            <a:endParaRPr lang="en-US" sz="1600" b="1" i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5932" y="1237766"/>
            <a:ext cx="6216306" cy="99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0" y="4319214"/>
            <a:ext cx="9144000" cy="0"/>
          </a:xfrm>
          <a:prstGeom prst="line">
            <a:avLst/>
          </a:prstGeom>
          <a:noFill/>
          <a:ln w="28575">
            <a:solidFill>
              <a:srgbClr val="005CA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0" y="2706983"/>
            <a:ext cx="9144000" cy="0"/>
          </a:xfrm>
          <a:prstGeom prst="line">
            <a:avLst/>
          </a:prstGeom>
          <a:noFill/>
          <a:ln w="28575">
            <a:solidFill>
              <a:srgbClr val="005CA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30306" y="309563"/>
            <a:ext cx="8229600" cy="681037"/>
          </a:xfrm>
        </p:spPr>
        <p:txBody>
          <a:bodyPr/>
          <a:lstStyle/>
          <a:p>
            <a:r>
              <a:rPr lang="en-US" sz="2600" dirty="0" smtClean="0"/>
              <a:t>Build Smart NY Basics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199" y="2335302"/>
            <a:ext cx="8328721" cy="3746838"/>
          </a:xfrm>
          <a:ln>
            <a:solidFill>
              <a:srgbClr val="005CA7"/>
            </a:solidFill>
          </a:ln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2200" b="1" u="sng" kern="1200" dirty="0">
                <a:latin typeface="Calibri" pitchFamily="34" charset="0"/>
              </a:rPr>
              <a:t>Objectives</a:t>
            </a:r>
            <a:r>
              <a:rPr lang="en-US" sz="2200" b="1" u="sng" kern="1200" dirty="0" smtClean="0">
                <a:latin typeface="Calibri" pitchFamily="34" charset="0"/>
              </a:rPr>
              <a:t>:</a:t>
            </a:r>
          </a:p>
          <a:p>
            <a:pPr marL="228600" indent="-228600"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228600" algn="l"/>
              </a:tabLst>
              <a:defRPr/>
            </a:pPr>
            <a:r>
              <a:rPr lang="en-US" sz="2200" b="1" cap="small" dirty="0" smtClean="0">
                <a:solidFill>
                  <a:srgbClr val="005CA7"/>
                </a:solidFill>
                <a:latin typeface="Calibri" pitchFamily="34" charset="0"/>
              </a:rPr>
              <a:t>Foster cost-effective investment… </a:t>
            </a:r>
            <a:r>
              <a:rPr lang="en-US" sz="2200" dirty="0" smtClean="0">
                <a:latin typeface="Calibri" pitchFamily="34" charset="0"/>
              </a:rPr>
              <a:t>in state government building equipment, operations and infrastructure</a:t>
            </a:r>
          </a:p>
          <a:p>
            <a:pPr marL="228600" indent="-228600"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228600" algn="l"/>
              </a:tabLst>
              <a:defRPr/>
            </a:pPr>
            <a:r>
              <a:rPr lang="en-US" sz="2200" b="1" cap="small" dirty="0">
                <a:solidFill>
                  <a:srgbClr val="005CA7"/>
                </a:solidFill>
                <a:latin typeface="Calibri" pitchFamily="34" charset="0"/>
              </a:rPr>
              <a:t>Institutionalize </a:t>
            </a:r>
            <a:r>
              <a:rPr lang="en-US" sz="2200" b="1" cap="small" dirty="0" smtClean="0">
                <a:solidFill>
                  <a:srgbClr val="005CA7"/>
                </a:solidFill>
                <a:latin typeface="Calibri" pitchFamily="34" charset="0"/>
              </a:rPr>
              <a:t>accountability… </a:t>
            </a:r>
            <a:r>
              <a:rPr lang="en-US" sz="2200" dirty="0" smtClean="0">
                <a:latin typeface="Calibri" pitchFamily="34" charset="0"/>
              </a:rPr>
              <a:t>with a transparent performance management system that drives energy savings results and transforms building operations culture </a:t>
            </a:r>
          </a:p>
          <a:p>
            <a:pPr marL="228600" indent="-228600"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228600" algn="l"/>
              </a:tabLst>
              <a:defRPr/>
            </a:pPr>
            <a:r>
              <a:rPr lang="en-US" sz="2200" b="1" cap="small" dirty="0" smtClean="0">
                <a:solidFill>
                  <a:srgbClr val="005CA7"/>
                </a:solidFill>
                <a:latin typeface="Calibri" pitchFamily="34" charset="0"/>
              </a:rPr>
              <a:t>Demonstrate success… </a:t>
            </a:r>
            <a:r>
              <a:rPr lang="en-US" sz="2200" dirty="0" smtClean="0">
                <a:latin typeface="Calibri" pitchFamily="34" charset="0"/>
              </a:rPr>
              <a:t>and model energy efficiency solutions for public and private buildings</a:t>
            </a:r>
          </a:p>
          <a:p>
            <a:pPr marL="228600" indent="-228600"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228600" algn="l"/>
              </a:tabLst>
              <a:defRPr/>
            </a:pPr>
            <a:r>
              <a:rPr lang="en-US" sz="2200" b="1" cap="small" dirty="0">
                <a:solidFill>
                  <a:srgbClr val="005CA7"/>
                </a:solidFill>
                <a:latin typeface="Calibri" pitchFamily="34" charset="0"/>
              </a:rPr>
              <a:t>Generate economic growth… </a:t>
            </a:r>
            <a:r>
              <a:rPr lang="en-US" sz="2200" dirty="0">
                <a:latin typeface="Calibri" pitchFamily="34" charset="0"/>
              </a:rPr>
              <a:t>and green jobs</a:t>
            </a:r>
            <a:r>
              <a:rPr lang="en-US" sz="2200" b="1" dirty="0">
                <a:latin typeface="Calibri" pitchFamily="34" charset="0"/>
              </a:rPr>
              <a:t> </a:t>
            </a:r>
            <a:r>
              <a:rPr lang="en-US" sz="2200" dirty="0">
                <a:latin typeface="Calibri" pitchFamily="34" charset="0"/>
              </a:rPr>
              <a:t>across New York State</a:t>
            </a:r>
          </a:p>
          <a:p>
            <a:pPr marL="228600" indent="-228600">
              <a:spcAft>
                <a:spcPts val="600"/>
              </a:spcAft>
              <a:buClrTx/>
              <a:buFont typeface="Wingdings" pitchFamily="2" charset="2"/>
              <a:buChar char="§"/>
              <a:tabLst>
                <a:tab pos="228600" algn="l"/>
              </a:tabLst>
              <a:defRPr/>
            </a:pPr>
            <a:endParaRPr lang="en-US" sz="2200" dirty="0" smtClean="0">
              <a:latin typeface="Calibri" pitchFamily="34" charset="0"/>
            </a:endParaRPr>
          </a:p>
        </p:txBody>
      </p:sp>
      <p:sp>
        <p:nvSpPr>
          <p:cNvPr id="5" name="Text Placeholder 2"/>
          <p:cNvSpPr txBox="1">
            <a:spLocks/>
          </p:cNvSpPr>
          <p:nvPr/>
        </p:nvSpPr>
        <p:spPr bwMode="auto">
          <a:xfrm>
            <a:off x="457200" y="1089026"/>
            <a:ext cx="8328720" cy="1102846"/>
          </a:xfrm>
          <a:prstGeom prst="rect">
            <a:avLst/>
          </a:prstGeom>
          <a:solidFill>
            <a:srgbClr val="005CA7"/>
          </a:solidFill>
          <a:ln w="9525">
            <a:solidFill>
              <a:srgbClr val="005CA7"/>
            </a:solidFill>
            <a:miter lim="800000"/>
            <a:headEnd/>
            <a:tailEnd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7"/>
              </a:buClr>
              <a:buFont typeface="Wingdings" pitchFamily="2" charset="2"/>
              <a:buChar char="n"/>
              <a:tabLst>
                <a:tab pos="346075" algn="l"/>
              </a:tabLs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7"/>
              </a:buClr>
              <a:buSzPct val="75000"/>
              <a:buFont typeface="Wingdings" pitchFamily="2" charset="2"/>
              <a:buChar char="n"/>
              <a:tabLst>
                <a:tab pos="346075" algn="l"/>
              </a:tabLst>
              <a:defRPr sz="1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7"/>
              </a:buClr>
              <a:buSzPct val="55000"/>
              <a:buFont typeface="Wingdings" pitchFamily="2" charset="2"/>
              <a:buChar char="n"/>
              <a:tabLst>
                <a:tab pos="346075" algn="l"/>
              </a:tabLst>
              <a:defRPr sz="1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346075" algn="l"/>
              </a:tabLst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6075" algn="l"/>
              </a:tabLs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346075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346075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346075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346075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None/>
              <a:defRPr/>
            </a:pPr>
            <a:r>
              <a:rPr lang="en-US" sz="2200" i="0" u="sng" dirty="0" smtClean="0">
                <a:solidFill>
                  <a:schemeClr val="bg1"/>
                </a:solidFill>
                <a:latin typeface="Calibri" pitchFamily="34" charset="0"/>
              </a:rPr>
              <a:t>Goal</a:t>
            </a:r>
            <a:r>
              <a:rPr lang="en-US" sz="2200" i="0" u="sng" dirty="0">
                <a:solidFill>
                  <a:schemeClr val="bg1"/>
                </a:solidFill>
                <a:latin typeface="Calibri" pitchFamily="34" charset="0"/>
              </a:rPr>
              <a:t>:</a:t>
            </a:r>
            <a:r>
              <a:rPr lang="en-US" sz="2200" i="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200" i="0" dirty="0" smtClean="0">
                <a:solidFill>
                  <a:schemeClr val="bg1"/>
                </a:solidFill>
                <a:latin typeface="Calibri" pitchFamily="34" charset="0"/>
              </a:rPr>
              <a:t> Accelerate implementation of </a:t>
            </a:r>
            <a:r>
              <a:rPr lang="en-US" sz="2200" i="0" dirty="0">
                <a:solidFill>
                  <a:schemeClr val="bg1"/>
                </a:solidFill>
                <a:latin typeface="Calibri" pitchFamily="34" charset="0"/>
              </a:rPr>
              <a:t>energy efficiency </a:t>
            </a:r>
            <a:r>
              <a:rPr lang="en-US" sz="2200" i="0" dirty="0" smtClean="0">
                <a:solidFill>
                  <a:schemeClr val="bg1"/>
                </a:solidFill>
                <a:latin typeface="Calibri" pitchFamily="34" charset="0"/>
              </a:rPr>
              <a:t>improvements in state government buildings: reducing  costs, curtailing greenhouse gases, </a:t>
            </a:r>
            <a:r>
              <a:rPr lang="en-US" sz="2200" i="0" dirty="0">
                <a:solidFill>
                  <a:schemeClr val="bg1"/>
                </a:solidFill>
                <a:latin typeface="Calibri" pitchFamily="34" charset="0"/>
              </a:rPr>
              <a:t>and </a:t>
            </a:r>
            <a:r>
              <a:rPr lang="en-US" sz="2200" i="0" dirty="0" smtClean="0">
                <a:solidFill>
                  <a:schemeClr val="bg1"/>
                </a:solidFill>
                <a:latin typeface="Calibri" pitchFamily="34" charset="0"/>
              </a:rPr>
              <a:t>enhancing </a:t>
            </a:r>
            <a:r>
              <a:rPr lang="en-US" sz="2200" i="0" dirty="0">
                <a:solidFill>
                  <a:schemeClr val="bg1"/>
                </a:solidFill>
                <a:latin typeface="Calibri" pitchFamily="34" charset="0"/>
              </a:rPr>
              <a:t>energy security</a:t>
            </a:r>
          </a:p>
          <a:p>
            <a:pPr marL="0" indent="0" algn="ctr">
              <a:buFont typeface="Wingdings" pitchFamily="2" charset="2"/>
              <a:buNone/>
              <a:defRPr/>
            </a:pPr>
            <a:endParaRPr lang="en-US" sz="2400" i="0" u="sng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7318" y="290214"/>
            <a:ext cx="2008602" cy="32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91868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6274"/>
          </a:xfrm>
        </p:spPr>
        <p:txBody>
          <a:bodyPr/>
          <a:lstStyle/>
          <a:p>
            <a:r>
              <a:rPr lang="en-US" sz="2600" dirty="0"/>
              <a:t>Executive Order 88 Basics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48653" y="965581"/>
            <a:ext cx="3553326" cy="5667829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005CA7"/>
                </a:solidFill>
              </a:rPr>
              <a:t>The </a:t>
            </a:r>
            <a:r>
              <a:rPr lang="en-US" sz="2400" b="1" dirty="0">
                <a:solidFill>
                  <a:srgbClr val="005CA7"/>
                </a:solidFill>
              </a:rPr>
              <a:t>Target:  </a:t>
            </a:r>
          </a:p>
          <a:p>
            <a:r>
              <a:rPr lang="en-US" sz="2400" dirty="0" smtClean="0"/>
              <a:t>20% energy consumption reduction </a:t>
            </a:r>
            <a:r>
              <a:rPr lang="en-US" sz="2400" dirty="0"/>
              <a:t>in State-owned and managed </a:t>
            </a:r>
            <a:r>
              <a:rPr lang="en-US" sz="2400" dirty="0" smtClean="0"/>
              <a:t>by </a:t>
            </a:r>
            <a:r>
              <a:rPr lang="en-US" sz="2400" dirty="0"/>
              <a:t>April 2020</a:t>
            </a:r>
          </a:p>
          <a:p>
            <a:pPr marL="0" indent="0">
              <a:buNone/>
            </a:pPr>
            <a:endParaRPr lang="en-US" sz="1050" dirty="0">
              <a:solidFill>
                <a:srgbClr val="005CA7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5CA7"/>
                </a:solidFill>
              </a:rPr>
              <a:t>The Metric</a:t>
            </a:r>
          </a:p>
          <a:p>
            <a:r>
              <a:rPr lang="en-US" sz="2400" dirty="0"/>
              <a:t>Source Energy </a:t>
            </a:r>
            <a:r>
              <a:rPr lang="en-US" sz="2400" dirty="0" smtClean="0"/>
              <a:t>Use                                                                       Intensity</a:t>
            </a: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1050" dirty="0" smtClean="0">
              <a:solidFill>
                <a:srgbClr val="005CA7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rgbClr val="005CA7"/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5CA7"/>
                </a:solidFill>
              </a:rPr>
              <a:t>Baseline Year</a:t>
            </a:r>
            <a:endParaRPr lang="en-US" sz="2400" b="1" dirty="0">
              <a:solidFill>
                <a:srgbClr val="005CA7"/>
              </a:solidFill>
            </a:endParaRPr>
          </a:p>
          <a:p>
            <a:r>
              <a:rPr lang="en-US" sz="2400" dirty="0" smtClean="0"/>
              <a:t>State Fiscal Year 2010 –                                                                        2011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7318" y="290214"/>
            <a:ext cx="2008602" cy="32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24"/>
          <p:cNvGrpSpPr/>
          <p:nvPr/>
        </p:nvGrpSpPr>
        <p:grpSpPr>
          <a:xfrm>
            <a:off x="705595" y="4129949"/>
            <a:ext cx="2472440" cy="1077218"/>
            <a:chOff x="1861719" y="3810000"/>
            <a:chExt cx="2472440" cy="1077218"/>
          </a:xfrm>
        </p:grpSpPr>
        <p:sp>
          <p:nvSpPr>
            <p:cNvPr id="26" name="TextBox 25"/>
            <p:cNvSpPr txBox="1"/>
            <p:nvPr/>
          </p:nvSpPr>
          <p:spPr>
            <a:xfrm>
              <a:off x="2907165" y="3810000"/>
              <a:ext cx="1426994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Source </a:t>
              </a:r>
            </a:p>
            <a:p>
              <a:pPr algn="ctr"/>
              <a:r>
                <a:rPr lang="en-US" u="sng" dirty="0" smtClean="0"/>
                <a:t> Energy Use </a:t>
              </a:r>
            </a:p>
            <a:p>
              <a:pPr algn="ctr"/>
              <a:r>
                <a:rPr lang="en-US" dirty="0" smtClean="0"/>
                <a:t>Facility </a:t>
              </a:r>
            </a:p>
            <a:p>
              <a:pPr algn="ctr"/>
              <a:r>
                <a:rPr lang="en-US" dirty="0" smtClean="0"/>
                <a:t>Square Feet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861719" y="4015171"/>
              <a:ext cx="93647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Source </a:t>
              </a:r>
            </a:p>
            <a:p>
              <a:pPr algn="ctr"/>
              <a:r>
                <a:rPr lang="en-US" dirty="0" smtClean="0"/>
                <a:t>EUI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585636" y="4015171"/>
              <a:ext cx="42511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>
                  <a:solidFill>
                    <a:srgbClr val="4F81BD"/>
                  </a:solidFill>
                </a:rPr>
                <a:t>=</a:t>
              </a:r>
              <a:endParaRPr lang="en-US" dirty="0"/>
            </a:p>
          </p:txBody>
        </p:sp>
      </p:grp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32"/>
          <p:cNvGrpSpPr/>
          <p:nvPr/>
        </p:nvGrpSpPr>
        <p:grpSpPr>
          <a:xfrm>
            <a:off x="3766292" y="1318985"/>
            <a:ext cx="5377708" cy="3854594"/>
            <a:chOff x="3810000" y="3119437"/>
            <a:chExt cx="4238625" cy="2771775"/>
          </a:xfrm>
        </p:grpSpPr>
        <p:pic>
          <p:nvPicPr>
            <p:cNvPr id="40" name="Picture 39"/>
            <p:cNvPicPr/>
            <p:nvPr/>
          </p:nvPicPr>
          <p:blipFill rotWithShape="1">
            <a:blip r:embed="rId4" cstate="print">
              <a:duotone>
                <a:prstClr val="black"/>
                <a:srgbClr val="FFFFCC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38022"/>
            <a:stretch/>
          </p:blipFill>
          <p:spPr bwMode="auto">
            <a:xfrm>
              <a:off x="3810000" y="3119437"/>
              <a:ext cx="4238625" cy="277177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 xmlns=""/>
              </a:ext>
            </a:extLst>
          </p:spPr>
        </p:pic>
        <p:sp>
          <p:nvSpPr>
            <p:cNvPr id="41" name="Rectangle 40"/>
            <p:cNvSpPr/>
            <p:nvPr/>
          </p:nvSpPr>
          <p:spPr>
            <a:xfrm>
              <a:off x="7354165" y="3133724"/>
              <a:ext cx="666750" cy="137160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837710" y="3147147"/>
              <a:ext cx="276225" cy="137160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0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31" name="Rectangle 14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15"/>
          <p:cNvSpPr>
            <a:spLocks noChangeArrowheads="1"/>
          </p:cNvSpPr>
          <p:nvPr/>
        </p:nvSpPr>
        <p:spPr bwMode="auto">
          <a:xfrm>
            <a:off x="0" y="3686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0" y="802105"/>
            <a:ext cx="9144000" cy="0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8311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18127" y="1128433"/>
            <a:ext cx="1476375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6807" y="2628185"/>
            <a:ext cx="14859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 Placeholder 2"/>
          <p:cNvSpPr txBox="1">
            <a:spLocks/>
          </p:cNvSpPr>
          <p:nvPr/>
        </p:nvSpPr>
        <p:spPr bwMode="auto">
          <a:xfrm>
            <a:off x="192505" y="1074821"/>
            <a:ext cx="5791199" cy="5118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7"/>
              </a:buClr>
              <a:buFont typeface="Wingdings" pitchFamily="2" charset="2"/>
              <a:buChar char="n"/>
              <a:tabLst>
                <a:tab pos="346075" algn="l"/>
              </a:tabLs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7"/>
              </a:buClr>
              <a:buSzPct val="75000"/>
              <a:buFont typeface="Wingdings" pitchFamily="2" charset="2"/>
              <a:buChar char="n"/>
              <a:tabLst>
                <a:tab pos="346075" algn="l"/>
              </a:tabLst>
              <a:defRPr sz="1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CA7"/>
              </a:buClr>
              <a:buSzPct val="55000"/>
              <a:buFont typeface="Wingdings" pitchFamily="2" charset="2"/>
              <a:buChar char="n"/>
              <a:tabLst>
                <a:tab pos="346075" algn="l"/>
              </a:tabLst>
              <a:defRPr sz="1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tabLst>
                <a:tab pos="346075" algn="l"/>
              </a:tabLst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46075" algn="l"/>
              </a:tabLst>
              <a:defRPr sz="12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346075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346075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346075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346075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sz="2400" i="0" dirty="0" smtClean="0"/>
              <a:t>Central Management &amp; Implementation Team (CMIT) </a:t>
            </a:r>
            <a:r>
              <a:rPr lang="en-US" sz="2400" b="0" i="0" dirty="0" smtClean="0"/>
              <a:t>within NYPA</a:t>
            </a:r>
          </a:p>
          <a:p>
            <a:pPr>
              <a:lnSpc>
                <a:spcPct val="150000"/>
              </a:lnSpc>
              <a:defRPr/>
            </a:pPr>
            <a:r>
              <a:rPr lang="en-US" sz="2400" i="0" dirty="0" smtClean="0"/>
              <a:t>Guidelines </a:t>
            </a:r>
            <a:r>
              <a:rPr lang="en-US" sz="2400" b="0" i="0" dirty="0" smtClean="0"/>
              <a:t>defining process and rules</a:t>
            </a:r>
          </a:p>
          <a:p>
            <a:pPr>
              <a:lnSpc>
                <a:spcPct val="150000"/>
              </a:lnSpc>
              <a:defRPr/>
            </a:pPr>
            <a:r>
              <a:rPr lang="en-US" sz="2400" i="0" dirty="0" smtClean="0"/>
              <a:t>Benchmarking </a:t>
            </a:r>
            <a:r>
              <a:rPr lang="en-US" sz="2400" b="0" i="0" dirty="0" smtClean="0"/>
              <a:t>of buildings &gt; 20,000 SF </a:t>
            </a:r>
          </a:p>
          <a:p>
            <a:pPr>
              <a:lnSpc>
                <a:spcPct val="150000"/>
              </a:lnSpc>
              <a:defRPr/>
            </a:pPr>
            <a:r>
              <a:rPr lang="en-US" sz="2400" i="0" dirty="0" smtClean="0"/>
              <a:t>Energy audits </a:t>
            </a:r>
            <a:r>
              <a:rPr lang="en-US" sz="2400" b="0" i="0" dirty="0" smtClean="0"/>
              <a:t>of underachieving buildings</a:t>
            </a:r>
          </a:p>
          <a:p>
            <a:pPr>
              <a:lnSpc>
                <a:spcPct val="150000"/>
              </a:lnSpc>
              <a:defRPr/>
            </a:pPr>
            <a:r>
              <a:rPr lang="en-US" sz="2400" i="0" dirty="0" smtClean="0"/>
              <a:t>Submeter</a:t>
            </a:r>
            <a:r>
              <a:rPr lang="en-US" sz="2400" b="0" i="0" dirty="0" smtClean="0"/>
              <a:t> master-metered campuses</a:t>
            </a:r>
          </a:p>
          <a:p>
            <a:pPr>
              <a:lnSpc>
                <a:spcPct val="150000"/>
              </a:lnSpc>
              <a:defRPr/>
            </a:pPr>
            <a:r>
              <a:rPr lang="en-US" sz="2400" i="0" dirty="0" smtClean="0"/>
              <a:t>O&amp;M optimization</a:t>
            </a:r>
            <a:r>
              <a:rPr lang="en-US" sz="2400" b="0" i="0" dirty="0"/>
              <a:t> </a:t>
            </a:r>
            <a:r>
              <a:rPr lang="en-US" sz="2400" b="0" i="0" dirty="0" smtClean="0"/>
              <a:t>e.g., training, RCx, CCx</a:t>
            </a:r>
            <a:endParaRPr lang="en-US" sz="1400" b="0" i="0" dirty="0" smtClean="0">
              <a:latin typeface="+mj-lt"/>
            </a:endParaRPr>
          </a:p>
          <a:p>
            <a:pPr>
              <a:lnSpc>
                <a:spcPct val="150000"/>
              </a:lnSpc>
              <a:defRPr/>
            </a:pPr>
            <a:r>
              <a:rPr lang="en-US" sz="2400" i="0" dirty="0"/>
              <a:t>Capital plan integration</a:t>
            </a:r>
            <a:endParaRPr lang="en-US" sz="2400" b="0" i="0" dirty="0"/>
          </a:p>
          <a:p>
            <a:pPr>
              <a:lnSpc>
                <a:spcPct val="150000"/>
              </a:lnSpc>
              <a:defRPr/>
            </a:pPr>
            <a:r>
              <a:rPr lang="en-US" sz="2400" i="0" dirty="0" smtClean="0"/>
              <a:t>Annual Reporting</a:t>
            </a:r>
            <a:endParaRPr lang="en-US" sz="2400" i="0" dirty="0"/>
          </a:p>
        </p:txBody>
      </p:sp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457200" y="309282"/>
            <a:ext cx="8229600" cy="681318"/>
          </a:xfrm>
        </p:spPr>
        <p:txBody>
          <a:bodyPr/>
          <a:lstStyle/>
          <a:p>
            <a:r>
              <a:rPr lang="en-US" sz="2600" dirty="0"/>
              <a:t>Executive Order 88 </a:t>
            </a:r>
            <a:r>
              <a:rPr lang="en-US" sz="2600" dirty="0" smtClean="0"/>
              <a:t>Basics (cont’d)</a:t>
            </a:r>
            <a:endParaRPr lang="en-US" sz="26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7318" y="290214"/>
            <a:ext cx="2008602" cy="32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47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“Big Six” Agencies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08937196"/>
              </p:ext>
            </p:extLst>
          </p:nvPr>
        </p:nvGraphicFramePr>
        <p:xfrm>
          <a:off x="417095" y="2521123"/>
          <a:ext cx="8422105" cy="3460887"/>
        </p:xfrm>
        <a:graphic>
          <a:graphicData uri="http://schemas.openxmlformats.org/drawingml/2006/table">
            <a:tbl>
              <a:tblPr/>
              <a:tblGrid>
                <a:gridCol w="3978007"/>
                <a:gridCol w="1685433"/>
                <a:gridCol w="1616462"/>
                <a:gridCol w="1142203"/>
              </a:tblGrid>
              <a:tr h="6225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Agency/Authority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Acronym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Gross Sq. 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Feet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% of 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Total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3535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State University of NY*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SUNY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86,444,011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41.0%</a:t>
                      </a:r>
                      <a:endParaRPr lang="en-US" sz="20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14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Department of Corrections &amp; Community Supervision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DOCCS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38,098,538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18.0%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9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City University of NY*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CUNY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19,701,393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9.3%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12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Office of Mental Health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OMH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19,025,432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9.0%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2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Office of General Services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OGS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18,051,038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8.6%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2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Metropolitan Transit Authority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MTA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10,344,220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4.9%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12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All Other State Agency Facilities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 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19,186,730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9.2%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43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TOTAL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 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211,086,74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+mj-lt"/>
                          <a:ea typeface="Times New Roman"/>
                          <a:cs typeface="Calibri"/>
                        </a:rPr>
                        <a:t>100.0%</a:t>
                      </a:r>
                      <a:endParaRPr lang="en-US" sz="1600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386862" y="1232439"/>
            <a:ext cx="8515977" cy="1510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NY </a:t>
            </a:r>
            <a:r>
              <a: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State owns </a:t>
            </a:r>
            <a:r>
              <a: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and operates </a:t>
            </a:r>
            <a:r>
              <a: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approximately 211 million square feet of real estate </a:t>
            </a:r>
            <a:r>
              <a: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--  across +/- </a:t>
            </a:r>
            <a:r>
              <a: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16,000 </a:t>
            </a:r>
            <a:r>
              <a: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buildings.</a:t>
            </a:r>
          </a:p>
          <a:p>
            <a:r>
              <a: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&gt; </a:t>
            </a:r>
            <a:r>
              <a: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90% of </a:t>
            </a:r>
            <a:r>
              <a: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this </a:t>
            </a:r>
            <a:r>
              <a: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-- and energy consumption – is contained across 6 NY State government </a:t>
            </a:r>
            <a:r>
              <a: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entities</a:t>
            </a:r>
            <a:endParaRPr lang="en-US" sz="1800" kern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n-US" sz="1800" b="1" kern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7318" y="290214"/>
            <a:ext cx="2008602" cy="32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1698951" y="5736912"/>
            <a:ext cx="4401526" cy="52322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4">
                    <a:lumMod val="50000"/>
                  </a:schemeClr>
                </a:solidFill>
              </a:rPr>
              <a:t>*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+/-  SUNY  Buildings are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over 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</a:rPr>
              <a:t>20,000 </a:t>
            </a:r>
            <a:r>
              <a:rPr lang="en-US" sz="2000" dirty="0">
                <a:solidFill>
                  <a:schemeClr val="accent4">
                    <a:lumMod val="50000"/>
                  </a:schemeClr>
                </a:solidFill>
              </a:rPr>
              <a:t>SF</a:t>
            </a:r>
          </a:p>
        </p:txBody>
      </p:sp>
    </p:spTree>
    <p:extLst>
      <p:ext uri="{BB962C8B-B14F-4D97-AF65-F5344CB8AC3E}">
        <p14:creationId xmlns:p14="http://schemas.microsoft.com/office/powerpoint/2010/main" xmlns="" val="6642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“Big Six” Agencies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58050171"/>
              </p:ext>
            </p:extLst>
          </p:nvPr>
        </p:nvGraphicFramePr>
        <p:xfrm>
          <a:off x="240632" y="898358"/>
          <a:ext cx="8614609" cy="5662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7318" y="290214"/>
            <a:ext cx="2008602" cy="32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8011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 EUI for Select Agencies</a:t>
            </a:r>
            <a:endParaRPr lang="en-US" sz="1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3125958381"/>
              </p:ext>
            </p:extLst>
          </p:nvPr>
        </p:nvGraphicFramePr>
        <p:xfrm>
          <a:off x="0" y="1058779"/>
          <a:ext cx="9144000" cy="5799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78173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University Source EUI</a:t>
            </a:r>
            <a:endParaRPr lang="en-US" sz="12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xmlns="" val="3791507281"/>
              </p:ext>
            </p:extLst>
          </p:nvPr>
        </p:nvGraphicFramePr>
        <p:xfrm>
          <a:off x="513347" y="1514475"/>
          <a:ext cx="7924800" cy="4693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72374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30213" y="309563"/>
            <a:ext cx="8229600" cy="68103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Near Term Work Plan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92073647"/>
              </p:ext>
            </p:extLst>
          </p:nvPr>
        </p:nvGraphicFramePr>
        <p:xfrm>
          <a:off x="341313" y="1074738"/>
          <a:ext cx="8420100" cy="5938837"/>
        </p:xfrm>
        <a:graphic>
          <a:graphicData uri="http://schemas.openxmlformats.org/presentationml/2006/ole">
            <p:oleObj spid="_x0000_s1026" name="Document" r:id="rId4" imgW="6096172" imgH="4296263" progId="Word.Document.12">
              <p:embed/>
            </p:oleObj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7318" y="220939"/>
            <a:ext cx="2008602" cy="321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9403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571750"/>
            <a:ext cx="8229600" cy="3627031"/>
          </a:xfrm>
        </p:spPr>
        <p:txBody>
          <a:bodyPr/>
          <a:lstStyle/>
          <a:p>
            <a:pPr lvl="0"/>
            <a:r>
              <a:rPr lang="en-US" dirty="0" smtClean="0"/>
              <a:t>Audits were conducted 2002 through 2007 </a:t>
            </a:r>
          </a:p>
          <a:p>
            <a:r>
              <a:rPr lang="en-US" dirty="0" smtClean="0"/>
              <a:t>One thousand violations were disclosed</a:t>
            </a:r>
          </a:p>
          <a:p>
            <a:r>
              <a:rPr lang="en-US" dirty="0" smtClean="0"/>
              <a:t>Penalties were waived - EPA estimate: $10M</a:t>
            </a:r>
          </a:p>
          <a:p>
            <a:r>
              <a:rPr lang="en-US" dirty="0" smtClean="0"/>
              <a:t>Campuses identified and corrected many poor practices and deficient conditions</a:t>
            </a:r>
          </a:p>
          <a:p>
            <a:r>
              <a:rPr lang="en-US" dirty="0" smtClean="0"/>
              <a:t>Campuses were expected to maintain corrective actions</a:t>
            </a:r>
          </a:p>
          <a:p>
            <a:pPr lvl="0"/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SUNY Environmental Audit </a:t>
            </a:r>
            <a:br>
              <a:rPr lang="en-US" dirty="0" smtClean="0"/>
            </a:br>
            <a:r>
              <a:rPr lang="en-US" dirty="0" smtClean="0"/>
              <a:t>History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1867" y="704850"/>
            <a:ext cx="8229600" cy="856844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OCF Organization Chart</a:t>
            </a:r>
            <a:endParaRPr 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>
          <a:xfrm>
            <a:off x="6553200" y="6480175"/>
            <a:ext cx="2133600" cy="365125"/>
          </a:xfrm>
        </p:spPr>
        <p:txBody>
          <a:bodyPr/>
          <a:lstStyle/>
          <a:p>
            <a:pPr>
              <a:defRPr/>
            </a:pPr>
            <a:fld id="{518B0933-6FC9-451C-8376-F03477E0B0CC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358921" y="1617698"/>
            <a:ext cx="8382681" cy="4611599"/>
            <a:chOff x="358921" y="1617698"/>
            <a:chExt cx="8382681" cy="4611599"/>
          </a:xfrm>
        </p:grpSpPr>
        <p:cxnSp>
          <p:nvCxnSpPr>
            <p:cNvPr id="36" name="_s36869"/>
            <p:cNvCxnSpPr>
              <a:cxnSpLocks noChangeShapeType="1"/>
            </p:cNvCxnSpPr>
            <p:nvPr/>
          </p:nvCxnSpPr>
          <p:spPr bwMode="auto">
            <a:xfrm rot="16200000" flipV="1">
              <a:off x="3100658" y="3788632"/>
              <a:ext cx="3486361" cy="559550"/>
            </a:xfrm>
            <a:prstGeom prst="bentConnector3">
              <a:avLst>
                <a:gd name="adj1" fmla="val -358"/>
              </a:avLst>
            </a:prstGeom>
            <a:ln w="12700">
              <a:solidFill>
                <a:schemeClr val="tx1"/>
              </a:solidFill>
              <a:headEnd/>
              <a:tailEnd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291" name="Line 2"/>
            <p:cNvSpPr>
              <a:spLocks noChangeShapeType="1"/>
            </p:cNvSpPr>
            <p:nvPr/>
          </p:nvSpPr>
          <p:spPr bwMode="auto">
            <a:xfrm flipH="1">
              <a:off x="4567236" y="2178844"/>
              <a:ext cx="1" cy="128587"/>
            </a:xfrm>
            <a:prstGeom prst="line">
              <a:avLst/>
            </a:prstGeom>
            <a:noFill/>
            <a:ln w="9525">
              <a:solidFill>
                <a:schemeClr val="bg2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3" name="Organization Chart 3"/>
            <p:cNvGrpSpPr>
              <a:grpSpLocks noChangeAspect="1"/>
            </p:cNvGrpSpPr>
            <p:nvPr/>
          </p:nvGrpSpPr>
          <p:grpSpPr bwMode="auto">
            <a:xfrm>
              <a:off x="358921" y="2572170"/>
              <a:ext cx="8382681" cy="3657127"/>
              <a:chOff x="263" y="200"/>
              <a:chExt cx="333" cy="215"/>
            </a:xfrm>
          </p:grpSpPr>
          <p:cxnSp>
            <p:nvCxnSpPr>
              <p:cNvPr id="12295" name="_s36869"/>
              <p:cNvCxnSpPr>
                <a:cxnSpLocks noChangeShapeType="1"/>
              </p:cNvCxnSpPr>
              <p:nvPr/>
            </p:nvCxnSpPr>
            <p:spPr bwMode="auto">
              <a:xfrm rot="10800000">
                <a:off x="430" y="253"/>
                <a:ext cx="22" cy="84"/>
              </a:xfrm>
              <a:prstGeom prst="bentConnector2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</p:cxnSp>
          <p:cxnSp>
            <p:nvCxnSpPr>
              <p:cNvPr id="12296" name="_s36870"/>
              <p:cNvCxnSpPr>
                <a:cxnSpLocks noChangeShapeType="1"/>
                <a:stCxn id="12302" idx="0"/>
                <a:endCxn id="12299" idx="3"/>
              </p:cNvCxnSpPr>
              <p:nvPr/>
            </p:nvCxnSpPr>
            <p:spPr bwMode="auto">
              <a:xfrm flipV="1">
                <a:off x="407" y="238"/>
                <a:ext cx="23" cy="153"/>
              </a:xfrm>
              <a:prstGeom prst="bentConnector2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</p:cxnSp>
          <p:cxnSp>
            <p:nvCxnSpPr>
              <p:cNvPr id="12297" name="_s36871"/>
              <p:cNvCxnSpPr>
                <a:cxnSpLocks noChangeShapeType="1"/>
              </p:cNvCxnSpPr>
              <p:nvPr/>
            </p:nvCxnSpPr>
            <p:spPr bwMode="auto">
              <a:xfrm rot="10800000">
                <a:off x="430" y="248"/>
                <a:ext cx="22" cy="35"/>
              </a:xfrm>
              <a:prstGeom prst="bentConnector2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</p:cxnSp>
          <p:cxnSp>
            <p:nvCxnSpPr>
              <p:cNvPr id="12298" name="_s36872"/>
              <p:cNvCxnSpPr>
                <a:cxnSpLocks noChangeShapeType="1"/>
              </p:cNvCxnSpPr>
              <p:nvPr/>
            </p:nvCxnSpPr>
            <p:spPr bwMode="auto">
              <a:xfrm flipV="1">
                <a:off x="407" y="253"/>
                <a:ext cx="23" cy="30"/>
              </a:xfrm>
              <a:prstGeom prst="bentConnector2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</p:cxnSp>
          <p:sp>
            <p:nvSpPr>
              <p:cNvPr id="12300" name="_s36874"/>
              <p:cNvSpPr>
                <a:spLocks noChangeArrowheads="1"/>
              </p:cNvSpPr>
              <p:nvPr/>
            </p:nvSpPr>
            <p:spPr bwMode="auto">
              <a:xfrm>
                <a:off x="263" y="261"/>
                <a:ext cx="144" cy="45"/>
              </a:xfrm>
              <a:prstGeom prst="bevel">
                <a:avLst>
                  <a:gd name="adj" fmla="val 12500"/>
                </a:avLst>
              </a:prstGeom>
              <a:gradFill rotWithShape="0">
                <a:gsLst>
                  <a:gs pos="0">
                    <a:srgbClr val="669999"/>
                  </a:gs>
                  <a:gs pos="50000">
                    <a:srgbClr val="FFFFFF"/>
                  </a:gs>
                  <a:gs pos="100000">
                    <a:srgbClr val="669999"/>
                  </a:gs>
                </a:gsLst>
                <a:lin ang="18900000" scaled="1"/>
              </a:gradFill>
              <a:ln w="3175">
                <a:solidFill>
                  <a:schemeClr val="bg2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/>
                <a:r>
                  <a:rPr lang="en-US" b="1" dirty="0" smtClean="0">
                    <a:solidFill>
                      <a:schemeClr val="bg2"/>
                    </a:solidFill>
                  </a:rPr>
                  <a:t>Energy</a:t>
                </a:r>
                <a:r>
                  <a:rPr lang="en-US" dirty="0" smtClean="0">
                    <a:solidFill>
                      <a:schemeClr val="bg2"/>
                    </a:solidFill>
                  </a:rPr>
                  <a:t/>
                </a:r>
                <a:br>
                  <a:rPr lang="en-US" dirty="0" smtClean="0">
                    <a:solidFill>
                      <a:schemeClr val="bg2"/>
                    </a:solidFill>
                  </a:rPr>
                </a:br>
                <a:r>
                  <a:rPr lang="en-US" dirty="0" smtClean="0">
                    <a:solidFill>
                      <a:schemeClr val="bg2"/>
                    </a:solidFill>
                  </a:rPr>
                  <a:t>Kathy Slusher </a:t>
                </a:r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2301" name="_s36875"/>
              <p:cNvSpPr>
                <a:spLocks noChangeArrowheads="1"/>
              </p:cNvSpPr>
              <p:nvPr/>
            </p:nvSpPr>
            <p:spPr bwMode="auto">
              <a:xfrm>
                <a:off x="452" y="261"/>
                <a:ext cx="144" cy="45"/>
              </a:xfrm>
              <a:prstGeom prst="bevel">
                <a:avLst>
                  <a:gd name="adj" fmla="val 12500"/>
                </a:avLst>
              </a:prstGeom>
              <a:gradFill rotWithShape="0">
                <a:gsLst>
                  <a:gs pos="0">
                    <a:srgbClr val="669999"/>
                  </a:gs>
                  <a:gs pos="50000">
                    <a:srgbClr val="FFFFFF"/>
                  </a:gs>
                  <a:gs pos="100000">
                    <a:srgbClr val="669999"/>
                  </a:gs>
                </a:gsLst>
                <a:lin ang="18900000" scaled="1"/>
              </a:gradFill>
              <a:ln w="3175">
                <a:solidFill>
                  <a:schemeClr val="bg2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/>
                <a:r>
                  <a:rPr lang="en-US" b="1" dirty="0">
                    <a:solidFill>
                      <a:schemeClr val="bg2"/>
                    </a:solidFill>
                  </a:rPr>
                  <a:t>Environmental Health and </a:t>
                </a:r>
                <a:r>
                  <a:rPr lang="en-US" b="1" dirty="0" smtClean="0">
                    <a:solidFill>
                      <a:schemeClr val="bg2"/>
                    </a:solidFill>
                  </a:rPr>
                  <a:t>Safety </a:t>
                </a:r>
                <a:r>
                  <a:rPr lang="en-US" dirty="0">
                    <a:solidFill>
                      <a:schemeClr val="bg2"/>
                    </a:solidFill>
                  </a:rPr>
                  <a:t>Barbara Boyle</a:t>
                </a:r>
              </a:p>
            </p:txBody>
          </p:sp>
          <p:sp>
            <p:nvSpPr>
              <p:cNvPr id="12302" name="_s36876"/>
              <p:cNvSpPr>
                <a:spLocks noChangeArrowheads="1"/>
              </p:cNvSpPr>
              <p:nvPr/>
            </p:nvSpPr>
            <p:spPr bwMode="auto">
              <a:xfrm>
                <a:off x="263" y="367"/>
                <a:ext cx="144" cy="48"/>
              </a:xfrm>
              <a:prstGeom prst="bevel">
                <a:avLst>
                  <a:gd name="adj" fmla="val 12500"/>
                </a:avLst>
              </a:prstGeom>
              <a:gradFill rotWithShape="0">
                <a:gsLst>
                  <a:gs pos="0">
                    <a:srgbClr val="669999"/>
                  </a:gs>
                  <a:gs pos="50000">
                    <a:srgbClr val="FFFFFF"/>
                  </a:gs>
                  <a:gs pos="100000">
                    <a:srgbClr val="669999"/>
                  </a:gs>
                </a:gsLst>
                <a:lin ang="18900000" scaled="1"/>
              </a:gradFill>
              <a:ln w="3175">
                <a:solidFill>
                  <a:schemeClr val="bg2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/>
                <a:r>
                  <a:rPr lang="en-US" b="1" dirty="0">
                    <a:solidFill>
                      <a:schemeClr val="bg2"/>
                    </a:solidFill>
                  </a:rPr>
                  <a:t>Res Hall </a:t>
                </a:r>
                <a:r>
                  <a:rPr lang="en-US" b="1" dirty="0" smtClean="0">
                    <a:solidFill>
                      <a:schemeClr val="bg2"/>
                    </a:solidFill>
                  </a:rPr>
                  <a:t>Capital</a:t>
                </a:r>
                <a:br>
                  <a:rPr lang="en-US" b="1" dirty="0" smtClean="0">
                    <a:solidFill>
                      <a:schemeClr val="bg2"/>
                    </a:solidFill>
                  </a:rPr>
                </a:br>
                <a:r>
                  <a:rPr lang="en-US" dirty="0" smtClean="0">
                    <a:solidFill>
                      <a:schemeClr val="bg2"/>
                    </a:solidFill>
                  </a:rPr>
                  <a:t>David </a:t>
                </a:r>
                <a:r>
                  <a:rPr lang="en-US" dirty="0">
                    <a:solidFill>
                      <a:schemeClr val="bg2"/>
                    </a:solidFill>
                  </a:rPr>
                  <a:t>Ferrari</a:t>
                </a:r>
              </a:p>
            </p:txBody>
          </p:sp>
          <p:sp>
            <p:nvSpPr>
              <p:cNvPr id="12303" name="_s36877"/>
              <p:cNvSpPr>
                <a:spLocks noChangeArrowheads="1"/>
              </p:cNvSpPr>
              <p:nvPr/>
            </p:nvSpPr>
            <p:spPr bwMode="auto">
              <a:xfrm>
                <a:off x="452" y="314"/>
                <a:ext cx="144" cy="46"/>
              </a:xfrm>
              <a:prstGeom prst="bevel">
                <a:avLst>
                  <a:gd name="adj" fmla="val 12500"/>
                </a:avLst>
              </a:prstGeom>
              <a:gradFill rotWithShape="0">
                <a:gsLst>
                  <a:gs pos="0">
                    <a:srgbClr val="669999"/>
                  </a:gs>
                  <a:gs pos="50000">
                    <a:srgbClr val="FFFFFF"/>
                  </a:gs>
                  <a:gs pos="100000">
                    <a:srgbClr val="669999"/>
                  </a:gs>
                </a:gsLst>
                <a:lin ang="18900000" scaled="1"/>
              </a:gradFill>
              <a:ln w="3175">
                <a:solidFill>
                  <a:schemeClr val="bg2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/>
                <a:r>
                  <a:rPr lang="en-US" b="1" dirty="0" smtClean="0">
                    <a:solidFill>
                      <a:schemeClr val="bg2"/>
                    </a:solidFill>
                  </a:rPr>
                  <a:t>Community College Capital</a:t>
                </a:r>
                <a:br>
                  <a:rPr lang="en-US" b="1" dirty="0" smtClean="0">
                    <a:solidFill>
                      <a:schemeClr val="bg2"/>
                    </a:solidFill>
                  </a:rPr>
                </a:br>
                <a:r>
                  <a:rPr lang="en-US" dirty="0" smtClean="0">
                    <a:solidFill>
                      <a:schemeClr val="bg2"/>
                    </a:solidFill>
                  </a:rPr>
                  <a:t>Rebecca Goldstein</a:t>
                </a:r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35" name="_s36877"/>
              <p:cNvSpPr>
                <a:spLocks noChangeArrowheads="1"/>
              </p:cNvSpPr>
              <p:nvPr/>
            </p:nvSpPr>
            <p:spPr bwMode="auto">
              <a:xfrm>
                <a:off x="452" y="367"/>
                <a:ext cx="144" cy="48"/>
              </a:xfrm>
              <a:prstGeom prst="bevel">
                <a:avLst>
                  <a:gd name="adj" fmla="val 12500"/>
                </a:avLst>
              </a:prstGeom>
              <a:gradFill rotWithShape="0">
                <a:gsLst>
                  <a:gs pos="0">
                    <a:srgbClr val="669999"/>
                  </a:gs>
                  <a:gs pos="50000">
                    <a:srgbClr val="FFFFFF"/>
                  </a:gs>
                  <a:gs pos="100000">
                    <a:srgbClr val="669999"/>
                  </a:gs>
                </a:gsLst>
                <a:lin ang="18900000" scaled="1"/>
              </a:gradFill>
              <a:ln w="3175">
                <a:solidFill>
                  <a:schemeClr val="bg2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/>
                <a:r>
                  <a:rPr lang="en-US" b="1" dirty="0" smtClean="0">
                    <a:solidFill>
                      <a:schemeClr val="bg2"/>
                    </a:solidFill>
                  </a:rPr>
                  <a:t>Sustainability</a:t>
                </a:r>
                <a:br>
                  <a:rPr lang="en-US" b="1" dirty="0" smtClean="0">
                    <a:solidFill>
                      <a:schemeClr val="bg2"/>
                    </a:solidFill>
                  </a:rPr>
                </a:br>
                <a:r>
                  <a:rPr lang="en-US" dirty="0" smtClean="0">
                    <a:solidFill>
                      <a:schemeClr val="bg2"/>
                    </a:solidFill>
                  </a:rPr>
                  <a:t>Deborah Howard</a:t>
                </a:r>
                <a:endParaRPr lang="en-US" dirty="0">
                  <a:solidFill>
                    <a:schemeClr val="bg2"/>
                  </a:solidFill>
                </a:endParaRPr>
              </a:p>
            </p:txBody>
          </p:sp>
          <p:sp>
            <p:nvSpPr>
              <p:cNvPr id="12299" name="_s36873"/>
              <p:cNvSpPr>
                <a:spLocks noChangeArrowheads="1"/>
              </p:cNvSpPr>
              <p:nvPr/>
            </p:nvSpPr>
            <p:spPr bwMode="auto">
              <a:xfrm>
                <a:off x="358" y="200"/>
                <a:ext cx="144" cy="43"/>
              </a:xfrm>
              <a:prstGeom prst="bevel">
                <a:avLst>
                  <a:gd name="adj" fmla="val 12500"/>
                </a:avLst>
              </a:prstGeom>
              <a:gradFill rotWithShape="0">
                <a:gsLst>
                  <a:gs pos="0">
                    <a:srgbClr val="CCCC00"/>
                  </a:gs>
                  <a:gs pos="50000">
                    <a:srgbClr val="FFFFFF"/>
                  </a:gs>
                  <a:gs pos="100000">
                    <a:srgbClr val="CCCC00"/>
                  </a:gs>
                </a:gsLst>
                <a:lin ang="18900000" scaled="1"/>
              </a:gradFill>
              <a:ln w="3175">
                <a:solidFill>
                  <a:schemeClr val="bg2">
                    <a:lumMod val="5000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algn="ctr"/>
                <a:r>
                  <a:rPr lang="en-US" b="1" dirty="0" smtClean="0">
                    <a:solidFill>
                      <a:schemeClr val="bg2"/>
                    </a:solidFill>
                  </a:rPr>
                  <a:t>Director</a:t>
                </a:r>
                <a:r>
                  <a:rPr lang="en-US" dirty="0" smtClean="0">
                    <a:solidFill>
                      <a:schemeClr val="bg2"/>
                    </a:solidFill>
                  </a:rPr>
                  <a:t/>
                </a:r>
                <a:br>
                  <a:rPr lang="en-US" dirty="0" smtClean="0">
                    <a:solidFill>
                      <a:schemeClr val="bg2"/>
                    </a:solidFill>
                  </a:rPr>
                </a:br>
                <a:r>
                  <a:rPr lang="en-US" dirty="0" smtClean="0">
                    <a:solidFill>
                      <a:schemeClr val="bg2"/>
                    </a:solidFill>
                  </a:rPr>
                  <a:t>Karren </a:t>
                </a:r>
                <a:r>
                  <a:rPr lang="en-US" dirty="0">
                    <a:solidFill>
                      <a:schemeClr val="bg2"/>
                    </a:solidFill>
                  </a:rPr>
                  <a:t>Bee-Donohoe</a:t>
                </a:r>
              </a:p>
            </p:txBody>
          </p:sp>
        </p:grpSp>
        <p:sp>
          <p:nvSpPr>
            <p:cNvPr id="12293" name="_s1035"/>
            <p:cNvSpPr>
              <a:spLocks noChangeArrowheads="1"/>
            </p:cNvSpPr>
            <p:nvPr/>
          </p:nvSpPr>
          <p:spPr bwMode="auto">
            <a:xfrm>
              <a:off x="2754313" y="1617698"/>
              <a:ext cx="3619500" cy="704203"/>
            </a:xfrm>
            <a:prstGeom prst="bevel">
              <a:avLst>
                <a:gd name="adj" fmla="val 12500"/>
              </a:avLst>
            </a:prstGeom>
            <a:gradFill rotWithShape="0">
              <a:gsLst>
                <a:gs pos="0">
                  <a:srgbClr val="CCCC00"/>
                </a:gs>
                <a:gs pos="50000">
                  <a:srgbClr val="FFFFFF"/>
                </a:gs>
                <a:gs pos="100000">
                  <a:srgbClr val="CCCC00"/>
                </a:gs>
              </a:gsLst>
              <a:lin ang="18900000" scaled="1"/>
            </a:gradFill>
            <a:ln w="3175">
              <a:solidFill>
                <a:srgbClr val="CCCC00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r>
                <a:rPr lang="en-US" b="1" dirty="0">
                  <a:solidFill>
                    <a:schemeClr val="bg2"/>
                  </a:solidFill>
                </a:rPr>
                <a:t>Vice Chancellor for Capital Facilities </a:t>
              </a:r>
              <a:r>
                <a:rPr lang="en-US" dirty="0" smtClean="0">
                  <a:solidFill>
                    <a:schemeClr val="bg2"/>
                  </a:solidFill>
                </a:rPr>
                <a:t>Robert Haelen</a:t>
              </a:r>
              <a:endParaRPr lang="en-US" dirty="0">
                <a:solidFill>
                  <a:schemeClr val="bg2"/>
                </a:solidFill>
              </a:endParaRPr>
            </a:p>
          </p:txBody>
        </p:sp>
        <p:cxnSp>
          <p:nvCxnSpPr>
            <p:cNvPr id="26" name="_s36872"/>
            <p:cNvCxnSpPr>
              <a:cxnSpLocks noChangeShapeType="1"/>
              <a:stCxn id="25" idx="0"/>
              <a:endCxn id="12299" idx="2"/>
            </p:cNvCxnSpPr>
            <p:nvPr/>
          </p:nvCxnSpPr>
          <p:spPr bwMode="auto">
            <a:xfrm flipV="1">
              <a:off x="3980688" y="3304284"/>
              <a:ext cx="582161" cy="1592328"/>
            </a:xfrm>
            <a:prstGeom prst="bentConnector2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25" name="_s36874"/>
            <p:cNvSpPr>
              <a:spLocks noChangeArrowheads="1"/>
            </p:cNvSpPr>
            <p:nvPr/>
          </p:nvSpPr>
          <p:spPr bwMode="auto">
            <a:xfrm>
              <a:off x="386989" y="4512564"/>
              <a:ext cx="3593699" cy="768096"/>
            </a:xfrm>
            <a:prstGeom prst="bevel">
              <a:avLst>
                <a:gd name="adj" fmla="val 12500"/>
              </a:avLst>
            </a:prstGeom>
            <a:gradFill rotWithShape="0">
              <a:gsLst>
                <a:gs pos="0">
                  <a:srgbClr val="669999"/>
                </a:gs>
                <a:gs pos="50000">
                  <a:srgbClr val="FFFFFF"/>
                </a:gs>
                <a:gs pos="100000">
                  <a:srgbClr val="669999"/>
                </a:gs>
              </a:gsLst>
              <a:lin ang="18900000" scaled="1"/>
            </a:gradFill>
            <a:ln w="3175">
              <a:solidFill>
                <a:srgbClr val="669999"/>
              </a:solidFill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Campus Let Procurement </a:t>
              </a:r>
              <a:br>
                <a:rPr lang="en-US" b="1" dirty="0" smtClean="0">
                  <a:solidFill>
                    <a:schemeClr val="bg2"/>
                  </a:solidFill>
                </a:rPr>
              </a:br>
              <a:r>
                <a:rPr lang="en-US" dirty="0" smtClean="0">
                  <a:solidFill>
                    <a:schemeClr val="bg2"/>
                  </a:solidFill>
                </a:rPr>
                <a:t>Jessica Miller</a:t>
              </a:r>
              <a:endParaRPr lang="en-US" dirty="0">
                <a:solidFill>
                  <a:schemeClr val="bg2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 Auditing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99804"/>
            <a:ext cx="4038600" cy="4901011"/>
          </a:xfrm>
        </p:spPr>
        <p:txBody>
          <a:bodyPr/>
          <a:lstStyle/>
          <a:p>
            <a:pPr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Air Programs</a:t>
            </a:r>
          </a:p>
          <a:p>
            <a:pPr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Bulk Chemical Storage</a:t>
            </a:r>
          </a:p>
          <a:p>
            <a:pPr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Emergency Planning and Community Right-to-Know Act and New York TRI Reporting</a:t>
            </a:r>
          </a:p>
          <a:p>
            <a:pPr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Hazardous Substance Release Notifications</a:t>
            </a:r>
          </a:p>
          <a:p>
            <a:pPr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Hazardous Waste (RCRA)</a:t>
            </a:r>
          </a:p>
          <a:p>
            <a:pPr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Oil Pollution Prevention (Oil SPCC)</a:t>
            </a:r>
          </a:p>
          <a:p>
            <a:pPr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Oil Storage and Release Reporting (PBS)</a:t>
            </a:r>
          </a:p>
          <a:p>
            <a:pPr lvl="0"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Pesticide Management</a:t>
            </a:r>
          </a:p>
          <a:p>
            <a:pPr>
              <a:buClr>
                <a:srgbClr val="00B0F0"/>
              </a:buClr>
              <a:buSzPct val="111000"/>
            </a:pPr>
            <a:endParaRPr lang="en-US" sz="22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699804"/>
            <a:ext cx="4038600" cy="4901011"/>
          </a:xfrm>
        </p:spPr>
        <p:txBody>
          <a:bodyPr/>
          <a:lstStyle/>
          <a:p>
            <a:pPr lvl="0"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Regulated Medical Waste</a:t>
            </a:r>
          </a:p>
          <a:p>
            <a:pPr lvl="0"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Safe Drinking Water Act</a:t>
            </a:r>
          </a:p>
          <a:p>
            <a:pPr lvl="0"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err="1" smtClean="0"/>
              <a:t>Stormwater</a:t>
            </a:r>
            <a:r>
              <a:rPr lang="en-US" sz="2200" dirty="0" smtClean="0"/>
              <a:t> Permitting (SWPPP)</a:t>
            </a:r>
          </a:p>
          <a:p>
            <a:pPr lvl="0"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Toxic Substances (TSCA-Lead-Based Paint, PCBs, and Asbestos)</a:t>
            </a:r>
          </a:p>
          <a:p>
            <a:pPr lvl="0"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Underground Injection Control (UIC)</a:t>
            </a:r>
          </a:p>
          <a:p>
            <a:pPr lvl="0"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Universal Waste</a:t>
            </a:r>
          </a:p>
          <a:p>
            <a:pPr lvl="0"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Used Oil Management </a:t>
            </a:r>
          </a:p>
          <a:p>
            <a:pPr lvl="0">
              <a:buClr>
                <a:srgbClr val="00B0F0"/>
              </a:buClr>
              <a:buSzPct val="111000"/>
              <a:buFont typeface="Wingdings" pitchFamily="2" charset="2"/>
              <a:buChar char="§"/>
            </a:pPr>
            <a:r>
              <a:rPr lang="en-US" sz="2200" dirty="0" smtClean="0"/>
              <a:t>Wastewater Discharges (SPDES, MS4)</a:t>
            </a:r>
          </a:p>
          <a:p>
            <a:pPr>
              <a:buClr>
                <a:srgbClr val="00B0F0"/>
              </a:buClr>
            </a:pPr>
            <a:endParaRPr lang="en-US" sz="22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00600" y="1676400"/>
            <a:ext cx="3962400" cy="52578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457200" rtl="0" eaLnBrk="1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70C0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377439"/>
            <a:ext cx="4921624" cy="3821341"/>
          </a:xfrm>
        </p:spPr>
        <p:txBody>
          <a:bodyPr/>
          <a:lstStyle/>
          <a:p>
            <a:r>
              <a:rPr lang="en-US" dirty="0" smtClean="0"/>
              <a:t>Industry standard is for external environmental auditing every 3 to 5 years. </a:t>
            </a:r>
          </a:p>
          <a:p>
            <a:pPr lvl="0"/>
            <a:r>
              <a:rPr lang="en-US" dirty="0" smtClean="0"/>
              <a:t>There has been no validation of Campus follow-through of prior audit findings!</a:t>
            </a:r>
          </a:p>
          <a:p>
            <a:pPr lvl="0"/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1428473"/>
          </a:xfrm>
        </p:spPr>
        <p:txBody>
          <a:bodyPr/>
          <a:lstStyle/>
          <a:p>
            <a:r>
              <a:rPr lang="en-US" dirty="0" smtClean="0"/>
              <a:t>SUNY Environmental </a:t>
            </a:r>
            <a:br>
              <a:rPr lang="en-US" dirty="0" smtClean="0"/>
            </a:br>
            <a:r>
              <a:rPr lang="en-US" dirty="0" smtClean="0"/>
              <a:t>Audit Program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5222875" y="2366010"/>
            <a:ext cx="3921125" cy="3855720"/>
            <a:chOff x="5222875" y="3002280"/>
            <a:chExt cx="3921125" cy="3855720"/>
          </a:xfrm>
        </p:grpSpPr>
        <p:pic>
          <p:nvPicPr>
            <p:cNvPr id="2050" name="Picture 2" descr="C:\Users\beedonka\AppData\Local\Microsoft\Windows\Temporary Internet Files\Content.IE5\VG48NH10\MM900234700[1].gif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22875" y="3238500"/>
              <a:ext cx="3921125" cy="3619500"/>
            </a:xfrm>
            <a:prstGeom prst="rect">
              <a:avLst/>
            </a:prstGeom>
            <a:noFill/>
          </p:spPr>
        </p:pic>
        <p:sp>
          <p:nvSpPr>
            <p:cNvPr id="8" name="Oval 7"/>
            <p:cNvSpPr/>
            <p:nvPr/>
          </p:nvSpPr>
          <p:spPr>
            <a:xfrm>
              <a:off x="5379720" y="3002280"/>
              <a:ext cx="3581400" cy="3581400"/>
            </a:xfrm>
            <a:prstGeom prst="ellipse">
              <a:avLst/>
            </a:prstGeom>
            <a:noFill/>
            <a:ln w="1270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rgbClr val="FF0000"/>
                  </a:solidFill>
                </a:ln>
                <a:noFill/>
              </a:endParaRPr>
            </a:p>
          </p:txBody>
        </p:sp>
        <p:cxnSp>
          <p:nvCxnSpPr>
            <p:cNvPr id="10" name="Straight Connector 9"/>
            <p:cNvCxnSpPr>
              <a:stCxn id="8" idx="7"/>
              <a:endCxn id="8" idx="3"/>
            </p:cNvCxnSpPr>
            <p:nvPr/>
          </p:nvCxnSpPr>
          <p:spPr>
            <a:xfrm flipH="1">
              <a:off x="5904204" y="3526764"/>
              <a:ext cx="2532432" cy="2532432"/>
            </a:xfrm>
            <a:prstGeom prst="line">
              <a:avLst/>
            </a:prstGeom>
            <a:ln w="1270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Traditional third-party audit on 5 year cycle </a:t>
            </a:r>
          </a:p>
          <a:p>
            <a:pPr lvl="1"/>
            <a:r>
              <a:rPr lang="en-US" dirty="0" smtClean="0"/>
              <a:t>No agreement with EPA</a:t>
            </a:r>
          </a:p>
          <a:p>
            <a:pPr lvl="1"/>
            <a:r>
              <a:rPr lang="en-US" dirty="0" smtClean="0"/>
              <a:t>No planned disclosure</a:t>
            </a:r>
          </a:p>
          <a:p>
            <a:pPr lvl="1"/>
            <a:r>
              <a:rPr lang="en-US" dirty="0" smtClean="0"/>
              <a:t>No shelter from fines and penalties</a:t>
            </a:r>
          </a:p>
          <a:p>
            <a:pPr lvl="0"/>
            <a:r>
              <a:rPr lang="en-US" dirty="0" smtClean="0"/>
              <a:t>Goals</a:t>
            </a:r>
          </a:p>
          <a:p>
            <a:pPr lvl="1"/>
            <a:r>
              <a:rPr lang="en-US" dirty="0" smtClean="0"/>
              <a:t>Increased compliance levels</a:t>
            </a:r>
          </a:p>
          <a:p>
            <a:pPr lvl="1"/>
            <a:r>
              <a:rPr lang="en-US" dirty="0" smtClean="0"/>
              <a:t>Improved risk management</a:t>
            </a:r>
          </a:p>
          <a:p>
            <a:pPr lvl="1"/>
            <a:r>
              <a:rPr lang="en-US" dirty="0" smtClean="0"/>
              <a:t>Better environmental stewardship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Proposal for Moving Forward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27660" y="2472042"/>
            <a:ext cx="8567687" cy="3571242"/>
          </a:xfrm>
        </p:spPr>
        <p:txBody>
          <a:bodyPr/>
          <a:lstStyle/>
          <a:p>
            <a:r>
              <a:rPr lang="en-US" sz="2200" dirty="0" smtClean="0"/>
              <a:t>Karren Bee-Donohoe, </a:t>
            </a:r>
            <a:r>
              <a:rPr lang="en-US" sz="2200" u="sng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hlinkClick r:id="rId3"/>
              </a:rPr>
              <a:t>karren.bee-donohoe@suny.edu</a:t>
            </a:r>
            <a:r>
              <a:rPr lang="en-US" sz="2200" dirty="0" smtClean="0"/>
              <a:t> 518-320-1894</a:t>
            </a:r>
          </a:p>
          <a:p>
            <a:r>
              <a:rPr lang="en-US" sz="2200" dirty="0" smtClean="0"/>
              <a:t>Angela Zullo , </a:t>
            </a:r>
            <a:r>
              <a:rPr lang="en-US" sz="2200" u="sng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hlinkClick r:id="rId4"/>
              </a:rPr>
              <a:t>angela.zullo@suny.edu</a:t>
            </a:r>
            <a:r>
              <a:rPr lang="en-US" sz="2200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 </a:t>
            </a:r>
            <a:r>
              <a:rPr lang="en-US" sz="2200" dirty="0" smtClean="0"/>
              <a:t>518-320-1878</a:t>
            </a:r>
          </a:p>
          <a:p>
            <a:r>
              <a:rPr lang="en-US" sz="2200" dirty="0" smtClean="0"/>
              <a:t>Rebecca Goldstein, </a:t>
            </a:r>
            <a:r>
              <a:rPr lang="en-US" sz="2200" u="sng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hlinkClick r:id="rId5"/>
              </a:rPr>
              <a:t>rebecca.goldstein@suny.edu</a:t>
            </a:r>
            <a:r>
              <a:rPr lang="en-US" sz="2200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 </a:t>
            </a:r>
            <a:r>
              <a:rPr lang="en-US" sz="2200" dirty="0" smtClean="0"/>
              <a:t>518-320-1501</a:t>
            </a:r>
          </a:p>
          <a:p>
            <a:r>
              <a:rPr lang="en-US" sz="2200" dirty="0" smtClean="0"/>
              <a:t>Kathy Slusher, </a:t>
            </a:r>
            <a:r>
              <a:rPr lang="en-US" sz="2200" u="sng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hlinkClick r:id="rId6"/>
              </a:rPr>
              <a:t>kathleen.slusher@suny.edu</a:t>
            </a:r>
            <a:r>
              <a:rPr lang="en-US" sz="2200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 </a:t>
            </a:r>
            <a:r>
              <a:rPr lang="en-US" sz="2200" dirty="0" smtClean="0"/>
              <a:t>518-320-1658</a:t>
            </a:r>
          </a:p>
          <a:p>
            <a:r>
              <a:rPr lang="en-US" sz="2200" dirty="0" smtClean="0"/>
              <a:t>Deborah Howard, </a:t>
            </a:r>
            <a:r>
              <a:rPr lang="en-US" sz="2200" u="sng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hlinkClick r:id="rId7"/>
              </a:rPr>
              <a:t>deborah.howard@suny.edu</a:t>
            </a:r>
            <a:r>
              <a:rPr lang="en-US" sz="2200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 </a:t>
            </a:r>
            <a:r>
              <a:rPr lang="en-US" sz="2200" dirty="0" smtClean="0"/>
              <a:t>518-320-1489</a:t>
            </a:r>
          </a:p>
          <a:p>
            <a:r>
              <a:rPr lang="en-US" sz="2200" dirty="0" smtClean="0"/>
              <a:t>Jessica Miller, </a:t>
            </a:r>
            <a:r>
              <a:rPr lang="en-US" sz="2200" u="sng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hlinkClick r:id="rId8"/>
              </a:rPr>
              <a:t>jessica.miller@suny.edu</a:t>
            </a:r>
            <a:r>
              <a:rPr lang="en-US" sz="2200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 </a:t>
            </a:r>
            <a:r>
              <a:rPr lang="en-US" sz="2200" dirty="0" smtClean="0"/>
              <a:t>518-320-1129</a:t>
            </a:r>
          </a:p>
          <a:p>
            <a:r>
              <a:rPr lang="en-US" sz="2200" dirty="0" smtClean="0"/>
              <a:t>Barbara Boyle, </a:t>
            </a:r>
            <a:r>
              <a:rPr lang="en-US" sz="2200" u="sng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hlinkClick r:id="rId9"/>
              </a:rPr>
              <a:t>barbara.boyle@suny.edu</a:t>
            </a:r>
            <a:r>
              <a:rPr lang="en-US" sz="2200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</a:rPr>
              <a:t> </a:t>
            </a:r>
            <a:r>
              <a:rPr lang="en-US" sz="2200" dirty="0" smtClean="0"/>
              <a:t>518-320-1879</a:t>
            </a:r>
          </a:p>
          <a:p>
            <a:r>
              <a:rPr lang="en-US" sz="2200" dirty="0" smtClean="0"/>
              <a:t>David Ferrari, </a:t>
            </a:r>
            <a:r>
              <a:rPr lang="en-US" sz="2200" u="sng" dirty="0" smtClean="0">
                <a:ln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:ln>
                <a:hlinkClick r:id="rId10"/>
              </a:rPr>
              <a:t>david.ferrari@suny.edu</a:t>
            </a:r>
            <a:r>
              <a:rPr lang="en-US" sz="2200" dirty="0" smtClean="0"/>
              <a:t>  518-320-1466</a:t>
            </a:r>
          </a:p>
          <a:p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13657" y="1130396"/>
            <a:ext cx="8229600" cy="1002193"/>
          </a:xfrm>
        </p:spPr>
        <p:txBody>
          <a:bodyPr/>
          <a:lstStyle/>
          <a:p>
            <a:r>
              <a:rPr lang="en-US" dirty="0" smtClean="0"/>
              <a:t>Office For Capital Facilities </a:t>
            </a:r>
            <a:br>
              <a:rPr lang="en-US" dirty="0" smtClean="0"/>
            </a:br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DC341FC-B244-47BA-86FF-AEC4CBE2C288}" type="datetime1">
              <a:rPr lang="en-US" smtClean="0"/>
              <a:pPr/>
              <a:t>6/6/2013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6C37F2-2C00-47AA-9A90-A73C6274F3B3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900238"/>
            <a:ext cx="5143500" cy="4195762"/>
          </a:xfrm>
        </p:spPr>
        <p:txBody>
          <a:bodyPr/>
          <a:lstStyle/>
          <a:p>
            <a:r>
              <a:rPr lang="en-US" dirty="0" smtClean="0"/>
              <a:t>Residence Hall Capital Program</a:t>
            </a:r>
          </a:p>
          <a:p>
            <a:endParaRPr lang="en-US" dirty="0" smtClean="0"/>
          </a:p>
          <a:p>
            <a:r>
              <a:rPr lang="en-US" dirty="0" smtClean="0"/>
              <a:t>Sustainability - Build Smart NY – Executive Order 88</a:t>
            </a:r>
          </a:p>
          <a:p>
            <a:endParaRPr lang="en-US" dirty="0" smtClean="0"/>
          </a:p>
          <a:p>
            <a:r>
              <a:rPr lang="en-US" dirty="0" smtClean="0"/>
              <a:t>Environmental Audit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2" descr="New York State Governme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9543" y="3201753"/>
            <a:ext cx="2313397" cy="1816018"/>
          </a:xfrm>
          <a:prstGeom prst="rect">
            <a:avLst/>
          </a:prstGeom>
          <a:noFill/>
        </p:spPr>
      </p:pic>
      <p:pic>
        <p:nvPicPr>
          <p:cNvPr id="6" name="Picture 3" descr="C:\Documents and Settings\beedonka\Local Settings\Temporary Internet Files\Content.IE5\ZY6PBI35\MC900018405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6423" y="4939328"/>
            <a:ext cx="1836737" cy="149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C:\Program Files (x86)\Microsoft Office\MEDIA\CAGCAT10\j0205462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7098" y="1426528"/>
            <a:ext cx="1819275" cy="1809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26720" y="1598295"/>
            <a:ext cx="5410200" cy="4754880"/>
          </a:xfrm>
        </p:spPr>
        <p:txBody>
          <a:bodyPr/>
          <a:lstStyle/>
          <a:p>
            <a:r>
              <a:rPr lang="en-US" dirty="0" smtClean="0"/>
              <a:t>Res Hall Capital no longer subject to annual appropriation or the State Bond Cap</a:t>
            </a:r>
          </a:p>
          <a:p>
            <a:r>
              <a:rPr lang="en-US" dirty="0" smtClean="0"/>
              <a:t>New program allows for $944 million in bonding over next 5 years</a:t>
            </a:r>
          </a:p>
          <a:p>
            <a:r>
              <a:rPr lang="en-US" dirty="0" smtClean="0"/>
              <a:t>Not all control is removed - SUNY must request an increase to the 5-year cap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16280" y="446047"/>
            <a:ext cx="8229600" cy="1002193"/>
          </a:xfrm>
        </p:spPr>
        <p:txBody>
          <a:bodyPr/>
          <a:lstStyle/>
          <a:p>
            <a:r>
              <a:rPr lang="en-US" dirty="0" smtClean="0"/>
              <a:t>Res Hall Legislation</a:t>
            </a:r>
            <a:endParaRPr lang="en-US" dirty="0"/>
          </a:p>
        </p:txBody>
      </p:sp>
      <p:pic>
        <p:nvPicPr>
          <p:cNvPr id="5" name="Picture 10" descr="C:\Users\beedonka\AppData\Local\Microsoft\Windows\Temporary Internet Files\Content.IE5\NMJ6P05D\MC900413596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9465" y="2620224"/>
            <a:ext cx="3474535" cy="3018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Continuing Requirements:</a:t>
            </a:r>
          </a:p>
          <a:p>
            <a:pPr lvl="1"/>
            <a:r>
              <a:rPr lang="en-US" dirty="0" smtClean="0"/>
              <a:t>Capital Planning</a:t>
            </a:r>
          </a:p>
          <a:p>
            <a:pPr lvl="1"/>
            <a:r>
              <a:rPr lang="en-US" dirty="0" smtClean="0"/>
              <a:t>Annual Certifications of Revenue and Expenditures</a:t>
            </a:r>
          </a:p>
          <a:p>
            <a:pPr lvl="1"/>
            <a:r>
              <a:rPr lang="en-US" dirty="0" smtClean="0"/>
              <a:t>Operations and Maintenance Reserve</a:t>
            </a:r>
          </a:p>
          <a:p>
            <a:pPr lvl="1"/>
            <a:r>
              <a:rPr lang="en-US" dirty="0" smtClean="0"/>
              <a:t>Repair and Rehabilitation Reserves</a:t>
            </a:r>
          </a:p>
          <a:p>
            <a:r>
              <a:rPr lang="en-US" dirty="0" smtClean="0"/>
              <a:t>Additional Requirements:</a:t>
            </a:r>
          </a:p>
          <a:p>
            <a:pPr lvl="1"/>
            <a:r>
              <a:rPr lang="en-US" dirty="0" smtClean="0"/>
              <a:t>An Additional Bonds Test (ABT) is now required – net revenues  must &gt;= 120% of Debt Service</a:t>
            </a:r>
          </a:p>
          <a:p>
            <a:pPr lvl="1"/>
            <a:r>
              <a:rPr lang="en-US" dirty="0" smtClean="0"/>
              <a:t>An Annual Report to the Governor, Legislature and Division of the Budget is now required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New Res Hall Program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93405" y="1679944"/>
            <a:ext cx="5720316" cy="4859079"/>
          </a:xfrm>
        </p:spPr>
        <p:txBody>
          <a:bodyPr/>
          <a:lstStyle/>
          <a:p>
            <a:r>
              <a:rPr lang="en-US" dirty="0" smtClean="0"/>
              <a:t>All revenue will flow through new Tax and Finance Account. It is this factor that make the program distinct and allowed it to be  removed from the State debt cap</a:t>
            </a:r>
          </a:p>
          <a:p>
            <a:r>
              <a:rPr lang="en-US" dirty="0" smtClean="0"/>
              <a:t>Campuses must have required reserve balances in place as of June 30 each year</a:t>
            </a:r>
          </a:p>
          <a:p>
            <a:r>
              <a:rPr lang="en-US" dirty="0" smtClean="0"/>
              <a:t>Reserves may be used beginning July 1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 Hall Revenue Flow of Funds</a:t>
            </a:r>
            <a:endParaRPr lang="en-US" dirty="0"/>
          </a:p>
        </p:txBody>
      </p:sp>
      <p:pic>
        <p:nvPicPr>
          <p:cNvPr id="4101" name="Picture 5" descr="architecture,banking,banking industry,banks,buildings,columns,cropped images,cropped pictures,industries,monies,pillars,PNG,savings and loans,transparent background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2719" y="2775984"/>
            <a:ext cx="2572193" cy="25721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19100" y="1399759"/>
            <a:ext cx="8724900" cy="4967620"/>
          </a:xfrm>
        </p:spPr>
        <p:txBody>
          <a:bodyPr/>
          <a:lstStyle/>
          <a:p>
            <a:r>
              <a:rPr lang="en-US" smtClean="0"/>
              <a:t>Existing Program</a:t>
            </a:r>
          </a:p>
          <a:p>
            <a:pPr lvl="1"/>
            <a:r>
              <a:rPr lang="en-US" sz="2200" smtClean="0"/>
              <a:t>1995 Lease  &amp; Agreement, amended and restated in 2003</a:t>
            </a:r>
          </a:p>
          <a:p>
            <a:pPr lvl="1"/>
            <a:r>
              <a:rPr lang="en-US" sz="2200" smtClean="0"/>
              <a:t>Campus Let agreement 2008</a:t>
            </a:r>
          </a:p>
          <a:p>
            <a:pPr lvl="1"/>
            <a:r>
              <a:rPr lang="en-US" sz="2200" smtClean="0"/>
              <a:t>Revenue Bond Resolution for old program</a:t>
            </a:r>
          </a:p>
          <a:p>
            <a:pPr lvl="1"/>
            <a:r>
              <a:rPr lang="en-US" sz="2200" smtClean="0"/>
              <a:t>Appropriations, Reappropriations and Financial Plan</a:t>
            </a:r>
          </a:p>
          <a:p>
            <a:r>
              <a:rPr lang="en-US" smtClean="0"/>
              <a:t>New Program</a:t>
            </a:r>
          </a:p>
          <a:p>
            <a:pPr lvl="1"/>
            <a:r>
              <a:rPr lang="en-US" sz="2200" smtClean="0"/>
              <a:t>Enacted legislation forming the new program</a:t>
            </a:r>
          </a:p>
          <a:p>
            <a:pPr lvl="1"/>
            <a:r>
              <a:rPr lang="en-US" sz="2200" smtClean="0"/>
              <a:t>Lease and Agreement Supplemental Amendment *</a:t>
            </a:r>
          </a:p>
          <a:p>
            <a:pPr lvl="1"/>
            <a:r>
              <a:rPr lang="en-US" sz="2200" smtClean="0"/>
              <a:t>Financing and Development Agreement *</a:t>
            </a:r>
          </a:p>
          <a:p>
            <a:pPr lvl="1"/>
            <a:r>
              <a:rPr lang="en-US" sz="2200" smtClean="0"/>
              <a:t>Revenue Bond Resolution for new program</a:t>
            </a:r>
          </a:p>
          <a:p>
            <a:pPr lvl="1"/>
            <a:r>
              <a:rPr lang="en-US" sz="2200" smtClean="0"/>
              <a:t>Assignment of Revenues to DASNY*</a:t>
            </a:r>
          </a:p>
          <a:p>
            <a:pPr lvl="1"/>
            <a:r>
              <a:rPr lang="en-US" sz="2200" smtClean="0"/>
              <a:t>Tri-Party Agreement – Tax &amp; Finance, DASNY, SUNY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82600" y="542567"/>
            <a:ext cx="8229600" cy="1002193"/>
          </a:xfrm>
        </p:spPr>
        <p:txBody>
          <a:bodyPr/>
          <a:lstStyle/>
          <a:p>
            <a:r>
              <a:rPr lang="en-US" smtClean="0"/>
              <a:t>Res Hall Program Documents</a:t>
            </a:r>
            <a:br>
              <a:rPr lang="en-US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488668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dirty="0" smtClean="0"/>
              <a:t>*require AG/OSC approval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</p:nvPr>
        </p:nvGraphicFramePr>
        <p:xfrm>
          <a:off x="746760" y="1030282"/>
          <a:ext cx="7863840" cy="5284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960"/>
                <a:gridCol w="1965960"/>
                <a:gridCol w="1965960"/>
                <a:gridCol w="1965960"/>
              </a:tblGrid>
              <a:tr h="4881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Moody's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1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S&amp;P</a:t>
                      </a:r>
                    </a:p>
                  </a:txBody>
                  <a:tcPr marL="9525" marR="9525" marT="9525" marB="0" anchor="ctr"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Fitch</a:t>
                      </a:r>
                    </a:p>
                  </a:txBody>
                  <a:tcPr marL="9525" marR="9525" marT="9525" marB="0" anchor="ctr"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1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49551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 err="1">
                          <a:solidFill>
                            <a:schemeClr val="tx1"/>
                          </a:solidFill>
                          <a:latin typeface="Calibri"/>
                        </a:rPr>
                        <a:t>Aaa</a:t>
                      </a:r>
                      <a:endParaRPr lang="en-US" sz="28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rgbClr val="00B050">
                            <a:shade val="30000"/>
                            <a:satMod val="115000"/>
                          </a:srgbClr>
                        </a:gs>
                        <a:gs pos="50000">
                          <a:srgbClr val="00B050">
                            <a:shade val="67500"/>
                            <a:satMod val="115000"/>
                          </a:srgbClr>
                        </a:gs>
                        <a:gs pos="100000">
                          <a:srgbClr val="00B050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AAA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B050">
                            <a:shade val="30000"/>
                            <a:satMod val="115000"/>
                          </a:srgbClr>
                        </a:gs>
                        <a:gs pos="50000">
                          <a:srgbClr val="00B050">
                            <a:shade val="67500"/>
                            <a:satMod val="115000"/>
                          </a:srgbClr>
                        </a:gs>
                        <a:gs pos="100000">
                          <a:srgbClr val="00B050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AAA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B050">
                            <a:shade val="30000"/>
                            <a:satMod val="115000"/>
                          </a:srgbClr>
                        </a:gs>
                        <a:gs pos="50000">
                          <a:srgbClr val="00B050">
                            <a:shade val="67500"/>
                            <a:satMod val="115000"/>
                          </a:srgbClr>
                        </a:gs>
                        <a:gs pos="100000">
                          <a:srgbClr val="00B050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Prime</a:t>
                      </a:r>
                    </a:p>
                  </a:txBody>
                  <a:tcPr marL="9525" marR="9525" marT="9525" marB="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00B050">
                            <a:shade val="30000"/>
                            <a:satMod val="115000"/>
                          </a:srgbClr>
                        </a:gs>
                        <a:gs pos="50000">
                          <a:srgbClr val="00B050">
                            <a:shade val="67500"/>
                            <a:satMod val="115000"/>
                          </a:srgbClr>
                        </a:gs>
                        <a:gs pos="100000">
                          <a:srgbClr val="00B050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4282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Aa1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rgbClr val="00B0F0">
                            <a:shade val="30000"/>
                            <a:satMod val="115000"/>
                          </a:srgbClr>
                        </a:gs>
                        <a:gs pos="50000">
                          <a:srgbClr val="00B0F0">
                            <a:shade val="67500"/>
                            <a:satMod val="115000"/>
                          </a:srgbClr>
                        </a:gs>
                        <a:gs pos="100000">
                          <a:srgbClr val="00B0F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AA+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B0F0">
                            <a:shade val="30000"/>
                            <a:satMod val="115000"/>
                          </a:srgbClr>
                        </a:gs>
                        <a:gs pos="50000">
                          <a:srgbClr val="00B0F0">
                            <a:shade val="67500"/>
                            <a:satMod val="115000"/>
                          </a:srgbClr>
                        </a:gs>
                        <a:gs pos="100000">
                          <a:srgbClr val="00B0F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AA+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B0F0">
                            <a:shade val="30000"/>
                            <a:satMod val="115000"/>
                          </a:srgbClr>
                        </a:gs>
                        <a:gs pos="50000">
                          <a:srgbClr val="00B0F0">
                            <a:shade val="67500"/>
                            <a:satMod val="115000"/>
                          </a:srgbClr>
                        </a:gs>
                        <a:gs pos="100000">
                          <a:srgbClr val="00B0F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High grade</a:t>
                      </a:r>
                    </a:p>
                  </a:txBody>
                  <a:tcPr marL="9525" marR="9525" marT="9525" marB="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00B0F0">
                            <a:shade val="30000"/>
                            <a:satMod val="115000"/>
                          </a:srgbClr>
                        </a:gs>
                        <a:gs pos="50000">
                          <a:srgbClr val="00B0F0">
                            <a:shade val="67500"/>
                            <a:satMod val="115000"/>
                          </a:srgbClr>
                        </a:gs>
                        <a:gs pos="100000">
                          <a:srgbClr val="00B0F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</a:tr>
              <a:tr h="6078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*Aa2</a:t>
                      </a:r>
                      <a:endParaRPr lang="en-US" sz="4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rgbClr val="00B0F0">
                            <a:shade val="30000"/>
                            <a:satMod val="115000"/>
                          </a:srgbClr>
                        </a:gs>
                        <a:gs pos="50000">
                          <a:srgbClr val="00B0F0">
                            <a:shade val="67500"/>
                            <a:satMod val="115000"/>
                          </a:srgbClr>
                        </a:gs>
                        <a:gs pos="100000">
                          <a:srgbClr val="00B0F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AA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B0F0">
                            <a:shade val="30000"/>
                            <a:satMod val="115000"/>
                          </a:srgbClr>
                        </a:gs>
                        <a:gs pos="50000">
                          <a:srgbClr val="00B0F0">
                            <a:shade val="67500"/>
                            <a:satMod val="115000"/>
                          </a:srgbClr>
                        </a:gs>
                        <a:gs pos="100000">
                          <a:srgbClr val="00B0F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AA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B0F0">
                            <a:shade val="30000"/>
                            <a:satMod val="115000"/>
                          </a:srgbClr>
                        </a:gs>
                        <a:gs pos="50000">
                          <a:srgbClr val="00B0F0">
                            <a:shade val="67500"/>
                            <a:satMod val="115000"/>
                          </a:srgbClr>
                        </a:gs>
                        <a:gs pos="100000">
                          <a:srgbClr val="00B0F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078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Aa3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rgbClr val="00B0F0">
                            <a:shade val="30000"/>
                            <a:satMod val="115000"/>
                          </a:srgbClr>
                        </a:gs>
                        <a:gs pos="50000">
                          <a:srgbClr val="00B0F0">
                            <a:shade val="67500"/>
                            <a:satMod val="115000"/>
                          </a:srgbClr>
                        </a:gs>
                        <a:gs pos="100000">
                          <a:srgbClr val="00B0F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*AA-</a:t>
                      </a:r>
                      <a:endParaRPr lang="en-US" sz="4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B0F0">
                            <a:shade val="30000"/>
                            <a:satMod val="115000"/>
                          </a:srgbClr>
                        </a:gs>
                        <a:gs pos="50000">
                          <a:srgbClr val="00B0F0">
                            <a:shade val="67500"/>
                            <a:satMod val="115000"/>
                          </a:srgbClr>
                        </a:gs>
                        <a:gs pos="100000">
                          <a:srgbClr val="00B0F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40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*AA-</a:t>
                      </a:r>
                      <a:endParaRPr lang="en-US" sz="40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B0F0">
                            <a:shade val="30000"/>
                            <a:satMod val="115000"/>
                          </a:srgbClr>
                        </a:gs>
                        <a:gs pos="50000">
                          <a:srgbClr val="00B0F0">
                            <a:shade val="67500"/>
                            <a:satMod val="115000"/>
                          </a:srgbClr>
                        </a:gs>
                        <a:gs pos="100000">
                          <a:srgbClr val="00B0F0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82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A1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A+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A+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Upper medium grade</a:t>
                      </a:r>
                    </a:p>
                  </a:txBody>
                  <a:tcPr marL="9525" marR="9525" marT="9525" marB="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4282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A2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82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A3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A-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A-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4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82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Baa1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BBB+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BBB+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Lower medium grade</a:t>
                      </a:r>
                    </a:p>
                  </a:txBody>
                  <a:tcPr marL="9525" marR="9525" marT="9525" marB="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4282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Baa2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BBB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BBB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82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Baa3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BBB-</a:t>
                      </a:r>
                    </a:p>
                  </a:txBody>
                  <a:tcPr marL="9525" marR="9525" marT="9525" marB="0" anchor="ctr"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BBB-</a:t>
                      </a:r>
                    </a:p>
                  </a:txBody>
                  <a:tcPr marL="9525" marR="9525" marT="9525" marB="0" anchor="ctr"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6">
                            <a:lumMod val="75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75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75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5760" y="6289655"/>
            <a:ext cx="53285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*SUNY Res Hall Program Current Ratings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225040" y="182880"/>
            <a:ext cx="52981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Rating Agency Comparison</a:t>
            </a:r>
            <a:endParaRPr 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/>
        </p:nvGraphicFramePr>
        <p:xfrm>
          <a:off x="441960" y="1373748"/>
          <a:ext cx="8321041" cy="4495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9431"/>
                <a:gridCol w="1829603"/>
                <a:gridCol w="1240549"/>
                <a:gridCol w="1435729"/>
                <a:gridCol w="1435729"/>
              </a:tblGrid>
              <a:tr h="459958">
                <a:tc>
                  <a:txBody>
                    <a:bodyPr/>
                    <a:lstStyle/>
                    <a:p>
                      <a:pPr algn="ctr" fontAlgn="ctr"/>
                      <a:endParaRPr lang="en-US" sz="3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Moody's</a:t>
                      </a:r>
                    </a:p>
                  </a:txBody>
                  <a:tcPr marL="9525" marR="9525" marT="9525" marB="0" anchor="ctr"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S&amp;P</a:t>
                      </a:r>
                    </a:p>
                  </a:txBody>
                  <a:tcPr marL="9525" marR="9525" marT="9525" marB="0" anchor="ctr"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Fitch</a:t>
                      </a:r>
                    </a:p>
                  </a:txBody>
                  <a:tcPr marL="9525" marR="9525" marT="9525" marB="0" anchor="ctr"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2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ABT*</a:t>
                      </a:r>
                      <a:endParaRPr lang="en-US" sz="3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47965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Nebraska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Aa1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AA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NR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1.15x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47965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SUNY</a:t>
                      </a:r>
                      <a:endParaRPr lang="en-US" sz="3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rgbClr val="0033CC">
                            <a:shade val="30000"/>
                            <a:satMod val="115000"/>
                          </a:srgbClr>
                        </a:gs>
                        <a:gs pos="50000">
                          <a:srgbClr val="0033CC">
                            <a:shade val="67500"/>
                            <a:satMod val="115000"/>
                          </a:srgbClr>
                        </a:gs>
                        <a:gs pos="100000">
                          <a:srgbClr val="0033C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Aa2</a:t>
                      </a:r>
                      <a:endParaRPr lang="en-US" sz="3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33CC">
                            <a:shade val="30000"/>
                            <a:satMod val="115000"/>
                          </a:srgbClr>
                        </a:gs>
                        <a:gs pos="50000">
                          <a:srgbClr val="0033CC">
                            <a:shade val="67500"/>
                            <a:satMod val="115000"/>
                          </a:srgbClr>
                        </a:gs>
                        <a:gs pos="100000">
                          <a:srgbClr val="0033C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AA-</a:t>
                      </a:r>
                      <a:endParaRPr lang="en-US" sz="3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33CC">
                            <a:shade val="30000"/>
                            <a:satMod val="115000"/>
                          </a:srgbClr>
                        </a:gs>
                        <a:gs pos="50000">
                          <a:srgbClr val="0033CC">
                            <a:shade val="67500"/>
                            <a:satMod val="115000"/>
                          </a:srgbClr>
                        </a:gs>
                        <a:gs pos="100000">
                          <a:srgbClr val="0033C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AA-</a:t>
                      </a:r>
                      <a:endParaRPr lang="en-US" sz="3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0033CC">
                            <a:shade val="30000"/>
                            <a:satMod val="115000"/>
                          </a:srgbClr>
                        </a:gs>
                        <a:gs pos="50000">
                          <a:srgbClr val="0033CC">
                            <a:shade val="67500"/>
                            <a:satMod val="115000"/>
                          </a:srgbClr>
                        </a:gs>
                        <a:gs pos="100000">
                          <a:srgbClr val="0033C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30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1.20x</a:t>
                      </a:r>
                      <a:endParaRPr lang="en-US" sz="3000" b="0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rgbClr val="0033CC">
                            <a:shade val="30000"/>
                            <a:satMod val="115000"/>
                          </a:srgbClr>
                        </a:gs>
                        <a:gs pos="50000">
                          <a:srgbClr val="0033CC">
                            <a:shade val="67500"/>
                            <a:satMod val="115000"/>
                          </a:srgbClr>
                        </a:gs>
                        <a:gs pos="100000">
                          <a:srgbClr val="0033CC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4923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Ohio State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Aa2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AA-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NR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1.10x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4474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Florida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Aa2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AA-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AA-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1.25x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4202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Washington State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Aa2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A+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NR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1.25x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4880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South Dakota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Aa3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NR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NR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1.20x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4500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Iowa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Aa3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NR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1.35x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7042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University of Alabama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A1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A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NR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1.20x</a:t>
                      </a:r>
                    </a:p>
                  </a:txBody>
                  <a:tcPr marL="9525" marR="9525" marT="9525" marB="0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4840" y="6290548"/>
            <a:ext cx="4463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* Additional Bonds Test (ABT)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103120" y="335280"/>
            <a:ext cx="51304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Similar Program Ratings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NY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SUNY PPAA Winter 2013 Draft</Template>
  <TotalTime>0</TotalTime>
  <Words>1054</Words>
  <Application>Microsoft Office PowerPoint</Application>
  <PresentationFormat>On-screen Show (4:3)</PresentationFormat>
  <Paragraphs>307</Paragraphs>
  <Slides>23</Slides>
  <Notes>23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SUNY powerpoint template</vt:lpstr>
      <vt:lpstr>Custom Design</vt:lpstr>
      <vt:lpstr>Document</vt:lpstr>
      <vt:lpstr>Slide 1</vt:lpstr>
      <vt:lpstr>OCF Organization Chart</vt:lpstr>
      <vt:lpstr>TOPICS </vt:lpstr>
      <vt:lpstr>Res Hall Legislation</vt:lpstr>
      <vt:lpstr>New Res Hall Program</vt:lpstr>
      <vt:lpstr>Res Hall Revenue Flow of Funds</vt:lpstr>
      <vt:lpstr>Res Hall Program Documents </vt:lpstr>
      <vt:lpstr>Slide 8</vt:lpstr>
      <vt:lpstr>Slide 9</vt:lpstr>
      <vt:lpstr>Implementing Executive Order 88 at SUNY:  Background, Context and 2013 Work Plans</vt:lpstr>
      <vt:lpstr>Build Smart NY Basics</vt:lpstr>
      <vt:lpstr>Executive Order 88 Basics</vt:lpstr>
      <vt:lpstr>Executive Order 88 Basics (cont’d)</vt:lpstr>
      <vt:lpstr>The “Big Six” Agencies</vt:lpstr>
      <vt:lpstr>The “Big Six” Agencies</vt:lpstr>
      <vt:lpstr>Source EUI for Select Agencies</vt:lpstr>
      <vt:lpstr>University Source EUI</vt:lpstr>
      <vt:lpstr>Near Term Work Plan</vt:lpstr>
      <vt:lpstr>SUNY Environmental Audit  History</vt:lpstr>
      <vt:lpstr>Environmental Auditing List</vt:lpstr>
      <vt:lpstr>SUNY Environmental  Audit Program</vt:lpstr>
      <vt:lpstr>Proposal for Moving Forward</vt:lpstr>
      <vt:lpstr>Office For Capital Facilities  Contact Information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2013-06-06T17:46:11Z</dcterms:created>
  <dcterms:modified xsi:type="dcterms:W3CDTF">2013-06-06T17:57:27Z</dcterms:modified>
</cp:coreProperties>
</file>