
<file path=[Content_Types].xml><?xml version="1.0" encoding="utf-8"?>
<Types xmlns="http://schemas.openxmlformats.org/package/2006/content-types">
  <Override PartName="/ppt/slideMasters/slideMaster3.xml" ContentType="application/vnd.openxmlformats-officedocument.presentationml.slideMaster+xml"/>
  <Override PartName="/ppt/theme/theme5.xml" ContentType="application/vnd.openxmlformats-officedocument.theme+xml"/>
  <Override PartName="/ppt/slideLayouts/slideLayout39.xml" ContentType="application/vnd.openxmlformats-officedocument.presentationml.slideLayout+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Masters/slideMaster8.xml" ContentType="application/vnd.openxmlformats-officedocument.presentationml.slideMaster+xml"/>
  <Override PartName="/ppt/notesSlides/notesSlide12.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theme/theme10.xml" ContentType="application/vnd.openxmlformats-officedocument.theme+xml"/>
  <Override PartName="/ppt/notesSlides/notesSlide5.xml" ContentType="application/vnd.openxmlformats-officedocument.presentationml.notesSlide+xml"/>
  <Default Extension="sldx" ContentType="application/vnd.openxmlformats-officedocument.presentationml.slide"/>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Default Extension="png" ContentType="image/png"/>
  <Override PartName="/ppt/slideLayouts/slideLayout7.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notesSlides/notesSlide1.xml" ContentType="application/vnd.openxmlformats-officedocument.presentationml.notesSlide+xml"/>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slideMasters/slideMaster7.xml" ContentType="application/vnd.openxmlformats-officedocument.presentationml.slideMaster+xml"/>
  <Override PartName="/ppt/theme/theme9.xml" ContentType="application/vnd.openxmlformats-officedocument.theme+xml"/>
  <Override PartName="/ppt/notesSlides/notesSlide6.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handoutMasters/handoutMaster1.xml" ContentType="application/vnd.openxmlformats-officedocument.presentationml.handoutMaster+xml"/>
  <Override PartName="/ppt/theme/theme7.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 id="2147483793" r:id="rId2"/>
    <p:sldMasterId id="2147483799" r:id="rId3"/>
    <p:sldMasterId id="2147483811" r:id="rId4"/>
    <p:sldMasterId id="2147483836" r:id="rId5"/>
    <p:sldMasterId id="2147483841" r:id="rId6"/>
    <p:sldMasterId id="2147483846" r:id="rId7"/>
    <p:sldMasterId id="2147483851" r:id="rId8"/>
  </p:sldMasterIdLst>
  <p:notesMasterIdLst>
    <p:notesMasterId r:id="rId31"/>
  </p:notesMasterIdLst>
  <p:handoutMasterIdLst>
    <p:handoutMasterId r:id="rId32"/>
  </p:handoutMasterIdLst>
  <p:sldIdLst>
    <p:sldId id="483" r:id="rId9"/>
    <p:sldId id="457" r:id="rId10"/>
    <p:sldId id="458" r:id="rId11"/>
    <p:sldId id="459" r:id="rId12"/>
    <p:sldId id="460" r:id="rId13"/>
    <p:sldId id="461" r:id="rId14"/>
    <p:sldId id="474" r:id="rId15"/>
    <p:sldId id="475" r:id="rId16"/>
    <p:sldId id="476" r:id="rId17"/>
    <p:sldId id="477" r:id="rId18"/>
    <p:sldId id="462" r:id="rId19"/>
    <p:sldId id="465" r:id="rId20"/>
    <p:sldId id="463" r:id="rId21"/>
    <p:sldId id="466" r:id="rId22"/>
    <p:sldId id="468" r:id="rId23"/>
    <p:sldId id="469" r:id="rId24"/>
    <p:sldId id="473" r:id="rId25"/>
    <p:sldId id="478" r:id="rId26"/>
    <p:sldId id="479" r:id="rId27"/>
    <p:sldId id="480" r:id="rId28"/>
    <p:sldId id="481" r:id="rId29"/>
    <p:sldId id="485" r:id="rId30"/>
  </p:sldIdLst>
  <p:sldSz cx="9144000" cy="5143500" type="screen16x9"/>
  <p:notesSz cx="7010400" cy="92964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Chancellor Opens" id="{A129E248-B1C3-4E1A-ACF7-1EA93E4398E4}">
          <p14:sldIdLst>
            <p14:sldId id="483"/>
            <p14:sldId id="457"/>
            <p14:sldId id="458"/>
            <p14:sldId id="459"/>
            <p14:sldId id="460"/>
            <p14:sldId id="461"/>
            <p14:sldId id="474"/>
            <p14:sldId id="475"/>
            <p14:sldId id="476"/>
            <p14:sldId id="477"/>
            <p14:sldId id="462"/>
            <p14:sldId id="465"/>
            <p14:sldId id="463"/>
            <p14:sldId id="466"/>
            <p14:sldId id="468"/>
            <p14:sldId id="469"/>
            <p14:sldId id="473"/>
            <p14:sldId id="478"/>
            <p14:sldId id="479"/>
            <p14:sldId id="480"/>
            <p14:sldId id="481"/>
            <p14:sldId id="485"/>
          </p14:sldIdLst>
        </p14:section>
        <p14:section name="Alex Takes it From Here" id="{536FD398-4B23-4E00-ACB1-C8EE339023DB}">
          <p14:sldIdLst/>
        </p14:section>
        <p14:section name="Chancellor Comes Back" id="{766C5E60-4F6C-4B50-B46F-63963631FFE6}">
          <p14:sldIdLst/>
        </p14:section>
      </p14:sectionLst>
    </p:ex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gliardi, Jonathan" initials="GJ" lastIdx="1" clrIdx="0">
    <p:extLst>
      <p:ext uri="{19B8F6BF-5375-455C-9EA6-DF929625EA0E}">
        <p15:presenceInfo xmlns:p15="http://schemas.microsoft.com/office/powerpoint/2012/main" xmlns="" userId="S-1-5-21-2028020263-1110531401-1417889603-4423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1C69C6"/>
    <a:srgbClr val="008080"/>
    <a:srgbClr val="005695"/>
    <a:srgbClr val="225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2848" autoAdjust="0"/>
  </p:normalViewPr>
  <p:slideViewPr>
    <p:cSldViewPr snapToGrid="0">
      <p:cViewPr varScale="1">
        <p:scale>
          <a:sx n="92" d="100"/>
          <a:sy n="92" d="100"/>
        </p:scale>
        <p:origin x="-696" y="-96"/>
      </p:cViewPr>
      <p:guideLst>
        <p:guide orient="horz" pos="1620"/>
        <p:guide pos="2880"/>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65" d="100"/>
          <a:sy n="65" d="100"/>
        </p:scale>
        <p:origin x="3048" y="53"/>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2"/>
            <a:ext cx="3037840" cy="466434"/>
          </a:xfrm>
          <a:prstGeom prst="rect">
            <a:avLst/>
          </a:prstGeom>
        </p:spPr>
        <p:txBody>
          <a:bodyPr vert="horz" lIns="93177" tIns="46589" rIns="93177" bIns="46589" rtlCol="0"/>
          <a:lstStyle>
            <a:lvl1pPr algn="r">
              <a:defRPr sz="1200"/>
            </a:lvl1pPr>
          </a:lstStyle>
          <a:p>
            <a:fld id="{1DA6535B-79C2-403C-9D99-177184D1B724}" type="datetimeFigureOut">
              <a:rPr lang="en-US" smtClean="0"/>
              <a:pPr/>
              <a:t>10/22/2015</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2FF56A78-F735-4FF7-936E-EB7CD8A7588F}" type="slidenum">
              <a:rPr lang="en-US" smtClean="0"/>
              <a:pPr/>
              <a:t>‹#›</a:t>
            </a:fld>
            <a:endParaRPr lang="en-US"/>
          </a:p>
        </p:txBody>
      </p:sp>
    </p:spTree>
    <p:extLst>
      <p:ext uri="{BB962C8B-B14F-4D97-AF65-F5344CB8AC3E}">
        <p14:creationId xmlns:p14="http://schemas.microsoft.com/office/powerpoint/2010/main" xmlns="" val="2407772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2"/>
            <a:ext cx="3037840" cy="466434"/>
          </a:xfrm>
          <a:prstGeom prst="rect">
            <a:avLst/>
          </a:prstGeom>
        </p:spPr>
        <p:txBody>
          <a:bodyPr vert="horz" lIns="93177" tIns="46589" rIns="93177" bIns="46589" rtlCol="0"/>
          <a:lstStyle>
            <a:lvl1pPr algn="r">
              <a:defRPr sz="1200"/>
            </a:lvl1pPr>
          </a:lstStyle>
          <a:p>
            <a:fld id="{7D51B53F-C075-49F7-AD4B-CDC7F3DD4EFC}" type="datetimeFigureOut">
              <a:rPr lang="en-US" smtClean="0"/>
              <a:pPr/>
              <a:t>10/22/2015</a:t>
            </a:fld>
            <a:endParaRPr lang="en-US"/>
          </a:p>
        </p:txBody>
      </p:sp>
      <p:sp>
        <p:nvSpPr>
          <p:cNvPr id="4" name="Slide Image Placeholder 3"/>
          <p:cNvSpPr>
            <a:spLocks noGrp="1" noRot="1" noChangeAspect="1"/>
          </p:cNvSpPr>
          <p:nvPr>
            <p:ph type="sldImg" idx="2"/>
          </p:nvPr>
        </p:nvSpPr>
        <p:spPr>
          <a:xfrm>
            <a:off x="734060" y="466436"/>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349956" y="3759201"/>
            <a:ext cx="6321777" cy="5070766"/>
          </a:xfrm>
          <a:prstGeom prst="rect">
            <a:avLst/>
          </a:prstGeom>
        </p:spPr>
        <p:txBody>
          <a:bodyPr vert="horz" lIns="93177" tIns="46589" rIns="93177" bIns="46589"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96BC32B-007C-40AA-A4A5-89016920A633}" type="slidenum">
              <a:rPr lang="en-US" smtClean="0"/>
              <a:pPr/>
              <a:t>‹#›</a:t>
            </a:fld>
            <a:endParaRPr lang="en-US"/>
          </a:p>
        </p:txBody>
      </p:sp>
    </p:spTree>
    <p:extLst>
      <p:ext uri="{BB962C8B-B14F-4D97-AF65-F5344CB8AC3E}">
        <p14:creationId xmlns:p14="http://schemas.microsoft.com/office/powerpoint/2010/main" xmlns="" val="336140823"/>
      </p:ext>
    </p:extLst>
  </p:cSld>
  <p:clrMap bg1="lt1" tx1="dk1" bg2="lt2" tx2="dk2" accent1="accent1" accent2="accent2" accent3="accent3" accent4="accent4" accent5="accent5" accent6="accent6" hlink="hlink" folHlink="folHlink"/>
  <p:notesStyle>
    <a:lvl1pPr marL="285750" indent="-285750" algn="l" defTabSz="685800" rtl="0" eaLnBrk="1" latinLnBrk="0" hangingPunct="1">
      <a:buFont typeface="Arial" panose="020B0604020202020204" pitchFamily="34" charset="0"/>
      <a:buChar char="•"/>
      <a:defRPr sz="1400" b="1" kern="1200">
        <a:solidFill>
          <a:schemeClr val="tx1"/>
        </a:solidFill>
        <a:latin typeface="+mn-lt"/>
        <a:ea typeface="+mn-ea"/>
        <a:cs typeface="+mn-cs"/>
      </a:defRPr>
    </a:lvl1pPr>
    <a:lvl2pPr marL="628650" indent="-285750" algn="l" defTabSz="685800" rtl="0" eaLnBrk="1" latinLnBrk="0" hangingPunct="1">
      <a:buFont typeface="Arial" panose="020B0604020202020204" pitchFamily="34" charset="0"/>
      <a:buChar char="•"/>
      <a:defRPr sz="1400" b="1" kern="1200">
        <a:solidFill>
          <a:schemeClr val="tx1"/>
        </a:solidFill>
        <a:latin typeface="+mn-lt"/>
        <a:ea typeface="+mn-ea"/>
        <a:cs typeface="+mn-cs"/>
      </a:defRPr>
    </a:lvl2pPr>
    <a:lvl3pPr marL="971550" indent="-285750" algn="l" defTabSz="685800" rtl="0" eaLnBrk="1" latinLnBrk="0" hangingPunct="1">
      <a:buFont typeface="Arial" panose="020B0604020202020204" pitchFamily="34" charset="0"/>
      <a:buChar char="•"/>
      <a:defRPr sz="1400" b="1" kern="1200">
        <a:solidFill>
          <a:schemeClr val="tx1"/>
        </a:solidFill>
        <a:latin typeface="+mn-lt"/>
        <a:ea typeface="+mn-ea"/>
        <a:cs typeface="+mn-cs"/>
      </a:defRPr>
    </a:lvl3pPr>
    <a:lvl4pPr marL="1314450" indent="-285750" algn="l" defTabSz="685800" rtl="0" eaLnBrk="1" latinLnBrk="0" hangingPunct="1">
      <a:buFont typeface="Arial" panose="020B0604020202020204" pitchFamily="34" charset="0"/>
      <a:buChar char="•"/>
      <a:defRPr sz="1400" b="1" kern="1200">
        <a:solidFill>
          <a:schemeClr val="tx1"/>
        </a:solidFill>
        <a:latin typeface="+mn-lt"/>
        <a:ea typeface="+mn-ea"/>
        <a:cs typeface="+mn-cs"/>
      </a:defRPr>
    </a:lvl4pPr>
    <a:lvl5pPr marL="1657350" indent="-285750" algn="l" defTabSz="685800" rtl="0" eaLnBrk="1" latinLnBrk="0" hangingPunct="1">
      <a:buFont typeface="Arial" panose="020B0604020202020204" pitchFamily="34" charset="0"/>
      <a:buChar char="•"/>
      <a:defRPr sz="1400" b="1"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466725"/>
            <a:ext cx="5575300" cy="3136900"/>
          </a:xfrm>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0C2A6502-EEF5-4ABE-8183-4E5906979868}" type="slidenum">
              <a:rPr lang="en-US" smtClean="0"/>
              <a:pPr/>
              <a:t>1</a:t>
            </a:fld>
            <a:endParaRPr lang="en-US"/>
          </a:p>
        </p:txBody>
      </p:sp>
    </p:spTree>
    <p:extLst>
      <p:ext uri="{BB962C8B-B14F-4D97-AF65-F5344CB8AC3E}">
        <p14:creationId xmlns:p14="http://schemas.microsoft.com/office/powerpoint/2010/main" xmlns="" val="22873629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466725"/>
            <a:ext cx="5575300" cy="3136900"/>
          </a:xfrm>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0C2A6502-EEF5-4ABE-8183-4E5906979868}" type="slidenum">
              <a:rPr lang="en-US" smtClean="0"/>
              <a:pPr/>
              <a:t>10</a:t>
            </a:fld>
            <a:endParaRPr lang="en-US"/>
          </a:p>
        </p:txBody>
      </p:sp>
    </p:spTree>
    <p:extLst>
      <p:ext uri="{BB962C8B-B14F-4D97-AF65-F5344CB8AC3E}">
        <p14:creationId xmlns:p14="http://schemas.microsoft.com/office/powerpoint/2010/main" xmlns="" val="1218903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212725"/>
            <a:ext cx="6364287" cy="3579813"/>
          </a:xfrm>
        </p:spPr>
      </p:sp>
      <p:sp>
        <p:nvSpPr>
          <p:cNvPr id="3" name="Notes Placeholder 2"/>
          <p:cNvSpPr>
            <a:spLocks noGrp="1"/>
          </p:cNvSpPr>
          <p:nvPr>
            <p:ph type="body" idx="1"/>
          </p:nvPr>
        </p:nvSpPr>
        <p:spPr>
          <a:xfrm>
            <a:off x="398967" y="4048734"/>
            <a:ext cx="6363960" cy="5831770"/>
          </a:xfrm>
        </p:spPr>
        <p:txBody>
          <a:bodyPr/>
          <a:lstStyle/>
          <a:p>
            <a:r>
              <a:rPr lang="en-US" dirty="0" smtClean="0"/>
              <a:t>In 2014, when we started to think about the next five</a:t>
            </a:r>
            <a:r>
              <a:rPr lang="en-US" baseline="0" dirty="0" smtClean="0"/>
              <a:t> years of the System-wide strategic plan, we started by looking at our statutory mission.</a:t>
            </a:r>
          </a:p>
          <a:p>
            <a:r>
              <a:rPr lang="en-US" baseline="0" dirty="0" smtClean="0"/>
              <a:t>We did a refresh of the Power of SUNY. </a:t>
            </a:r>
          </a:p>
          <a:p>
            <a:r>
              <a:rPr lang="en-US" baseline="0" dirty="0" smtClean="0"/>
              <a:t>And we initially defined Access, Completion and Success as priorities.</a:t>
            </a:r>
          </a:p>
          <a:p>
            <a:pPr marL="174708" indent="-174708">
              <a:buFont typeface="Symbol" panose="05050102010706020507" pitchFamily="18" charset="2"/>
              <a:buChar char="-"/>
            </a:pPr>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xmlns="" val="1076222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4489" y="238125"/>
            <a:ext cx="6437924" cy="3622675"/>
          </a:xfrm>
        </p:spPr>
      </p:sp>
      <p:sp>
        <p:nvSpPr>
          <p:cNvPr id="3" name="Notes Placeholder 2"/>
          <p:cNvSpPr>
            <a:spLocks noGrp="1"/>
          </p:cNvSpPr>
          <p:nvPr>
            <p:ph type="body" idx="1"/>
          </p:nvPr>
        </p:nvSpPr>
        <p:spPr>
          <a:xfrm>
            <a:off x="164489" y="4019899"/>
            <a:ext cx="6437924" cy="7327457"/>
          </a:xfrm>
        </p:spPr>
        <p:txBody>
          <a:bodyPr>
            <a:normAutofit/>
          </a:bodyPr>
          <a:lstStyle/>
          <a:p>
            <a:pPr marL="347798" indent="-347798">
              <a:spcAft>
                <a:spcPts val="815"/>
              </a:spcAft>
              <a:buFont typeface="Arial" pitchFamily="34" charset="0"/>
              <a:buChar char="•"/>
            </a:pPr>
            <a:r>
              <a:rPr lang="en-US" sz="1400" b="1" dirty="0" smtClean="0"/>
              <a:t>In consultation with all of you, and in recognition of the different missions of our institutions, we expanded ACS to become ACSIE:</a:t>
            </a:r>
            <a:r>
              <a:rPr lang="en-US" sz="1400" b="1" baseline="0" dirty="0" smtClean="0"/>
              <a:t>  </a:t>
            </a:r>
            <a:r>
              <a:rPr lang="en-US" sz="1400" b="1" dirty="0" smtClean="0"/>
              <a:t>Access, Completion, Success, Inquiry and Engagement.</a:t>
            </a:r>
          </a:p>
          <a:p>
            <a:pPr marL="347798" indent="-347798">
              <a:spcAft>
                <a:spcPts val="815"/>
              </a:spcAft>
              <a:buFont typeface="Arial" pitchFamily="34" charset="0"/>
              <a:buChar char="•"/>
            </a:pPr>
            <a:r>
              <a:rPr lang="en-US" sz="1400" b="1" dirty="0" smtClean="0"/>
              <a:t>From the start, SUNY Excels was about a commitment to excellence, a commitment to continuous improvement.</a:t>
            </a:r>
          </a:p>
          <a:p>
            <a:pPr marL="335223" indent="-335223">
              <a:spcAft>
                <a:spcPts val="589"/>
              </a:spcAft>
            </a:pPr>
            <a:r>
              <a:rPr lang="en-US" b="1" baseline="0" dirty="0" smtClean="0">
                <a:solidFill>
                  <a:schemeClr val="tx1"/>
                </a:solidFill>
              </a:rPr>
              <a:t>Thanks to extensive consultation, we narrowed an initial list of over 200 possible metrics down to the 17 you see here.</a:t>
            </a:r>
          </a:p>
          <a:p>
            <a:pPr marL="335223" indent="-335223">
              <a:spcAft>
                <a:spcPts val="589"/>
              </a:spcAft>
            </a:pPr>
            <a:r>
              <a:rPr lang="en-US" b="1" baseline="0" dirty="0" smtClean="0">
                <a:solidFill>
                  <a:schemeClr val="tx1"/>
                </a:solidFill>
              </a:rPr>
              <a:t>We committed to setting goals and making progress in key areas that included everything from enrollment and degree offerings to graduation rates, time to degree, and financial literacy. </a:t>
            </a:r>
          </a:p>
          <a:p>
            <a:pPr marL="335223" marR="0" indent="-335223" algn="l" defTabSz="685800" rtl="0" eaLnBrk="1" fontAlgn="auto" latinLnBrk="0" hangingPunct="1">
              <a:lnSpc>
                <a:spcPct val="100000"/>
              </a:lnSpc>
              <a:spcBef>
                <a:spcPts val="0"/>
              </a:spcBef>
              <a:spcAft>
                <a:spcPts val="589"/>
              </a:spcAft>
              <a:buClrTx/>
              <a:buSzTx/>
              <a:buFont typeface="Arial" panose="020B0604020202020204" pitchFamily="34" charset="0"/>
              <a:buChar char="•"/>
              <a:tabLst/>
              <a:defRPr/>
            </a:pPr>
            <a:r>
              <a:rPr lang="en-US" b="1" baseline="0" dirty="0" smtClean="0">
                <a:solidFill>
                  <a:schemeClr val="tx1"/>
                </a:solidFill>
              </a:rPr>
              <a:t>We committed to improvements in research and faculty scholarship, in workforce development, and opportunities for students to engage in</a:t>
            </a:r>
            <a:r>
              <a:rPr lang="en-US" b="1" dirty="0" smtClean="0">
                <a:solidFill>
                  <a:schemeClr val="tx1"/>
                </a:solidFill>
              </a:rPr>
              <a:t> </a:t>
            </a:r>
            <a:r>
              <a:rPr lang="en-US" b="1" baseline="0" dirty="0" smtClean="0">
                <a:solidFill>
                  <a:schemeClr val="tx1"/>
                </a:solidFill>
              </a:rPr>
              <a:t>hands-on applied learning experiences. </a:t>
            </a:r>
          </a:p>
        </p:txBody>
      </p:sp>
      <p:sp>
        <p:nvSpPr>
          <p:cNvPr id="4" name="Slide Number Placeholder 3"/>
          <p:cNvSpPr>
            <a:spLocks noGrp="1"/>
          </p:cNvSpPr>
          <p:nvPr>
            <p:ph type="sldNum" sz="quarter" idx="10"/>
          </p:nvPr>
        </p:nvSpPr>
        <p:spPr/>
        <p:txBody>
          <a:bodyPr/>
          <a:lstStyle/>
          <a:p>
            <a:fld id="{28C480A6-A093-4DA3-BD6D-C1305583751C}"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xmlns="" val="38944690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0131" y="303036"/>
            <a:ext cx="5581426" cy="3140076"/>
          </a:xfrm>
        </p:spPr>
      </p:sp>
      <p:sp>
        <p:nvSpPr>
          <p:cNvPr id="3" name="Notes Placeholder 2"/>
          <p:cNvSpPr>
            <a:spLocks noGrp="1"/>
          </p:cNvSpPr>
          <p:nvPr>
            <p:ph type="body" idx="1"/>
          </p:nvPr>
        </p:nvSpPr>
        <p:spPr/>
        <p:txBody>
          <a:bodyPr>
            <a:normAutofit/>
          </a:bodyPr>
          <a:lstStyle/>
          <a:p>
            <a:pPr>
              <a:spcAft>
                <a:spcPts val="600"/>
              </a:spcAft>
            </a:pPr>
            <a:r>
              <a:rPr lang="en-US" baseline="0" dirty="0" smtClean="0"/>
              <a:t>And we once again set a big, hairy audacious goal.</a:t>
            </a:r>
          </a:p>
          <a:p>
            <a:pPr>
              <a:spcAft>
                <a:spcPts val="600"/>
              </a:spcAft>
            </a:pPr>
            <a:r>
              <a:rPr lang="en-US" baseline="0" dirty="0" smtClean="0"/>
              <a:t>And I recognize that this one is a bit different from the last. </a:t>
            </a:r>
          </a:p>
          <a:p>
            <a:pPr>
              <a:spcAft>
                <a:spcPts val="600"/>
              </a:spcAft>
            </a:pPr>
            <a:r>
              <a:rPr lang="en-US" baseline="0" dirty="0" smtClean="0"/>
              <a:t>In part because this one is about more than just ensuring that the Governor and Legislature know what we do.</a:t>
            </a:r>
          </a:p>
          <a:p>
            <a:pPr>
              <a:spcAft>
                <a:spcPts val="600"/>
              </a:spcAft>
            </a:pPr>
            <a:r>
              <a:rPr lang="en-US" baseline="0" dirty="0" smtClean="0"/>
              <a:t>This is about making some changes in how</a:t>
            </a:r>
            <a:r>
              <a:rPr lang="en-US" dirty="0" smtClean="0"/>
              <a:t> we support students </a:t>
            </a:r>
            <a:r>
              <a:rPr lang="en-US" baseline="0" dirty="0" smtClean="0"/>
              <a:t>so we can meet a critical state and national need.</a:t>
            </a:r>
          </a:p>
          <a:p>
            <a:pPr>
              <a:spcAft>
                <a:spcPts val="600"/>
              </a:spcAft>
            </a:pPr>
            <a:r>
              <a:rPr lang="en-US" baseline="0" dirty="0" smtClean="0"/>
              <a:t>And I hear you that this may take longer than we had initially hoped – we’ll talk about that together today.</a:t>
            </a:r>
          </a:p>
        </p:txBody>
      </p:sp>
      <p:sp>
        <p:nvSpPr>
          <p:cNvPr id="4" name="Slide Number Placeholder 3"/>
          <p:cNvSpPr>
            <a:spLocks noGrp="1"/>
          </p:cNvSpPr>
          <p:nvPr>
            <p:ph type="sldNum" sz="quarter" idx="10"/>
          </p:nvPr>
        </p:nvSpPr>
        <p:spPr/>
        <p:txBody>
          <a:bodyPr/>
          <a:lstStyle/>
          <a:p>
            <a:fld id="{0C2A6502-EEF5-4ABE-8183-4E5906979868}"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xmlns="" val="36944689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292100"/>
            <a:ext cx="6523038" cy="3670300"/>
          </a:xfrm>
        </p:spPr>
      </p:sp>
      <p:sp>
        <p:nvSpPr>
          <p:cNvPr id="3" name="Notes Placeholder 2"/>
          <p:cNvSpPr>
            <a:spLocks noGrp="1"/>
          </p:cNvSpPr>
          <p:nvPr>
            <p:ph type="body" idx="1"/>
          </p:nvPr>
        </p:nvSpPr>
        <p:spPr>
          <a:xfrm>
            <a:off x="272309" y="4184201"/>
            <a:ext cx="6524486" cy="5831770"/>
          </a:xfrm>
        </p:spPr>
        <p:txBody>
          <a:bodyPr/>
          <a:lstStyle/>
          <a:p>
            <a:pPr marL="174708" indent="-174708">
              <a:spcAft>
                <a:spcPts val="1200"/>
              </a:spcAft>
              <a:buFont typeface="Arial"/>
              <a:buChar char="•"/>
            </a:pPr>
            <a:r>
              <a:rPr lang="en-US" dirty="0" smtClean="0"/>
              <a:t>Here again,</a:t>
            </a:r>
            <a:r>
              <a:rPr lang="en-US" baseline="0" dirty="0" smtClean="0"/>
              <a:t> having a plan – our performance improvement framework – and setting an ambitious goal</a:t>
            </a:r>
            <a:r>
              <a:rPr lang="en-US" dirty="0" smtClean="0"/>
              <a:t> yielded</a:t>
            </a:r>
            <a:r>
              <a:rPr lang="en-US" baseline="0" dirty="0" smtClean="0"/>
              <a:t> some positive results. </a:t>
            </a:r>
          </a:p>
          <a:p>
            <a:pPr marL="174708" indent="-174708">
              <a:spcAft>
                <a:spcPts val="1200"/>
              </a:spcAft>
              <a:buFont typeface="Arial"/>
              <a:buChar char="•"/>
            </a:pPr>
            <a:r>
              <a:rPr lang="en-US" dirty="0" smtClean="0"/>
              <a:t>The State</a:t>
            </a:r>
            <a:r>
              <a:rPr lang="en-US" baseline="0" dirty="0" smtClean="0"/>
              <a:t> responded</a:t>
            </a:r>
            <a:r>
              <a:rPr lang="en-US" dirty="0" smtClean="0"/>
              <a:t> with</a:t>
            </a:r>
            <a:r>
              <a:rPr lang="en-US" baseline="0" dirty="0" smtClean="0"/>
              <a:t> an $18 million Investment and Performance Fund which we turned into $100 million.</a:t>
            </a:r>
          </a:p>
          <a:p>
            <a:pPr marL="174708" indent="-174708">
              <a:spcAft>
                <a:spcPts val="1200"/>
              </a:spcAft>
              <a:buFont typeface="Arial"/>
              <a:buChar char="•"/>
            </a:pPr>
            <a:r>
              <a:rPr lang="en-US" baseline="0" dirty="0" smtClean="0"/>
              <a:t>We received $4.4 million in new EOP funding.</a:t>
            </a:r>
          </a:p>
          <a:p>
            <a:pPr marL="171450" lvl="0" indent="-171450">
              <a:spcAft>
                <a:spcPts val="1200"/>
              </a:spcAft>
              <a:buFont typeface="Arial" panose="020B0604020202020204" pitchFamily="34" charset="0"/>
              <a:buChar char="•"/>
            </a:pPr>
            <a:r>
              <a:rPr lang="en-US" kern="1200" dirty="0" smtClean="0">
                <a:solidFill>
                  <a:schemeClr val="tx1"/>
                </a:solidFill>
                <a:effectLst/>
              </a:rPr>
              <a:t>Base Operating Aid Increase of $100/FTE</a:t>
            </a:r>
          </a:p>
          <a:p>
            <a:pPr marL="171450" lvl="0" indent="-171450">
              <a:spcAft>
                <a:spcPts val="1200"/>
              </a:spcAft>
              <a:buFont typeface="Arial" panose="020B0604020202020204" pitchFamily="34" charset="0"/>
              <a:buChar char="•"/>
            </a:pPr>
            <a:r>
              <a:rPr lang="en-US" kern="1200" dirty="0" smtClean="0">
                <a:solidFill>
                  <a:schemeClr val="tx1"/>
                </a:solidFill>
                <a:effectLst/>
              </a:rPr>
              <a:t>Community College GAP funding of $1.5M</a:t>
            </a:r>
          </a:p>
          <a:p>
            <a:pPr marL="171450" lvl="0" indent="-171450">
              <a:spcAft>
                <a:spcPts val="1200"/>
              </a:spcAft>
              <a:buFont typeface="Arial" panose="020B0604020202020204" pitchFamily="34" charset="0"/>
              <a:buChar char="•"/>
            </a:pPr>
            <a:r>
              <a:rPr lang="en-US" kern="1200" dirty="0" smtClean="0">
                <a:solidFill>
                  <a:schemeClr val="tx1"/>
                </a:solidFill>
                <a:effectLst/>
              </a:rPr>
              <a:t>Community College Community School Grants and One-Stop Job Centers ($2.5M combined)</a:t>
            </a:r>
          </a:p>
          <a:p>
            <a:pPr marL="171450" lvl="0" indent="-171450">
              <a:spcAft>
                <a:spcPts val="1200"/>
              </a:spcAft>
              <a:buFont typeface="Arial" panose="020B0604020202020204" pitchFamily="34" charset="0"/>
              <a:buChar char="•"/>
            </a:pPr>
            <a:r>
              <a:rPr lang="en-US" kern="1200" dirty="0" smtClean="0">
                <a:solidFill>
                  <a:schemeClr val="tx1"/>
                </a:solidFill>
                <a:effectLst/>
              </a:rPr>
              <a:t>Educational Opportunity Centers and ATTAIN labs $3.0M total</a:t>
            </a:r>
            <a:endParaRPr lang="en-US" baseline="0" dirty="0" smtClean="0"/>
          </a:p>
          <a:p>
            <a:pPr marL="174708" indent="-174708">
              <a:spcAft>
                <a:spcPts val="1200"/>
              </a:spcAft>
              <a:buFont typeface="Arial"/>
              <a:buChar char="•"/>
            </a:pPr>
            <a:r>
              <a:rPr lang="en-US" baseline="0" dirty="0" smtClean="0"/>
              <a:t>Was it everything we wanted? Of course not.  </a:t>
            </a:r>
          </a:p>
          <a:p>
            <a:pPr marL="174708" indent="-174708">
              <a:buFont typeface="Arial"/>
              <a:buChar char="•"/>
            </a:pPr>
            <a:endParaRPr lang="en-US" baseline="0" dirty="0" smtClean="0"/>
          </a:p>
          <a:p>
            <a:pPr defTabSz="698830"/>
            <a:endParaRPr lang="en-US" baseline="0" dirty="0" smtClean="0">
              <a:latin typeface="Arial" pitchFamily="34" charset="0"/>
            </a:endParaRPr>
          </a:p>
          <a:p>
            <a:pPr marL="174708" indent="-174708">
              <a:buFont typeface="Arial"/>
              <a:buChar char="•"/>
            </a:pPr>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xmlns="" val="33930229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163" y="322263"/>
            <a:ext cx="6611937" cy="3719512"/>
          </a:xfrm>
        </p:spPr>
      </p:sp>
      <p:sp>
        <p:nvSpPr>
          <p:cNvPr id="3" name="Notes Placeholder 2"/>
          <p:cNvSpPr>
            <a:spLocks noGrp="1"/>
          </p:cNvSpPr>
          <p:nvPr>
            <p:ph type="body" idx="1"/>
          </p:nvPr>
        </p:nvSpPr>
        <p:spPr>
          <a:xfrm>
            <a:off x="343106" y="4285801"/>
            <a:ext cx="6424759" cy="5831770"/>
          </a:xfrm>
        </p:spPr>
        <p:txBody>
          <a:bodyPr>
            <a:normAutofit/>
          </a:bodyPr>
          <a:lstStyle/>
          <a:p>
            <a:pPr defTabSz="931774">
              <a:spcAft>
                <a:spcPts val="600"/>
              </a:spcAft>
              <a:defRPr/>
            </a:pPr>
            <a:r>
              <a:rPr lang="en-US" sz="1200" b="1" dirty="0" smtClean="0">
                <a:latin typeface="AauxPro OT"/>
              </a:rPr>
              <a:t>So </a:t>
            </a:r>
            <a:r>
              <a:rPr lang="en-US" sz="1200" b="1" dirty="0">
                <a:latin typeface="AauxPro OT"/>
              </a:rPr>
              <a:t>Alex has been working on </a:t>
            </a:r>
            <a:r>
              <a:rPr lang="en-US" sz="1200" b="1" dirty="0" smtClean="0">
                <a:latin typeface="AauxPro OT"/>
              </a:rPr>
              <a:t>a new version of ACSIE.</a:t>
            </a:r>
            <a:endParaRPr lang="en-US" sz="1200" b="1" dirty="0">
              <a:latin typeface="AauxPro OT"/>
            </a:endParaRPr>
          </a:p>
          <a:p>
            <a:pPr>
              <a:spcAft>
                <a:spcPts val="600"/>
              </a:spcAft>
            </a:pPr>
            <a:r>
              <a:rPr lang="en-US" b="1" dirty="0" smtClean="0"/>
              <a:t>First, we feature all</a:t>
            </a:r>
            <a:r>
              <a:rPr lang="en-US" b="1" baseline="0" dirty="0" smtClean="0"/>
              <a:t> five focus areas.</a:t>
            </a:r>
          </a:p>
          <a:p>
            <a:pPr>
              <a:spcAft>
                <a:spcPts val="600"/>
              </a:spcAft>
            </a:pPr>
            <a:r>
              <a:rPr lang="en-US" b="1" baseline="0" dirty="0" smtClean="0"/>
              <a:t>And then there are </a:t>
            </a:r>
            <a:r>
              <a:rPr lang="en-US" baseline="0" dirty="0" smtClean="0"/>
              <a:t>three focus areas beginning to emerge:</a:t>
            </a:r>
          </a:p>
          <a:p>
            <a:pPr lvl="1">
              <a:spcAft>
                <a:spcPts val="600"/>
              </a:spcAft>
              <a:buFont typeface="Wingdings" panose="05000000000000000000" pitchFamily="2" charset="2"/>
              <a:buChar char="ü"/>
            </a:pPr>
            <a:r>
              <a:rPr lang="en-US" b="1" dirty="0"/>
              <a:t>Diversity and inclusion</a:t>
            </a:r>
          </a:p>
          <a:p>
            <a:pPr lvl="1">
              <a:spcAft>
                <a:spcPts val="600"/>
              </a:spcAft>
              <a:buFont typeface="Wingdings" panose="05000000000000000000" pitchFamily="2" charset="2"/>
              <a:buChar char="ü"/>
            </a:pPr>
            <a:r>
              <a:rPr lang="en-US" b="1" dirty="0"/>
              <a:t>Completion or Student Success</a:t>
            </a:r>
          </a:p>
          <a:p>
            <a:pPr lvl="1">
              <a:spcAft>
                <a:spcPts val="600"/>
              </a:spcAft>
              <a:buFont typeface="Wingdings" panose="05000000000000000000" pitchFamily="2" charset="2"/>
              <a:buChar char="ü"/>
            </a:pPr>
            <a:r>
              <a:rPr lang="en-US" b="1" dirty="0"/>
              <a:t>And Innovation or impact and engagement.</a:t>
            </a:r>
          </a:p>
        </p:txBody>
      </p:sp>
      <p:sp>
        <p:nvSpPr>
          <p:cNvPr id="4" name="Slide Number Placeholder 3"/>
          <p:cNvSpPr>
            <a:spLocks noGrp="1"/>
          </p:cNvSpPr>
          <p:nvPr>
            <p:ph type="sldNum" sz="quarter" idx="10"/>
          </p:nvPr>
        </p:nvSpPr>
        <p:spPr/>
        <p:txBody>
          <a:bodyPr/>
          <a:lstStyle/>
          <a:p>
            <a:fld id="{0C2A6502-EEF5-4ABE-8183-4E5906979868}"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xmlns="" val="2856918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47688" y="247650"/>
            <a:ext cx="5575300" cy="3136900"/>
          </a:xfrm>
        </p:spPr>
      </p:sp>
      <p:sp>
        <p:nvSpPr>
          <p:cNvPr id="3" name="Notes Placeholder 2"/>
          <p:cNvSpPr>
            <a:spLocks noGrp="1"/>
          </p:cNvSpPr>
          <p:nvPr>
            <p:ph type="body" idx="1"/>
          </p:nvPr>
        </p:nvSpPr>
        <p:spPr>
          <a:xfrm>
            <a:off x="361245" y="3571875"/>
            <a:ext cx="6321777" cy="5070766"/>
          </a:xfrm>
        </p:spPr>
        <p:txBody>
          <a:bodyPr/>
          <a:lstStyle/>
          <a:p>
            <a:pPr marL="640594" lvl="1" indent="-174708">
              <a:buFont typeface="Symbol" panose="05050102010706020507" pitchFamily="18" charset="2"/>
              <a:buChar char="-"/>
            </a:pPr>
            <a:r>
              <a:rPr lang="en-US" baseline="0" dirty="0" smtClean="0"/>
              <a:t>Diversity, Equity and Inclusion</a:t>
            </a:r>
          </a:p>
          <a:p>
            <a:pPr marL="640594" lvl="1" indent="-174708">
              <a:buFont typeface="Symbol" panose="05050102010706020507" pitchFamily="18" charset="2"/>
              <a:buChar char="-"/>
            </a:pPr>
            <a:r>
              <a:rPr lang="en-US" baseline="0" dirty="0" smtClean="0"/>
              <a:t>Student Completion and Success </a:t>
            </a:r>
          </a:p>
          <a:p>
            <a:pPr marL="640594" lvl="1" indent="-174708">
              <a:buFont typeface="Symbol" panose="05050102010706020507" pitchFamily="18" charset="2"/>
              <a:buChar char="-"/>
            </a:pPr>
            <a:r>
              <a:rPr lang="en-US" baseline="0" dirty="0" smtClean="0"/>
              <a:t>Impact State and Global Challenges</a:t>
            </a:r>
          </a:p>
          <a:p>
            <a:pPr marL="465887" lvl="1"/>
            <a:endParaRPr lang="en-US" baseline="0" dirty="0" smtClean="0"/>
          </a:p>
          <a:p>
            <a:pPr marL="174708" indent="-174708">
              <a:buFont typeface="Symbol" panose="05050102010706020507" pitchFamily="18" charset="2"/>
              <a:buChar char="-"/>
            </a:pPr>
            <a:r>
              <a:rPr lang="en-US" dirty="0" smtClean="0"/>
              <a:t>These</a:t>
            </a:r>
            <a:r>
              <a:rPr lang="en-US" baseline="0" dirty="0" smtClean="0"/>
              <a:t> three priorities are symbiotic, and done together, help to ensure the sustainability of SUNY.</a:t>
            </a:r>
          </a:p>
          <a:p>
            <a:pPr marL="0" indent="0">
              <a:buNone/>
            </a:pPr>
            <a:endParaRPr lang="en-US" baseline="0" dirty="0" smtClean="0"/>
          </a:p>
          <a:p>
            <a:pPr marL="174708" indent="-174708">
              <a:buFont typeface="Symbol" panose="05050102010706020507" pitchFamily="18" charset="2"/>
              <a:buChar char="-"/>
            </a:pPr>
            <a:r>
              <a:rPr lang="en-US" baseline="0" dirty="0" smtClean="0"/>
              <a:t>For example, we have to continue to become more inclusive of diverse, underrepresented, and disadvantaged populations.</a:t>
            </a:r>
          </a:p>
          <a:p>
            <a:endParaRPr lang="en-US" baseline="0" dirty="0" smtClean="0"/>
          </a:p>
          <a:p>
            <a:pPr marL="174708" indent="-174708">
              <a:buFont typeface="Symbol" panose="05050102010706020507" pitchFamily="18" charset="2"/>
              <a:buChar char="-"/>
            </a:pPr>
            <a:r>
              <a:rPr lang="en-US" baseline="0" dirty="0" smtClean="0"/>
              <a:t>We also have to become more effective at getting our students the most out of a SUNY education. Part of that is the value derived from completion, but we can only do that by embracing diversity and delivering a high quality education in contextualized ways and through varied mediums and platforms. This includes ensuring students have are exposed to high impact practices, which George </a:t>
            </a:r>
            <a:r>
              <a:rPr lang="en-US" baseline="0" dirty="0" err="1" smtClean="0"/>
              <a:t>Kuh</a:t>
            </a:r>
            <a:r>
              <a:rPr lang="en-US" baseline="0" dirty="0" smtClean="0"/>
              <a:t> will touch on tomorrow. </a:t>
            </a:r>
          </a:p>
          <a:p>
            <a:pPr marL="640594" lvl="1" indent="-174708">
              <a:buFont typeface="Symbol" panose="05050102010706020507" pitchFamily="18" charset="2"/>
              <a:buChar char="-"/>
            </a:pPr>
            <a:endParaRPr lang="en-US" baseline="0" dirty="0" smtClean="0"/>
          </a:p>
          <a:p>
            <a:pPr marL="174708" indent="-174708">
              <a:buFont typeface="Symbol" panose="05050102010706020507" pitchFamily="18" charset="2"/>
              <a:buChar char="-"/>
            </a:pPr>
            <a:r>
              <a:rPr lang="en-US" baseline="0" dirty="0" smtClean="0"/>
              <a:t>That helps to grow the talent pipeline for graduate and professional education, while also providing students with the tools that will make them effective researchers and innovators, and engaged citizens moving forward.</a:t>
            </a:r>
          </a:p>
          <a:p>
            <a:pPr marL="174708" indent="-174708">
              <a:buFont typeface="Symbol" panose="05050102010706020507" pitchFamily="18" charset="2"/>
              <a:buChar char="-"/>
            </a:pPr>
            <a:endParaRPr lang="en-US" baseline="0" dirty="0" smtClean="0"/>
          </a:p>
          <a:p>
            <a:pPr marL="174708" indent="-174708">
              <a:buFont typeface="Symbol" panose="05050102010706020507" pitchFamily="18" charset="2"/>
              <a:buChar char="-"/>
            </a:pPr>
            <a:r>
              <a:rPr lang="en-US" baseline="0" dirty="0" smtClean="0"/>
              <a:t>It’s also about showing the breadth of our impact on New York State and the Globe. From workforce development and business and industry partnerships to sponsored research. From broad faculty scholarship and creativity to community service and all forms of applied learning.</a:t>
            </a:r>
          </a:p>
          <a:p>
            <a:pPr marL="0" indent="0">
              <a:buFont typeface="Symbol" panose="05050102010706020507" pitchFamily="18" charset="2"/>
              <a:buNone/>
            </a:pPr>
            <a:endParaRPr lang="en-US" dirty="0" smtClean="0"/>
          </a:p>
        </p:txBody>
      </p:sp>
      <p:sp>
        <p:nvSpPr>
          <p:cNvPr id="4" name="Slide Number Placeholder 3"/>
          <p:cNvSpPr>
            <a:spLocks noGrp="1"/>
          </p:cNvSpPr>
          <p:nvPr>
            <p:ph type="sldNum" sz="quarter" idx="10"/>
          </p:nvPr>
        </p:nvSpPr>
        <p:spPr/>
        <p:txBody>
          <a:bodyPr/>
          <a:lstStyle/>
          <a:p>
            <a:fld id="{08D29281-11AD-42C0-8917-A67AA2536790}"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xmlns="" val="631531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38175" y="327025"/>
            <a:ext cx="5575300" cy="3136900"/>
          </a:xfrm>
        </p:spPr>
      </p:sp>
      <p:sp>
        <p:nvSpPr>
          <p:cNvPr id="3" name="Notes Placeholder 2"/>
          <p:cNvSpPr>
            <a:spLocks noGrp="1"/>
          </p:cNvSpPr>
          <p:nvPr>
            <p:ph type="body" idx="1"/>
          </p:nvPr>
        </p:nvSpPr>
        <p:spPr/>
        <p:txBody>
          <a:bodyPr/>
          <a:lstStyle/>
          <a:p>
            <a:r>
              <a:rPr lang="en-US" dirty="0" smtClean="0"/>
              <a:t>So this is one new possible frame</a:t>
            </a:r>
            <a:r>
              <a:rPr lang="en-US" baseline="0" dirty="0" smtClean="0"/>
              <a:t> to consider.</a:t>
            </a:r>
          </a:p>
          <a:p>
            <a:r>
              <a:rPr lang="en-US" baseline="0" dirty="0" smtClean="0"/>
              <a:t>It does lean on us working together – to improve both individually and as a system.</a:t>
            </a:r>
          </a:p>
          <a:p>
            <a:pPr marL="0" indent="0">
              <a:buNone/>
            </a:pPr>
            <a:endParaRPr lang="en-US" baseline="0" dirty="0" smtClean="0"/>
          </a:p>
          <a:p>
            <a:r>
              <a:rPr lang="en-US" baseline="0" dirty="0" smtClean="0"/>
              <a:t>Alex – do you want to take us a little deeper into this and then we’ll start to get some feedback?</a:t>
            </a:r>
            <a:endParaRPr lang="en-US" dirty="0"/>
          </a:p>
        </p:txBody>
      </p:sp>
      <p:sp>
        <p:nvSpPr>
          <p:cNvPr id="4" name="Slide Number Placeholder 3"/>
          <p:cNvSpPr>
            <a:spLocks noGrp="1"/>
          </p:cNvSpPr>
          <p:nvPr>
            <p:ph type="sldNum" sz="quarter" idx="10"/>
          </p:nvPr>
        </p:nvSpPr>
        <p:spPr/>
        <p:txBody>
          <a:bodyPr/>
          <a:lstStyle/>
          <a:p>
            <a:fld id="{08D29281-11AD-42C0-8917-A67AA2536790}"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xmlns="" val="35016919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bwMode="auto">
          <a:xfrm>
            <a:off x="733425" y="466725"/>
            <a:ext cx="5575300" cy="313690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fontAlgn="base">
              <a:spcBef>
                <a:spcPct val="0"/>
              </a:spcBef>
              <a:spcAft>
                <a:spcPct val="0"/>
              </a:spcAft>
            </a:pPr>
            <a:fld id="{46D5B5A7-A991-6E41-9596-29BE2425D54D}" type="slidenum">
              <a:rPr lang="en-US" altLang="en-US">
                <a:solidFill>
                  <a:prstClr val="black"/>
                </a:solidFill>
              </a:rPr>
              <a:pPr fontAlgn="base">
                <a:spcBef>
                  <a:spcPct val="0"/>
                </a:spcBef>
                <a:spcAft>
                  <a:spcPct val="0"/>
                </a:spcAft>
              </a:pPr>
              <a:t>18</a:t>
            </a:fld>
            <a:endParaRPr lang="en-US" altLang="en-US">
              <a:solidFill>
                <a:prstClr val="black"/>
              </a:solidFill>
            </a:endParaRPr>
          </a:p>
        </p:txBody>
      </p:sp>
    </p:spTree>
    <p:extLst>
      <p:ext uri="{BB962C8B-B14F-4D97-AF65-F5344CB8AC3E}">
        <p14:creationId xmlns:p14="http://schemas.microsoft.com/office/powerpoint/2010/main" xmlns="" val="7054717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bwMode="auto">
          <a:xfrm>
            <a:off x="733425" y="466725"/>
            <a:ext cx="5575300" cy="313690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8434"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8435"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fontAlgn="base">
              <a:spcBef>
                <a:spcPct val="0"/>
              </a:spcBef>
              <a:spcAft>
                <a:spcPct val="0"/>
              </a:spcAft>
            </a:pPr>
            <a:fld id="{6A3AB1A4-97E9-0B40-A5F9-78166ABCC618}" type="slidenum">
              <a:rPr lang="en-US" altLang="en-US">
                <a:solidFill>
                  <a:prstClr val="black"/>
                </a:solidFill>
              </a:rPr>
              <a:pPr fontAlgn="base">
                <a:spcBef>
                  <a:spcPct val="0"/>
                </a:spcBef>
                <a:spcAft>
                  <a:spcPct val="0"/>
                </a:spcAft>
              </a:pPr>
              <a:t>19</a:t>
            </a:fld>
            <a:endParaRPr lang="en-US" altLang="en-US">
              <a:solidFill>
                <a:prstClr val="black"/>
              </a:solidFill>
            </a:endParaRPr>
          </a:p>
        </p:txBody>
      </p:sp>
    </p:spTree>
    <p:extLst>
      <p:ext uri="{BB962C8B-B14F-4D97-AF65-F5344CB8AC3E}">
        <p14:creationId xmlns:p14="http://schemas.microsoft.com/office/powerpoint/2010/main" xmlns="" val="3554695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466725"/>
            <a:ext cx="5575300" cy="3136900"/>
          </a:xfrm>
        </p:spPr>
      </p:sp>
      <p:sp>
        <p:nvSpPr>
          <p:cNvPr id="3" name="Notes Placeholder 2"/>
          <p:cNvSpPr>
            <a:spLocks noGrp="1"/>
          </p:cNvSpPr>
          <p:nvPr>
            <p:ph type="body" idx="1"/>
          </p:nvPr>
        </p:nvSpPr>
        <p:spPr/>
        <p:txBody>
          <a:bodyPr>
            <a:normAutofit/>
          </a:bodyPr>
          <a:lstStyle/>
          <a:p>
            <a:pPr marL="309398" indent="-309398">
              <a:spcAft>
                <a:spcPts val="1223"/>
              </a:spcAft>
            </a:pPr>
            <a:r>
              <a:rPr lang="en-US" dirty="0" smtClean="0"/>
              <a:t>Some</a:t>
            </a:r>
            <a:r>
              <a:rPr lang="en-US" baseline="0" dirty="0" smtClean="0"/>
              <a:t> of you may have seen this slide before. </a:t>
            </a:r>
          </a:p>
          <a:p>
            <a:pPr marL="309398" indent="-309398">
              <a:spcAft>
                <a:spcPts val="1223"/>
              </a:spcAft>
            </a:pPr>
            <a:r>
              <a:rPr lang="en-US" baseline="0" dirty="0" smtClean="0"/>
              <a:t>It’s one that Alex has used when he talks about making the transition from campus to System. </a:t>
            </a:r>
          </a:p>
          <a:p>
            <a:pPr marL="309398" indent="-309398">
              <a:spcAft>
                <a:spcPts val="1223"/>
              </a:spcAft>
            </a:pPr>
            <a:r>
              <a:rPr lang="en-US" baseline="0" dirty="0" smtClean="0"/>
              <a:t>He uses it to describe how his </a:t>
            </a:r>
            <a:r>
              <a:rPr lang="en-US" dirty="0" smtClean="0"/>
              <a:t>sense of possibility about what SUNY can achieve, if we all work together, has grown. </a:t>
            </a:r>
          </a:p>
          <a:p>
            <a:pPr marL="309398" indent="-309398">
              <a:spcAft>
                <a:spcPts val="1223"/>
              </a:spcAft>
            </a:pPr>
            <a:r>
              <a:rPr lang="en-US" dirty="0"/>
              <a:t>Well as you can imagine, I </a:t>
            </a:r>
            <a:r>
              <a:rPr lang="en-US" dirty="0" smtClean="0"/>
              <a:t>like that!  </a:t>
            </a:r>
            <a:endParaRPr lang="en-US" dirty="0"/>
          </a:p>
          <a:p>
            <a:pPr marL="309398" indent="-309398">
              <a:spcAft>
                <a:spcPts val="1223"/>
              </a:spcAft>
            </a:pPr>
            <a:endParaRPr lang="en-US" dirty="0" smtClean="0"/>
          </a:p>
          <a:p>
            <a:pPr marL="309398" indent="-309398">
              <a:spcAft>
                <a:spcPts val="1223"/>
              </a:spcAft>
            </a:pPr>
            <a:endParaRPr lang="en-US" dirty="0" smtClean="0"/>
          </a:p>
        </p:txBody>
      </p:sp>
      <p:sp>
        <p:nvSpPr>
          <p:cNvPr id="4" name="Slide Number Placeholder 3"/>
          <p:cNvSpPr>
            <a:spLocks noGrp="1"/>
          </p:cNvSpPr>
          <p:nvPr>
            <p:ph type="sldNum" sz="quarter" idx="10"/>
          </p:nvPr>
        </p:nvSpPr>
        <p:spPr/>
        <p:txBody>
          <a:bodyPr/>
          <a:lstStyle/>
          <a:p>
            <a:fld id="{CDD52411-BD8B-429F-B633-25E40D07A155}"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xmlns="" val="14064806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noTextEdit="1"/>
          </p:cNvSpPr>
          <p:nvPr>
            <p:ph type="sldImg"/>
          </p:nvPr>
        </p:nvSpPr>
        <p:spPr bwMode="auto">
          <a:xfrm>
            <a:off x="733425" y="466725"/>
            <a:ext cx="5575300" cy="313690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2530"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2531"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fontAlgn="base">
              <a:spcBef>
                <a:spcPct val="0"/>
              </a:spcBef>
              <a:spcAft>
                <a:spcPct val="0"/>
              </a:spcAft>
            </a:pPr>
            <a:fld id="{6069375C-EDF7-8340-A04A-7F510FAD8DFF}" type="slidenum">
              <a:rPr lang="en-US" altLang="en-US">
                <a:solidFill>
                  <a:srgbClr val="000000"/>
                </a:solidFill>
              </a:rPr>
              <a:pPr fontAlgn="base">
                <a:spcBef>
                  <a:spcPct val="0"/>
                </a:spcBef>
                <a:spcAft>
                  <a:spcPct val="0"/>
                </a:spcAft>
              </a:pPr>
              <a:t>20</a:t>
            </a:fld>
            <a:endParaRPr lang="en-US" altLang="en-US">
              <a:solidFill>
                <a:srgbClr val="000000"/>
              </a:solidFill>
            </a:endParaRPr>
          </a:p>
        </p:txBody>
      </p:sp>
    </p:spTree>
    <p:extLst>
      <p:ext uri="{BB962C8B-B14F-4D97-AF65-F5344CB8AC3E}">
        <p14:creationId xmlns:p14="http://schemas.microsoft.com/office/powerpoint/2010/main" xmlns="" val="16607612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noTextEdit="1"/>
          </p:cNvSpPr>
          <p:nvPr>
            <p:ph type="sldImg"/>
          </p:nvPr>
        </p:nvSpPr>
        <p:spPr bwMode="auto">
          <a:xfrm>
            <a:off x="733425" y="466725"/>
            <a:ext cx="5575300" cy="313690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58370"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a:latin typeface="Arial" charset="0"/>
                <a:ea typeface="Arial" charset="0"/>
                <a:cs typeface="Arial" charset="0"/>
              </a:rPr>
              <a:t>The Campus Role</a:t>
            </a:r>
          </a:p>
          <a:p>
            <a:pPr eaLnBrk="1" hangingPunct="1">
              <a:spcBef>
                <a:spcPct val="0"/>
              </a:spcBef>
              <a:buFontTx/>
              <a:buChar char="•"/>
            </a:pPr>
            <a:r>
              <a:rPr lang="en-US" altLang="en-US">
                <a:latin typeface="Arial" charset="0"/>
                <a:ea typeface="Arial" charset="0"/>
                <a:cs typeface="Arial" charset="0"/>
              </a:rPr>
              <a:t>Participation in an expansive social media campaign, </a:t>
            </a:r>
            <a:r>
              <a:rPr lang="en-US" altLang="en-US" b="1">
                <a:latin typeface="Arial" charset="0"/>
                <a:ea typeface="Arial" charset="0"/>
                <a:cs typeface="Arial" charset="0"/>
              </a:rPr>
              <a:t>#StandWithSUNY</a:t>
            </a:r>
            <a:r>
              <a:rPr lang="en-US" altLang="en-US">
                <a:latin typeface="Arial" charset="0"/>
                <a:ea typeface="Arial" charset="0"/>
                <a:cs typeface="Arial" charset="0"/>
              </a:rPr>
              <a:t>.</a:t>
            </a:r>
          </a:p>
          <a:p>
            <a:pPr eaLnBrk="1" hangingPunct="1">
              <a:spcBef>
                <a:spcPct val="0"/>
              </a:spcBef>
              <a:buFontTx/>
              <a:buChar char="•"/>
            </a:pPr>
            <a:r>
              <a:rPr lang="en-US" altLang="en-US">
                <a:latin typeface="Arial" charset="0"/>
                <a:ea typeface="Arial" charset="0"/>
                <a:cs typeface="Arial" charset="0"/>
              </a:rPr>
              <a:t>Constant outreach to local legislators, news outlets, and community leaders promoting our major points.</a:t>
            </a:r>
          </a:p>
          <a:p>
            <a:pPr eaLnBrk="1" hangingPunct="1">
              <a:spcBef>
                <a:spcPct val="0"/>
              </a:spcBef>
              <a:buFontTx/>
              <a:buChar char="•"/>
            </a:pPr>
            <a:r>
              <a:rPr lang="en-US" altLang="en-US">
                <a:latin typeface="Arial" charset="0"/>
                <a:ea typeface="Arial" charset="0"/>
                <a:cs typeface="Arial" charset="0"/>
              </a:rPr>
              <a:t>Communication with System Administration about concerns heard on the ground.</a:t>
            </a:r>
          </a:p>
          <a:p>
            <a:pPr eaLnBrk="1" hangingPunct="1">
              <a:spcBef>
                <a:spcPct val="0"/>
              </a:spcBef>
            </a:pPr>
            <a:endParaRPr lang="en-US" altLang="en-US">
              <a:latin typeface="Arial" charset="0"/>
              <a:ea typeface="Arial" charset="0"/>
              <a:cs typeface="Arial" charset="0"/>
            </a:endParaRPr>
          </a:p>
        </p:txBody>
      </p:sp>
      <p:sp>
        <p:nvSpPr>
          <p:cNvPr id="58371"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fontAlgn="base">
              <a:spcBef>
                <a:spcPct val="0"/>
              </a:spcBef>
              <a:spcAft>
                <a:spcPct val="0"/>
              </a:spcAft>
            </a:pPr>
            <a:fld id="{8DD5B52D-2F1E-9E47-A193-9B31636DB76B}" type="slidenum">
              <a:rPr lang="en-US" altLang="en-US">
                <a:solidFill>
                  <a:srgbClr val="000000"/>
                </a:solidFill>
              </a:rPr>
              <a:pPr fontAlgn="base">
                <a:spcBef>
                  <a:spcPct val="0"/>
                </a:spcBef>
                <a:spcAft>
                  <a:spcPct val="0"/>
                </a:spcAft>
              </a:pPr>
              <a:t>21</a:t>
            </a:fld>
            <a:endParaRPr lang="en-US" altLang="en-US">
              <a:solidFill>
                <a:srgbClr val="000000"/>
              </a:solidFill>
            </a:endParaRPr>
          </a:p>
        </p:txBody>
      </p:sp>
    </p:spTree>
    <p:extLst>
      <p:ext uri="{BB962C8B-B14F-4D97-AF65-F5344CB8AC3E}">
        <p14:creationId xmlns:p14="http://schemas.microsoft.com/office/powerpoint/2010/main" xmlns="" val="21103469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466725"/>
            <a:ext cx="5575300" cy="3136900"/>
          </a:xfrm>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0C2A6502-EEF5-4ABE-8183-4E5906979868}" type="slidenum">
              <a:rPr lang="en-US" smtClean="0"/>
              <a:pPr/>
              <a:t>22</a:t>
            </a:fld>
            <a:endParaRPr lang="en-US"/>
          </a:p>
        </p:txBody>
      </p:sp>
    </p:spTree>
    <p:extLst>
      <p:ext uri="{BB962C8B-B14F-4D97-AF65-F5344CB8AC3E}">
        <p14:creationId xmlns:p14="http://schemas.microsoft.com/office/powerpoint/2010/main" xmlns="" val="4108003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204788"/>
            <a:ext cx="6394450" cy="3597275"/>
          </a:xfrm>
        </p:spPr>
      </p:sp>
      <p:sp>
        <p:nvSpPr>
          <p:cNvPr id="3" name="Notes Placeholder 2"/>
          <p:cNvSpPr>
            <a:spLocks noGrp="1"/>
          </p:cNvSpPr>
          <p:nvPr>
            <p:ph type="body" idx="1"/>
          </p:nvPr>
        </p:nvSpPr>
        <p:spPr>
          <a:xfrm>
            <a:off x="187099" y="4060023"/>
            <a:ext cx="6614104" cy="5831770"/>
          </a:xfrm>
        </p:spPr>
        <p:txBody>
          <a:bodyPr>
            <a:normAutofit/>
          </a:bodyPr>
          <a:lstStyle/>
          <a:p>
            <a:pPr marL="309398" indent="-309398">
              <a:spcAft>
                <a:spcPts val="1223"/>
              </a:spcAft>
            </a:pPr>
            <a:r>
              <a:rPr lang="en-US" baseline="0" dirty="0" smtClean="0"/>
              <a:t>Especially since it is a message I have been sharing with just about anyone who will </a:t>
            </a:r>
            <a:r>
              <a:rPr lang="en-US" dirty="0" smtClean="0"/>
              <a:t>listen </a:t>
            </a:r>
            <a:r>
              <a:rPr lang="en-US" baseline="0" dirty="0" smtClean="0"/>
              <a:t>since I first traveled to each one of your campuses; since we first built the Power of SUNY Strategic Plan.</a:t>
            </a:r>
          </a:p>
          <a:p>
            <a:pPr marL="309398" indent="-309398">
              <a:spcAft>
                <a:spcPts val="1223"/>
              </a:spcAft>
            </a:pPr>
            <a:r>
              <a:rPr lang="en-US" dirty="0" smtClean="0"/>
              <a:t>We don’t shy away from tough challenges, and our focus is always on improvement.  </a:t>
            </a:r>
          </a:p>
          <a:p>
            <a:pPr marL="309398" indent="-309398">
              <a:spcAft>
                <a:spcPts val="1223"/>
              </a:spcAft>
            </a:pPr>
            <a:r>
              <a:rPr lang="en-US" dirty="0" smtClean="0"/>
              <a:t>We have</a:t>
            </a:r>
            <a:r>
              <a:rPr lang="en-US" baseline="0" dirty="0" smtClean="0"/>
              <a:t> a depth and a breadth at SUNY that allows us to do things that other simply cannot do</a:t>
            </a:r>
            <a:r>
              <a:rPr lang="en-US" dirty="0" smtClean="0"/>
              <a:t>.</a:t>
            </a:r>
          </a:p>
          <a:p>
            <a:pPr marL="309398" indent="-309398">
              <a:spcAft>
                <a:spcPts val="1223"/>
              </a:spcAft>
            </a:pPr>
            <a:r>
              <a:rPr lang="en-US" dirty="0" smtClean="0"/>
              <a:t>Leveraging our </a:t>
            </a:r>
            <a:r>
              <a:rPr lang="en-US" dirty="0" err="1" smtClean="0"/>
              <a:t>systemness</a:t>
            </a:r>
            <a:r>
              <a:rPr lang="en-US" dirty="0" smtClean="0"/>
              <a:t> to</a:t>
            </a:r>
            <a:r>
              <a:rPr lang="en-US" baseline="0" dirty="0" smtClean="0"/>
              <a:t> describe our </a:t>
            </a:r>
            <a:r>
              <a:rPr lang="en-US" dirty="0" smtClean="0"/>
              <a:t>priorities is an approach that has yielded</a:t>
            </a:r>
            <a:r>
              <a:rPr lang="en-US" baseline="0" dirty="0" smtClean="0"/>
              <a:t> results.  </a:t>
            </a:r>
            <a:endParaRPr lang="en-US" dirty="0" smtClean="0"/>
          </a:p>
          <a:p>
            <a:endParaRPr lang="en-US" baseline="0" dirty="0" smtClean="0"/>
          </a:p>
        </p:txBody>
      </p:sp>
      <p:sp>
        <p:nvSpPr>
          <p:cNvPr id="4" name="Slide Number Placeholder 3"/>
          <p:cNvSpPr>
            <a:spLocks noGrp="1"/>
          </p:cNvSpPr>
          <p:nvPr>
            <p:ph type="sldNum" sz="quarter" idx="10"/>
          </p:nvPr>
        </p:nvSpPr>
        <p:spPr/>
        <p:txBody>
          <a:bodyPr/>
          <a:lstStyle/>
          <a:p>
            <a:fld id="{0C2A6502-EEF5-4ABE-8183-4E5906979868}"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xmlns="" val="36286800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6506" y="139523"/>
            <a:ext cx="6352280" cy="3574521"/>
          </a:xfrm>
        </p:spPr>
      </p:sp>
      <p:sp>
        <p:nvSpPr>
          <p:cNvPr id="3" name="Notes Placeholder 2"/>
          <p:cNvSpPr>
            <a:spLocks noGrp="1"/>
          </p:cNvSpPr>
          <p:nvPr>
            <p:ph type="body" idx="1"/>
          </p:nvPr>
        </p:nvSpPr>
        <p:spPr>
          <a:xfrm>
            <a:off x="366506" y="3935845"/>
            <a:ext cx="6352280" cy="4688866"/>
          </a:xfrm>
        </p:spPr>
        <p:txBody>
          <a:bodyPr>
            <a:normAutofit/>
          </a:bodyPr>
          <a:lstStyle/>
          <a:p>
            <a:pPr>
              <a:spcAft>
                <a:spcPts val="1200"/>
              </a:spcAft>
            </a:pPr>
            <a:r>
              <a:rPr lang="en-US" dirty="0" smtClean="0"/>
              <a:t>When</a:t>
            </a:r>
            <a:r>
              <a:rPr lang="en-US" baseline="0" dirty="0" smtClean="0"/>
              <a:t> I first arrived at SUNY, we </a:t>
            </a:r>
            <a:r>
              <a:rPr lang="en-US" dirty="0" smtClean="0"/>
              <a:t>started off by publicly defining our aspiration that</a:t>
            </a:r>
            <a:r>
              <a:rPr lang="en-US" baseline="0" dirty="0" smtClean="0"/>
              <a:t> SUNY would be an economic driver for the state</a:t>
            </a:r>
            <a:r>
              <a:rPr lang="en-US" dirty="0" smtClean="0"/>
              <a:t>.</a:t>
            </a:r>
          </a:p>
          <a:p>
            <a:pPr>
              <a:spcAft>
                <a:spcPts val="1200"/>
              </a:spcAft>
            </a:pPr>
            <a:r>
              <a:rPr lang="en-US" dirty="0" smtClean="0"/>
              <a:t>And when I said this was a big,</a:t>
            </a:r>
            <a:r>
              <a:rPr lang="en-US" baseline="0" dirty="0" smtClean="0"/>
              <a:t> hairy, audacious goal, I didn’t necessarily mean that is was a big leap from our perspective – but from the perspective of the Legislature and Governor. </a:t>
            </a:r>
          </a:p>
          <a:p>
            <a:pPr>
              <a:spcAft>
                <a:spcPts val="1200"/>
              </a:spcAft>
            </a:pPr>
            <a:r>
              <a:rPr lang="en-US" baseline="0" dirty="0" smtClean="0"/>
              <a:t>We wanted to make the point that the State just cannot succeed without us. </a:t>
            </a:r>
          </a:p>
        </p:txBody>
      </p:sp>
      <p:sp>
        <p:nvSpPr>
          <p:cNvPr id="4" name="Slide Number Placeholder 3"/>
          <p:cNvSpPr>
            <a:spLocks noGrp="1"/>
          </p:cNvSpPr>
          <p:nvPr>
            <p:ph type="sldNum" sz="quarter" idx="10"/>
          </p:nvPr>
        </p:nvSpPr>
        <p:spPr/>
        <p:txBody>
          <a:bodyPr/>
          <a:lstStyle/>
          <a:p>
            <a:fld id="{0C2A6502-EEF5-4ABE-8183-4E5906979868}"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xmlns="" val="8669331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15232" y="213753"/>
            <a:ext cx="5829124" cy="3279430"/>
          </a:xfrm>
        </p:spPr>
      </p:sp>
      <p:sp>
        <p:nvSpPr>
          <p:cNvPr id="3" name="Notes Placeholder 2"/>
          <p:cNvSpPr>
            <a:spLocks noGrp="1"/>
          </p:cNvSpPr>
          <p:nvPr>
            <p:ph type="body" idx="1"/>
          </p:nvPr>
        </p:nvSpPr>
        <p:spPr/>
        <p:txBody>
          <a:bodyPr>
            <a:normAutofit/>
          </a:bodyPr>
          <a:lstStyle/>
          <a:p>
            <a:pPr marL="309398" indent="-309398">
              <a:spcAft>
                <a:spcPts val="1223"/>
              </a:spcAft>
            </a:pPr>
            <a:r>
              <a:rPr lang="en-US" dirty="0" smtClean="0"/>
              <a:t>We detailed</a:t>
            </a:r>
            <a:r>
              <a:rPr lang="en-US" baseline="0" dirty="0" smtClean="0"/>
              <a:t> the extent of our reach.</a:t>
            </a:r>
          </a:p>
          <a:p>
            <a:pPr marL="309398" indent="-309398"/>
            <a:r>
              <a:rPr lang="en-US" dirty="0" smtClean="0"/>
              <a:t>The Power of SUNY Strategic Plan featured</a:t>
            </a:r>
            <a:r>
              <a:rPr lang="en-US" baseline="0" dirty="0" smtClean="0"/>
              <a:t> six big ideas and a commitment to diversity in each.</a:t>
            </a:r>
            <a:endParaRPr lang="en-US" dirty="0" smtClean="0"/>
          </a:p>
        </p:txBody>
      </p:sp>
      <p:sp>
        <p:nvSpPr>
          <p:cNvPr id="4" name="Slide Number Placeholder 3"/>
          <p:cNvSpPr>
            <a:spLocks noGrp="1"/>
          </p:cNvSpPr>
          <p:nvPr>
            <p:ph type="sldNum" sz="quarter" idx="10"/>
          </p:nvPr>
        </p:nvSpPr>
        <p:spPr/>
        <p:txBody>
          <a:bodyPr/>
          <a:lstStyle/>
          <a:p>
            <a:fld id="{0C2A6502-EEF5-4ABE-8183-4E5906979868}"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xmlns="" val="1126961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12738" y="182563"/>
            <a:ext cx="6397625" cy="3598862"/>
          </a:xfrm>
        </p:spPr>
      </p:sp>
      <p:sp>
        <p:nvSpPr>
          <p:cNvPr id="3" name="Notes Placeholder 2"/>
          <p:cNvSpPr>
            <a:spLocks noGrp="1"/>
          </p:cNvSpPr>
          <p:nvPr>
            <p:ph type="body" idx="1"/>
          </p:nvPr>
        </p:nvSpPr>
        <p:spPr>
          <a:xfrm>
            <a:off x="313193" y="4076605"/>
            <a:ext cx="6397697" cy="6061185"/>
          </a:xfrm>
        </p:spPr>
        <p:txBody>
          <a:bodyPr>
            <a:normAutofit/>
          </a:bodyPr>
          <a:lstStyle/>
          <a:p>
            <a:r>
              <a:rPr lang="en-US" sz="1400" dirty="0" smtClean="0"/>
              <a:t>It was an argument</a:t>
            </a:r>
            <a:r>
              <a:rPr lang="en-US" sz="1400" baseline="0" dirty="0" smtClean="0"/>
              <a:t> that resonated. </a:t>
            </a:r>
          </a:p>
          <a:p>
            <a:endParaRPr lang="en-US" sz="1400" baseline="0" dirty="0" smtClean="0"/>
          </a:p>
          <a:p>
            <a:r>
              <a:rPr lang="en-US" sz="1400" dirty="0" smtClean="0"/>
              <a:t>By </a:t>
            </a:r>
            <a:r>
              <a:rPr lang="en-US" sz="1400" dirty="0"/>
              <a:t>2012-13, we began to see real outcomes we could be proud of!  </a:t>
            </a:r>
            <a:endParaRPr lang="en-US" sz="1400" dirty="0" smtClean="0"/>
          </a:p>
          <a:p>
            <a:pPr marL="0" indent="0">
              <a:buNone/>
            </a:pPr>
            <a:endParaRPr lang="en-US" sz="1400" dirty="0" smtClean="0"/>
          </a:p>
          <a:p>
            <a:r>
              <a:rPr lang="en-US" dirty="0" smtClean="0"/>
              <a:t>And</a:t>
            </a:r>
            <a:r>
              <a:rPr lang="en-US" baseline="0" dirty="0" smtClean="0"/>
              <a:t> i</a:t>
            </a:r>
            <a:r>
              <a:rPr lang="en-US" dirty="0" smtClean="0"/>
              <a:t>mportantly, the Governor and Legislature responded.</a:t>
            </a:r>
            <a:endParaRPr lang="en-US" sz="1400" dirty="0"/>
          </a:p>
          <a:p>
            <a:endParaRPr lang="en-US" sz="1400" dirty="0"/>
          </a:p>
          <a:p>
            <a:r>
              <a:rPr lang="en-US" sz="1400" dirty="0"/>
              <a:t>Here we see the signing of New York’s SUNY 2020 investment. </a:t>
            </a:r>
          </a:p>
          <a:p>
            <a:endParaRPr lang="en-US" sz="1400" dirty="0"/>
          </a:p>
          <a:p>
            <a:r>
              <a:rPr lang="en-US" sz="1400" dirty="0"/>
              <a:t>There was rational tuition. Start-up NY.  Key system-wide initiatives like Open SUNY and seamless transfer.  [Next Slide]</a:t>
            </a:r>
          </a:p>
        </p:txBody>
      </p:sp>
      <p:sp>
        <p:nvSpPr>
          <p:cNvPr id="4" name="Slide Number Placeholder 3"/>
          <p:cNvSpPr>
            <a:spLocks noGrp="1"/>
          </p:cNvSpPr>
          <p:nvPr>
            <p:ph type="sldNum" sz="quarter" idx="10"/>
          </p:nvPr>
        </p:nvSpPr>
        <p:spPr/>
        <p:txBody>
          <a:bodyPr/>
          <a:lstStyle/>
          <a:p>
            <a:fld id="{28C480A6-A093-4DA3-BD6D-C1305583751C}"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xmlns="" val="5026697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5125" y="139700"/>
            <a:ext cx="6354763" cy="3575050"/>
          </a:xfrm>
        </p:spPr>
      </p:sp>
      <p:sp>
        <p:nvSpPr>
          <p:cNvPr id="3" name="Notes Placeholder 2"/>
          <p:cNvSpPr>
            <a:spLocks noGrp="1"/>
          </p:cNvSpPr>
          <p:nvPr>
            <p:ph type="body" idx="1"/>
          </p:nvPr>
        </p:nvSpPr>
        <p:spPr>
          <a:xfrm>
            <a:off x="366506" y="3935845"/>
            <a:ext cx="6352280" cy="4688866"/>
          </a:xfrm>
        </p:spPr>
        <p:txBody>
          <a:bodyPr>
            <a:normAutofit/>
          </a:bodyPr>
          <a:lstStyle/>
          <a:p>
            <a:pPr>
              <a:spcAft>
                <a:spcPts val="1200"/>
              </a:spcAft>
            </a:pPr>
            <a:r>
              <a:rPr lang="en-US" dirty="0" smtClean="0"/>
              <a:t>When</a:t>
            </a:r>
            <a:r>
              <a:rPr lang="en-US" baseline="0" dirty="0" smtClean="0"/>
              <a:t> I first arrived at SUNY, we </a:t>
            </a:r>
            <a:r>
              <a:rPr lang="en-US" dirty="0" smtClean="0"/>
              <a:t>started off by publicly defining our aspiration that</a:t>
            </a:r>
            <a:r>
              <a:rPr lang="en-US" baseline="0" dirty="0" smtClean="0"/>
              <a:t> SUNY would be an economic driver for the state</a:t>
            </a:r>
            <a:r>
              <a:rPr lang="en-US" dirty="0" smtClean="0"/>
              <a:t>.</a:t>
            </a:r>
          </a:p>
          <a:p>
            <a:pPr>
              <a:spcAft>
                <a:spcPts val="1200"/>
              </a:spcAft>
            </a:pPr>
            <a:r>
              <a:rPr lang="en-US" dirty="0" smtClean="0"/>
              <a:t>And when I said this was a big,</a:t>
            </a:r>
            <a:r>
              <a:rPr lang="en-US" baseline="0" dirty="0" smtClean="0"/>
              <a:t> hairy, audacious goal, I didn’t necessarily mean that is was a big leap from our perspective – but from the perspective of the Legislature and Governor. </a:t>
            </a:r>
          </a:p>
          <a:p>
            <a:pPr>
              <a:spcAft>
                <a:spcPts val="1200"/>
              </a:spcAft>
            </a:pPr>
            <a:r>
              <a:rPr lang="en-US" baseline="0" dirty="0" smtClean="0"/>
              <a:t>We wanted to make the point that the State just cannot succeed without us. </a:t>
            </a:r>
          </a:p>
        </p:txBody>
      </p:sp>
      <p:sp>
        <p:nvSpPr>
          <p:cNvPr id="4" name="Slide Number Placeholder 3"/>
          <p:cNvSpPr>
            <a:spLocks noGrp="1"/>
          </p:cNvSpPr>
          <p:nvPr>
            <p:ph type="sldNum" sz="quarter" idx="10"/>
          </p:nvPr>
        </p:nvSpPr>
        <p:spPr/>
        <p:txBody>
          <a:bodyPr/>
          <a:lstStyle/>
          <a:p>
            <a:fld id="{0C2A6502-EEF5-4ABE-8183-4E5906979868}"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xmlns="" val="866933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5125" y="139700"/>
            <a:ext cx="6354763" cy="3575050"/>
          </a:xfrm>
        </p:spPr>
      </p:sp>
      <p:sp>
        <p:nvSpPr>
          <p:cNvPr id="3" name="Notes Placeholder 2"/>
          <p:cNvSpPr>
            <a:spLocks noGrp="1"/>
          </p:cNvSpPr>
          <p:nvPr>
            <p:ph type="body" idx="1"/>
          </p:nvPr>
        </p:nvSpPr>
        <p:spPr>
          <a:xfrm>
            <a:off x="366506" y="3935845"/>
            <a:ext cx="6352280" cy="4688866"/>
          </a:xfrm>
        </p:spPr>
        <p:txBody>
          <a:bodyPr>
            <a:normAutofit/>
          </a:bodyPr>
          <a:lstStyle/>
          <a:p>
            <a:pPr>
              <a:spcAft>
                <a:spcPts val="1200"/>
              </a:spcAft>
            </a:pPr>
            <a:r>
              <a:rPr lang="en-US" dirty="0" smtClean="0"/>
              <a:t>When</a:t>
            </a:r>
            <a:r>
              <a:rPr lang="en-US" baseline="0" dirty="0" smtClean="0"/>
              <a:t> I first arrived at SUNY, we </a:t>
            </a:r>
            <a:r>
              <a:rPr lang="en-US" dirty="0" smtClean="0"/>
              <a:t>started off by publicly defining our aspiration that</a:t>
            </a:r>
            <a:r>
              <a:rPr lang="en-US" baseline="0" dirty="0" smtClean="0"/>
              <a:t> SUNY would be an economic driver for the state</a:t>
            </a:r>
            <a:r>
              <a:rPr lang="en-US" dirty="0" smtClean="0"/>
              <a:t>.</a:t>
            </a:r>
          </a:p>
          <a:p>
            <a:pPr>
              <a:spcAft>
                <a:spcPts val="1200"/>
              </a:spcAft>
            </a:pPr>
            <a:r>
              <a:rPr lang="en-US" dirty="0" smtClean="0"/>
              <a:t>And when I said this was a big,</a:t>
            </a:r>
            <a:r>
              <a:rPr lang="en-US" baseline="0" dirty="0" smtClean="0"/>
              <a:t> hairy, audacious goal, I didn’t necessarily mean that is was a big leap from our perspective – but from the perspective of the Legislature and Governor. </a:t>
            </a:r>
          </a:p>
          <a:p>
            <a:pPr>
              <a:spcAft>
                <a:spcPts val="1200"/>
              </a:spcAft>
            </a:pPr>
            <a:r>
              <a:rPr lang="en-US" baseline="0" dirty="0" smtClean="0"/>
              <a:t>We wanted to make the point that the State just cannot succeed without us. </a:t>
            </a:r>
          </a:p>
        </p:txBody>
      </p:sp>
      <p:sp>
        <p:nvSpPr>
          <p:cNvPr id="4" name="Slide Number Placeholder 3"/>
          <p:cNvSpPr>
            <a:spLocks noGrp="1"/>
          </p:cNvSpPr>
          <p:nvPr>
            <p:ph type="sldNum" sz="quarter" idx="10"/>
          </p:nvPr>
        </p:nvSpPr>
        <p:spPr/>
        <p:txBody>
          <a:bodyPr/>
          <a:lstStyle/>
          <a:p>
            <a:fld id="{0C2A6502-EEF5-4ABE-8183-4E5906979868}"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xmlns="" val="8669331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3425" y="466725"/>
            <a:ext cx="5575300" cy="3136900"/>
          </a:xfrm>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0C2A6502-EEF5-4ABE-8183-4E5906979868}" type="slidenum">
              <a:rPr lang="en-US" smtClean="0"/>
              <a:pPr/>
              <a:t>9</a:t>
            </a:fld>
            <a:endParaRPr lang="en-US"/>
          </a:p>
        </p:txBody>
      </p:sp>
    </p:spTree>
    <p:extLst>
      <p:ext uri="{BB962C8B-B14F-4D97-AF65-F5344CB8AC3E}">
        <p14:creationId xmlns:p14="http://schemas.microsoft.com/office/powerpoint/2010/main" xmlns="" val="12189037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628650" y="4767263"/>
            <a:ext cx="2057400" cy="273844"/>
          </a:xfrm>
          <a:prstGeom prst="rect">
            <a:avLst/>
          </a:prstGeom>
        </p:spPr>
        <p:txBody>
          <a:bodyPr/>
          <a:lstStyle/>
          <a:p>
            <a:fld id="{ADCD1C49-BEDD-48E5-BC73-E1006FB6AE60}" type="datetimeFigureOut">
              <a:rPr lang="en-US" smtClean="0">
                <a:solidFill>
                  <a:prstClr val="black">
                    <a:tint val="75000"/>
                  </a:prstClr>
                </a:solidFill>
              </a:rPr>
              <a:pPr/>
              <a:t>10/22/2015</a:t>
            </a:fld>
            <a:endParaRPr lang="en-US">
              <a:solidFill>
                <a:prstClr val="black">
                  <a:tint val="75000"/>
                </a:prstClr>
              </a:solidFill>
            </a:endParaRPr>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20C4EB2-327E-403F-8099-5AC2B9CAB257}" type="slidenum">
              <a:rPr lang="en-US" smtClean="0">
                <a:solidFill>
                  <a:prstClr val="black">
                    <a:tint val="75000"/>
                  </a:prstClr>
                </a:solidFill>
              </a:rPr>
              <a:pPr/>
              <a:t>‹#›</a:t>
            </a:fld>
            <a:endParaRPr lang="en-US">
              <a:solidFill>
                <a:prstClr val="black">
                  <a:tint val="75000"/>
                </a:prstClr>
              </a:solidFill>
            </a:endParaRPr>
          </a:p>
        </p:txBody>
      </p:sp>
      <p:pic>
        <p:nvPicPr>
          <p:cNvPr id="7" name="Picture 4" descr="SUNY_blue_bkgrnd-01.jpg"/>
          <p:cNvPicPr>
            <a:picLocks noChangeAspect="1"/>
          </p:cNvPicPr>
          <p:nvPr userDrawn="1"/>
        </p:nvPicPr>
        <p:blipFill>
          <a:blip r:embed="rId2" cstate="print"/>
          <a:srcRect/>
          <a:stretch>
            <a:fillRect/>
          </a:stretch>
        </p:blipFill>
        <p:spPr bwMode="auto">
          <a:xfrm>
            <a:off x="0" y="0"/>
            <a:ext cx="9144000" cy="5143500"/>
          </a:xfrm>
          <a:prstGeom prst="rect">
            <a:avLst/>
          </a:prstGeom>
          <a:noFill/>
          <a:ln w="9525">
            <a:noFill/>
            <a:miter lim="800000"/>
            <a:headEnd/>
            <a:tailEnd/>
          </a:ln>
        </p:spPr>
      </p:pic>
      <p:pic>
        <p:nvPicPr>
          <p:cNvPr id="8" name="Picture 16" descr="SUNY_logo_bottom-01.png"/>
          <p:cNvPicPr>
            <a:picLocks noChangeAspect="1"/>
          </p:cNvPicPr>
          <p:nvPr userDrawn="1"/>
        </p:nvPicPr>
        <p:blipFill>
          <a:blip r:embed="rId3" cstate="print"/>
          <a:srcRect/>
          <a:stretch>
            <a:fillRect/>
          </a:stretch>
        </p:blipFill>
        <p:spPr bwMode="auto">
          <a:xfrm>
            <a:off x="-7930" y="13097"/>
            <a:ext cx="9144001" cy="5143500"/>
          </a:xfrm>
          <a:prstGeom prst="rect">
            <a:avLst/>
          </a:prstGeom>
          <a:noFill/>
          <a:ln w="9525">
            <a:noFill/>
            <a:miter lim="800000"/>
            <a:headEnd/>
            <a:tailEnd/>
          </a:ln>
        </p:spPr>
      </p:pic>
      <p:pic>
        <p:nvPicPr>
          <p:cNvPr id="9" name="Picture 11" descr="SUNY_trans_circles_top-01.png"/>
          <p:cNvPicPr>
            <a:picLocks noChangeAspect="1"/>
          </p:cNvPicPr>
          <p:nvPr userDrawn="1"/>
        </p:nvPicPr>
        <p:blipFill>
          <a:blip r:embed="rId4" cstate="print"/>
          <a:srcRect/>
          <a:stretch>
            <a:fillRect/>
          </a:stretch>
        </p:blipFill>
        <p:spPr bwMode="auto">
          <a:xfrm>
            <a:off x="7939" y="-13096"/>
            <a:ext cx="9144000" cy="5143501"/>
          </a:xfrm>
          <a:prstGeom prst="rect">
            <a:avLst/>
          </a:prstGeom>
          <a:noFill/>
          <a:ln w="9525">
            <a:noFill/>
            <a:miter lim="800000"/>
            <a:headEnd/>
            <a:tailEnd/>
          </a:ln>
        </p:spPr>
      </p:pic>
    </p:spTree>
    <p:extLst>
      <p:ext uri="{BB962C8B-B14F-4D97-AF65-F5344CB8AC3E}">
        <p14:creationId xmlns:p14="http://schemas.microsoft.com/office/powerpoint/2010/main" xmlns="" val="2508839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77179C6-F800-451C-BD23-C7E8CE659C7C}" type="datetimeFigureOut">
              <a:rPr lang="en-US" smtClean="0">
                <a:solidFill>
                  <a:prstClr val="black">
                    <a:tint val="75000"/>
                  </a:prstClr>
                </a:solidFill>
              </a:rPr>
              <a:pPr/>
              <a:t>10/22/2015</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73908C0-EA3D-4A0C-BB08-A99B9A57F48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296791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77179C6-F800-451C-BD23-C7E8CE659C7C}" type="datetimeFigureOut">
              <a:rPr lang="en-US" smtClean="0">
                <a:solidFill>
                  <a:prstClr val="black">
                    <a:tint val="75000"/>
                  </a:prstClr>
                </a:solidFill>
              </a:rPr>
              <a:pPr/>
              <a:t>10/22/2015</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573908C0-EA3D-4A0C-BB08-A99B9A57F48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7744380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77179C6-F800-451C-BD23-C7E8CE659C7C}" type="datetimeFigureOut">
              <a:rPr lang="en-US" smtClean="0">
                <a:solidFill>
                  <a:prstClr val="black">
                    <a:tint val="75000"/>
                  </a:prstClr>
                </a:solidFill>
              </a:rPr>
              <a:pPr/>
              <a:t>10/22/2015</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573908C0-EA3D-4A0C-BB08-A99B9A57F48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34982217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7179C6-F800-451C-BD23-C7E8CE659C7C}" type="datetimeFigureOut">
              <a:rPr lang="en-US" smtClean="0">
                <a:solidFill>
                  <a:prstClr val="black">
                    <a:tint val="75000"/>
                  </a:prstClr>
                </a:solidFill>
              </a:rPr>
              <a:pPr/>
              <a:t>10/22/2015</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573908C0-EA3D-4A0C-BB08-A99B9A57F48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0392405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7179C6-F800-451C-BD23-C7E8CE659C7C}" type="datetimeFigureOut">
              <a:rPr lang="en-US" smtClean="0">
                <a:solidFill>
                  <a:prstClr val="black">
                    <a:tint val="75000"/>
                  </a:prstClr>
                </a:solidFill>
              </a:rPr>
              <a:pPr/>
              <a:t>10/22/2015</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73908C0-EA3D-4A0C-BB08-A99B9A57F48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5924688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7179C6-F800-451C-BD23-C7E8CE659C7C}" type="datetimeFigureOut">
              <a:rPr lang="en-US" smtClean="0">
                <a:solidFill>
                  <a:prstClr val="black">
                    <a:tint val="75000"/>
                  </a:prstClr>
                </a:solidFill>
              </a:rPr>
              <a:pPr/>
              <a:t>10/22/2015</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73908C0-EA3D-4A0C-BB08-A99B9A57F48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5455466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7179C6-F800-451C-BD23-C7E8CE659C7C}" type="datetimeFigureOut">
              <a:rPr lang="en-US" smtClean="0">
                <a:solidFill>
                  <a:prstClr val="black">
                    <a:tint val="75000"/>
                  </a:prstClr>
                </a:solidFill>
              </a:rPr>
              <a:pPr/>
              <a:t>10/22/2015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73908C0-EA3D-4A0C-BB08-A99B9A57F48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4131174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2"/>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2"/>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7179C6-F800-451C-BD23-C7E8CE659C7C}" type="datetimeFigureOut">
              <a:rPr lang="en-US" smtClean="0">
                <a:solidFill>
                  <a:prstClr val="black">
                    <a:tint val="75000"/>
                  </a:prstClr>
                </a:solidFill>
              </a:rPr>
              <a:pPr/>
              <a:t>10/22/2015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73908C0-EA3D-4A0C-BB08-A99B9A57F48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5960665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D8253E4-FCBC-6B46-91D9-D89156D6F57C}" type="datetimeFigureOut">
              <a:rPr lang="en-US" smtClean="0">
                <a:solidFill>
                  <a:prstClr val="black">
                    <a:tint val="75000"/>
                  </a:prstClr>
                </a:solidFill>
              </a:rPr>
              <a:pPr/>
              <a:t>10/22/2015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532C2C6-8DCD-1142-B89F-4C5A1BF6A3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891048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8253E4-FCBC-6B46-91D9-D89156D6F57C}" type="datetimeFigureOut">
              <a:rPr lang="en-US" smtClean="0">
                <a:solidFill>
                  <a:prstClr val="black">
                    <a:tint val="75000"/>
                  </a:prstClr>
                </a:solidFill>
              </a:rPr>
              <a:pPr/>
              <a:t>10/22/2015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532C2C6-8DCD-1142-B89F-4C5A1BF6A3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99035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defTabSz="342892">
              <a:defRPr/>
            </a:pPr>
            <a:fld id="{1A72FB8B-95E3-4916-9C59-5D3D127F7281}" type="slidenum">
              <a:rPr lang="en-US" smtClean="0"/>
              <a:pPr defTabSz="342892">
                <a:defRPr/>
              </a:pPr>
              <a:t>‹#›</a:t>
            </a:fld>
            <a:endParaRPr lang="en-US"/>
          </a:p>
        </p:txBody>
      </p:sp>
      <p:sp>
        <p:nvSpPr>
          <p:cNvPr id="4" name="Rectangle 3"/>
          <p:cNvSpPr/>
          <p:nvPr userDrawn="1"/>
        </p:nvSpPr>
        <p:spPr>
          <a:xfrm>
            <a:off x="0" y="382246"/>
            <a:ext cx="5554133" cy="650687"/>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3600" b="1" spc="-150" dirty="0">
              <a:solidFill>
                <a:schemeClr val="bg1"/>
              </a:solidFill>
              <a:latin typeface="Arial" pitchFamily="34" charset="0"/>
              <a:cs typeface="Arial" pitchFamily="34" charset="0"/>
            </a:endParaRPr>
          </a:p>
        </p:txBody>
      </p:sp>
      <p:sp>
        <p:nvSpPr>
          <p:cNvPr id="2" name="Title 1"/>
          <p:cNvSpPr>
            <a:spLocks noGrp="1"/>
          </p:cNvSpPr>
          <p:nvPr>
            <p:ph type="title"/>
          </p:nvPr>
        </p:nvSpPr>
        <p:spPr>
          <a:xfrm>
            <a:off x="0" y="382245"/>
            <a:ext cx="5554133" cy="650688"/>
          </a:xfrm>
        </p:spPr>
        <p:txBody>
          <a:bodyPr>
            <a:noAutofit/>
          </a:bodyPr>
          <a:lstStyle>
            <a:lvl1pPr>
              <a:defRPr sz="3600" b="1">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xmlns="" val="32868807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D8253E4-FCBC-6B46-91D9-D89156D6F57C}" type="datetimeFigureOut">
              <a:rPr lang="en-US" smtClean="0">
                <a:solidFill>
                  <a:prstClr val="black">
                    <a:tint val="75000"/>
                  </a:prstClr>
                </a:solidFill>
              </a:rPr>
              <a:pPr/>
              <a:t>10/22/2015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532C2C6-8DCD-1142-B89F-4C5A1BF6A3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6422999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D8253E4-FCBC-6B46-91D9-D89156D6F57C}" type="datetimeFigureOut">
              <a:rPr lang="en-US" smtClean="0">
                <a:solidFill>
                  <a:prstClr val="black">
                    <a:tint val="75000"/>
                  </a:prstClr>
                </a:solidFill>
              </a:rPr>
              <a:pPr/>
              <a:t>10/22/2015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532C2C6-8DCD-1142-B89F-4C5A1BF6A3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8771854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D8253E4-FCBC-6B46-91D9-D89156D6F57C}" type="datetimeFigureOut">
              <a:rPr lang="en-US" smtClean="0">
                <a:solidFill>
                  <a:prstClr val="black">
                    <a:tint val="75000"/>
                  </a:prstClr>
                </a:solidFill>
              </a:rPr>
              <a:pPr/>
              <a:t>10/22/2015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532C2C6-8DCD-1142-B89F-4C5A1BF6A3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9942164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D8253E4-FCBC-6B46-91D9-D89156D6F57C}" type="datetimeFigureOut">
              <a:rPr lang="en-US" smtClean="0">
                <a:solidFill>
                  <a:prstClr val="black">
                    <a:tint val="75000"/>
                  </a:prstClr>
                </a:solidFill>
              </a:rPr>
              <a:pPr/>
              <a:t>10/22/2015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532C2C6-8DCD-1142-B89F-4C5A1BF6A3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338860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8253E4-FCBC-6B46-91D9-D89156D6F57C}" type="datetimeFigureOut">
              <a:rPr lang="en-US" smtClean="0">
                <a:solidFill>
                  <a:prstClr val="black">
                    <a:tint val="75000"/>
                  </a:prstClr>
                </a:solidFill>
              </a:rPr>
              <a:pPr/>
              <a:t>10/22/2015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532C2C6-8DCD-1142-B89F-4C5A1BF6A3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6772349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8253E4-FCBC-6B46-91D9-D89156D6F57C}" type="datetimeFigureOut">
              <a:rPr lang="en-US" smtClean="0">
                <a:solidFill>
                  <a:prstClr val="black">
                    <a:tint val="75000"/>
                  </a:prstClr>
                </a:solidFill>
              </a:rPr>
              <a:pPr/>
              <a:t>10/22/2015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532C2C6-8DCD-1142-B89F-4C5A1BF6A3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1458376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8253E4-FCBC-6B46-91D9-D89156D6F57C}" type="datetimeFigureOut">
              <a:rPr lang="en-US" smtClean="0">
                <a:solidFill>
                  <a:prstClr val="black">
                    <a:tint val="75000"/>
                  </a:prstClr>
                </a:solidFill>
              </a:rPr>
              <a:pPr/>
              <a:t>10/22/2015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532C2C6-8DCD-1142-B89F-4C5A1BF6A3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928511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8253E4-FCBC-6B46-91D9-D89156D6F57C}" type="datetimeFigureOut">
              <a:rPr lang="en-US" smtClean="0">
                <a:solidFill>
                  <a:prstClr val="black">
                    <a:tint val="75000"/>
                  </a:prstClr>
                </a:solidFill>
              </a:rPr>
              <a:pPr/>
              <a:t>10/22/2015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532C2C6-8DCD-1142-B89F-4C5A1BF6A3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0366953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8253E4-FCBC-6B46-91D9-D89156D6F57C}" type="datetimeFigureOut">
              <a:rPr lang="en-US" smtClean="0">
                <a:solidFill>
                  <a:prstClr val="black">
                    <a:tint val="75000"/>
                  </a:prstClr>
                </a:solidFill>
              </a:rPr>
              <a:pPr/>
              <a:t>10/22/2015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532C2C6-8DCD-1142-B89F-4C5A1BF6A3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0482404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Rectangle 2"/>
          <p:cNvSpPr/>
          <p:nvPr userDrawn="1"/>
        </p:nvSpPr>
        <p:spPr>
          <a:xfrm>
            <a:off x="0" y="1093788"/>
            <a:ext cx="9144000" cy="4049712"/>
          </a:xfrm>
          <a:prstGeom prst="rect">
            <a:avLst/>
          </a:prstGeom>
          <a:solidFill>
            <a:srgbClr val="166BA4">
              <a:alpha val="75000"/>
            </a:srgbClr>
          </a:solidFill>
          <a:ln>
            <a:solidFill>
              <a:schemeClr val="accent1">
                <a:shade val="95000"/>
                <a:satMod val="10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189">
              <a:defRPr/>
            </a:pPr>
            <a:endParaRPr lang="en-US" sz="1800" dirty="0">
              <a:solidFill>
                <a:srgbClr val="FFFFFE"/>
              </a:solidFill>
            </a:endParaRPr>
          </a:p>
        </p:txBody>
      </p:sp>
      <p:pic>
        <p:nvPicPr>
          <p:cNvPr id="4" name="Picture 3" descr="SUNYRF_LOGO.F_4C.png"/>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662429" y="117589"/>
            <a:ext cx="1325015" cy="848693"/>
          </a:xfrm>
          <a:prstGeom prst="rect">
            <a:avLst/>
          </a:prstGeom>
        </p:spPr>
      </p:pic>
    </p:spTree>
    <p:extLst>
      <p:ext uri="{BB962C8B-B14F-4D97-AF65-F5344CB8AC3E}">
        <p14:creationId xmlns:p14="http://schemas.microsoft.com/office/powerpoint/2010/main" xmlns="" val="1212114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pPr defTabSz="342892">
              <a:defRPr/>
            </a:pPr>
            <a:fld id="{1A72FB8B-95E3-4916-9C59-5D3D127F7281}" type="slidenum">
              <a:rPr lang="en-US" smtClean="0"/>
              <a:pPr defTabSz="342892">
                <a:defRPr/>
              </a:pPr>
              <a:t>‹#›</a:t>
            </a:fld>
            <a:endParaRPr lang="en-US"/>
          </a:p>
        </p:txBody>
      </p:sp>
      <p:sp>
        <p:nvSpPr>
          <p:cNvPr id="8" name="Rectangle 7"/>
          <p:cNvSpPr/>
          <p:nvPr userDrawn="1"/>
        </p:nvSpPr>
        <p:spPr>
          <a:xfrm>
            <a:off x="4082211" y="1383093"/>
            <a:ext cx="4433139" cy="3165475"/>
          </a:xfrm>
          <a:prstGeom prst="rect">
            <a:avLst/>
          </a:prstGeom>
          <a:solidFill>
            <a:schemeClr val="bg1">
              <a:lumMod val="8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p:cNvSpPr>
            <a:spLocks noGrp="1"/>
          </p:cNvSpPr>
          <p:nvPr>
            <p:ph type="body" sz="quarter" idx="11"/>
          </p:nvPr>
        </p:nvSpPr>
        <p:spPr>
          <a:xfrm>
            <a:off x="4082211" y="1383093"/>
            <a:ext cx="4433139" cy="3165475"/>
          </a:xfrm>
        </p:spPr>
        <p:txBody>
          <a:bodyPr/>
          <a:lstStyle>
            <a:lvl1pPr>
              <a:lnSpc>
                <a:spcPct val="100000"/>
              </a:lnSpc>
              <a:defRPr>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Picture Placeholder 6"/>
          <p:cNvSpPr>
            <a:spLocks noGrp="1"/>
          </p:cNvSpPr>
          <p:nvPr>
            <p:ph type="pic" sz="quarter" idx="12"/>
          </p:nvPr>
        </p:nvSpPr>
        <p:spPr>
          <a:xfrm>
            <a:off x="628650" y="1435100"/>
            <a:ext cx="3346450" cy="3024188"/>
          </a:xfrm>
        </p:spPr>
        <p:txBody>
          <a:bodyPr/>
          <a:lstStyle/>
          <a:p>
            <a:endParaRPr lang="en-US"/>
          </a:p>
        </p:txBody>
      </p:sp>
    </p:spTree>
    <p:extLst>
      <p:ext uri="{BB962C8B-B14F-4D97-AF65-F5344CB8AC3E}">
        <p14:creationId xmlns:p14="http://schemas.microsoft.com/office/powerpoint/2010/main" xmlns="" val="37627026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descr="SUNYRF_LOGO.F_4C.png"/>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662429" y="117589"/>
            <a:ext cx="1325015" cy="848693"/>
          </a:xfrm>
          <a:prstGeom prst="rect">
            <a:avLst/>
          </a:prstGeom>
        </p:spPr>
      </p:pic>
      <p:cxnSp>
        <p:nvCxnSpPr>
          <p:cNvPr id="4" name="Straight Connector 3"/>
          <p:cNvCxnSpPr/>
          <p:nvPr userDrawn="1"/>
        </p:nvCxnSpPr>
        <p:spPr>
          <a:xfrm>
            <a:off x="349568" y="1093785"/>
            <a:ext cx="8794433" cy="0"/>
          </a:xfrm>
          <a:prstGeom prst="line">
            <a:avLst/>
          </a:prstGeom>
          <a:ln>
            <a:solidFill>
              <a:srgbClr val="166BA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725031230"/>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89"/>
            <a:endParaRPr lang="en-US" sz="1800" dirty="0">
              <a:solidFill>
                <a:srgbClr val="FFFFFE"/>
              </a:solidFill>
            </a:endParaRPr>
          </a:p>
        </p:txBody>
      </p:sp>
    </p:spTree>
    <p:extLst>
      <p:ext uri="{BB962C8B-B14F-4D97-AF65-F5344CB8AC3E}">
        <p14:creationId xmlns:p14="http://schemas.microsoft.com/office/powerpoint/2010/main" xmlns="" val="4116718628"/>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200151"/>
            <a:ext cx="8229600" cy="339447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4767264"/>
            <a:ext cx="2133600" cy="273844"/>
          </a:xfrm>
          <a:prstGeom prst="rect">
            <a:avLst/>
          </a:prstGeom>
        </p:spPr>
        <p:txBody>
          <a:bodyPr/>
          <a:lstStyle/>
          <a:p>
            <a:pPr defTabSz="457189"/>
            <a:fld id="{E77179C6-F800-451C-BD23-C7E8CE659C7C}" type="datetimeFigureOut">
              <a:rPr lang="en-US" smtClean="0">
                <a:solidFill>
                  <a:srgbClr val="1769A1"/>
                </a:solidFill>
              </a:rPr>
              <a:pPr defTabSz="457189"/>
              <a:t>10/22/2015</a:t>
            </a:fld>
            <a:endParaRPr lang="en-US" dirty="0">
              <a:solidFill>
                <a:srgbClr val="1769A1"/>
              </a:solidFill>
            </a:endParaRPr>
          </a:p>
        </p:txBody>
      </p:sp>
      <p:sp>
        <p:nvSpPr>
          <p:cNvPr id="5" name="Footer Placeholder 4"/>
          <p:cNvSpPr>
            <a:spLocks noGrp="1"/>
          </p:cNvSpPr>
          <p:nvPr>
            <p:ph type="ftr" sz="quarter" idx="11"/>
          </p:nvPr>
        </p:nvSpPr>
        <p:spPr>
          <a:xfrm>
            <a:off x="3124200" y="4767264"/>
            <a:ext cx="2895600" cy="273844"/>
          </a:xfrm>
          <a:prstGeom prst="rect">
            <a:avLst/>
          </a:prstGeom>
        </p:spPr>
        <p:txBody>
          <a:bodyPr/>
          <a:lstStyle/>
          <a:p>
            <a:pPr defTabSz="457189"/>
            <a:endParaRPr lang="en-US" dirty="0">
              <a:solidFill>
                <a:srgbClr val="1769A1"/>
              </a:solidFill>
            </a:endParaRPr>
          </a:p>
        </p:txBody>
      </p:sp>
      <p:sp>
        <p:nvSpPr>
          <p:cNvPr id="6" name="Slide Number Placeholder 5"/>
          <p:cNvSpPr>
            <a:spLocks noGrp="1"/>
          </p:cNvSpPr>
          <p:nvPr>
            <p:ph type="sldNum" sz="quarter" idx="12"/>
          </p:nvPr>
        </p:nvSpPr>
        <p:spPr>
          <a:xfrm>
            <a:off x="6553200" y="4767264"/>
            <a:ext cx="2133600" cy="273844"/>
          </a:xfrm>
          <a:prstGeom prst="rect">
            <a:avLst/>
          </a:prstGeom>
        </p:spPr>
        <p:txBody>
          <a:bodyPr/>
          <a:lstStyle/>
          <a:p>
            <a:pPr defTabSz="457189"/>
            <a:fld id="{573908C0-EA3D-4A0C-BB08-A99B9A57F480}" type="slidenum">
              <a:rPr lang="en-US" smtClean="0">
                <a:solidFill>
                  <a:srgbClr val="1769A1"/>
                </a:solidFill>
              </a:rPr>
              <a:pPr defTabSz="457189"/>
              <a:t>‹#›</a:t>
            </a:fld>
            <a:endParaRPr lang="en-US" dirty="0">
              <a:solidFill>
                <a:srgbClr val="1769A1"/>
              </a:solidFill>
            </a:endParaRPr>
          </a:p>
        </p:txBody>
      </p:sp>
    </p:spTree>
    <p:extLst>
      <p:ext uri="{BB962C8B-B14F-4D97-AF65-F5344CB8AC3E}">
        <p14:creationId xmlns:p14="http://schemas.microsoft.com/office/powerpoint/2010/main" xmlns="" val="23750517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Rectangle 2"/>
          <p:cNvSpPr/>
          <p:nvPr userDrawn="1"/>
        </p:nvSpPr>
        <p:spPr>
          <a:xfrm>
            <a:off x="0" y="1093788"/>
            <a:ext cx="9144000" cy="4049712"/>
          </a:xfrm>
          <a:prstGeom prst="rect">
            <a:avLst/>
          </a:prstGeom>
          <a:solidFill>
            <a:srgbClr val="166BA4">
              <a:alpha val="75000"/>
            </a:srgbClr>
          </a:solidFill>
          <a:ln>
            <a:solidFill>
              <a:schemeClr val="accent1">
                <a:shade val="95000"/>
                <a:satMod val="10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189">
              <a:defRPr/>
            </a:pPr>
            <a:endParaRPr lang="en-US" sz="1800" dirty="0">
              <a:solidFill>
                <a:srgbClr val="FFFFFE"/>
              </a:solidFill>
            </a:endParaRPr>
          </a:p>
        </p:txBody>
      </p:sp>
      <p:pic>
        <p:nvPicPr>
          <p:cNvPr id="4" name="Picture 3" descr="SUNYRF_LOGO.F_4C.png"/>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662429" y="117589"/>
            <a:ext cx="1325015" cy="848693"/>
          </a:xfrm>
          <a:prstGeom prst="rect">
            <a:avLst/>
          </a:prstGeom>
        </p:spPr>
      </p:pic>
    </p:spTree>
    <p:extLst>
      <p:ext uri="{BB962C8B-B14F-4D97-AF65-F5344CB8AC3E}">
        <p14:creationId xmlns:p14="http://schemas.microsoft.com/office/powerpoint/2010/main" xmlns="" val="25156228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descr="SUNYRF_LOGO.F_4C.png"/>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662429" y="117589"/>
            <a:ext cx="1325015" cy="848693"/>
          </a:xfrm>
          <a:prstGeom prst="rect">
            <a:avLst/>
          </a:prstGeom>
        </p:spPr>
      </p:pic>
      <p:cxnSp>
        <p:nvCxnSpPr>
          <p:cNvPr id="4" name="Straight Connector 3"/>
          <p:cNvCxnSpPr/>
          <p:nvPr userDrawn="1"/>
        </p:nvCxnSpPr>
        <p:spPr>
          <a:xfrm>
            <a:off x="349568" y="1093785"/>
            <a:ext cx="8794433" cy="0"/>
          </a:xfrm>
          <a:prstGeom prst="line">
            <a:avLst/>
          </a:prstGeom>
          <a:ln>
            <a:solidFill>
              <a:srgbClr val="166BA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707028513"/>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89"/>
            <a:endParaRPr lang="en-US" sz="1800" dirty="0">
              <a:solidFill>
                <a:srgbClr val="FFFFFE"/>
              </a:solidFill>
            </a:endParaRPr>
          </a:p>
        </p:txBody>
      </p:sp>
    </p:spTree>
    <p:extLst>
      <p:ext uri="{BB962C8B-B14F-4D97-AF65-F5344CB8AC3E}">
        <p14:creationId xmlns:p14="http://schemas.microsoft.com/office/powerpoint/2010/main" xmlns="" val="3231494137"/>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200151"/>
            <a:ext cx="8229600" cy="339447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4767264"/>
            <a:ext cx="2133600" cy="273844"/>
          </a:xfrm>
          <a:prstGeom prst="rect">
            <a:avLst/>
          </a:prstGeom>
        </p:spPr>
        <p:txBody>
          <a:bodyPr/>
          <a:lstStyle/>
          <a:p>
            <a:pPr defTabSz="457189"/>
            <a:fld id="{E77179C6-F800-451C-BD23-C7E8CE659C7C}" type="datetimeFigureOut">
              <a:rPr lang="en-US" smtClean="0">
                <a:solidFill>
                  <a:srgbClr val="1769A1"/>
                </a:solidFill>
              </a:rPr>
              <a:pPr defTabSz="457189"/>
              <a:t>10/22/2015</a:t>
            </a:fld>
            <a:endParaRPr lang="en-US" dirty="0">
              <a:solidFill>
                <a:srgbClr val="1769A1"/>
              </a:solidFill>
            </a:endParaRPr>
          </a:p>
        </p:txBody>
      </p:sp>
      <p:sp>
        <p:nvSpPr>
          <p:cNvPr id="5" name="Footer Placeholder 4"/>
          <p:cNvSpPr>
            <a:spLocks noGrp="1"/>
          </p:cNvSpPr>
          <p:nvPr>
            <p:ph type="ftr" sz="quarter" idx="11"/>
          </p:nvPr>
        </p:nvSpPr>
        <p:spPr>
          <a:xfrm>
            <a:off x="3124200" y="4767264"/>
            <a:ext cx="2895600" cy="273844"/>
          </a:xfrm>
          <a:prstGeom prst="rect">
            <a:avLst/>
          </a:prstGeom>
        </p:spPr>
        <p:txBody>
          <a:bodyPr/>
          <a:lstStyle/>
          <a:p>
            <a:pPr defTabSz="457189"/>
            <a:endParaRPr lang="en-US" dirty="0">
              <a:solidFill>
                <a:srgbClr val="1769A1"/>
              </a:solidFill>
            </a:endParaRPr>
          </a:p>
        </p:txBody>
      </p:sp>
      <p:sp>
        <p:nvSpPr>
          <p:cNvPr id="6" name="Slide Number Placeholder 5"/>
          <p:cNvSpPr>
            <a:spLocks noGrp="1"/>
          </p:cNvSpPr>
          <p:nvPr>
            <p:ph type="sldNum" sz="quarter" idx="12"/>
          </p:nvPr>
        </p:nvSpPr>
        <p:spPr>
          <a:xfrm>
            <a:off x="6553200" y="4767264"/>
            <a:ext cx="2133600" cy="273844"/>
          </a:xfrm>
          <a:prstGeom prst="rect">
            <a:avLst/>
          </a:prstGeom>
        </p:spPr>
        <p:txBody>
          <a:bodyPr/>
          <a:lstStyle/>
          <a:p>
            <a:pPr defTabSz="457189"/>
            <a:fld id="{573908C0-EA3D-4A0C-BB08-A99B9A57F480}" type="slidenum">
              <a:rPr lang="en-US" smtClean="0">
                <a:solidFill>
                  <a:srgbClr val="1769A1"/>
                </a:solidFill>
              </a:rPr>
              <a:pPr defTabSz="457189"/>
              <a:t>‹#›</a:t>
            </a:fld>
            <a:endParaRPr lang="en-US" dirty="0">
              <a:solidFill>
                <a:srgbClr val="1769A1"/>
              </a:solidFill>
            </a:endParaRPr>
          </a:p>
        </p:txBody>
      </p:sp>
    </p:spTree>
    <p:extLst>
      <p:ext uri="{BB962C8B-B14F-4D97-AF65-F5344CB8AC3E}">
        <p14:creationId xmlns:p14="http://schemas.microsoft.com/office/powerpoint/2010/main" xmlns="" val="10653096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Rectangle 2"/>
          <p:cNvSpPr/>
          <p:nvPr userDrawn="1"/>
        </p:nvSpPr>
        <p:spPr>
          <a:xfrm>
            <a:off x="0" y="1093788"/>
            <a:ext cx="9144000" cy="4049712"/>
          </a:xfrm>
          <a:prstGeom prst="rect">
            <a:avLst/>
          </a:prstGeom>
          <a:solidFill>
            <a:srgbClr val="166BA4">
              <a:alpha val="75000"/>
            </a:srgbClr>
          </a:solidFill>
          <a:ln>
            <a:solidFill>
              <a:schemeClr val="accent1">
                <a:shade val="95000"/>
                <a:satMod val="10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189">
              <a:defRPr/>
            </a:pPr>
            <a:endParaRPr lang="en-US" sz="1800" dirty="0">
              <a:solidFill>
                <a:srgbClr val="FFFFFE"/>
              </a:solidFill>
            </a:endParaRPr>
          </a:p>
        </p:txBody>
      </p:sp>
      <p:pic>
        <p:nvPicPr>
          <p:cNvPr id="4" name="Picture 3" descr="SUNYRF_LOGO.F_4C.png"/>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662429" y="117589"/>
            <a:ext cx="1325015" cy="848693"/>
          </a:xfrm>
          <a:prstGeom prst="rect">
            <a:avLst/>
          </a:prstGeom>
        </p:spPr>
      </p:pic>
    </p:spTree>
    <p:extLst>
      <p:ext uri="{BB962C8B-B14F-4D97-AF65-F5344CB8AC3E}">
        <p14:creationId xmlns:p14="http://schemas.microsoft.com/office/powerpoint/2010/main" xmlns="" val="14954094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descr="SUNYRF_LOGO.F_4C.png"/>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662429" y="117589"/>
            <a:ext cx="1325015" cy="848693"/>
          </a:xfrm>
          <a:prstGeom prst="rect">
            <a:avLst/>
          </a:prstGeom>
        </p:spPr>
      </p:pic>
      <p:cxnSp>
        <p:nvCxnSpPr>
          <p:cNvPr id="4" name="Straight Connector 3"/>
          <p:cNvCxnSpPr/>
          <p:nvPr userDrawn="1"/>
        </p:nvCxnSpPr>
        <p:spPr>
          <a:xfrm>
            <a:off x="349568" y="1093785"/>
            <a:ext cx="8794433" cy="0"/>
          </a:xfrm>
          <a:prstGeom prst="line">
            <a:avLst/>
          </a:prstGeom>
          <a:ln>
            <a:solidFill>
              <a:srgbClr val="166BA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928759510"/>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89"/>
            <a:endParaRPr lang="en-US" sz="1800" dirty="0">
              <a:solidFill>
                <a:srgbClr val="FFFFFE"/>
              </a:solidFill>
            </a:endParaRPr>
          </a:p>
        </p:txBody>
      </p:sp>
    </p:spTree>
    <p:extLst>
      <p:ext uri="{BB962C8B-B14F-4D97-AF65-F5344CB8AC3E}">
        <p14:creationId xmlns:p14="http://schemas.microsoft.com/office/powerpoint/2010/main" xmlns="" val="261961281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defTabSz="342892">
              <a:defRPr/>
            </a:pPr>
            <a:fld id="{1A72FB8B-95E3-4916-9C59-5D3D127F7281}" type="slidenum">
              <a:rPr lang="en-US" smtClean="0"/>
              <a:pPr defTabSz="342892">
                <a:defRPr/>
              </a:pPr>
              <a:t>‹#›</a:t>
            </a:fld>
            <a:endParaRPr lang="en-US"/>
          </a:p>
        </p:txBody>
      </p:sp>
      <p:sp>
        <p:nvSpPr>
          <p:cNvPr id="4" name="Rectangle 3"/>
          <p:cNvSpPr/>
          <p:nvPr userDrawn="1"/>
        </p:nvSpPr>
        <p:spPr>
          <a:xfrm>
            <a:off x="0" y="382246"/>
            <a:ext cx="5554133" cy="650687"/>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3600" b="1" spc="-150" dirty="0">
              <a:solidFill>
                <a:schemeClr val="bg1"/>
              </a:solidFill>
              <a:latin typeface="Arial" pitchFamily="34" charset="0"/>
              <a:cs typeface="Arial" pitchFamily="34" charset="0"/>
            </a:endParaRPr>
          </a:p>
        </p:txBody>
      </p:sp>
      <p:sp>
        <p:nvSpPr>
          <p:cNvPr id="2" name="Title 1"/>
          <p:cNvSpPr>
            <a:spLocks noGrp="1"/>
          </p:cNvSpPr>
          <p:nvPr>
            <p:ph type="title"/>
          </p:nvPr>
        </p:nvSpPr>
        <p:spPr>
          <a:xfrm>
            <a:off x="0" y="382245"/>
            <a:ext cx="5554133" cy="650688"/>
          </a:xfrm>
        </p:spPr>
        <p:txBody>
          <a:bodyPr>
            <a:noAutofit/>
          </a:bodyPr>
          <a:lstStyle>
            <a:lvl1pPr>
              <a:defRPr sz="3600" b="1">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xmlns="" val="18039313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200151"/>
            <a:ext cx="8229600" cy="339447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4767264"/>
            <a:ext cx="2133600" cy="273844"/>
          </a:xfrm>
          <a:prstGeom prst="rect">
            <a:avLst/>
          </a:prstGeom>
        </p:spPr>
        <p:txBody>
          <a:bodyPr/>
          <a:lstStyle/>
          <a:p>
            <a:pPr defTabSz="457189"/>
            <a:fld id="{E77179C6-F800-451C-BD23-C7E8CE659C7C}" type="datetimeFigureOut">
              <a:rPr lang="en-US" smtClean="0">
                <a:solidFill>
                  <a:srgbClr val="1769A1"/>
                </a:solidFill>
              </a:rPr>
              <a:pPr defTabSz="457189"/>
              <a:t>10/22/2015</a:t>
            </a:fld>
            <a:endParaRPr lang="en-US" dirty="0">
              <a:solidFill>
                <a:srgbClr val="1769A1"/>
              </a:solidFill>
            </a:endParaRPr>
          </a:p>
        </p:txBody>
      </p:sp>
      <p:sp>
        <p:nvSpPr>
          <p:cNvPr id="5" name="Footer Placeholder 4"/>
          <p:cNvSpPr>
            <a:spLocks noGrp="1"/>
          </p:cNvSpPr>
          <p:nvPr>
            <p:ph type="ftr" sz="quarter" idx="11"/>
          </p:nvPr>
        </p:nvSpPr>
        <p:spPr>
          <a:xfrm>
            <a:off x="3124200" y="4767264"/>
            <a:ext cx="2895600" cy="273844"/>
          </a:xfrm>
          <a:prstGeom prst="rect">
            <a:avLst/>
          </a:prstGeom>
        </p:spPr>
        <p:txBody>
          <a:bodyPr/>
          <a:lstStyle/>
          <a:p>
            <a:pPr defTabSz="457189"/>
            <a:endParaRPr lang="en-US" dirty="0">
              <a:solidFill>
                <a:srgbClr val="1769A1"/>
              </a:solidFill>
            </a:endParaRPr>
          </a:p>
        </p:txBody>
      </p:sp>
      <p:sp>
        <p:nvSpPr>
          <p:cNvPr id="6" name="Slide Number Placeholder 5"/>
          <p:cNvSpPr>
            <a:spLocks noGrp="1"/>
          </p:cNvSpPr>
          <p:nvPr>
            <p:ph type="sldNum" sz="quarter" idx="12"/>
          </p:nvPr>
        </p:nvSpPr>
        <p:spPr>
          <a:xfrm>
            <a:off x="6553200" y="4767264"/>
            <a:ext cx="2133600" cy="273844"/>
          </a:xfrm>
          <a:prstGeom prst="rect">
            <a:avLst/>
          </a:prstGeom>
        </p:spPr>
        <p:txBody>
          <a:bodyPr/>
          <a:lstStyle/>
          <a:p>
            <a:pPr defTabSz="457189"/>
            <a:fld id="{573908C0-EA3D-4A0C-BB08-A99B9A57F480}" type="slidenum">
              <a:rPr lang="en-US" smtClean="0">
                <a:solidFill>
                  <a:srgbClr val="1769A1"/>
                </a:solidFill>
              </a:rPr>
              <a:pPr defTabSz="457189"/>
              <a:t>‹#›</a:t>
            </a:fld>
            <a:endParaRPr lang="en-US" dirty="0">
              <a:solidFill>
                <a:srgbClr val="1769A1"/>
              </a:solidFill>
            </a:endParaRPr>
          </a:p>
        </p:txBody>
      </p:sp>
    </p:spTree>
    <p:extLst>
      <p:ext uri="{BB962C8B-B14F-4D97-AF65-F5344CB8AC3E}">
        <p14:creationId xmlns:p14="http://schemas.microsoft.com/office/powerpoint/2010/main" xmlns="" val="29577265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F3717BD-4813-4CC5-9734-04D237B305D5}" type="datetime1">
              <a:rPr lang="en-US" smtClean="0">
                <a:solidFill>
                  <a:prstClr val="black">
                    <a:tint val="75000"/>
                  </a:prstClr>
                </a:solidFill>
              </a:rPr>
              <a:pPr/>
              <a:t>10/22/2015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532C2C6-8DCD-1142-B89F-4C5A1BF6A3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4787473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0DC2CC-2E08-430C-8F31-DB5E2877AA9A}" type="datetime1">
              <a:rPr lang="en-US" smtClean="0">
                <a:solidFill>
                  <a:prstClr val="black">
                    <a:tint val="75000"/>
                  </a:prstClr>
                </a:solidFill>
              </a:rPr>
              <a:pPr/>
              <a:t>10/22/2015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532C2C6-8DCD-1142-B89F-4C5A1BF6A3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465707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B62DD1F-D39F-4CBE-837A-4631E577880F}" type="datetime1">
              <a:rPr lang="en-US" smtClean="0">
                <a:solidFill>
                  <a:prstClr val="black">
                    <a:tint val="75000"/>
                  </a:prstClr>
                </a:solidFill>
              </a:rPr>
              <a:pPr/>
              <a:t>10/22/2015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532C2C6-8DCD-1142-B89F-4C5A1BF6A3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0429317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C626222-01DB-4E64-ACDC-4E7B678F0642}" type="datetime1">
              <a:rPr lang="en-US" smtClean="0">
                <a:solidFill>
                  <a:prstClr val="black">
                    <a:tint val="75000"/>
                  </a:prstClr>
                </a:solidFill>
              </a:rPr>
              <a:pPr/>
              <a:t>10/22/2015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532C2C6-8DCD-1142-B89F-4C5A1BF6A3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2884136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BB86836-1714-47A2-A71E-326E49D801B0}" type="datetime1">
              <a:rPr lang="en-US" smtClean="0">
                <a:solidFill>
                  <a:prstClr val="black">
                    <a:tint val="75000"/>
                  </a:prstClr>
                </a:solidFill>
              </a:rPr>
              <a:pPr/>
              <a:t>10/22/2015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532C2C6-8DCD-1142-B89F-4C5A1BF6A3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94992009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97021E7-6A21-4BD9-8A43-C57EF60E98C6}" type="datetime1">
              <a:rPr lang="en-US" smtClean="0">
                <a:solidFill>
                  <a:prstClr val="black">
                    <a:tint val="75000"/>
                  </a:prstClr>
                </a:solidFill>
              </a:rPr>
              <a:pPr/>
              <a:t>10/22/2015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532C2C6-8DCD-1142-B89F-4C5A1BF6A3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51364422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B1707E-0F72-4087-B8C5-DFD87C26D035}" type="datetime1">
              <a:rPr lang="en-US" smtClean="0">
                <a:solidFill>
                  <a:prstClr val="black">
                    <a:tint val="75000"/>
                  </a:prstClr>
                </a:solidFill>
              </a:rPr>
              <a:pPr/>
              <a:t>10/22/2015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532C2C6-8DCD-1142-B89F-4C5A1BF6A3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62433477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3E4989-AEC3-4304-9744-3B796F42FF43}" type="datetime1">
              <a:rPr lang="en-US" smtClean="0">
                <a:solidFill>
                  <a:prstClr val="black">
                    <a:tint val="75000"/>
                  </a:prstClr>
                </a:solidFill>
              </a:rPr>
              <a:pPr/>
              <a:t>10/22/2015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532C2C6-8DCD-1142-B89F-4C5A1BF6A3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91696570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9BA8C5-B9CC-442F-9494-F1D31B0ECC21}" type="datetime1">
              <a:rPr lang="en-US" smtClean="0">
                <a:solidFill>
                  <a:prstClr val="black">
                    <a:tint val="75000"/>
                  </a:prstClr>
                </a:solidFill>
              </a:rPr>
              <a:pPr/>
              <a:t>10/22/2015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532C2C6-8DCD-1142-B89F-4C5A1BF6A3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928660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520C4EB2-327E-403F-8099-5AC2B9CAB257}" type="slidenum">
              <a:rPr lang="en-US" smtClean="0"/>
              <a:pPr/>
              <a:t>‹#›</a:t>
            </a:fld>
            <a:endParaRPr lang="en-US"/>
          </a:p>
        </p:txBody>
      </p:sp>
    </p:spTree>
    <p:extLst>
      <p:ext uri="{BB962C8B-B14F-4D97-AF65-F5344CB8AC3E}">
        <p14:creationId xmlns:p14="http://schemas.microsoft.com/office/powerpoint/2010/main" xmlns="" val="131455169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073CBBB-CB59-45B8-B1D9-63523713878C}" type="datetime1">
              <a:rPr lang="en-US" smtClean="0">
                <a:solidFill>
                  <a:prstClr val="black">
                    <a:tint val="75000"/>
                  </a:prstClr>
                </a:solidFill>
              </a:rPr>
              <a:pPr/>
              <a:t>10/22/2015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532C2C6-8DCD-1142-B89F-4C5A1BF6A3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08471556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0F7278-BF6E-4175-A93F-8E8754709897}" type="datetime1">
              <a:rPr lang="en-US" smtClean="0">
                <a:solidFill>
                  <a:prstClr val="black">
                    <a:tint val="75000"/>
                  </a:prstClr>
                </a:solidFill>
              </a:rPr>
              <a:pPr/>
              <a:t>10/22/2015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532C2C6-8DCD-1142-B89F-4C5A1BF6A31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1894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628650" y="4767263"/>
            <a:ext cx="2057400" cy="273844"/>
          </a:xfrm>
          <a:prstGeom prst="rect">
            <a:avLst/>
          </a:prstGeom>
        </p:spPr>
        <p:txBody>
          <a:bodyPr/>
          <a:lstStyle/>
          <a:p>
            <a:fld id="{ADCD1C49-BEDD-48E5-BC73-E1006FB6AE60}" type="datetimeFigureOut">
              <a:rPr lang="en-US" smtClean="0">
                <a:solidFill>
                  <a:prstClr val="black">
                    <a:tint val="75000"/>
                  </a:prstClr>
                </a:solidFill>
              </a:rPr>
              <a:pPr/>
              <a:t>10/22/2015</a:t>
            </a:fld>
            <a:endParaRPr lang="en-US">
              <a:solidFill>
                <a:prstClr val="black">
                  <a:tint val="75000"/>
                </a:prstClr>
              </a:solidFill>
            </a:endParaRPr>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20C4EB2-327E-403F-8099-5AC2B9CAB257}" type="slidenum">
              <a:rPr lang="en-US" smtClean="0">
                <a:solidFill>
                  <a:prstClr val="black">
                    <a:tint val="75000"/>
                  </a:prstClr>
                </a:solidFill>
              </a:rPr>
              <a:pPr/>
              <a:t>‹#›</a:t>
            </a:fld>
            <a:endParaRPr lang="en-US">
              <a:solidFill>
                <a:prstClr val="black">
                  <a:tint val="75000"/>
                </a:prstClr>
              </a:solidFill>
            </a:endParaRPr>
          </a:p>
        </p:txBody>
      </p:sp>
      <p:pic>
        <p:nvPicPr>
          <p:cNvPr id="7" name="Picture 4" descr="SUNY_blue_bkgrnd-01.jpg"/>
          <p:cNvPicPr>
            <a:picLocks noChangeAspect="1"/>
          </p:cNvPicPr>
          <p:nvPr userDrawn="1"/>
        </p:nvPicPr>
        <p:blipFill>
          <a:blip r:embed="rId2" cstate="print"/>
          <a:srcRect/>
          <a:stretch>
            <a:fillRect/>
          </a:stretch>
        </p:blipFill>
        <p:spPr bwMode="auto">
          <a:xfrm>
            <a:off x="0" y="0"/>
            <a:ext cx="9144000" cy="5143500"/>
          </a:xfrm>
          <a:prstGeom prst="rect">
            <a:avLst/>
          </a:prstGeom>
          <a:noFill/>
          <a:ln w="9525">
            <a:noFill/>
            <a:miter lim="800000"/>
            <a:headEnd/>
            <a:tailEnd/>
          </a:ln>
        </p:spPr>
      </p:pic>
      <p:pic>
        <p:nvPicPr>
          <p:cNvPr id="8" name="Picture 16" descr="SUNY_logo_bottom-01.png"/>
          <p:cNvPicPr>
            <a:picLocks noChangeAspect="1"/>
          </p:cNvPicPr>
          <p:nvPr userDrawn="1"/>
        </p:nvPicPr>
        <p:blipFill>
          <a:blip r:embed="rId3" cstate="print"/>
          <a:srcRect/>
          <a:stretch>
            <a:fillRect/>
          </a:stretch>
        </p:blipFill>
        <p:spPr bwMode="auto">
          <a:xfrm>
            <a:off x="-7930" y="13097"/>
            <a:ext cx="9144001" cy="5143500"/>
          </a:xfrm>
          <a:prstGeom prst="rect">
            <a:avLst/>
          </a:prstGeom>
          <a:noFill/>
          <a:ln w="9525">
            <a:noFill/>
            <a:miter lim="800000"/>
            <a:headEnd/>
            <a:tailEnd/>
          </a:ln>
        </p:spPr>
      </p:pic>
      <p:pic>
        <p:nvPicPr>
          <p:cNvPr id="9" name="Picture 11" descr="SUNY_trans_circles_top-01.png"/>
          <p:cNvPicPr>
            <a:picLocks noChangeAspect="1"/>
          </p:cNvPicPr>
          <p:nvPr userDrawn="1"/>
        </p:nvPicPr>
        <p:blipFill>
          <a:blip r:embed="rId4" cstate="print"/>
          <a:srcRect/>
          <a:stretch>
            <a:fillRect/>
          </a:stretch>
        </p:blipFill>
        <p:spPr bwMode="auto">
          <a:xfrm>
            <a:off x="7939" y="-13096"/>
            <a:ext cx="9144000" cy="5143501"/>
          </a:xfrm>
          <a:prstGeom prst="rect">
            <a:avLst/>
          </a:prstGeom>
          <a:noFill/>
          <a:ln w="9525">
            <a:noFill/>
            <a:miter lim="800000"/>
            <a:headEnd/>
            <a:tailEnd/>
          </a:ln>
        </p:spPr>
      </p:pic>
    </p:spTree>
    <p:extLst>
      <p:ext uri="{BB962C8B-B14F-4D97-AF65-F5344CB8AC3E}">
        <p14:creationId xmlns:p14="http://schemas.microsoft.com/office/powerpoint/2010/main" xmlns="" val="2431604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77179C6-F800-451C-BD23-C7E8CE659C7C}" type="datetimeFigureOut">
              <a:rPr lang="en-US" smtClean="0">
                <a:solidFill>
                  <a:prstClr val="black">
                    <a:tint val="75000"/>
                  </a:prstClr>
                </a:solidFill>
              </a:rPr>
              <a:pPr/>
              <a:t>10/22/2015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73908C0-EA3D-4A0C-BB08-A99B9A57F48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385408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7179C6-F800-451C-BD23-C7E8CE659C7C}" type="datetimeFigureOut">
              <a:rPr lang="en-US" smtClean="0">
                <a:solidFill>
                  <a:prstClr val="black">
                    <a:tint val="75000"/>
                  </a:prstClr>
                </a:solidFill>
              </a:rPr>
              <a:pPr/>
              <a:t>10/22/2015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73908C0-EA3D-4A0C-BB08-A99B9A57F48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010370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7179C6-F800-451C-BD23-C7E8CE659C7C}" type="datetimeFigureOut">
              <a:rPr lang="en-US" smtClean="0">
                <a:solidFill>
                  <a:prstClr val="black">
                    <a:tint val="75000"/>
                  </a:prstClr>
                </a:solidFill>
              </a:rPr>
              <a:pPr/>
              <a:t>10/22/2015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73908C0-EA3D-4A0C-BB08-A99B9A57F48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195822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6.xml"/><Relationship Id="rId4" Type="http://schemas.openxmlformats.org/officeDocument/2006/relationships/image" Target="../media/image2.e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image" Target="../media/image6.jpeg"/><Relationship Id="rId5" Type="http://schemas.openxmlformats.org/officeDocument/2006/relationships/theme" Target="../theme/theme5.xml"/><Relationship Id="rId4" Type="http://schemas.openxmlformats.org/officeDocument/2006/relationships/slideLayout" Target="../slideLayouts/slideLayout32.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image" Target="../media/image6.jpeg"/><Relationship Id="rId5" Type="http://schemas.openxmlformats.org/officeDocument/2006/relationships/theme" Target="../theme/theme6.xml"/><Relationship Id="rId4" Type="http://schemas.openxmlformats.org/officeDocument/2006/relationships/slideLayout" Target="../slideLayouts/slideLayout3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image" Target="../media/image6.jpeg"/><Relationship Id="rId5" Type="http://schemas.openxmlformats.org/officeDocument/2006/relationships/theme" Target="../theme/theme7.xml"/><Relationship Id="rId4" Type="http://schemas.openxmlformats.org/officeDocument/2006/relationships/slideLayout" Target="../slideLayouts/slideLayout4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8.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BLUE.jpg"/>
          <p:cNvPicPr>
            <a:picLocks noChangeAspect="1"/>
          </p:cNvPicPr>
          <p:nvPr userDrawn="1"/>
        </p:nvPicPr>
        <p:blipFill rotWithShape="1">
          <a:blip r:embed="rId7" cstate="screen">
            <a:extLst>
              <a:ext uri="{28A0092B-C50C-407E-A947-70E740481C1C}">
                <a14:useLocalDpi xmlns:a14="http://schemas.microsoft.com/office/drawing/2010/main" xmlns=""/>
              </a:ext>
            </a:extLst>
          </a:blip>
          <a:srcRect/>
          <a:stretch/>
        </p:blipFill>
        <p:spPr>
          <a:xfrm>
            <a:off x="-1" y="-14288"/>
            <a:ext cx="9135565" cy="5157788"/>
          </a:xfrm>
          <a:prstGeom prst="rect">
            <a:avLst/>
          </a:prstGeom>
        </p:spPr>
      </p:pic>
      <p:sp>
        <p:nvSpPr>
          <p:cNvPr id="10" name="Rectangle 9"/>
          <p:cNvSpPr/>
          <p:nvPr userDrawn="1"/>
        </p:nvSpPr>
        <p:spPr>
          <a:xfrm>
            <a:off x="0" y="-16669"/>
            <a:ext cx="9144000" cy="5160169"/>
          </a:xfrm>
          <a:prstGeom prst="rect">
            <a:avLst/>
          </a:prstGeom>
          <a:gradFill flip="none" rotWithShape="1">
            <a:gsLst>
              <a:gs pos="0">
                <a:srgbClr val="023873"/>
              </a:gs>
              <a:gs pos="100000">
                <a:srgbClr val="023873">
                  <a:alpha val="33000"/>
                </a:srgbClr>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Rectangle 12"/>
          <p:cNvSpPr/>
          <p:nvPr userDrawn="1"/>
        </p:nvSpPr>
        <p:spPr>
          <a:xfrm>
            <a:off x="0" y="4781550"/>
            <a:ext cx="9144000" cy="361950"/>
          </a:xfrm>
          <a:prstGeom prst="rect">
            <a:avLst/>
          </a:prstGeom>
          <a:solidFill>
            <a:srgbClr val="009EE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SUNY_NEW_LOGO_287_White.eps"/>
          <p:cNvPicPr>
            <a:picLocks noChangeAspect="1"/>
          </p:cNvPicPr>
          <p:nvPr userDrawn="1"/>
        </p:nvPicPr>
        <p:blipFill rotWithShape="1">
          <a:blip r:embed="rId8" cstate="screen">
            <a:extLst>
              <a:ext uri="{28A0092B-C50C-407E-A947-70E740481C1C}">
                <a14:useLocalDpi xmlns:a14="http://schemas.microsoft.com/office/drawing/2010/main" xmlns=""/>
              </a:ext>
            </a:extLst>
          </a:blip>
          <a:srcRect l="-5434" t="29708" b="27572"/>
          <a:stretch/>
        </p:blipFill>
        <p:spPr>
          <a:xfrm>
            <a:off x="0" y="4781550"/>
            <a:ext cx="1847850" cy="365125"/>
          </a:xfrm>
          <a:prstGeom prst="rect">
            <a:avLst/>
          </a:prstGeom>
        </p:spPr>
      </p:pic>
      <p:sp>
        <p:nvSpPr>
          <p:cNvPr id="6" name="Slide Number Placeholder 5"/>
          <p:cNvSpPr>
            <a:spLocks noGrp="1"/>
          </p:cNvSpPr>
          <p:nvPr>
            <p:ph type="sldNum" sz="quarter" idx="4"/>
          </p:nvPr>
        </p:nvSpPr>
        <p:spPr>
          <a:xfrm>
            <a:off x="7078164" y="4837376"/>
            <a:ext cx="2057400" cy="273844"/>
          </a:xfrm>
          <a:prstGeom prst="rect">
            <a:avLst/>
          </a:prstGeom>
        </p:spPr>
        <p:txBody>
          <a:bodyPr vert="horz" lIns="91440" tIns="45720" rIns="91440" bIns="45720" rtlCol="0" anchor="ctr"/>
          <a:lstStyle>
            <a:lvl1pPr algn="r">
              <a:defRPr sz="900">
                <a:solidFill>
                  <a:schemeClr val="tx1"/>
                </a:solidFill>
              </a:defRPr>
            </a:lvl1pPr>
          </a:lstStyle>
          <a:p>
            <a:pPr defTabSz="342892">
              <a:defRPr/>
            </a:pPr>
            <a:fld id="{1A72FB8B-95E3-4916-9C59-5D3D127F7281}" type="slidenum">
              <a:rPr lang="en-US" smtClean="0"/>
              <a:pPr defTabSz="342892">
                <a:defRPr/>
              </a:pPr>
              <a:t>‹#›</a:t>
            </a:fld>
            <a:endParaRPr lang="en-US"/>
          </a:p>
        </p:txBody>
      </p:sp>
    </p:spTree>
    <p:extLst>
      <p:ext uri="{BB962C8B-B14F-4D97-AF65-F5344CB8AC3E}">
        <p14:creationId xmlns:p14="http://schemas.microsoft.com/office/powerpoint/2010/main" xmlns="" val="4190432762"/>
      </p:ext>
    </p:extLst>
  </p:cSld>
  <p:clrMap bg1="lt1" tx1="dk1" bg2="lt2" tx2="dk2" accent1="accent1" accent2="accent2" accent3="accent3" accent4="accent4" accent5="accent5" accent6="accent6" hlink="hlink" folHlink="folHlink"/>
  <p:sldLayoutIdLst>
    <p:sldLayoutId id="2147483769" r:id="rId1"/>
    <p:sldLayoutId id="2147483780" r:id="rId2"/>
    <p:sldLayoutId id="2147483796" r:id="rId3"/>
    <p:sldLayoutId id="2147483795" r:id="rId4"/>
    <p:sldLayoutId id="2147483770" r:id="rId5"/>
  </p:sldLayoutIdLst>
  <p:hf hdr="0" ftr="0" dt="0"/>
  <p:txStyles>
    <p:titleStyle>
      <a:lvl1pPr algn="l" defTabSz="685800" rtl="0" eaLnBrk="1" latinLnBrk="0" hangingPunct="1">
        <a:lnSpc>
          <a:spcPct val="90000"/>
        </a:lnSpc>
        <a:spcBef>
          <a:spcPct val="0"/>
        </a:spcBef>
        <a:buNone/>
        <a:defRPr sz="3300" kern="1200">
          <a:solidFill>
            <a:schemeClr val="bg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BLUE.jpg"/>
          <p:cNvPicPr>
            <a:picLocks noChangeAspect="1"/>
          </p:cNvPicPr>
          <p:nvPr userDrawn="1"/>
        </p:nvPicPr>
        <p:blipFill rotWithShape="1">
          <a:blip r:embed="rId3" cstate="screen">
            <a:extLst>
              <a:ext uri="{28A0092B-C50C-407E-A947-70E740481C1C}">
                <a14:useLocalDpi xmlns:a14="http://schemas.microsoft.com/office/drawing/2010/main" xmlns=""/>
              </a:ext>
            </a:extLst>
          </a:blip>
          <a:srcRect/>
          <a:stretch/>
        </p:blipFill>
        <p:spPr>
          <a:xfrm>
            <a:off x="-1" y="-14288"/>
            <a:ext cx="9135565" cy="5157788"/>
          </a:xfrm>
          <a:prstGeom prst="rect">
            <a:avLst/>
          </a:prstGeom>
        </p:spPr>
      </p:pic>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Rectangle 12"/>
          <p:cNvSpPr/>
          <p:nvPr userDrawn="1"/>
        </p:nvSpPr>
        <p:spPr>
          <a:xfrm>
            <a:off x="0" y="4781550"/>
            <a:ext cx="9144000" cy="361950"/>
          </a:xfrm>
          <a:prstGeom prst="rect">
            <a:avLst/>
          </a:prstGeom>
          <a:solidFill>
            <a:srgbClr val="009EE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SUNY_NEW_LOGO_287_White.eps"/>
          <p:cNvPicPr>
            <a:picLocks noChangeAspect="1"/>
          </p:cNvPicPr>
          <p:nvPr userDrawn="1"/>
        </p:nvPicPr>
        <p:blipFill rotWithShape="1">
          <a:blip r:embed="rId4" cstate="screen">
            <a:extLst>
              <a:ext uri="{28A0092B-C50C-407E-A947-70E740481C1C}">
                <a14:useLocalDpi xmlns:a14="http://schemas.microsoft.com/office/drawing/2010/main" xmlns=""/>
              </a:ext>
            </a:extLst>
          </a:blip>
          <a:srcRect l="-5434" t="29708" b="27572"/>
          <a:stretch/>
        </p:blipFill>
        <p:spPr>
          <a:xfrm>
            <a:off x="0" y="4781550"/>
            <a:ext cx="1847850" cy="365125"/>
          </a:xfrm>
          <a:prstGeom prst="rect">
            <a:avLst/>
          </a:prstGeom>
        </p:spPr>
      </p:pic>
      <p:sp>
        <p:nvSpPr>
          <p:cNvPr id="6" name="Slide Number Placeholder 5"/>
          <p:cNvSpPr>
            <a:spLocks noGrp="1"/>
          </p:cNvSpPr>
          <p:nvPr>
            <p:ph type="sldNum" sz="quarter" idx="4"/>
          </p:nvPr>
        </p:nvSpPr>
        <p:spPr>
          <a:xfrm>
            <a:off x="7078164" y="4837376"/>
            <a:ext cx="2057400" cy="273844"/>
          </a:xfrm>
          <a:prstGeom prst="rect">
            <a:avLst/>
          </a:prstGeom>
        </p:spPr>
        <p:txBody>
          <a:bodyPr vert="horz" lIns="91440" tIns="45720" rIns="91440" bIns="45720" rtlCol="0" anchor="ctr"/>
          <a:lstStyle>
            <a:lvl1pPr algn="r">
              <a:defRPr sz="900">
                <a:solidFill>
                  <a:schemeClr val="tx1"/>
                </a:solidFill>
              </a:defRPr>
            </a:lvl1pPr>
          </a:lstStyle>
          <a:p>
            <a:pPr defTabSz="342892">
              <a:defRPr/>
            </a:pPr>
            <a:fld id="{1A72FB8B-95E3-4916-9C59-5D3D127F7281}" type="slidenum">
              <a:rPr lang="en-US" smtClean="0"/>
              <a:pPr defTabSz="342892">
                <a:defRPr/>
              </a:pPr>
              <a:t>‹#›</a:t>
            </a:fld>
            <a:endParaRPr lang="en-US"/>
          </a:p>
        </p:txBody>
      </p:sp>
    </p:spTree>
    <p:extLst>
      <p:ext uri="{BB962C8B-B14F-4D97-AF65-F5344CB8AC3E}">
        <p14:creationId xmlns:p14="http://schemas.microsoft.com/office/powerpoint/2010/main" xmlns="" val="677324813"/>
      </p:ext>
    </p:extLst>
  </p:cSld>
  <p:clrMap bg1="lt1" tx1="dk1" bg2="lt2" tx2="dk2" accent1="accent1" accent2="accent2" accent3="accent3" accent4="accent4" accent5="accent5" accent6="accent6" hlink="hlink" folHlink="folHlink"/>
  <p:sldLayoutIdLst>
    <p:sldLayoutId id="2147483794" r:id="rId1"/>
  </p:sldLayoutIdLst>
  <p:hf hdr="0" ftr="0" dt="0"/>
  <p:txStyles>
    <p:titleStyle>
      <a:lvl1pPr algn="l" defTabSz="685800" rtl="0" eaLnBrk="1" latinLnBrk="0" hangingPunct="1">
        <a:lnSpc>
          <a:spcPct val="90000"/>
        </a:lnSpc>
        <a:spcBef>
          <a:spcPct val="0"/>
        </a:spcBef>
        <a:buNone/>
        <a:defRPr sz="3300" kern="1200">
          <a:solidFill>
            <a:schemeClr val="bg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E77179C6-F800-451C-BD23-C7E8CE659C7C}" type="datetimeFigureOut">
              <a:rPr lang="en-US" smtClean="0">
                <a:solidFill>
                  <a:prstClr val="black">
                    <a:tint val="75000"/>
                  </a:prstClr>
                </a:solidFill>
              </a:rPr>
              <a:pPr defTabSz="914400"/>
              <a:t>10/22/2015</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573908C0-EA3D-4A0C-BB08-A99B9A57F480}" type="slidenum">
              <a:rPr lang="en-US" smtClean="0">
                <a:solidFill>
                  <a:prstClr val="black">
                    <a:tint val="75000"/>
                  </a:prstClr>
                </a:solidFill>
              </a:rPr>
              <a:pPr defTabSz="914400"/>
              <a:t>‹#›</a:t>
            </a:fld>
            <a:endParaRPr lang="en-US" dirty="0">
              <a:solidFill>
                <a:prstClr val="black">
                  <a:tint val="75000"/>
                </a:prstClr>
              </a:solidFill>
            </a:endParaRPr>
          </a:p>
        </p:txBody>
      </p:sp>
    </p:spTree>
    <p:extLst>
      <p:ext uri="{BB962C8B-B14F-4D97-AF65-F5344CB8AC3E}">
        <p14:creationId xmlns:p14="http://schemas.microsoft.com/office/powerpoint/2010/main" xmlns="" val="1068669687"/>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9D8253E4-FCBC-6B46-91D9-D89156D6F57C}" type="datetimeFigureOut">
              <a:rPr lang="en-US" smtClean="0">
                <a:solidFill>
                  <a:prstClr val="black">
                    <a:tint val="75000"/>
                  </a:prstClr>
                </a:solidFill>
              </a:rPr>
              <a:pPr defTabSz="457200"/>
              <a:t>10/22/2015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A532C2C6-8DCD-1142-B89F-4C5A1BF6A314}"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xmlns="" val="2135051739"/>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descr="background 20.jpg"/>
          <p:cNvPicPr>
            <a:picLocks noChangeAspect="1"/>
          </p:cNvPicPr>
          <p:nvPr userDrawn="1"/>
        </p:nvPicPr>
        <p:blipFill>
          <a:blip r:embed="rId6" cstate="print">
            <a:alphaModFix amt="20000"/>
            <a:extLst>
              <a:ext uri="{28A0092B-C50C-407E-A947-70E740481C1C}">
                <a14:useLocalDpi xmlns:a14="http://schemas.microsoft.com/office/drawing/2010/main" xmlns=""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xmlns="" val="830042812"/>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Lst>
  <p:timing>
    <p:tnLst>
      <p:par>
        <p:cTn id="1" dur="indefinite" restart="never" nodeType="tmRoot"/>
      </p:par>
    </p:tnLst>
  </p:timing>
  <p:txStyles>
    <p:titleStyle>
      <a:lvl1pPr algn="ctr" defTabSz="457189" rtl="0" eaLnBrk="1" latinLnBrk="0" hangingPunct="1">
        <a:spcBef>
          <a:spcPct val="0"/>
        </a:spcBef>
        <a:buNone/>
        <a:defRPr sz="4400" kern="1200">
          <a:solidFill>
            <a:schemeClr val="tx1"/>
          </a:solidFill>
          <a:latin typeface="+mj-lt"/>
          <a:ea typeface="+mj-ea"/>
          <a:cs typeface="+mj-cs"/>
        </a:defRPr>
      </a:lvl1pPr>
    </p:titleStyle>
    <p:bodyStyle>
      <a:lvl1pPr marL="342892" indent="-342892" algn="l" defTabSz="457189" rtl="0" eaLnBrk="1" latinLnBrk="0" hangingPunct="1">
        <a:spcBef>
          <a:spcPct val="20000"/>
        </a:spcBef>
        <a:buFont typeface="Arial"/>
        <a:buChar char="•"/>
        <a:defRPr sz="3200" kern="1200">
          <a:solidFill>
            <a:schemeClr val="tx1"/>
          </a:solidFill>
          <a:latin typeface="+mn-lt"/>
          <a:ea typeface="+mn-ea"/>
          <a:cs typeface="+mn-cs"/>
        </a:defRPr>
      </a:lvl1pPr>
      <a:lvl2pPr marL="742931" indent="-285743"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2"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8"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descr="background 20.jpg"/>
          <p:cNvPicPr>
            <a:picLocks noChangeAspect="1"/>
          </p:cNvPicPr>
          <p:nvPr userDrawn="1"/>
        </p:nvPicPr>
        <p:blipFill>
          <a:blip r:embed="rId6" cstate="print">
            <a:alphaModFix amt="20000"/>
            <a:extLst>
              <a:ext uri="{28A0092B-C50C-407E-A947-70E740481C1C}">
                <a14:useLocalDpi xmlns:a14="http://schemas.microsoft.com/office/drawing/2010/main" xmlns=""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xmlns="" val="2159518412"/>
      </p:ext>
    </p:extLst>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Lst>
  <p:timing>
    <p:tnLst>
      <p:par>
        <p:cTn id="1" dur="indefinite" restart="never" nodeType="tmRoot"/>
      </p:par>
    </p:tnLst>
  </p:timing>
  <p:txStyles>
    <p:titleStyle>
      <a:lvl1pPr algn="ctr" defTabSz="457189" rtl="0" eaLnBrk="1" latinLnBrk="0" hangingPunct="1">
        <a:spcBef>
          <a:spcPct val="0"/>
        </a:spcBef>
        <a:buNone/>
        <a:defRPr sz="4400" kern="1200">
          <a:solidFill>
            <a:schemeClr val="tx1"/>
          </a:solidFill>
          <a:latin typeface="+mj-lt"/>
          <a:ea typeface="+mj-ea"/>
          <a:cs typeface="+mj-cs"/>
        </a:defRPr>
      </a:lvl1pPr>
    </p:titleStyle>
    <p:bodyStyle>
      <a:lvl1pPr marL="342892" indent="-342892" algn="l" defTabSz="457189" rtl="0" eaLnBrk="1" latinLnBrk="0" hangingPunct="1">
        <a:spcBef>
          <a:spcPct val="20000"/>
        </a:spcBef>
        <a:buFont typeface="Arial"/>
        <a:buChar char="•"/>
        <a:defRPr sz="3200" kern="1200">
          <a:solidFill>
            <a:schemeClr val="tx1"/>
          </a:solidFill>
          <a:latin typeface="+mn-lt"/>
          <a:ea typeface="+mn-ea"/>
          <a:cs typeface="+mn-cs"/>
        </a:defRPr>
      </a:lvl1pPr>
      <a:lvl2pPr marL="742931" indent="-285743"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2"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8"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descr="background 20.jpg"/>
          <p:cNvPicPr>
            <a:picLocks noChangeAspect="1"/>
          </p:cNvPicPr>
          <p:nvPr userDrawn="1"/>
        </p:nvPicPr>
        <p:blipFill>
          <a:blip r:embed="rId6" cstate="print">
            <a:alphaModFix amt="20000"/>
            <a:extLst>
              <a:ext uri="{28A0092B-C50C-407E-A947-70E740481C1C}">
                <a14:useLocalDpi xmlns:a14="http://schemas.microsoft.com/office/drawing/2010/main" xmlns=""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xmlns="" val="2660066223"/>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Lst>
  <p:timing>
    <p:tnLst>
      <p:par>
        <p:cTn id="1" dur="indefinite" restart="never" nodeType="tmRoot"/>
      </p:par>
    </p:tnLst>
  </p:timing>
  <p:txStyles>
    <p:titleStyle>
      <a:lvl1pPr algn="ctr" defTabSz="457189" rtl="0" eaLnBrk="1" latinLnBrk="0" hangingPunct="1">
        <a:spcBef>
          <a:spcPct val="0"/>
        </a:spcBef>
        <a:buNone/>
        <a:defRPr sz="4400" kern="1200">
          <a:solidFill>
            <a:schemeClr val="tx1"/>
          </a:solidFill>
          <a:latin typeface="+mj-lt"/>
          <a:ea typeface="+mj-ea"/>
          <a:cs typeface="+mj-cs"/>
        </a:defRPr>
      </a:lvl1pPr>
    </p:titleStyle>
    <p:bodyStyle>
      <a:lvl1pPr marL="342892" indent="-342892" algn="l" defTabSz="457189" rtl="0" eaLnBrk="1" latinLnBrk="0" hangingPunct="1">
        <a:spcBef>
          <a:spcPct val="20000"/>
        </a:spcBef>
        <a:buFont typeface="Arial"/>
        <a:buChar char="•"/>
        <a:defRPr sz="3200" kern="1200">
          <a:solidFill>
            <a:schemeClr val="tx1"/>
          </a:solidFill>
          <a:latin typeface="+mn-lt"/>
          <a:ea typeface="+mn-ea"/>
          <a:cs typeface="+mn-cs"/>
        </a:defRPr>
      </a:lvl1pPr>
      <a:lvl2pPr marL="742931" indent="-285743"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2"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8"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CED033D3-3A81-472E-A635-1412D2093721}" type="datetime1">
              <a:rPr lang="en-US" smtClean="0">
                <a:solidFill>
                  <a:prstClr val="black">
                    <a:tint val="75000"/>
                  </a:prstClr>
                </a:solidFill>
              </a:rPr>
              <a:pPr defTabSz="457200"/>
              <a:t>10/22/2015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A532C2C6-8DCD-1142-B89F-4C5A1BF6A314}"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xmlns="" val="1935169758"/>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2.emf"/><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9.xml"/><Relationship Id="rId5" Type="http://schemas.openxmlformats.org/officeDocument/2006/relationships/image" Target="../media/image2.emf"/><Relationship Id="rId4" Type="http://schemas.openxmlformats.org/officeDocument/2006/relationships/image" Target="../media/image38.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41.png"/><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uact=8&amp;ved=0CAcQjRxqFQoTCKCejY_yj8gCFcQWPgodyP4HbQ&amp;url=http://www.romeoetjulietteisrael.com/index.php/en/media-en/radios&amp;psig=AFQjCNHmsNrPdQ97F0vp3H4APe8-mKPKAA&amp;ust=1443191669825806"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41.xml"/><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41.xml"/><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vmlDrawing" Target="../drawings/vmlDrawing1.vml"/><Relationship Id="rId5" Type="http://schemas.openxmlformats.org/officeDocument/2006/relationships/image" Target="../media/image10.jpeg"/><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41.xml"/><Relationship Id="rId5" Type="http://schemas.openxmlformats.org/officeDocument/2006/relationships/image" Target="../media/image47.emf"/><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41.xml"/><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41.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emf"/><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image" Target="../media/image1.jpe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2.emf"/><Relationship Id="rId9" Type="http://schemas.openxmlformats.org/officeDocument/2006/relationships/image" Target="../media/image18.png"/><Relationship Id="rId14" Type="http://schemas.openxmlformats.org/officeDocument/2006/relationships/image" Target="../media/image23.jpe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25.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package" Target="../embeddings/Microsoft_Office_PowerPoint_Slide1.sldx"/></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BLUE.jpg"/>
          <p:cNvPicPr>
            <a:picLocks noChangeAspect="1"/>
          </p:cNvPicPr>
          <p:nvPr/>
        </p:nvPicPr>
        <p:blipFill rotWithShape="1">
          <a:blip r:embed="rId3" cstate="screen">
            <a:extLst>
              <a:ext uri="{28A0092B-C50C-407E-A947-70E740481C1C}">
                <a14:useLocalDpi xmlns:a14="http://schemas.microsoft.com/office/drawing/2010/main" xmlns=""/>
              </a:ext>
            </a:extLst>
          </a:blip>
          <a:srcRect/>
          <a:stretch/>
        </p:blipFill>
        <p:spPr>
          <a:xfrm>
            <a:off x="0" y="-19050"/>
            <a:ext cx="9144000" cy="5162550"/>
          </a:xfrm>
          <a:prstGeom prst="rect">
            <a:avLst/>
          </a:prstGeom>
        </p:spPr>
      </p:pic>
      <p:sp>
        <p:nvSpPr>
          <p:cNvPr id="13" name="Rectangle 12"/>
          <p:cNvSpPr/>
          <p:nvPr/>
        </p:nvSpPr>
        <p:spPr>
          <a:xfrm>
            <a:off x="0" y="4508907"/>
            <a:ext cx="9144000" cy="338554"/>
          </a:xfrm>
          <a:prstGeom prst="rect">
            <a:avLst/>
          </a:prstGeom>
        </p:spPr>
        <p:txBody>
          <a:bodyPr wrap="square" anchor="ctr" anchorCtr="0">
            <a:spAutoFit/>
          </a:bodyPr>
          <a:lstStyle/>
          <a:p>
            <a:pPr algn="ctr"/>
            <a:r>
              <a:rPr lang="en-US" sz="1600" b="1" dirty="0" smtClean="0">
                <a:solidFill>
                  <a:schemeClr val="bg1"/>
                </a:solidFill>
                <a:latin typeface="Arial" pitchFamily="34" charset="0"/>
                <a:cs typeface="Arial" pitchFamily="34" charset="0"/>
              </a:rPr>
              <a:t>Chancellor Nancy L. Zimpher </a:t>
            </a:r>
            <a:r>
              <a:rPr lang="en-US" sz="1600" dirty="0" smtClean="0">
                <a:solidFill>
                  <a:schemeClr val="bg1"/>
                </a:solidFill>
                <a:latin typeface="Arial" pitchFamily="34" charset="0"/>
                <a:cs typeface="Arial" pitchFamily="34" charset="0"/>
              </a:rPr>
              <a:t>• University Faculty Senate •  October 23, 2015</a:t>
            </a:r>
          </a:p>
        </p:txBody>
      </p:sp>
      <p:pic>
        <p:nvPicPr>
          <p:cNvPr id="6" name="Picture 5"/>
          <p:cNvPicPr>
            <a:picLocks noChangeAspect="1"/>
          </p:cNvPicPr>
          <p:nvPr/>
        </p:nvPicPr>
        <p:blipFill>
          <a:blip r:embed="rId4" cstate="print">
            <a:extLst>
              <a:ext uri="{28A0092B-C50C-407E-A947-70E740481C1C}">
                <a14:useLocalDpi xmlns:a14="http://schemas.microsoft.com/office/drawing/2010/main" xmlns=""/>
              </a:ext>
            </a:extLst>
          </a:blip>
          <a:stretch>
            <a:fillRect/>
          </a:stretch>
        </p:blipFill>
        <p:spPr>
          <a:xfrm>
            <a:off x="782499" y="833344"/>
            <a:ext cx="3799332" cy="3090672"/>
          </a:xfrm>
          <a:prstGeom prst="rect">
            <a:avLst/>
          </a:prstGeom>
        </p:spPr>
      </p:pic>
      <p:sp>
        <p:nvSpPr>
          <p:cNvPr id="7" name="TextBox 6"/>
          <p:cNvSpPr txBox="1"/>
          <p:nvPr/>
        </p:nvSpPr>
        <p:spPr>
          <a:xfrm>
            <a:off x="3789063" y="1352113"/>
            <a:ext cx="5368727" cy="2123658"/>
          </a:xfrm>
          <a:prstGeom prst="rect">
            <a:avLst/>
          </a:prstGeom>
          <a:noFill/>
        </p:spPr>
        <p:txBody>
          <a:bodyPr wrap="square" rtlCol="0">
            <a:spAutoFit/>
          </a:bodyPr>
          <a:lstStyle/>
          <a:p>
            <a:r>
              <a:rPr lang="en-US" sz="4400" b="1" dirty="0" smtClean="0">
                <a:solidFill>
                  <a:schemeClr val="bg1"/>
                </a:solidFill>
                <a:latin typeface="Arial"/>
                <a:cs typeface="Arial"/>
              </a:rPr>
              <a:t>Taking Our</a:t>
            </a:r>
          </a:p>
          <a:p>
            <a:r>
              <a:rPr lang="en-US" sz="4400" b="1" dirty="0" smtClean="0">
                <a:solidFill>
                  <a:schemeClr val="bg1"/>
                </a:solidFill>
                <a:latin typeface="Arial"/>
                <a:cs typeface="Arial"/>
              </a:rPr>
              <a:t>Next Big Step</a:t>
            </a:r>
          </a:p>
          <a:p>
            <a:r>
              <a:rPr lang="en-US" sz="4400" b="1" dirty="0" smtClean="0">
                <a:solidFill>
                  <a:schemeClr val="bg1"/>
                </a:solidFill>
                <a:latin typeface="Arial"/>
                <a:cs typeface="Arial"/>
              </a:rPr>
              <a:t>Toward Success</a:t>
            </a:r>
            <a:endParaRPr lang="en-US" sz="4400" b="1" dirty="0">
              <a:solidFill>
                <a:schemeClr val="bg1"/>
              </a:solidFill>
              <a:latin typeface="Arial"/>
              <a:cs typeface="Arial"/>
            </a:endParaRPr>
          </a:p>
        </p:txBody>
      </p:sp>
      <p:sp>
        <p:nvSpPr>
          <p:cNvPr id="8" name="Slide Number Placeholder 7"/>
          <p:cNvSpPr>
            <a:spLocks noGrp="1"/>
          </p:cNvSpPr>
          <p:nvPr>
            <p:ph type="sldNum" sz="quarter" idx="12"/>
          </p:nvPr>
        </p:nvSpPr>
        <p:spPr/>
        <p:txBody>
          <a:bodyPr/>
          <a:lstStyle/>
          <a:p>
            <a:fld id="{A532C2C6-8DCD-1142-B89F-4C5A1BF6A314}" type="slidenum">
              <a:rPr lang="en-US" smtClean="0"/>
              <a:pPr/>
              <a:t>1</a:t>
            </a:fld>
            <a:endParaRPr lang="en-US"/>
          </a:p>
        </p:txBody>
      </p:sp>
    </p:spTree>
    <p:extLst>
      <p:ext uri="{BB962C8B-B14F-4D97-AF65-F5344CB8AC3E}">
        <p14:creationId xmlns:p14="http://schemas.microsoft.com/office/powerpoint/2010/main" xmlns="" val="41593896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LUE.jpg"/>
          <p:cNvPicPr>
            <a:picLocks noChangeAspect="1"/>
          </p:cNvPicPr>
          <p:nvPr/>
        </p:nvPicPr>
        <p:blipFill rotWithShape="1">
          <a:blip r:embed="rId3" cstate="screen">
            <a:extLst>
              <a:ext uri="{28A0092B-C50C-407E-A947-70E740481C1C}">
                <a14:useLocalDpi xmlns:a14="http://schemas.microsoft.com/office/drawing/2010/main" xmlns=""/>
              </a:ext>
            </a:extLst>
          </a:blip>
          <a:srcRect/>
          <a:stretch/>
        </p:blipFill>
        <p:spPr>
          <a:xfrm>
            <a:off x="0" y="-19050"/>
            <a:ext cx="9144000" cy="5162550"/>
          </a:xfrm>
          <a:prstGeom prst="rect">
            <a:avLst/>
          </a:prstGeom>
        </p:spPr>
      </p:pic>
      <p:sp>
        <p:nvSpPr>
          <p:cNvPr id="10" name="Rectangle 9"/>
          <p:cNvSpPr/>
          <p:nvPr/>
        </p:nvSpPr>
        <p:spPr>
          <a:xfrm>
            <a:off x="0" y="4781550"/>
            <a:ext cx="9144000" cy="361950"/>
          </a:xfrm>
          <a:prstGeom prst="rect">
            <a:avLst/>
          </a:prstGeom>
          <a:solidFill>
            <a:srgbClr val="009EE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descr="SUNY_NEW_LOGO_287_White.eps"/>
          <p:cNvPicPr>
            <a:picLocks noChangeAspect="1"/>
          </p:cNvPicPr>
          <p:nvPr/>
        </p:nvPicPr>
        <p:blipFill rotWithShape="1">
          <a:blip r:embed="rId4" cstate="screen">
            <a:extLst>
              <a:ext uri="{28A0092B-C50C-407E-A947-70E740481C1C}">
                <a14:useLocalDpi xmlns:a14="http://schemas.microsoft.com/office/drawing/2010/main" xmlns=""/>
              </a:ext>
            </a:extLst>
          </a:blip>
          <a:srcRect l="-5434" t="29708" b="27572"/>
          <a:stretch/>
        </p:blipFill>
        <p:spPr>
          <a:xfrm>
            <a:off x="0" y="4781550"/>
            <a:ext cx="1847850" cy="365125"/>
          </a:xfrm>
          <a:prstGeom prst="rect">
            <a:avLst/>
          </a:prstGeom>
        </p:spPr>
      </p:pic>
      <p:pic>
        <p:nvPicPr>
          <p:cNvPr id="17" name="Picture Placeholder 12"/>
          <p:cNvPicPr>
            <a:picLocks noChangeAspect="1"/>
          </p:cNvPicPr>
          <p:nvPr/>
        </p:nvPicPr>
        <p:blipFill>
          <a:blip r:embed="rId5" cstate="print">
            <a:extLst>
              <a:ext uri="{28A0092B-C50C-407E-A947-70E740481C1C}">
                <a14:useLocalDpi xmlns:a14="http://schemas.microsoft.com/office/drawing/2010/main" xmlns="" val="0"/>
              </a:ext>
            </a:extLst>
          </a:blip>
          <a:srcRect t="18384" b="18384"/>
          <a:stretch>
            <a:fillRect/>
          </a:stretch>
        </p:blipFill>
        <p:spPr>
          <a:xfrm>
            <a:off x="0" y="-19050"/>
            <a:ext cx="9204512" cy="5752819"/>
          </a:xfrm>
          <a:prstGeom prst="rect">
            <a:avLst/>
          </a:prstGeom>
        </p:spPr>
      </p:pic>
      <p:sp>
        <p:nvSpPr>
          <p:cNvPr id="18" name="Rectangle 17"/>
          <p:cNvSpPr/>
          <p:nvPr/>
        </p:nvSpPr>
        <p:spPr>
          <a:xfrm>
            <a:off x="-1789" y="0"/>
            <a:ext cx="9156045" cy="5143499"/>
          </a:xfrm>
          <a:prstGeom prst="rect">
            <a:avLst/>
          </a:prstGeom>
          <a:solidFill>
            <a:schemeClr val="tx1">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9" name="Picture 2" descr="C:\Users\GRhodes\AppData\Local\Microsoft\Windows\Temporary Internet Files\Content.Outlook\C9JDY1LN\StartUpNY white type.png"/>
          <p:cNvPicPr>
            <a:picLocks noChangeAspect="1" noChangeArrowheads="1"/>
          </p:cNvPicPr>
          <p:nvPr/>
        </p:nvPicPr>
        <p:blipFill>
          <a:blip r:embed="rId6" cstate="print">
            <a:extLst>
              <a:ext uri="{28A0092B-C50C-407E-A947-70E740481C1C}">
                <a14:useLocalDpi xmlns:a14="http://schemas.microsoft.com/office/drawing/2010/main" xmlns="" val="0"/>
              </a:ext>
            </a:extLst>
          </a:blip>
          <a:stretch>
            <a:fillRect/>
          </a:stretch>
        </p:blipFill>
        <p:spPr bwMode="auto">
          <a:xfrm>
            <a:off x="1264023" y="1360825"/>
            <a:ext cx="6781800" cy="1519087"/>
          </a:xfrm>
          <a:prstGeom prst="rect">
            <a:avLst/>
          </a:prstGeom>
          <a:noFill/>
          <a:extLst>
            <a:ext uri="{909E8E84-426E-40DD-AFC4-6F175D3DCCD1}">
              <a14:hiddenFill xmlns:a14="http://schemas.microsoft.com/office/drawing/2010/main" xmlns="">
                <a:solidFill>
                  <a:srgbClr val="FFFFFF"/>
                </a:solidFill>
              </a14:hiddenFill>
            </a:ext>
          </a:extLst>
        </p:spPr>
      </p:pic>
      <p:pic>
        <p:nvPicPr>
          <p:cNvPr id="21" name="Picture 20" descr="watermark__BLUE_logo.png"/>
          <p:cNvPicPr>
            <a:picLocks noChangeAspect="1"/>
          </p:cNvPicPr>
          <p:nvPr/>
        </p:nvPicPr>
        <p:blipFill>
          <a:blip r:embed="rId7" cstate="screen">
            <a:duotone>
              <a:schemeClr val="bg2">
                <a:shade val="45000"/>
                <a:satMod val="135000"/>
              </a:schemeClr>
              <a:prstClr val="white"/>
            </a:duotone>
            <a:lum bright="100000"/>
            <a:extLst>
              <a:ext uri="{28A0092B-C50C-407E-A947-70E740481C1C}">
                <a14:useLocalDpi xmlns:a14="http://schemas.microsoft.com/office/drawing/2010/main" xmlns=""/>
              </a:ext>
            </a:extLst>
          </a:blip>
          <a:srcRect l="-11619"/>
          <a:stretch>
            <a:fillRect/>
          </a:stretch>
        </p:blipFill>
        <p:spPr bwMode="auto">
          <a:xfrm>
            <a:off x="7777487" y="4394713"/>
            <a:ext cx="1120993" cy="748788"/>
          </a:xfrm>
          <a:prstGeom prst="rect">
            <a:avLst/>
          </a:prstGeom>
          <a:noFill/>
          <a:ln w="9525">
            <a:noFill/>
            <a:miter lim="800000"/>
            <a:headEnd/>
            <a:tailEnd/>
          </a:ln>
        </p:spPr>
      </p:pic>
      <p:sp>
        <p:nvSpPr>
          <p:cNvPr id="9" name="Rectangle 8"/>
          <p:cNvSpPr/>
          <p:nvPr/>
        </p:nvSpPr>
        <p:spPr>
          <a:xfrm>
            <a:off x="0" y="382246"/>
            <a:ext cx="2819400" cy="650687"/>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b="1" spc="-150" dirty="0" smtClean="0">
                <a:solidFill>
                  <a:prstClr val="white"/>
                </a:solidFill>
                <a:latin typeface="Arial" pitchFamily="34" charset="0"/>
                <a:cs typeface="Arial" pitchFamily="34" charset="0"/>
              </a:rPr>
              <a:t>#3: EFFECT</a:t>
            </a:r>
            <a:endParaRPr lang="en-US" sz="3600" b="1" spc="-150" dirty="0">
              <a:solidFill>
                <a:prstClr val="white"/>
              </a:solidFill>
              <a:latin typeface="Arial" pitchFamily="34" charset="0"/>
              <a:cs typeface="Arial" pitchFamily="34" charset="0"/>
            </a:endParaRPr>
          </a:p>
        </p:txBody>
      </p:sp>
    </p:spTree>
    <p:extLst>
      <p:ext uri="{BB962C8B-B14F-4D97-AF65-F5344CB8AC3E}">
        <p14:creationId xmlns:p14="http://schemas.microsoft.com/office/powerpoint/2010/main" xmlns="" val="21016856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471" y="-3175"/>
            <a:ext cx="9144001" cy="5146675"/>
            <a:chOff x="-1" y="0"/>
            <a:chExt cx="9144001" cy="5146675"/>
          </a:xfrm>
        </p:grpSpPr>
        <p:pic>
          <p:nvPicPr>
            <p:cNvPr id="10" name="Picture 9" descr="windex.jpg"/>
            <p:cNvPicPr>
              <a:picLocks noChangeAspect="1"/>
            </p:cNvPicPr>
            <p:nvPr/>
          </p:nvPicPr>
          <p:blipFill rotWithShape="1">
            <a:blip r:embed="rId3" cstate="screen">
              <a:extLst>
                <a:ext uri="{28A0092B-C50C-407E-A947-70E740481C1C}">
                  <a14:useLocalDpi xmlns:a14="http://schemas.microsoft.com/office/drawing/2010/main" xmlns=""/>
                </a:ext>
              </a:extLst>
            </a:blip>
            <a:srcRect r="39024"/>
            <a:stretch/>
          </p:blipFill>
          <p:spPr>
            <a:xfrm>
              <a:off x="-1" y="0"/>
              <a:ext cx="4666963" cy="5143500"/>
            </a:xfrm>
            <a:prstGeom prst="rect">
              <a:avLst/>
            </a:prstGeom>
          </p:spPr>
        </p:pic>
        <p:pic>
          <p:nvPicPr>
            <p:cNvPr id="11" name="Picture 5" descr="C:\Users\morganm2\Documents\POwerofSUNYdarkened.png"/>
            <p:cNvPicPr>
              <a:picLocks noChangeAspect="1" noChangeArrowheads="1"/>
            </p:cNvPicPr>
            <p:nvPr/>
          </p:nvPicPr>
          <p:blipFill>
            <a:blip r:embed="rId4" cstate="print"/>
            <a:srcRect/>
            <a:stretch>
              <a:fillRect/>
            </a:stretch>
          </p:blipFill>
          <p:spPr bwMode="auto">
            <a:xfrm>
              <a:off x="457200" y="590550"/>
              <a:ext cx="4191000" cy="2365658"/>
            </a:xfrm>
            <a:prstGeom prst="rect">
              <a:avLst/>
            </a:prstGeom>
            <a:noFill/>
            <a:ln w="9525">
              <a:noFill/>
              <a:miter lim="800000"/>
              <a:headEnd/>
              <a:tailEnd/>
            </a:ln>
          </p:spPr>
        </p:pic>
        <p:sp>
          <p:nvSpPr>
            <p:cNvPr id="12" name="Rectangle 11"/>
            <p:cNvSpPr/>
            <p:nvPr/>
          </p:nvSpPr>
          <p:spPr>
            <a:xfrm>
              <a:off x="0" y="4781550"/>
              <a:ext cx="9144000" cy="361950"/>
            </a:xfrm>
            <a:prstGeom prst="rect">
              <a:avLst/>
            </a:prstGeom>
            <a:solidFill>
              <a:srgbClr val="009EE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pic>
          <p:nvPicPr>
            <p:cNvPr id="17" name="Picture 16" descr="SUNY_NEW_LOGO_287_White.eps"/>
            <p:cNvPicPr>
              <a:picLocks noChangeAspect="1"/>
            </p:cNvPicPr>
            <p:nvPr/>
          </p:nvPicPr>
          <p:blipFill rotWithShape="1">
            <a:blip r:embed="rId5" cstate="screen">
              <a:extLst>
                <a:ext uri="{28A0092B-C50C-407E-A947-70E740481C1C}">
                  <a14:useLocalDpi xmlns:a14="http://schemas.microsoft.com/office/drawing/2010/main" xmlns=""/>
                </a:ext>
              </a:extLst>
            </a:blip>
            <a:srcRect l="-5434" t="29708" b="27572"/>
            <a:stretch/>
          </p:blipFill>
          <p:spPr>
            <a:xfrm>
              <a:off x="0" y="4781550"/>
              <a:ext cx="1847850" cy="365125"/>
            </a:xfrm>
            <a:prstGeom prst="rect">
              <a:avLst/>
            </a:prstGeom>
          </p:spPr>
        </p:pic>
      </p:grpSp>
      <p:sp>
        <p:nvSpPr>
          <p:cNvPr id="7" name="TextBox 6"/>
          <p:cNvSpPr txBox="1"/>
          <p:nvPr/>
        </p:nvSpPr>
        <p:spPr>
          <a:xfrm>
            <a:off x="4371116" y="1280386"/>
            <a:ext cx="4908835" cy="3046988"/>
          </a:xfrm>
          <a:prstGeom prst="rect">
            <a:avLst/>
          </a:prstGeom>
          <a:noFill/>
        </p:spPr>
        <p:txBody>
          <a:bodyPr wrap="square" rtlCol="0">
            <a:spAutoFit/>
          </a:bodyPr>
          <a:lstStyle/>
          <a:p>
            <a:pPr algn="ctr" defTabSz="457200"/>
            <a:r>
              <a:rPr lang="en-US" sz="9600" b="1" kern="1000" dirty="0" smtClean="0">
                <a:solidFill>
                  <a:prstClr val="white"/>
                </a:solidFill>
                <a:latin typeface="Arial"/>
                <a:cs typeface="Arial"/>
              </a:rPr>
              <a:t>A  C  S</a:t>
            </a:r>
          </a:p>
          <a:p>
            <a:pPr algn="ctr" defTabSz="457200"/>
            <a:endParaRPr lang="en-US" sz="9600" spc="300" dirty="0" smtClean="0">
              <a:solidFill>
                <a:prstClr val="white"/>
              </a:solidFill>
              <a:latin typeface="Arial"/>
              <a:cs typeface="Arial"/>
            </a:endParaRPr>
          </a:p>
        </p:txBody>
      </p:sp>
      <p:sp>
        <p:nvSpPr>
          <p:cNvPr id="8" name="Cross 7"/>
          <p:cNvSpPr/>
          <p:nvPr/>
        </p:nvSpPr>
        <p:spPr>
          <a:xfrm>
            <a:off x="5842114" y="1882142"/>
            <a:ext cx="412990" cy="431800"/>
          </a:xfrm>
          <a:prstGeom prst="plu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prstClr val="white"/>
              </a:solidFill>
            </a:endParaRPr>
          </a:p>
        </p:txBody>
      </p:sp>
      <p:sp>
        <p:nvSpPr>
          <p:cNvPr id="14" name="TextBox 13"/>
          <p:cNvSpPr txBox="1"/>
          <p:nvPr/>
        </p:nvSpPr>
        <p:spPr>
          <a:xfrm>
            <a:off x="4448483" y="2592452"/>
            <a:ext cx="4806175" cy="400110"/>
          </a:xfrm>
          <a:prstGeom prst="rect">
            <a:avLst/>
          </a:prstGeom>
          <a:noFill/>
        </p:spPr>
        <p:txBody>
          <a:bodyPr wrap="square" rtlCol="0">
            <a:spAutoFit/>
          </a:bodyPr>
          <a:lstStyle/>
          <a:p>
            <a:pPr algn="ctr" defTabSz="457200"/>
            <a:r>
              <a:rPr lang="en-US" sz="2000" kern="1000" spc="200" dirty="0" smtClean="0">
                <a:solidFill>
                  <a:prstClr val="white"/>
                </a:solidFill>
                <a:latin typeface="Arial"/>
                <a:cs typeface="Arial"/>
              </a:rPr>
              <a:t>Access   Completion   </a:t>
            </a:r>
            <a:r>
              <a:rPr lang="en-US" sz="1800" kern="1000" spc="200" dirty="0" smtClean="0">
                <a:solidFill>
                  <a:prstClr val="white"/>
                </a:solidFill>
                <a:latin typeface="Arial"/>
                <a:cs typeface="Arial"/>
              </a:rPr>
              <a:t>Success</a:t>
            </a:r>
            <a:endParaRPr lang="en-US" sz="2000" kern="1000" spc="200" dirty="0">
              <a:solidFill>
                <a:prstClr val="white"/>
              </a:solidFill>
              <a:latin typeface="Arial"/>
              <a:cs typeface="Arial"/>
            </a:endParaRPr>
          </a:p>
        </p:txBody>
      </p:sp>
      <p:sp>
        <p:nvSpPr>
          <p:cNvPr id="2" name="Equal 1"/>
          <p:cNvSpPr/>
          <p:nvPr/>
        </p:nvSpPr>
        <p:spPr>
          <a:xfrm>
            <a:off x="7415783" y="1848307"/>
            <a:ext cx="472521" cy="385461"/>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
        <p:nvSpPr>
          <p:cNvPr id="3" name="TextBox 2"/>
          <p:cNvSpPr txBox="1"/>
          <p:nvPr/>
        </p:nvSpPr>
        <p:spPr>
          <a:xfrm>
            <a:off x="539466" y="2068745"/>
            <a:ext cx="2150347" cy="584775"/>
          </a:xfrm>
          <a:prstGeom prst="rect">
            <a:avLst/>
          </a:prstGeom>
          <a:noFill/>
        </p:spPr>
        <p:txBody>
          <a:bodyPr wrap="square" rtlCol="0">
            <a:spAutoFit/>
          </a:bodyPr>
          <a:lstStyle/>
          <a:p>
            <a:r>
              <a:rPr lang="en-US" sz="3200" dirty="0" smtClean="0">
                <a:solidFill>
                  <a:srgbClr val="005695"/>
                </a:solidFill>
                <a:latin typeface="Arial" panose="020B0604020202020204" pitchFamily="34" charset="0"/>
                <a:cs typeface="Arial" panose="020B0604020202020204" pitchFamily="34" charset="0"/>
              </a:rPr>
              <a:t>REFRESH</a:t>
            </a:r>
            <a:endParaRPr lang="en-US" sz="3200" dirty="0">
              <a:solidFill>
                <a:srgbClr val="005695"/>
              </a:solidFill>
              <a:latin typeface="Arial" panose="020B0604020202020204" pitchFamily="34" charset="0"/>
              <a:cs typeface="Arial" panose="020B0604020202020204" pitchFamily="34" charset="0"/>
            </a:endParaRPr>
          </a:p>
        </p:txBody>
      </p:sp>
      <p:sp>
        <p:nvSpPr>
          <p:cNvPr id="13" name="Rectangle 12"/>
          <p:cNvSpPr/>
          <p:nvPr/>
        </p:nvSpPr>
        <p:spPr>
          <a:xfrm>
            <a:off x="0" y="382246"/>
            <a:ext cx="2819400" cy="650687"/>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b="1" spc="-150" dirty="0" smtClean="0">
                <a:solidFill>
                  <a:prstClr val="white"/>
                </a:solidFill>
                <a:latin typeface="Arial" pitchFamily="34" charset="0"/>
                <a:cs typeface="Arial" pitchFamily="34" charset="0"/>
              </a:rPr>
              <a:t>#4: CAUSE</a:t>
            </a:r>
            <a:endParaRPr lang="en-US" sz="3600" b="1" spc="-150" dirty="0">
              <a:solidFill>
                <a:prstClr val="white"/>
              </a:solidFill>
              <a:latin typeface="Arial" pitchFamily="34" charset="0"/>
              <a:cs typeface="Arial" pitchFamily="34" charset="0"/>
            </a:endParaRPr>
          </a:p>
        </p:txBody>
      </p:sp>
    </p:spTree>
    <p:extLst>
      <p:ext uri="{BB962C8B-B14F-4D97-AF65-F5344CB8AC3E}">
        <p14:creationId xmlns:p14="http://schemas.microsoft.com/office/powerpoint/2010/main" xmlns="" val="32763236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Background3.eps"/>
          <p:cNvPicPr>
            <a:picLocks noChangeAspect="1"/>
          </p:cNvPicPr>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xmlns=""/>
              </a:ext>
            </a:extLst>
          </a:blip>
          <a:srcRect l="2477" t="6345" r="74" b="5159"/>
          <a:stretch/>
        </p:blipFill>
        <p:spPr>
          <a:xfrm rot="10800000">
            <a:off x="0" y="17604"/>
            <a:ext cx="9136334" cy="5105939"/>
          </a:xfrm>
          <a:prstGeom prst="rect">
            <a:avLst/>
          </a:prstGeom>
          <a:solidFill>
            <a:schemeClr val="accent1">
              <a:lumMod val="20000"/>
              <a:lumOff val="80000"/>
            </a:schemeClr>
          </a:solidFill>
        </p:spPr>
      </p:pic>
      <p:sp>
        <p:nvSpPr>
          <p:cNvPr id="26" name="Rectangle 25"/>
          <p:cNvSpPr/>
          <p:nvPr/>
        </p:nvSpPr>
        <p:spPr>
          <a:xfrm rot="10800000">
            <a:off x="2334986" y="5878276"/>
            <a:ext cx="9372600" cy="6231466"/>
          </a:xfrm>
          <a:prstGeom prst="rect">
            <a:avLst/>
          </a:prstGeom>
          <a:gradFill flip="none" rotWithShape="1">
            <a:gsLst>
              <a:gs pos="0">
                <a:schemeClr val="bg1"/>
              </a:gs>
              <a:gs pos="70000">
                <a:schemeClr val="bg1">
                  <a:alpha val="0"/>
                </a:schemeClr>
              </a:gs>
            </a:gsLst>
            <a:path path="circle">
              <a:fillToRect r="100000" b="100000"/>
            </a:path>
            <a:tileRect l="-100000" t="-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a:solidFill>
                <a:prstClr val="white"/>
              </a:solidFill>
            </a:endParaRPr>
          </a:p>
        </p:txBody>
      </p:sp>
      <p:sp>
        <p:nvSpPr>
          <p:cNvPr id="70" name="Rectangle 69"/>
          <p:cNvSpPr/>
          <p:nvPr/>
        </p:nvSpPr>
        <p:spPr>
          <a:xfrm>
            <a:off x="0" y="2158246"/>
            <a:ext cx="1828800" cy="1692771"/>
          </a:xfrm>
          <a:prstGeom prst="rect">
            <a:avLst/>
          </a:prstGeom>
          <a:ln>
            <a:noFill/>
          </a:ln>
        </p:spPr>
        <p:txBody>
          <a:bodyPr wrap="square">
            <a:spAutoFit/>
          </a:bodyPr>
          <a:lstStyle/>
          <a:p>
            <a:pPr marL="173038" indent="-173038" defTabSz="457200">
              <a:spcAft>
                <a:spcPts val="800"/>
              </a:spcAft>
              <a:buFont typeface="+mj-lt"/>
              <a:buAutoNum type="arabicPeriod"/>
            </a:pPr>
            <a:r>
              <a:rPr lang="en-US" sz="1200" b="1" dirty="0" smtClean="0">
                <a:solidFill>
                  <a:srgbClr val="004C93"/>
                </a:solidFill>
                <a:latin typeface="Arial"/>
                <a:cs typeface="Arial"/>
              </a:rPr>
              <a:t>Full Enrollment Picture</a:t>
            </a:r>
          </a:p>
          <a:p>
            <a:pPr marL="173038" indent="-173038" defTabSz="457200">
              <a:spcAft>
                <a:spcPts val="800"/>
              </a:spcAft>
              <a:buFont typeface="+mj-lt"/>
              <a:buAutoNum type="arabicPeriod"/>
            </a:pPr>
            <a:r>
              <a:rPr lang="en-US" sz="1200" b="1" dirty="0" smtClean="0">
                <a:solidFill>
                  <a:srgbClr val="004C93"/>
                </a:solidFill>
                <a:latin typeface="Arial"/>
                <a:cs typeface="Arial"/>
              </a:rPr>
              <a:t>NYS Citizens </a:t>
            </a:r>
            <a:br>
              <a:rPr lang="en-US" sz="1200" b="1" dirty="0" smtClean="0">
                <a:solidFill>
                  <a:srgbClr val="004C93"/>
                </a:solidFill>
                <a:latin typeface="Arial"/>
                <a:cs typeface="Arial"/>
              </a:rPr>
            </a:br>
            <a:r>
              <a:rPr lang="en-US" sz="1200" b="1" dirty="0" smtClean="0">
                <a:solidFill>
                  <a:srgbClr val="004C93"/>
                </a:solidFill>
                <a:latin typeface="Arial"/>
                <a:cs typeface="Arial"/>
              </a:rPr>
              <a:t>Served</a:t>
            </a:r>
            <a:r>
              <a:rPr lang="en-US" sz="1200" b="1" dirty="0">
                <a:solidFill>
                  <a:srgbClr val="004C93"/>
                </a:solidFill>
                <a:latin typeface="Arial"/>
                <a:cs typeface="Arial"/>
              </a:rPr>
              <a:t> </a:t>
            </a:r>
            <a:r>
              <a:rPr lang="en-US" sz="1200" b="1" dirty="0" smtClean="0">
                <a:solidFill>
                  <a:srgbClr val="004C93"/>
                </a:solidFill>
                <a:latin typeface="Arial"/>
                <a:cs typeface="Arial"/>
              </a:rPr>
              <a:t>by SUNY</a:t>
            </a:r>
          </a:p>
          <a:p>
            <a:pPr marL="173038" indent="-173038" defTabSz="457200">
              <a:spcAft>
                <a:spcPts val="800"/>
              </a:spcAft>
              <a:buFont typeface="+mj-lt"/>
              <a:buAutoNum type="arabicPeriod"/>
            </a:pPr>
            <a:r>
              <a:rPr lang="en-US" sz="1200" b="1" dirty="0" smtClean="0">
                <a:solidFill>
                  <a:srgbClr val="004C93"/>
                </a:solidFill>
                <a:latin typeface="Arial"/>
                <a:cs typeface="Arial"/>
              </a:rPr>
              <a:t>Diversity</a:t>
            </a:r>
          </a:p>
          <a:p>
            <a:pPr marL="173038" indent="-173038" defTabSz="457200">
              <a:spcAft>
                <a:spcPts val="800"/>
              </a:spcAft>
              <a:buFont typeface="+mj-lt"/>
              <a:buAutoNum type="arabicPeriod"/>
            </a:pPr>
            <a:r>
              <a:rPr lang="en-US" sz="1200" b="1" dirty="0" smtClean="0">
                <a:solidFill>
                  <a:srgbClr val="004C93"/>
                </a:solidFill>
                <a:latin typeface="Arial"/>
                <a:cs typeface="Arial"/>
              </a:rPr>
              <a:t>Capacity - programs </a:t>
            </a:r>
            <a:br>
              <a:rPr lang="en-US" sz="1200" b="1" dirty="0" smtClean="0">
                <a:solidFill>
                  <a:srgbClr val="004C93"/>
                </a:solidFill>
                <a:latin typeface="Arial"/>
                <a:cs typeface="Arial"/>
              </a:rPr>
            </a:br>
            <a:r>
              <a:rPr lang="en-US" sz="1200" b="1" dirty="0" smtClean="0">
                <a:solidFill>
                  <a:srgbClr val="004C93"/>
                </a:solidFill>
                <a:latin typeface="Arial"/>
                <a:cs typeface="Arial"/>
              </a:rPr>
              <a:t>and courses</a:t>
            </a:r>
            <a:endParaRPr lang="en-US" sz="1200" b="1" dirty="0">
              <a:solidFill>
                <a:srgbClr val="004C93"/>
              </a:solidFill>
              <a:latin typeface="Arial"/>
              <a:cs typeface="Arial"/>
            </a:endParaRPr>
          </a:p>
        </p:txBody>
      </p:sp>
      <p:sp>
        <p:nvSpPr>
          <p:cNvPr id="71" name="Rectangle 70"/>
          <p:cNvSpPr/>
          <p:nvPr/>
        </p:nvSpPr>
        <p:spPr>
          <a:xfrm>
            <a:off x="1828800" y="2158246"/>
            <a:ext cx="1828800" cy="1508105"/>
          </a:xfrm>
          <a:prstGeom prst="rect">
            <a:avLst/>
          </a:prstGeom>
          <a:ln>
            <a:noFill/>
          </a:ln>
        </p:spPr>
        <p:txBody>
          <a:bodyPr wrap="square">
            <a:spAutoFit/>
          </a:bodyPr>
          <a:lstStyle/>
          <a:p>
            <a:pPr marL="174625" indent="-174625" defTabSz="457200">
              <a:spcAft>
                <a:spcPts val="800"/>
              </a:spcAft>
              <a:buFont typeface="+mj-lt"/>
              <a:buAutoNum type="arabicPeriod" startAt="5"/>
            </a:pPr>
            <a:r>
              <a:rPr lang="en-US" sz="1200" b="1" dirty="0" smtClean="0">
                <a:solidFill>
                  <a:srgbClr val="004C93"/>
                </a:solidFill>
                <a:latin typeface="Arial"/>
                <a:cs typeface="Arial"/>
              </a:rPr>
              <a:t>Completions</a:t>
            </a:r>
          </a:p>
          <a:p>
            <a:pPr marL="174625" indent="-174625" defTabSz="457200">
              <a:spcAft>
                <a:spcPts val="800"/>
              </a:spcAft>
              <a:buFont typeface="+mj-lt"/>
              <a:buAutoNum type="arabicPeriod" startAt="5"/>
            </a:pPr>
            <a:r>
              <a:rPr lang="en-US" sz="1200" b="1" dirty="0" smtClean="0">
                <a:solidFill>
                  <a:srgbClr val="004C93"/>
                </a:solidFill>
                <a:latin typeface="Arial"/>
                <a:cs typeface="Arial"/>
              </a:rPr>
              <a:t>Student Achievement / Success (SAM)</a:t>
            </a:r>
          </a:p>
          <a:p>
            <a:pPr marL="174625" indent="-174625" defTabSz="457200">
              <a:spcAft>
                <a:spcPts val="800"/>
              </a:spcAft>
              <a:buFont typeface="+mj-lt"/>
              <a:buAutoNum type="arabicPeriod" startAt="5"/>
            </a:pPr>
            <a:r>
              <a:rPr lang="en-US" sz="1200" b="1" dirty="0" smtClean="0">
                <a:solidFill>
                  <a:srgbClr val="004C93"/>
                </a:solidFill>
                <a:latin typeface="Arial"/>
                <a:cs typeface="Arial"/>
              </a:rPr>
              <a:t>Graduation Rates</a:t>
            </a:r>
          </a:p>
          <a:p>
            <a:pPr marL="174625" indent="-174625" defTabSz="457200">
              <a:spcAft>
                <a:spcPts val="800"/>
              </a:spcAft>
              <a:buFont typeface="+mj-lt"/>
              <a:buAutoNum type="arabicPeriod" startAt="5"/>
            </a:pPr>
            <a:r>
              <a:rPr lang="en-US" sz="1200" b="1" dirty="0" smtClean="0">
                <a:solidFill>
                  <a:srgbClr val="004C93"/>
                </a:solidFill>
                <a:latin typeface="Arial"/>
                <a:cs typeface="Arial"/>
              </a:rPr>
              <a:t>Time to Degree</a:t>
            </a:r>
            <a:endParaRPr lang="en-US" sz="1200" b="1" dirty="0">
              <a:solidFill>
                <a:srgbClr val="004C93"/>
              </a:solidFill>
              <a:latin typeface="Arial"/>
              <a:cs typeface="Arial"/>
            </a:endParaRPr>
          </a:p>
        </p:txBody>
      </p:sp>
      <p:sp>
        <p:nvSpPr>
          <p:cNvPr id="73" name="Rectangle 72"/>
          <p:cNvSpPr/>
          <p:nvPr/>
        </p:nvSpPr>
        <p:spPr>
          <a:xfrm>
            <a:off x="3657600" y="2158246"/>
            <a:ext cx="1828800" cy="1302921"/>
          </a:xfrm>
          <a:prstGeom prst="rect">
            <a:avLst/>
          </a:prstGeom>
          <a:ln>
            <a:noFill/>
          </a:ln>
        </p:spPr>
        <p:txBody>
          <a:bodyPr wrap="square">
            <a:spAutoFit/>
          </a:bodyPr>
          <a:lstStyle/>
          <a:p>
            <a:pPr marL="231775" indent="-231775" defTabSz="457200">
              <a:spcAft>
                <a:spcPts val="800"/>
              </a:spcAft>
              <a:buFont typeface="+mj-lt"/>
              <a:buAutoNum type="arabicPeriod" startAt="9"/>
            </a:pPr>
            <a:r>
              <a:rPr lang="en-US" sz="1200" b="1" dirty="0" smtClean="0">
                <a:solidFill>
                  <a:srgbClr val="004C93"/>
                </a:solidFill>
                <a:latin typeface="Arial"/>
                <a:cs typeface="Arial"/>
              </a:rPr>
              <a:t>SUNY Advantage</a:t>
            </a:r>
            <a:br>
              <a:rPr lang="en-US" sz="1200" b="1" dirty="0" smtClean="0">
                <a:solidFill>
                  <a:srgbClr val="004C93"/>
                </a:solidFill>
                <a:latin typeface="Arial"/>
                <a:cs typeface="Arial"/>
              </a:rPr>
            </a:br>
            <a:r>
              <a:rPr lang="en-US" sz="1200" b="1" dirty="0" smtClean="0">
                <a:solidFill>
                  <a:srgbClr val="004C93"/>
                </a:solidFill>
                <a:latin typeface="Arial"/>
                <a:cs typeface="Arial"/>
              </a:rPr>
              <a:t>(Applied Learning, Multi-Cultural Experiences, Student Supports)</a:t>
            </a:r>
          </a:p>
          <a:p>
            <a:pPr marL="231775" indent="-231775" defTabSz="457200">
              <a:spcAft>
                <a:spcPts val="800"/>
              </a:spcAft>
              <a:buFont typeface="+mj-lt"/>
              <a:buAutoNum type="arabicPeriod" startAt="9"/>
            </a:pPr>
            <a:r>
              <a:rPr lang="en-US" sz="1200" b="1" dirty="0" smtClean="0">
                <a:solidFill>
                  <a:srgbClr val="004C93"/>
                </a:solidFill>
                <a:latin typeface="Arial"/>
                <a:cs typeface="Arial"/>
              </a:rPr>
              <a:t>Financial Literacy</a:t>
            </a:r>
            <a:endParaRPr lang="en-US" sz="1200" b="1" dirty="0">
              <a:solidFill>
                <a:srgbClr val="004C93"/>
              </a:solidFill>
              <a:latin typeface="Arial"/>
              <a:cs typeface="Arial"/>
            </a:endParaRPr>
          </a:p>
        </p:txBody>
      </p:sp>
      <p:sp>
        <p:nvSpPr>
          <p:cNvPr id="74" name="Rectangle 73"/>
          <p:cNvSpPr/>
          <p:nvPr/>
        </p:nvSpPr>
        <p:spPr>
          <a:xfrm>
            <a:off x="5410200" y="2158246"/>
            <a:ext cx="1828800" cy="2144176"/>
          </a:xfrm>
          <a:prstGeom prst="rect">
            <a:avLst/>
          </a:prstGeom>
          <a:ln>
            <a:noFill/>
          </a:ln>
        </p:spPr>
        <p:txBody>
          <a:bodyPr wrap="square">
            <a:spAutoFit/>
          </a:bodyPr>
          <a:lstStyle/>
          <a:p>
            <a:pPr marL="228600" indent="-228600" defTabSz="457200">
              <a:spcAft>
                <a:spcPts val="800"/>
              </a:spcAft>
              <a:buFont typeface="+mj-lt"/>
              <a:buAutoNum type="arabicPeriod" startAt="11"/>
            </a:pPr>
            <a:r>
              <a:rPr lang="en-US" sz="1200" b="1" dirty="0" smtClean="0">
                <a:solidFill>
                  <a:srgbClr val="004C93"/>
                </a:solidFill>
                <a:latin typeface="Arial"/>
                <a:cs typeface="Arial"/>
              </a:rPr>
              <a:t>Total Sponsored Activity </a:t>
            </a:r>
          </a:p>
          <a:p>
            <a:pPr marL="228600" indent="-228600" defTabSz="457200">
              <a:spcAft>
                <a:spcPts val="800"/>
              </a:spcAft>
              <a:buFont typeface="+mj-lt"/>
              <a:buAutoNum type="arabicPeriod" startAt="11"/>
            </a:pPr>
            <a:r>
              <a:rPr lang="en-US" sz="1200" b="1" dirty="0" smtClean="0">
                <a:solidFill>
                  <a:srgbClr val="004C93"/>
                </a:solidFill>
                <a:latin typeface="Arial"/>
                <a:cs typeface="Arial"/>
              </a:rPr>
              <a:t>Courses in SIRIS that include </a:t>
            </a:r>
            <a:br>
              <a:rPr lang="en-US" sz="1200" b="1" dirty="0" smtClean="0">
                <a:solidFill>
                  <a:srgbClr val="004C93"/>
                </a:solidFill>
                <a:latin typeface="Arial"/>
                <a:cs typeface="Arial"/>
              </a:rPr>
            </a:br>
            <a:r>
              <a:rPr lang="en-US" sz="1200" b="1" dirty="0" smtClean="0">
                <a:solidFill>
                  <a:srgbClr val="004C93"/>
                </a:solidFill>
                <a:latin typeface="Arial"/>
                <a:cs typeface="Arial"/>
              </a:rPr>
              <a:t>hands-on research, entrepreneurship, etc.</a:t>
            </a:r>
          </a:p>
          <a:p>
            <a:pPr marL="228600" indent="-228600" defTabSz="457200">
              <a:spcAft>
                <a:spcPts val="800"/>
              </a:spcAft>
              <a:buFont typeface="+mj-lt"/>
              <a:buAutoNum type="arabicPeriod" startAt="11"/>
            </a:pPr>
            <a:r>
              <a:rPr lang="en-US" sz="1200" b="1" dirty="0" smtClean="0">
                <a:solidFill>
                  <a:srgbClr val="004C93"/>
                </a:solidFill>
                <a:latin typeface="Arial"/>
                <a:cs typeface="Arial"/>
              </a:rPr>
              <a:t>Scholarship, Discovery and Innovation</a:t>
            </a:r>
            <a:endParaRPr lang="en-US" sz="1200" b="1" dirty="0">
              <a:solidFill>
                <a:srgbClr val="004C93"/>
              </a:solidFill>
              <a:latin typeface="Arial"/>
              <a:cs typeface="Arial"/>
            </a:endParaRPr>
          </a:p>
        </p:txBody>
      </p:sp>
      <p:sp>
        <p:nvSpPr>
          <p:cNvPr id="76" name="Rectangle 75"/>
          <p:cNvSpPr/>
          <p:nvPr/>
        </p:nvSpPr>
        <p:spPr>
          <a:xfrm>
            <a:off x="7315200" y="2158246"/>
            <a:ext cx="1828800" cy="2246769"/>
          </a:xfrm>
          <a:prstGeom prst="rect">
            <a:avLst/>
          </a:prstGeom>
          <a:ln>
            <a:noFill/>
          </a:ln>
        </p:spPr>
        <p:txBody>
          <a:bodyPr wrap="square">
            <a:spAutoFit/>
          </a:bodyPr>
          <a:lstStyle/>
          <a:p>
            <a:pPr marL="228600" indent="-228600" defTabSz="457200">
              <a:spcAft>
                <a:spcPts val="800"/>
              </a:spcAft>
              <a:buFont typeface="+mj-lt"/>
              <a:buAutoNum type="arabicPeriod" startAt="14"/>
            </a:pPr>
            <a:r>
              <a:rPr lang="en-US" sz="1200" b="1" dirty="0" smtClean="0">
                <a:solidFill>
                  <a:srgbClr val="004C93"/>
                </a:solidFill>
                <a:latin typeface="Arial"/>
                <a:cs typeface="Arial"/>
              </a:rPr>
              <a:t>START-UP New York and beyond (businesses started  / jobs created)</a:t>
            </a:r>
          </a:p>
          <a:p>
            <a:pPr marL="228600" indent="-228600" defTabSz="457200">
              <a:spcAft>
                <a:spcPts val="800"/>
              </a:spcAft>
              <a:buFont typeface="+mj-lt"/>
              <a:buAutoNum type="arabicPeriod" startAt="14"/>
            </a:pPr>
            <a:r>
              <a:rPr lang="en-US" sz="1200" b="1" dirty="0" smtClean="0">
                <a:solidFill>
                  <a:srgbClr val="004C93"/>
                </a:solidFill>
                <a:latin typeface="Arial"/>
                <a:cs typeface="Arial"/>
              </a:rPr>
              <a:t>Alumni / Philanthropic Support</a:t>
            </a:r>
          </a:p>
          <a:p>
            <a:pPr marL="228600" indent="-228600" defTabSz="457200">
              <a:spcAft>
                <a:spcPts val="800"/>
              </a:spcAft>
              <a:buFont typeface="+mj-lt"/>
              <a:buAutoNum type="arabicPeriod" startAt="14"/>
            </a:pPr>
            <a:r>
              <a:rPr lang="en-US" sz="1200" b="1" dirty="0" smtClean="0">
                <a:solidFill>
                  <a:srgbClr val="004C93"/>
                </a:solidFill>
                <a:latin typeface="Arial"/>
                <a:cs typeface="Arial"/>
              </a:rPr>
              <a:t>Civic Engagement</a:t>
            </a:r>
          </a:p>
          <a:p>
            <a:pPr marL="228600" indent="-228600" defTabSz="457200">
              <a:spcAft>
                <a:spcPts val="800"/>
              </a:spcAft>
              <a:buFont typeface="+mj-lt"/>
              <a:buAutoNum type="arabicPeriod" startAt="14"/>
            </a:pPr>
            <a:r>
              <a:rPr lang="en-US" sz="1200" b="1" dirty="0" smtClean="0">
                <a:solidFill>
                  <a:srgbClr val="004C93"/>
                </a:solidFill>
                <a:latin typeface="Arial"/>
                <a:cs typeface="Arial"/>
              </a:rPr>
              <a:t>Economic Impact</a:t>
            </a:r>
            <a:endParaRPr lang="en-US" sz="1200" b="1" dirty="0">
              <a:solidFill>
                <a:srgbClr val="004C93"/>
              </a:solidFill>
              <a:latin typeface="Arial"/>
              <a:cs typeface="Arial"/>
            </a:endParaRPr>
          </a:p>
        </p:txBody>
      </p:sp>
      <p:sp>
        <p:nvSpPr>
          <p:cNvPr id="72" name="TextBox 71"/>
          <p:cNvSpPr txBox="1"/>
          <p:nvPr/>
        </p:nvSpPr>
        <p:spPr>
          <a:xfrm>
            <a:off x="0" y="1787902"/>
            <a:ext cx="1828800" cy="338554"/>
          </a:xfrm>
          <a:prstGeom prst="rect">
            <a:avLst/>
          </a:prstGeom>
          <a:noFill/>
          <a:ln>
            <a:noFill/>
          </a:ln>
        </p:spPr>
        <p:txBody>
          <a:bodyPr wrap="square" rtlCol="0">
            <a:spAutoFit/>
          </a:bodyPr>
          <a:lstStyle/>
          <a:p>
            <a:pPr algn="ctr" defTabSz="457200"/>
            <a:r>
              <a:rPr lang="en-US" sz="1600" b="1" dirty="0">
                <a:solidFill>
                  <a:srgbClr val="1D2B5E"/>
                </a:solidFill>
                <a:latin typeface="Arial"/>
                <a:cs typeface="Arial"/>
              </a:rPr>
              <a:t>ACCESS</a:t>
            </a:r>
          </a:p>
        </p:txBody>
      </p:sp>
      <p:sp>
        <p:nvSpPr>
          <p:cNvPr id="75" name="TextBox 74"/>
          <p:cNvSpPr txBox="1"/>
          <p:nvPr/>
        </p:nvSpPr>
        <p:spPr>
          <a:xfrm>
            <a:off x="1828800" y="1787902"/>
            <a:ext cx="1828800" cy="338554"/>
          </a:xfrm>
          <a:prstGeom prst="rect">
            <a:avLst/>
          </a:prstGeom>
          <a:noFill/>
          <a:ln>
            <a:noFill/>
          </a:ln>
        </p:spPr>
        <p:txBody>
          <a:bodyPr wrap="square" rtlCol="0">
            <a:spAutoFit/>
          </a:bodyPr>
          <a:lstStyle/>
          <a:p>
            <a:pPr algn="ctr" defTabSz="457200"/>
            <a:r>
              <a:rPr lang="en-US" sz="1600" b="1" dirty="0">
                <a:solidFill>
                  <a:srgbClr val="1D2B5E"/>
                </a:solidFill>
                <a:latin typeface="Arial"/>
                <a:cs typeface="Arial"/>
              </a:rPr>
              <a:t>COMPLETION</a:t>
            </a:r>
          </a:p>
        </p:txBody>
      </p:sp>
      <p:sp>
        <p:nvSpPr>
          <p:cNvPr id="77" name="TextBox 76"/>
          <p:cNvSpPr txBox="1"/>
          <p:nvPr/>
        </p:nvSpPr>
        <p:spPr>
          <a:xfrm>
            <a:off x="3657600" y="1787902"/>
            <a:ext cx="1828800" cy="338554"/>
          </a:xfrm>
          <a:prstGeom prst="rect">
            <a:avLst/>
          </a:prstGeom>
          <a:noFill/>
          <a:ln>
            <a:noFill/>
          </a:ln>
        </p:spPr>
        <p:txBody>
          <a:bodyPr wrap="square" rtlCol="0">
            <a:spAutoFit/>
          </a:bodyPr>
          <a:lstStyle/>
          <a:p>
            <a:pPr algn="ctr" defTabSz="457200"/>
            <a:r>
              <a:rPr lang="en-US" sz="1600" b="1" dirty="0">
                <a:solidFill>
                  <a:srgbClr val="1D2B5E"/>
                </a:solidFill>
                <a:latin typeface="Arial"/>
                <a:cs typeface="Arial"/>
              </a:rPr>
              <a:t>SUCCESS</a:t>
            </a:r>
          </a:p>
        </p:txBody>
      </p:sp>
      <p:sp>
        <p:nvSpPr>
          <p:cNvPr id="109" name="TextBox 108"/>
          <p:cNvSpPr txBox="1"/>
          <p:nvPr/>
        </p:nvSpPr>
        <p:spPr>
          <a:xfrm>
            <a:off x="5486400" y="1787902"/>
            <a:ext cx="1828800" cy="338554"/>
          </a:xfrm>
          <a:prstGeom prst="rect">
            <a:avLst/>
          </a:prstGeom>
          <a:noFill/>
          <a:ln>
            <a:noFill/>
          </a:ln>
        </p:spPr>
        <p:txBody>
          <a:bodyPr wrap="square" rtlCol="0">
            <a:spAutoFit/>
          </a:bodyPr>
          <a:lstStyle/>
          <a:p>
            <a:pPr algn="ctr" defTabSz="457200"/>
            <a:r>
              <a:rPr lang="en-US" sz="1600" b="1" dirty="0" smtClean="0">
                <a:solidFill>
                  <a:srgbClr val="1D2B5E"/>
                </a:solidFill>
                <a:latin typeface="Arial"/>
                <a:cs typeface="Arial"/>
              </a:rPr>
              <a:t>INQUIRY</a:t>
            </a:r>
            <a:endParaRPr lang="en-US" sz="1600" b="1" dirty="0">
              <a:solidFill>
                <a:srgbClr val="1D2B5E"/>
              </a:solidFill>
              <a:latin typeface="Arial"/>
              <a:cs typeface="Arial"/>
            </a:endParaRPr>
          </a:p>
        </p:txBody>
      </p:sp>
      <p:sp>
        <p:nvSpPr>
          <p:cNvPr id="110" name="TextBox 109"/>
          <p:cNvSpPr txBox="1"/>
          <p:nvPr/>
        </p:nvSpPr>
        <p:spPr>
          <a:xfrm>
            <a:off x="7315200" y="1787902"/>
            <a:ext cx="1828800" cy="338554"/>
          </a:xfrm>
          <a:prstGeom prst="rect">
            <a:avLst/>
          </a:prstGeom>
          <a:noFill/>
          <a:ln>
            <a:noFill/>
          </a:ln>
        </p:spPr>
        <p:txBody>
          <a:bodyPr wrap="square" rtlCol="0">
            <a:spAutoFit/>
          </a:bodyPr>
          <a:lstStyle/>
          <a:p>
            <a:pPr algn="ctr" defTabSz="457200"/>
            <a:r>
              <a:rPr lang="en-US" sz="1600" b="1" dirty="0" smtClean="0">
                <a:solidFill>
                  <a:srgbClr val="1D2B5E"/>
                </a:solidFill>
                <a:latin typeface="Arial"/>
                <a:cs typeface="Arial"/>
              </a:rPr>
              <a:t>ENGAGEMENT</a:t>
            </a:r>
            <a:endParaRPr lang="en-US" sz="1600" b="1" dirty="0">
              <a:solidFill>
                <a:srgbClr val="1D2B5E"/>
              </a:solidFill>
              <a:latin typeface="Arial"/>
              <a:cs typeface="Arial"/>
            </a:endParaRPr>
          </a:p>
        </p:txBody>
      </p:sp>
      <p:cxnSp>
        <p:nvCxnSpPr>
          <p:cNvPr id="101" name="Straight Connector 100"/>
          <p:cNvCxnSpPr/>
          <p:nvPr/>
        </p:nvCxnSpPr>
        <p:spPr>
          <a:xfrm>
            <a:off x="1764175" y="1764752"/>
            <a:ext cx="0" cy="2560320"/>
          </a:xfrm>
          <a:prstGeom prst="line">
            <a:avLst/>
          </a:prstGeom>
          <a:ln w="38100">
            <a:solidFill>
              <a:srgbClr val="004C93"/>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a:off x="3605119" y="1776327"/>
            <a:ext cx="0" cy="2560320"/>
          </a:xfrm>
          <a:prstGeom prst="line">
            <a:avLst/>
          </a:prstGeom>
          <a:ln w="38100">
            <a:solidFill>
              <a:srgbClr val="004C93"/>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a:off x="5410200" y="1787902"/>
            <a:ext cx="0" cy="2560320"/>
          </a:xfrm>
          <a:prstGeom prst="line">
            <a:avLst/>
          </a:prstGeom>
          <a:ln w="38100">
            <a:solidFill>
              <a:srgbClr val="004C93"/>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a:off x="7250575" y="1787902"/>
            <a:ext cx="0" cy="2560320"/>
          </a:xfrm>
          <a:prstGeom prst="line">
            <a:avLst/>
          </a:prstGeom>
          <a:ln w="38100">
            <a:solidFill>
              <a:srgbClr val="004C93"/>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118337" y="988686"/>
            <a:ext cx="6894286" cy="646331"/>
          </a:xfrm>
          <a:prstGeom prst="rect">
            <a:avLst/>
          </a:prstGeom>
          <a:noFill/>
        </p:spPr>
        <p:txBody>
          <a:bodyPr wrap="square" rtlCol="0">
            <a:spAutoFit/>
          </a:bodyPr>
          <a:lstStyle/>
          <a:p>
            <a:pPr algn="ctr" defTabSz="457200"/>
            <a:r>
              <a:rPr lang="en-US" sz="1800" b="1" dirty="0" smtClean="0">
                <a:solidFill>
                  <a:srgbClr val="118BD9"/>
                </a:solidFill>
                <a:latin typeface="Arial" pitchFamily="34" charset="0"/>
                <a:cs typeface="Arial" pitchFamily="34" charset="0"/>
              </a:rPr>
              <a:t>Extensive Consultation Over Two-Year Period</a:t>
            </a:r>
          </a:p>
          <a:p>
            <a:pPr algn="ctr" defTabSz="457200"/>
            <a:r>
              <a:rPr lang="en-US" sz="1800" b="1" dirty="0" smtClean="0">
                <a:solidFill>
                  <a:srgbClr val="118BD9"/>
                </a:solidFill>
                <a:latin typeface="Arial" pitchFamily="34" charset="0"/>
                <a:cs typeface="Arial" pitchFamily="34" charset="0"/>
              </a:rPr>
              <a:t>System-wide </a:t>
            </a:r>
            <a:r>
              <a:rPr lang="en-US" sz="1800" b="1" dirty="0">
                <a:solidFill>
                  <a:srgbClr val="118BD9"/>
                </a:solidFill>
                <a:latin typeface="Arial" pitchFamily="34" charset="0"/>
                <a:cs typeface="Arial" pitchFamily="34" charset="0"/>
              </a:rPr>
              <a:t>Steering Committee </a:t>
            </a:r>
            <a:r>
              <a:rPr lang="en-US" sz="1800" b="1" dirty="0" smtClean="0">
                <a:solidFill>
                  <a:srgbClr val="118BD9"/>
                </a:solidFill>
                <a:latin typeface="Arial" pitchFamily="34" charset="0"/>
                <a:cs typeface="Arial" pitchFamily="34" charset="0"/>
              </a:rPr>
              <a:t>Narrows 200+ </a:t>
            </a:r>
            <a:r>
              <a:rPr lang="en-US" sz="1800" b="1" dirty="0">
                <a:solidFill>
                  <a:srgbClr val="118BD9"/>
                </a:solidFill>
                <a:latin typeface="Arial" pitchFamily="34" charset="0"/>
                <a:cs typeface="Arial" pitchFamily="34" charset="0"/>
              </a:rPr>
              <a:t>Metrics to 17</a:t>
            </a:r>
          </a:p>
        </p:txBody>
      </p:sp>
      <p:pic>
        <p:nvPicPr>
          <p:cNvPr id="22" name="Picture 21" descr="HigherDegree blue bars.png"/>
          <p:cNvPicPr>
            <a:picLocks noChangeAspect="1"/>
          </p:cNvPicPr>
          <p:nvPr/>
        </p:nvPicPr>
        <p:blipFill rotWithShape="1">
          <a:blip r:embed="rId4" cstate="print">
            <a:extLst>
              <a:ext uri="{28A0092B-C50C-407E-A947-70E740481C1C}">
                <a14:useLocalDpi xmlns:a14="http://schemas.microsoft.com/office/drawing/2010/main" xmlns=""/>
              </a:ext>
            </a:extLst>
          </a:blip>
          <a:srcRect b="52263"/>
          <a:stretch/>
        </p:blipFill>
        <p:spPr>
          <a:xfrm flipH="1">
            <a:off x="1673266" y="3851016"/>
            <a:ext cx="5178478" cy="1302049"/>
          </a:xfrm>
          <a:prstGeom prst="rect">
            <a:avLst/>
          </a:prstGeom>
        </p:spPr>
      </p:pic>
      <p:pic>
        <p:nvPicPr>
          <p:cNvPr id="23" name="Picture 22" descr="HigherDegree blue bars.png"/>
          <p:cNvPicPr>
            <a:picLocks noChangeAspect="1"/>
          </p:cNvPicPr>
          <p:nvPr/>
        </p:nvPicPr>
        <p:blipFill rotWithShape="1">
          <a:blip r:embed="rId4" cstate="print">
            <a:alphaModFix amt="40000"/>
            <a:extLst>
              <a:ext uri="{28A0092B-C50C-407E-A947-70E740481C1C}">
                <a14:useLocalDpi xmlns:a14="http://schemas.microsoft.com/office/drawing/2010/main" xmlns=""/>
              </a:ext>
            </a:extLst>
          </a:blip>
          <a:srcRect r="47232" b="29627"/>
          <a:stretch/>
        </p:blipFill>
        <p:spPr>
          <a:xfrm flipH="1">
            <a:off x="72569" y="3218621"/>
            <a:ext cx="2732553" cy="1919435"/>
          </a:xfrm>
          <a:prstGeom prst="rect">
            <a:avLst/>
          </a:prstGeom>
        </p:spPr>
      </p:pic>
      <p:sp>
        <p:nvSpPr>
          <p:cNvPr id="27" name="Rectangle 26"/>
          <p:cNvSpPr/>
          <p:nvPr/>
        </p:nvSpPr>
        <p:spPr>
          <a:xfrm>
            <a:off x="0" y="285750"/>
            <a:ext cx="9144000" cy="584775"/>
          </a:xfrm>
          <a:prstGeom prst="rect">
            <a:avLst/>
          </a:prstGeom>
          <a:solidFill>
            <a:schemeClr val="bg1">
              <a:alpha val="92000"/>
            </a:schemeClr>
          </a:solidFill>
        </p:spPr>
        <p:txBody>
          <a:bodyPr wrap="square">
            <a:spAutoFit/>
          </a:bodyPr>
          <a:lstStyle/>
          <a:p>
            <a:pPr algn="ctr" defTabSz="457200"/>
            <a:r>
              <a:rPr lang="en-US" sz="3200" b="1" dirty="0" smtClean="0">
                <a:solidFill>
                  <a:srgbClr val="004C93"/>
                </a:solidFill>
                <a:latin typeface="Arial" pitchFamily="34" charset="0"/>
                <a:cs typeface="Arial" pitchFamily="34" charset="0"/>
              </a:rPr>
              <a:t>SUNY Excels Metrics</a:t>
            </a:r>
            <a:endParaRPr lang="en-US" sz="3200" b="1" i="1" dirty="0" smtClean="0">
              <a:solidFill>
                <a:srgbClr val="004C93"/>
              </a:solidFill>
              <a:latin typeface="Arial" pitchFamily="34" charset="0"/>
              <a:cs typeface="Arial" pitchFamily="34" charset="0"/>
            </a:endParaRPr>
          </a:p>
        </p:txBody>
      </p:sp>
    </p:spTree>
    <p:extLst>
      <p:ext uri="{BB962C8B-B14F-4D97-AF65-F5344CB8AC3E}">
        <p14:creationId xmlns:p14="http://schemas.microsoft.com/office/powerpoint/2010/main" xmlns="" val="27109361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BLUE.jpg"/>
          <p:cNvPicPr>
            <a:picLocks noChangeAspect="1"/>
          </p:cNvPicPr>
          <p:nvPr/>
        </p:nvPicPr>
        <p:blipFill rotWithShape="1">
          <a:blip r:embed="rId3" cstate="screen">
            <a:extLst>
              <a:ext uri="{28A0092B-C50C-407E-A947-70E740481C1C}">
                <a14:useLocalDpi xmlns:a14="http://schemas.microsoft.com/office/drawing/2010/main" xmlns=""/>
              </a:ext>
            </a:extLst>
          </a:blip>
          <a:srcRect/>
          <a:stretch/>
        </p:blipFill>
        <p:spPr>
          <a:xfrm>
            <a:off x="0" y="-19050"/>
            <a:ext cx="9144000" cy="5162550"/>
          </a:xfrm>
          <a:prstGeom prst="rect">
            <a:avLst/>
          </a:prstGeom>
        </p:spPr>
      </p:pic>
      <p:sp>
        <p:nvSpPr>
          <p:cNvPr id="20" name="Rectangle 19"/>
          <p:cNvSpPr/>
          <p:nvPr/>
        </p:nvSpPr>
        <p:spPr>
          <a:xfrm>
            <a:off x="0" y="-22225"/>
            <a:ext cx="9144000" cy="5165725"/>
          </a:xfrm>
          <a:prstGeom prst="rect">
            <a:avLst/>
          </a:prstGeom>
          <a:gradFill flip="none" rotWithShape="1">
            <a:gsLst>
              <a:gs pos="0">
                <a:srgbClr val="023873"/>
              </a:gs>
              <a:gs pos="100000">
                <a:srgbClr val="023873">
                  <a:alpha val="33000"/>
                </a:srgbClr>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a:solidFill>
                <a:prstClr val="white"/>
              </a:solidFill>
            </a:endParaRPr>
          </a:p>
        </p:txBody>
      </p:sp>
      <p:sp>
        <p:nvSpPr>
          <p:cNvPr id="21" name="Rectangle 20"/>
          <p:cNvSpPr/>
          <p:nvPr/>
        </p:nvSpPr>
        <p:spPr>
          <a:xfrm>
            <a:off x="0" y="4781550"/>
            <a:ext cx="9144000" cy="361950"/>
          </a:xfrm>
          <a:prstGeom prst="rect">
            <a:avLst/>
          </a:prstGeom>
          <a:solidFill>
            <a:srgbClr val="009EE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a:solidFill>
                <a:prstClr val="white"/>
              </a:solidFill>
            </a:endParaRPr>
          </a:p>
        </p:txBody>
      </p:sp>
      <p:pic>
        <p:nvPicPr>
          <p:cNvPr id="22" name="Picture 21" descr="SUNY_NEW_LOGO_287_White.eps"/>
          <p:cNvPicPr>
            <a:picLocks noChangeAspect="1"/>
          </p:cNvPicPr>
          <p:nvPr/>
        </p:nvPicPr>
        <p:blipFill rotWithShape="1">
          <a:blip r:embed="rId4" cstate="screen">
            <a:extLst>
              <a:ext uri="{28A0092B-C50C-407E-A947-70E740481C1C}">
                <a14:useLocalDpi xmlns:a14="http://schemas.microsoft.com/office/drawing/2010/main" xmlns=""/>
              </a:ext>
            </a:extLst>
          </a:blip>
          <a:srcRect l="-5434" t="29708" b="27572"/>
          <a:stretch/>
        </p:blipFill>
        <p:spPr>
          <a:xfrm>
            <a:off x="0" y="4781550"/>
            <a:ext cx="1847850" cy="365125"/>
          </a:xfrm>
          <a:prstGeom prst="rect">
            <a:avLst/>
          </a:prstGeom>
        </p:spPr>
      </p:pic>
      <p:sp>
        <p:nvSpPr>
          <p:cNvPr id="6" name="Rectangle 5"/>
          <p:cNvSpPr/>
          <p:nvPr/>
        </p:nvSpPr>
        <p:spPr>
          <a:xfrm>
            <a:off x="0" y="2576113"/>
            <a:ext cx="9143999" cy="179643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defTabSz="457200">
              <a:lnSpc>
                <a:spcPct val="130000"/>
              </a:lnSpc>
              <a:tabLst>
                <a:tab pos="1484313" algn="l"/>
              </a:tabLst>
            </a:pPr>
            <a:r>
              <a:rPr lang="en-US" sz="3200" dirty="0" smtClean="0">
                <a:solidFill>
                  <a:srgbClr val="118BD9"/>
                </a:solidFill>
                <a:latin typeface="Arial"/>
                <a:cs typeface="Arial"/>
              </a:rPr>
              <a:t>(up from 93,000)</a:t>
            </a:r>
            <a:endParaRPr lang="en-US" sz="3200" dirty="0">
              <a:solidFill>
                <a:srgbClr val="118BD9"/>
              </a:solidFill>
              <a:latin typeface="Arial"/>
              <a:cs typeface="Arial"/>
            </a:endParaRPr>
          </a:p>
        </p:txBody>
      </p:sp>
      <p:sp>
        <p:nvSpPr>
          <p:cNvPr id="8" name="TextBox 7"/>
          <p:cNvSpPr txBox="1"/>
          <p:nvPr/>
        </p:nvSpPr>
        <p:spPr>
          <a:xfrm>
            <a:off x="1" y="1566945"/>
            <a:ext cx="9143999" cy="1200329"/>
          </a:xfrm>
          <a:prstGeom prst="rect">
            <a:avLst/>
          </a:prstGeom>
          <a:noFill/>
        </p:spPr>
        <p:txBody>
          <a:bodyPr wrap="square" rtlCol="0">
            <a:spAutoFit/>
          </a:bodyPr>
          <a:lstStyle/>
          <a:p>
            <a:pPr algn="ctr" defTabSz="457200"/>
            <a:r>
              <a:rPr lang="en-US" sz="7200" b="1" kern="1000" spc="-150" dirty="0" smtClean="0">
                <a:solidFill>
                  <a:srgbClr val="FFFFFF"/>
                </a:solidFill>
                <a:latin typeface="Arial"/>
                <a:cs typeface="Arial"/>
              </a:rPr>
              <a:t>150,000 </a:t>
            </a:r>
            <a:r>
              <a:rPr lang="en-US" sz="7200" b="1" spc="-150" dirty="0" smtClean="0">
                <a:solidFill>
                  <a:srgbClr val="FFFFFF"/>
                </a:solidFill>
                <a:latin typeface="Arial"/>
                <a:cs typeface="Arial"/>
              </a:rPr>
              <a:t>DEGREES</a:t>
            </a:r>
            <a:endParaRPr lang="en-US" sz="7200" b="1" kern="1000" spc="-150" dirty="0" smtClean="0">
              <a:solidFill>
                <a:srgbClr val="FFFFFF"/>
              </a:solidFill>
              <a:latin typeface="Arial"/>
              <a:cs typeface="Arial"/>
            </a:endParaRPr>
          </a:p>
        </p:txBody>
      </p:sp>
      <p:sp>
        <p:nvSpPr>
          <p:cNvPr id="11" name="Title 2"/>
          <p:cNvSpPr txBox="1">
            <a:spLocks/>
          </p:cNvSpPr>
          <p:nvPr/>
        </p:nvSpPr>
        <p:spPr>
          <a:xfrm>
            <a:off x="0" y="268996"/>
            <a:ext cx="5554133" cy="650688"/>
          </a:xfrm>
          <a:prstGeom prst="rect">
            <a:avLst/>
          </a:prstGeom>
          <a:solidFill>
            <a:srgbClr val="00B0F0"/>
          </a:solidFill>
        </p:spPr>
        <p:txBody>
          <a:bodyPr vert="horz" lIns="91440" tIns="45720" rIns="91440" bIns="45720" rtlCol="0" anchor="ctr">
            <a:noAutofit/>
          </a:bodyPr>
          <a:lstStyle>
            <a:lvl1pPr algn="l" defTabSz="685800" rtl="0" eaLnBrk="1" latinLnBrk="0" hangingPunct="1">
              <a:lnSpc>
                <a:spcPct val="90000"/>
              </a:lnSpc>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sz="3200" spc="-113" dirty="0" smtClean="0">
                <a:solidFill>
                  <a:sysClr val="window" lastClr="FFFFFF"/>
                </a:solidFill>
              </a:rPr>
              <a:t>Big, Hairy, Audacious Goal</a:t>
            </a:r>
            <a:endParaRPr lang="en-US" sz="3200" dirty="0">
              <a:solidFill>
                <a:sysClr val="window" lastClr="FFFFFF"/>
              </a:solidFill>
            </a:endParaRPr>
          </a:p>
        </p:txBody>
      </p:sp>
    </p:spTree>
    <p:extLst>
      <p:ext uri="{BB962C8B-B14F-4D97-AF65-F5344CB8AC3E}">
        <p14:creationId xmlns:p14="http://schemas.microsoft.com/office/powerpoint/2010/main" xmlns="" val="31675230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LUE.jpg"/>
          <p:cNvPicPr>
            <a:picLocks noChangeAspect="1"/>
          </p:cNvPicPr>
          <p:nvPr/>
        </p:nvPicPr>
        <p:blipFill rotWithShape="1">
          <a:blip r:embed="rId3" cstate="screen">
            <a:extLst>
              <a:ext uri="{28A0092B-C50C-407E-A947-70E740481C1C}">
                <a14:useLocalDpi xmlns:a14="http://schemas.microsoft.com/office/drawing/2010/main" xmlns=""/>
              </a:ext>
            </a:extLst>
          </a:blip>
          <a:srcRect/>
          <a:stretch/>
        </p:blipFill>
        <p:spPr>
          <a:xfrm>
            <a:off x="0" y="-19050"/>
            <a:ext cx="9144000" cy="5162550"/>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 y="0"/>
            <a:ext cx="9131010" cy="5150826"/>
          </a:xfrm>
          <a:prstGeom prst="rect">
            <a:avLst/>
          </a:prstGeom>
        </p:spPr>
      </p:pic>
      <p:sp>
        <p:nvSpPr>
          <p:cNvPr id="10" name="Rectangle 9"/>
          <p:cNvSpPr/>
          <p:nvPr/>
        </p:nvSpPr>
        <p:spPr>
          <a:xfrm>
            <a:off x="0" y="4781550"/>
            <a:ext cx="9144000" cy="361950"/>
          </a:xfrm>
          <a:prstGeom prst="rect">
            <a:avLst/>
          </a:prstGeom>
          <a:solidFill>
            <a:srgbClr val="009EE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a:solidFill>
                <a:prstClr val="white"/>
              </a:solidFill>
            </a:endParaRPr>
          </a:p>
        </p:txBody>
      </p:sp>
      <p:pic>
        <p:nvPicPr>
          <p:cNvPr id="12" name="Picture 11" descr="SUNY_NEW_LOGO_287_White.eps"/>
          <p:cNvPicPr>
            <a:picLocks noChangeAspect="1"/>
          </p:cNvPicPr>
          <p:nvPr/>
        </p:nvPicPr>
        <p:blipFill rotWithShape="1">
          <a:blip r:embed="rId5" cstate="screen">
            <a:extLst>
              <a:ext uri="{28A0092B-C50C-407E-A947-70E740481C1C}">
                <a14:useLocalDpi xmlns:a14="http://schemas.microsoft.com/office/drawing/2010/main" xmlns=""/>
              </a:ext>
            </a:extLst>
          </a:blip>
          <a:srcRect l="-5434" t="29708" b="27572"/>
          <a:stretch/>
        </p:blipFill>
        <p:spPr>
          <a:xfrm>
            <a:off x="0" y="4781550"/>
            <a:ext cx="1847850" cy="365125"/>
          </a:xfrm>
          <a:prstGeom prst="rect">
            <a:avLst/>
          </a:prstGeom>
        </p:spPr>
      </p:pic>
      <p:sp>
        <p:nvSpPr>
          <p:cNvPr id="16" name="Rectangle 15"/>
          <p:cNvSpPr/>
          <p:nvPr/>
        </p:nvSpPr>
        <p:spPr>
          <a:xfrm>
            <a:off x="0" y="180089"/>
            <a:ext cx="9144000" cy="978729"/>
          </a:xfrm>
          <a:prstGeom prst="rect">
            <a:avLst/>
          </a:prstGeom>
          <a:solidFill>
            <a:srgbClr val="00B0F0"/>
          </a:solidFill>
        </p:spPr>
        <p:txBody>
          <a:bodyPr vert="horz" lIns="91440" tIns="45720" rIns="91440" bIns="45720" rtlCol="0" anchor="ctr">
            <a:noAutofit/>
          </a:bodyPr>
          <a:lstStyle/>
          <a:p>
            <a:pPr>
              <a:lnSpc>
                <a:spcPct val="90000"/>
              </a:lnSpc>
              <a:spcBef>
                <a:spcPct val="0"/>
              </a:spcBef>
            </a:pPr>
            <a:r>
              <a:rPr lang="en-US" sz="3200" b="1" spc="-113" dirty="0" smtClean="0">
                <a:solidFill>
                  <a:sysClr val="window" lastClr="FFFFFF"/>
                </a:solidFill>
                <a:latin typeface="Arial" panose="020B0604020202020204" pitchFamily="34" charset="0"/>
                <a:cs typeface="Arial" panose="020B0604020202020204" pitchFamily="34" charset="0"/>
              </a:rPr>
              <a:t>#4: EFFECT</a:t>
            </a:r>
          </a:p>
          <a:p>
            <a:pPr>
              <a:lnSpc>
                <a:spcPct val="90000"/>
              </a:lnSpc>
              <a:spcBef>
                <a:spcPct val="0"/>
              </a:spcBef>
            </a:pPr>
            <a:r>
              <a:rPr lang="en-US" sz="2000" b="1" spc="-113" dirty="0" smtClean="0">
                <a:solidFill>
                  <a:sysClr val="window" lastClr="FFFFFF"/>
                </a:solidFill>
                <a:latin typeface="Arial" panose="020B0604020202020204" pitchFamily="34" charset="0"/>
                <a:cs typeface="Arial" panose="020B0604020202020204" pitchFamily="34" charset="0"/>
              </a:rPr>
              <a:t>Completion </a:t>
            </a:r>
            <a:r>
              <a:rPr lang="en-US" sz="2000" b="1" spc="-113" dirty="0">
                <a:solidFill>
                  <a:sysClr val="window" lastClr="FFFFFF"/>
                </a:solidFill>
                <a:latin typeface="Arial" panose="020B0604020202020204" pitchFamily="34" charset="0"/>
                <a:cs typeface="Arial" panose="020B0604020202020204" pitchFamily="34" charset="0"/>
              </a:rPr>
              <a:t>Agenda &amp; </a:t>
            </a:r>
            <a:r>
              <a:rPr lang="en-US" sz="2000" b="1" spc="-113" dirty="0" smtClean="0">
                <a:solidFill>
                  <a:sysClr val="window" lastClr="FFFFFF"/>
                </a:solidFill>
                <a:latin typeface="Arial" panose="020B0604020202020204" pitchFamily="34" charset="0"/>
                <a:cs typeface="Arial" panose="020B0604020202020204" pitchFamily="34" charset="0"/>
              </a:rPr>
              <a:t>Performance </a:t>
            </a:r>
            <a:r>
              <a:rPr lang="en-US" sz="2000" b="1" spc="-113" dirty="0">
                <a:solidFill>
                  <a:sysClr val="window" lastClr="FFFFFF"/>
                </a:solidFill>
                <a:latin typeface="Arial" panose="020B0604020202020204" pitchFamily="34" charset="0"/>
                <a:cs typeface="Arial" panose="020B0604020202020204" pitchFamily="34" charset="0"/>
              </a:rPr>
              <a:t>Improvement Framework Yielded:</a:t>
            </a:r>
          </a:p>
        </p:txBody>
      </p:sp>
      <p:sp>
        <p:nvSpPr>
          <p:cNvPr id="19" name="TextBox 18"/>
          <p:cNvSpPr txBox="1"/>
          <p:nvPr/>
        </p:nvSpPr>
        <p:spPr>
          <a:xfrm>
            <a:off x="3491240" y="2949490"/>
            <a:ext cx="5652759" cy="545489"/>
          </a:xfrm>
          <a:prstGeom prst="rect">
            <a:avLst/>
          </a:prstGeom>
          <a:solidFill>
            <a:srgbClr val="7030A0"/>
          </a:solidFill>
        </p:spPr>
        <p:txBody>
          <a:bodyPr vert="horz" lIns="91440" tIns="45720" rIns="91440" bIns="45720" rtlCol="0" anchor="ctr">
            <a:noAutofit/>
          </a:bodyPr>
          <a:lstStyle>
            <a:defPPr>
              <a:defRPr lang="en-US"/>
            </a:defPPr>
            <a:lvl1pPr algn="ctr">
              <a:lnSpc>
                <a:spcPct val="90000"/>
              </a:lnSpc>
              <a:spcBef>
                <a:spcPct val="0"/>
              </a:spcBef>
              <a:defRPr sz="3200" b="1" spc="-113">
                <a:solidFill>
                  <a:sysClr val="window" lastClr="FFFFFF"/>
                </a:solidFill>
                <a:latin typeface="Arial" panose="020B0604020202020204" pitchFamily="34" charset="0"/>
                <a:ea typeface="+mj-ea"/>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algn="l"/>
            <a:r>
              <a:rPr lang="en-US" sz="2400" dirty="0" smtClean="0"/>
              <a:t>$4.4M in New EOP Funding</a:t>
            </a:r>
            <a:endParaRPr lang="en-US" sz="2400" dirty="0"/>
          </a:p>
        </p:txBody>
      </p:sp>
      <p:sp>
        <p:nvSpPr>
          <p:cNvPr id="20" name="TextBox 19"/>
          <p:cNvSpPr txBox="1"/>
          <p:nvPr/>
        </p:nvSpPr>
        <p:spPr>
          <a:xfrm>
            <a:off x="3491241" y="2311030"/>
            <a:ext cx="5652759" cy="546136"/>
          </a:xfrm>
          <a:prstGeom prst="rect">
            <a:avLst/>
          </a:prstGeom>
          <a:solidFill>
            <a:schemeClr val="bg1"/>
          </a:solidFill>
        </p:spPr>
        <p:txBody>
          <a:bodyPr vert="horz" lIns="91440" tIns="45720" rIns="91440" bIns="45720" rtlCol="0" anchor="ctr">
            <a:noAutofit/>
          </a:bodyPr>
          <a:lstStyle>
            <a:defPPr>
              <a:defRPr lang="en-US"/>
            </a:defPPr>
            <a:lvl1pPr algn="ctr">
              <a:lnSpc>
                <a:spcPct val="90000"/>
              </a:lnSpc>
              <a:spcBef>
                <a:spcPct val="0"/>
              </a:spcBef>
              <a:defRPr sz="3200" b="1" spc="-113">
                <a:solidFill>
                  <a:sysClr val="window" lastClr="FFFFFF"/>
                </a:solidFill>
                <a:latin typeface="Arial" panose="020B0604020202020204" pitchFamily="34" charset="0"/>
                <a:ea typeface="+mj-ea"/>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algn="l"/>
            <a:r>
              <a:rPr lang="en-US" sz="1800" dirty="0" smtClean="0">
                <a:solidFill>
                  <a:srgbClr val="00B0F0"/>
                </a:solidFill>
              </a:rPr>
              <a:t>$100M Expanded Investment and Performance Fund</a:t>
            </a:r>
            <a:endParaRPr lang="en-US" sz="1800" dirty="0">
              <a:solidFill>
                <a:srgbClr val="00B0F0"/>
              </a:solidFill>
            </a:endParaRPr>
          </a:p>
        </p:txBody>
      </p:sp>
      <p:sp>
        <p:nvSpPr>
          <p:cNvPr id="22" name="TextBox 21"/>
          <p:cNvSpPr txBox="1"/>
          <p:nvPr/>
        </p:nvSpPr>
        <p:spPr>
          <a:xfrm>
            <a:off x="3512248" y="3603284"/>
            <a:ext cx="5652757" cy="545489"/>
          </a:xfrm>
          <a:prstGeom prst="rect">
            <a:avLst/>
          </a:prstGeom>
          <a:solidFill>
            <a:srgbClr val="7030A0"/>
          </a:solidFill>
        </p:spPr>
        <p:txBody>
          <a:bodyPr vert="horz" lIns="91440" tIns="45720" rIns="91440" bIns="45720" rtlCol="0" anchor="ctr">
            <a:noAutofit/>
          </a:bodyPr>
          <a:lstStyle>
            <a:defPPr>
              <a:defRPr lang="en-US"/>
            </a:defPPr>
            <a:lvl1pPr algn="ctr">
              <a:lnSpc>
                <a:spcPct val="90000"/>
              </a:lnSpc>
              <a:spcBef>
                <a:spcPct val="0"/>
              </a:spcBef>
              <a:defRPr sz="3200" b="1" spc="-113">
                <a:solidFill>
                  <a:sysClr val="window" lastClr="FFFFFF"/>
                </a:solidFill>
                <a:latin typeface="Arial" panose="020B0604020202020204" pitchFamily="34" charset="0"/>
                <a:ea typeface="+mj-ea"/>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algn="l"/>
            <a:r>
              <a:rPr lang="en-US" sz="2400" dirty="0" smtClean="0"/>
              <a:t>Base Operating Aid $100/FTE</a:t>
            </a:r>
            <a:endParaRPr lang="en-US" sz="2400" dirty="0"/>
          </a:p>
        </p:txBody>
      </p:sp>
      <p:sp>
        <p:nvSpPr>
          <p:cNvPr id="13" name="TextBox 12"/>
          <p:cNvSpPr txBox="1"/>
          <p:nvPr/>
        </p:nvSpPr>
        <p:spPr>
          <a:xfrm>
            <a:off x="3504181" y="1791595"/>
            <a:ext cx="5639819" cy="546136"/>
          </a:xfrm>
          <a:prstGeom prst="rect">
            <a:avLst/>
          </a:prstGeom>
          <a:solidFill>
            <a:srgbClr val="7030A0"/>
          </a:solidFill>
        </p:spPr>
        <p:txBody>
          <a:bodyPr vert="horz" lIns="91440" tIns="45720" rIns="91440" bIns="45720" rtlCol="0" anchor="ctr">
            <a:noAutofit/>
          </a:bodyPr>
          <a:lstStyle>
            <a:defPPr>
              <a:defRPr lang="en-US"/>
            </a:defPPr>
            <a:lvl1pPr algn="ctr">
              <a:lnSpc>
                <a:spcPct val="90000"/>
              </a:lnSpc>
              <a:spcBef>
                <a:spcPct val="0"/>
              </a:spcBef>
              <a:defRPr sz="3200" b="1" spc="-113">
                <a:solidFill>
                  <a:sysClr val="window" lastClr="FFFFFF"/>
                </a:solidFill>
                <a:latin typeface="Arial" panose="020B0604020202020204" pitchFamily="34" charset="0"/>
                <a:ea typeface="+mj-ea"/>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algn="l"/>
            <a:r>
              <a:rPr lang="en-US" sz="2400" dirty="0" smtClean="0"/>
              <a:t>$18M Investment and Performance Fund</a:t>
            </a:r>
            <a:endParaRPr lang="en-US" sz="2400" dirty="0"/>
          </a:p>
        </p:txBody>
      </p:sp>
    </p:spTree>
    <p:extLst>
      <p:ext uri="{BB962C8B-B14F-4D97-AF65-F5344CB8AC3E}">
        <p14:creationId xmlns:p14="http://schemas.microsoft.com/office/powerpoint/2010/main" xmlns="" val="38968505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0" y="1427653"/>
            <a:ext cx="8758923" cy="3462486"/>
          </a:xfrm>
          <a:prstGeom prst="rect">
            <a:avLst/>
          </a:prstGeom>
          <a:noFill/>
        </p:spPr>
        <p:txBody>
          <a:bodyPr wrap="square" rtlCol="0">
            <a:spAutoFit/>
          </a:bodyPr>
          <a:lstStyle/>
          <a:p>
            <a:pPr algn="ctr"/>
            <a:r>
              <a:rPr lang="en-US" sz="11500" b="1" kern="1000" dirty="0">
                <a:solidFill>
                  <a:prstClr val="white"/>
                </a:solidFill>
                <a:latin typeface="Arial"/>
                <a:cs typeface="Arial"/>
              </a:rPr>
              <a:t>A  C  S  I  E</a:t>
            </a:r>
          </a:p>
          <a:p>
            <a:pPr algn="ctr"/>
            <a:endParaRPr lang="en-US" sz="10400" spc="300" dirty="0">
              <a:solidFill>
                <a:prstClr val="white"/>
              </a:solidFill>
              <a:latin typeface="Arial"/>
              <a:cs typeface="Arial"/>
            </a:endParaRPr>
          </a:p>
        </p:txBody>
      </p:sp>
      <p:sp>
        <p:nvSpPr>
          <p:cNvPr id="15" name="TextBox 14"/>
          <p:cNvSpPr txBox="1"/>
          <p:nvPr/>
        </p:nvSpPr>
        <p:spPr>
          <a:xfrm>
            <a:off x="388884" y="2989473"/>
            <a:ext cx="8418457" cy="400110"/>
          </a:xfrm>
          <a:prstGeom prst="rect">
            <a:avLst/>
          </a:prstGeom>
          <a:noFill/>
        </p:spPr>
        <p:txBody>
          <a:bodyPr wrap="square" rtlCol="0">
            <a:spAutoFit/>
          </a:bodyPr>
          <a:lstStyle/>
          <a:p>
            <a:pPr algn="ctr"/>
            <a:r>
              <a:rPr lang="en-US" sz="2000" kern="1000" spc="200" dirty="0">
                <a:solidFill>
                  <a:prstClr val="white"/>
                </a:solidFill>
                <a:latin typeface="Arial"/>
                <a:cs typeface="Arial"/>
              </a:rPr>
              <a:t>Access      Completion     Success    Inquiry   Engagement</a:t>
            </a:r>
          </a:p>
        </p:txBody>
      </p:sp>
      <p:sp>
        <p:nvSpPr>
          <p:cNvPr id="3" name="Left Bracket 2"/>
          <p:cNvSpPr/>
          <p:nvPr/>
        </p:nvSpPr>
        <p:spPr>
          <a:xfrm rot="16200000">
            <a:off x="2818038" y="1057544"/>
            <a:ext cx="170420" cy="4841624"/>
          </a:xfrm>
          <a:prstGeom prst="leftBracket">
            <a:avLst/>
          </a:prstGeom>
          <a:ln w="50800">
            <a:solidFill>
              <a:srgbClr val="00B05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800">
              <a:solidFill>
                <a:prstClr val="black"/>
              </a:solidFill>
            </a:endParaRPr>
          </a:p>
        </p:txBody>
      </p:sp>
      <p:sp>
        <p:nvSpPr>
          <p:cNvPr id="26" name="Left Bracket 25"/>
          <p:cNvSpPr/>
          <p:nvPr/>
        </p:nvSpPr>
        <p:spPr>
          <a:xfrm rot="16200000">
            <a:off x="7046689" y="1982376"/>
            <a:ext cx="173978" cy="2988393"/>
          </a:xfrm>
          <a:prstGeom prst="leftBracket">
            <a:avLst/>
          </a:prstGeom>
          <a:ln w="50800">
            <a:solidFill>
              <a:srgbClr val="00B05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800">
              <a:solidFill>
                <a:prstClr val="black"/>
              </a:solidFill>
            </a:endParaRPr>
          </a:p>
        </p:txBody>
      </p:sp>
      <p:sp>
        <p:nvSpPr>
          <p:cNvPr id="27" name="Left Bracket 26"/>
          <p:cNvSpPr/>
          <p:nvPr/>
        </p:nvSpPr>
        <p:spPr>
          <a:xfrm rot="5400000">
            <a:off x="4472323" y="-2560462"/>
            <a:ext cx="165661" cy="8145438"/>
          </a:xfrm>
          <a:prstGeom prst="leftBracket">
            <a:avLst/>
          </a:prstGeom>
          <a:ln w="50800">
            <a:solidFill>
              <a:srgbClr val="00B05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800">
              <a:solidFill>
                <a:prstClr val="black"/>
              </a:solidFill>
            </a:endParaRPr>
          </a:p>
        </p:txBody>
      </p:sp>
      <p:sp>
        <p:nvSpPr>
          <p:cNvPr id="4" name="TextBox 3"/>
          <p:cNvSpPr txBox="1"/>
          <p:nvPr/>
        </p:nvSpPr>
        <p:spPr>
          <a:xfrm>
            <a:off x="482433" y="1058321"/>
            <a:ext cx="8145439" cy="369332"/>
          </a:xfrm>
          <a:prstGeom prst="rect">
            <a:avLst/>
          </a:prstGeom>
          <a:noFill/>
        </p:spPr>
        <p:txBody>
          <a:bodyPr wrap="square" rtlCol="0">
            <a:spAutoFit/>
          </a:bodyPr>
          <a:lstStyle/>
          <a:p>
            <a:pPr algn="ctr"/>
            <a:r>
              <a:rPr lang="en-US" sz="1800" b="1" spc="700" dirty="0">
                <a:solidFill>
                  <a:srgbClr val="FFC000"/>
                </a:solidFill>
                <a:latin typeface="Arial" charset="0"/>
                <a:ea typeface="Arial" charset="0"/>
                <a:cs typeface="Arial" charset="0"/>
              </a:rPr>
              <a:t>DIVERSITY AND INCLUSION</a:t>
            </a:r>
          </a:p>
        </p:txBody>
      </p:sp>
      <p:sp>
        <p:nvSpPr>
          <p:cNvPr id="28" name="TextBox 27"/>
          <p:cNvSpPr txBox="1"/>
          <p:nvPr/>
        </p:nvSpPr>
        <p:spPr>
          <a:xfrm>
            <a:off x="482432" y="3563566"/>
            <a:ext cx="4841626" cy="369332"/>
          </a:xfrm>
          <a:prstGeom prst="rect">
            <a:avLst/>
          </a:prstGeom>
          <a:noFill/>
        </p:spPr>
        <p:txBody>
          <a:bodyPr wrap="square" rtlCol="0">
            <a:spAutoFit/>
          </a:bodyPr>
          <a:lstStyle/>
          <a:p>
            <a:pPr algn="ctr"/>
            <a:r>
              <a:rPr lang="en-US" sz="1800" b="1" spc="700" dirty="0">
                <a:solidFill>
                  <a:srgbClr val="FFC000"/>
                </a:solidFill>
                <a:latin typeface="Arial" charset="0"/>
                <a:ea typeface="Arial" charset="0"/>
                <a:cs typeface="Arial" charset="0"/>
              </a:rPr>
              <a:t>COMPLETION AGENDA</a:t>
            </a:r>
          </a:p>
        </p:txBody>
      </p:sp>
      <p:sp>
        <p:nvSpPr>
          <p:cNvPr id="29" name="TextBox 28"/>
          <p:cNvSpPr txBox="1"/>
          <p:nvPr/>
        </p:nvSpPr>
        <p:spPr>
          <a:xfrm>
            <a:off x="5639479" y="3563566"/>
            <a:ext cx="2988394" cy="646331"/>
          </a:xfrm>
          <a:prstGeom prst="rect">
            <a:avLst/>
          </a:prstGeom>
          <a:noFill/>
        </p:spPr>
        <p:txBody>
          <a:bodyPr wrap="square" rtlCol="0">
            <a:spAutoFit/>
          </a:bodyPr>
          <a:lstStyle/>
          <a:p>
            <a:pPr algn="ctr"/>
            <a:r>
              <a:rPr lang="en-US" sz="1800" b="1" spc="700" dirty="0" smtClean="0">
                <a:solidFill>
                  <a:srgbClr val="FFC000"/>
                </a:solidFill>
                <a:latin typeface="Arial" charset="0"/>
                <a:ea typeface="Arial" charset="0"/>
                <a:cs typeface="Arial" charset="0"/>
              </a:rPr>
              <a:t>IMPACT ON CHALLENGES</a:t>
            </a:r>
            <a:endParaRPr lang="en-US" sz="1800" b="1" spc="700" dirty="0">
              <a:solidFill>
                <a:srgbClr val="FFC000"/>
              </a:solidFill>
              <a:latin typeface="Arial" charset="0"/>
              <a:ea typeface="Arial" charset="0"/>
              <a:cs typeface="Arial" charset="0"/>
            </a:endParaRPr>
          </a:p>
        </p:txBody>
      </p:sp>
      <p:sp>
        <p:nvSpPr>
          <p:cNvPr id="10" name="Rectangle 9"/>
          <p:cNvSpPr/>
          <p:nvPr/>
        </p:nvSpPr>
        <p:spPr>
          <a:xfrm>
            <a:off x="0" y="382246"/>
            <a:ext cx="2819400" cy="650687"/>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b="1" spc="-150" dirty="0" smtClean="0">
                <a:solidFill>
                  <a:prstClr val="white"/>
                </a:solidFill>
                <a:latin typeface="Arial" pitchFamily="34" charset="0"/>
                <a:cs typeface="Arial" pitchFamily="34" charset="0"/>
              </a:rPr>
              <a:t>#5: CAUSE</a:t>
            </a:r>
            <a:endParaRPr lang="en-US" sz="3600" b="1" spc="-150" dirty="0">
              <a:solidFill>
                <a:prstClr val="white"/>
              </a:solidFill>
              <a:latin typeface="Arial" pitchFamily="34" charset="0"/>
              <a:cs typeface="Arial" pitchFamily="34" charset="0"/>
            </a:endParaRPr>
          </a:p>
        </p:txBody>
      </p:sp>
    </p:spTree>
    <p:extLst>
      <p:ext uri="{BB962C8B-B14F-4D97-AF65-F5344CB8AC3E}">
        <p14:creationId xmlns:p14="http://schemas.microsoft.com/office/powerpoint/2010/main" xmlns="" val="24544577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46487" y="1236571"/>
            <a:ext cx="2821867" cy="2615917"/>
            <a:chOff x="533736" y="3020737"/>
            <a:chExt cx="2609850" cy="2238752"/>
          </a:xfrm>
          <a:effectLst>
            <a:outerShdw blurRad="50800" dist="38100" dir="2700000" algn="tl" rotWithShape="0">
              <a:prstClr val="black">
                <a:alpha val="40000"/>
              </a:prstClr>
            </a:outerShdw>
          </a:effectLst>
        </p:grpSpPr>
        <p:pic>
          <p:nvPicPr>
            <p:cNvPr id="9" name="Picture 8"/>
            <p:cNvPicPr>
              <a:picLocks noChangeAspect="1"/>
            </p:cNvPicPr>
            <p:nvPr/>
          </p:nvPicPr>
          <p:blipFill>
            <a:blip r:embed="rId3" cstate="print"/>
            <a:stretch>
              <a:fillRect/>
            </a:stretch>
          </p:blipFill>
          <p:spPr>
            <a:xfrm>
              <a:off x="533736" y="3563356"/>
              <a:ext cx="2609850" cy="1696133"/>
            </a:xfrm>
            <a:prstGeom prst="rect">
              <a:avLst/>
            </a:prstGeom>
          </p:spPr>
        </p:pic>
        <p:sp>
          <p:nvSpPr>
            <p:cNvPr id="10" name="Rectangle 9"/>
            <p:cNvSpPr/>
            <p:nvPr/>
          </p:nvSpPr>
          <p:spPr>
            <a:xfrm>
              <a:off x="533736" y="3032867"/>
              <a:ext cx="2609850" cy="525839"/>
            </a:xfrm>
            <a:prstGeom prst="rect">
              <a:avLst/>
            </a:prstGeom>
            <a:solidFill>
              <a:schemeClr val="accent2">
                <a:lumMod val="60000"/>
                <a:lumOff val="40000"/>
                <a:alpha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prstClr val="white"/>
                </a:solidFill>
              </a:endParaRPr>
            </a:p>
          </p:txBody>
        </p:sp>
        <p:sp>
          <p:nvSpPr>
            <p:cNvPr id="11" name="TextBox 10"/>
            <p:cNvSpPr txBox="1"/>
            <p:nvPr/>
          </p:nvSpPr>
          <p:spPr>
            <a:xfrm>
              <a:off x="670213" y="3020737"/>
              <a:ext cx="2473373" cy="559461"/>
            </a:xfrm>
            <a:prstGeom prst="rect">
              <a:avLst/>
            </a:prstGeom>
            <a:noFill/>
          </p:spPr>
          <p:txBody>
            <a:bodyPr wrap="square" rtlCol="0">
              <a:spAutoFit/>
            </a:bodyPr>
            <a:lstStyle/>
            <a:p>
              <a:pPr algn="ctr"/>
              <a:r>
                <a:rPr lang="en-US" sz="1800" b="1" dirty="0">
                  <a:solidFill>
                    <a:prstClr val="white"/>
                  </a:solidFill>
                  <a:latin typeface="AauxPro OT"/>
                </a:rPr>
                <a:t>Diversity, Equity and Inclusion</a:t>
              </a:r>
            </a:p>
          </p:txBody>
        </p:sp>
      </p:grpSp>
      <p:grpSp>
        <p:nvGrpSpPr>
          <p:cNvPr id="6" name="Group 5"/>
          <p:cNvGrpSpPr/>
          <p:nvPr/>
        </p:nvGrpSpPr>
        <p:grpSpPr>
          <a:xfrm>
            <a:off x="6131349" y="1237958"/>
            <a:ext cx="2801634" cy="2628666"/>
            <a:chOff x="6243892" y="1239512"/>
            <a:chExt cx="2991927" cy="2598976"/>
          </a:xfrm>
        </p:grpSpPr>
        <p:pic>
          <p:nvPicPr>
            <p:cNvPr id="19" name="Picture 18"/>
            <p:cNvPicPr>
              <a:picLocks noChangeAspect="1"/>
            </p:cNvPicPr>
            <p:nvPr/>
          </p:nvPicPr>
          <p:blipFill rotWithShape="1">
            <a:blip r:embed="rId4" cstate="print"/>
            <a:srcRect t="15004" r="48167" b="14224"/>
            <a:stretch/>
          </p:blipFill>
          <p:spPr>
            <a:xfrm>
              <a:off x="6243892" y="1869323"/>
              <a:ext cx="2991927" cy="1969165"/>
            </a:xfrm>
            <a:prstGeom prst="rect">
              <a:avLst/>
            </a:prstGeom>
            <a:solidFill>
              <a:srgbClr val="339966">
                <a:alpha val="65098"/>
              </a:srgbClr>
            </a:solidFill>
          </p:spPr>
        </p:pic>
        <p:grpSp>
          <p:nvGrpSpPr>
            <p:cNvPr id="32" name="Group 31"/>
            <p:cNvGrpSpPr/>
            <p:nvPr/>
          </p:nvGrpSpPr>
          <p:grpSpPr>
            <a:xfrm>
              <a:off x="6243892" y="1239512"/>
              <a:ext cx="2991927" cy="646331"/>
              <a:chOff x="638121" y="-1701058"/>
              <a:chExt cx="2609850" cy="559462"/>
            </a:xfrm>
            <a:solidFill>
              <a:srgbClr val="339966">
                <a:alpha val="65098"/>
              </a:srgbClr>
            </a:solidFill>
          </p:grpSpPr>
          <p:sp>
            <p:nvSpPr>
              <p:cNvPr id="33" name="Rectangle 32"/>
              <p:cNvSpPr/>
              <p:nvPr/>
            </p:nvSpPr>
            <p:spPr>
              <a:xfrm>
                <a:off x="638121" y="-1697807"/>
                <a:ext cx="2609850" cy="545629"/>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prstClr val="white"/>
                  </a:solidFill>
                </a:endParaRPr>
              </a:p>
            </p:txBody>
          </p:sp>
          <p:sp>
            <p:nvSpPr>
              <p:cNvPr id="34" name="TextBox 33"/>
              <p:cNvSpPr txBox="1"/>
              <p:nvPr/>
            </p:nvSpPr>
            <p:spPr>
              <a:xfrm>
                <a:off x="638121" y="-1701058"/>
                <a:ext cx="2609850" cy="559462"/>
              </a:xfrm>
              <a:prstGeom prst="rect">
                <a:avLst/>
              </a:prstGeom>
              <a:noFill/>
            </p:spPr>
            <p:txBody>
              <a:bodyPr wrap="square" rtlCol="0">
                <a:spAutoFit/>
              </a:bodyPr>
              <a:lstStyle/>
              <a:p>
                <a:pPr algn="ctr"/>
                <a:r>
                  <a:rPr lang="en-US" sz="1800" b="1" dirty="0">
                    <a:solidFill>
                      <a:prstClr val="white"/>
                    </a:solidFill>
                    <a:latin typeface="AauxPro OT"/>
                  </a:rPr>
                  <a:t>Impact State and Global Challenges</a:t>
                </a:r>
              </a:p>
            </p:txBody>
          </p:sp>
        </p:grpSp>
      </p:grpSp>
      <p:grpSp>
        <p:nvGrpSpPr>
          <p:cNvPr id="4" name="Group 3"/>
          <p:cNvGrpSpPr/>
          <p:nvPr/>
        </p:nvGrpSpPr>
        <p:grpSpPr>
          <a:xfrm>
            <a:off x="3187802" y="1209661"/>
            <a:ext cx="2769838" cy="2642827"/>
            <a:chOff x="3272820" y="2997709"/>
            <a:chExt cx="2561730" cy="2261781"/>
          </a:xfrm>
          <a:effectLst>
            <a:outerShdw blurRad="50800" dist="38100" dir="2700000" algn="tl" rotWithShape="0">
              <a:prstClr val="black">
                <a:alpha val="40000"/>
              </a:prstClr>
            </a:outerShdw>
          </a:effectLst>
        </p:grpSpPr>
        <p:pic>
          <p:nvPicPr>
            <p:cNvPr id="17" name="Picture 16"/>
            <p:cNvPicPr>
              <a:picLocks noChangeAspect="1"/>
            </p:cNvPicPr>
            <p:nvPr/>
          </p:nvPicPr>
          <p:blipFill>
            <a:blip r:embed="rId5" cstate="print"/>
            <a:stretch>
              <a:fillRect/>
            </a:stretch>
          </p:blipFill>
          <p:spPr>
            <a:xfrm>
              <a:off x="3272820" y="3558706"/>
              <a:ext cx="2561730" cy="1700784"/>
            </a:xfrm>
            <a:prstGeom prst="rect">
              <a:avLst/>
            </a:prstGeom>
          </p:spPr>
        </p:pic>
        <p:sp>
          <p:nvSpPr>
            <p:cNvPr id="26" name="Rectangle 25"/>
            <p:cNvSpPr/>
            <p:nvPr/>
          </p:nvSpPr>
          <p:spPr>
            <a:xfrm>
              <a:off x="3272820" y="3035218"/>
              <a:ext cx="2561730" cy="523487"/>
            </a:xfrm>
            <a:prstGeom prst="rect">
              <a:avLst/>
            </a:prstGeom>
            <a:solidFill>
              <a:schemeClr val="accent4">
                <a:lumMod val="60000"/>
                <a:lumOff val="40000"/>
                <a:alpha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prstClr val="white"/>
                </a:solidFill>
              </a:endParaRPr>
            </a:p>
          </p:txBody>
        </p:sp>
        <p:sp>
          <p:nvSpPr>
            <p:cNvPr id="23" name="TextBox 22"/>
            <p:cNvSpPr txBox="1"/>
            <p:nvPr/>
          </p:nvSpPr>
          <p:spPr>
            <a:xfrm>
              <a:off x="3272820" y="2997709"/>
              <a:ext cx="2561730" cy="559461"/>
            </a:xfrm>
            <a:prstGeom prst="rect">
              <a:avLst/>
            </a:prstGeom>
            <a:noFill/>
          </p:spPr>
          <p:txBody>
            <a:bodyPr wrap="square" rtlCol="0">
              <a:spAutoFit/>
            </a:bodyPr>
            <a:lstStyle/>
            <a:p>
              <a:pPr algn="ctr"/>
              <a:r>
                <a:rPr lang="en-US" sz="1800" b="1" dirty="0">
                  <a:solidFill>
                    <a:prstClr val="white"/>
                  </a:solidFill>
                  <a:latin typeface="AauxPro OT"/>
                </a:rPr>
                <a:t>Student Completion </a:t>
              </a:r>
              <a:r>
                <a:rPr lang="en-US" sz="1800" b="1" dirty="0" smtClean="0">
                  <a:solidFill>
                    <a:prstClr val="white"/>
                  </a:solidFill>
                  <a:latin typeface="AauxPro OT"/>
                </a:rPr>
                <a:t/>
              </a:r>
              <a:br>
                <a:rPr lang="en-US" sz="1800" b="1" dirty="0" smtClean="0">
                  <a:solidFill>
                    <a:prstClr val="white"/>
                  </a:solidFill>
                  <a:latin typeface="AauxPro OT"/>
                </a:rPr>
              </a:br>
              <a:r>
                <a:rPr lang="en-US" sz="1800" b="1" dirty="0" smtClean="0">
                  <a:solidFill>
                    <a:prstClr val="white"/>
                  </a:solidFill>
                  <a:latin typeface="AauxPro OT"/>
                </a:rPr>
                <a:t>and </a:t>
              </a:r>
              <a:r>
                <a:rPr lang="en-US" sz="1800" b="1" dirty="0">
                  <a:solidFill>
                    <a:prstClr val="white"/>
                  </a:solidFill>
                  <a:latin typeface="AauxPro OT"/>
                </a:rPr>
                <a:t>Success</a:t>
              </a:r>
            </a:p>
          </p:txBody>
        </p:sp>
      </p:grpSp>
      <p:sp>
        <p:nvSpPr>
          <p:cNvPr id="2" name="TextBox 1"/>
          <p:cNvSpPr txBox="1"/>
          <p:nvPr/>
        </p:nvSpPr>
        <p:spPr>
          <a:xfrm>
            <a:off x="532563" y="452176"/>
            <a:ext cx="8008536" cy="646331"/>
          </a:xfrm>
          <a:prstGeom prst="rect">
            <a:avLst/>
          </a:prstGeom>
          <a:noFill/>
        </p:spPr>
        <p:txBody>
          <a:bodyPr wrap="square" rtlCol="0">
            <a:spAutoFit/>
          </a:bodyPr>
          <a:lstStyle/>
          <a:p>
            <a:pPr algn="ctr"/>
            <a:r>
              <a:rPr lang="en-US" sz="3600" b="1" dirty="0" smtClean="0">
                <a:solidFill>
                  <a:prstClr val="white"/>
                </a:solidFill>
                <a:latin typeface="Arial" panose="020B0604020202020204" pitchFamily="34" charset="0"/>
                <a:cs typeface="Arial" panose="020B0604020202020204" pitchFamily="34" charset="0"/>
              </a:rPr>
              <a:t>Turning Excellence into Impact</a:t>
            </a:r>
            <a:endParaRPr lang="en-US" sz="3600" b="1"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138761374"/>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2" descr="Image result for SCCC"/>
          <p:cNvSpPr>
            <a:spLocks noChangeAspect="1" noChangeArrowheads="1"/>
          </p:cNvSpPr>
          <p:nvPr/>
        </p:nvSpPr>
        <p:spPr bwMode="auto">
          <a:xfrm>
            <a:off x="1259681" y="-108347"/>
            <a:ext cx="228600" cy="2286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013">
              <a:solidFill>
                <a:prstClr val="black"/>
              </a:solidFill>
            </a:endParaRPr>
          </a:p>
        </p:txBody>
      </p:sp>
      <p:sp>
        <p:nvSpPr>
          <p:cNvPr id="12" name="Rectangle 11"/>
          <p:cNvSpPr/>
          <p:nvPr/>
        </p:nvSpPr>
        <p:spPr>
          <a:xfrm>
            <a:off x="0" y="382246"/>
            <a:ext cx="2819400" cy="650687"/>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400" b="1" spc="-150" dirty="0" smtClean="0">
                <a:solidFill>
                  <a:prstClr val="white"/>
                </a:solidFill>
                <a:latin typeface="Arial" pitchFamily="34" charset="0"/>
                <a:cs typeface="Arial" pitchFamily="34" charset="0"/>
              </a:rPr>
              <a:t>#5: EFFECT</a:t>
            </a:r>
          </a:p>
          <a:p>
            <a:r>
              <a:rPr lang="en-US" sz="2400" b="1" spc="-150" dirty="0" smtClean="0">
                <a:solidFill>
                  <a:prstClr val="white"/>
                </a:solidFill>
                <a:latin typeface="Arial" pitchFamily="34" charset="0"/>
                <a:cs typeface="Arial" pitchFamily="34" charset="0"/>
              </a:rPr>
              <a:t>         Stay tuned…</a:t>
            </a:r>
            <a:endParaRPr lang="en-US" sz="2400" b="1" spc="-150" dirty="0">
              <a:solidFill>
                <a:prstClr val="white"/>
              </a:solidFill>
              <a:latin typeface="Arial" pitchFamily="34" charset="0"/>
              <a:cs typeface="Arial" pitchFamily="34" charset="0"/>
            </a:endParaRPr>
          </a:p>
        </p:txBody>
      </p:sp>
      <p:pic>
        <p:nvPicPr>
          <p:cNvPr id="16386" name="Picture 2" descr="http://www.romeoetjulietteisrael.com/images/medias/radio.png">
            <a:hlinkClick r:id="rId3"/>
          </p:cNvPr>
          <p:cNvPicPr>
            <a:picLocks noChangeAspect="1" noChangeArrowheads="1"/>
          </p:cNvPicPr>
          <p:nvPr/>
        </p:nvPicPr>
        <p:blipFill>
          <a:blip r:embed="rId4" cstate="print"/>
          <a:srcRect/>
          <a:stretch>
            <a:fillRect/>
          </a:stretch>
        </p:blipFill>
        <p:spPr bwMode="auto">
          <a:xfrm>
            <a:off x="2147660" y="-143827"/>
            <a:ext cx="4876800" cy="4876801"/>
          </a:xfrm>
          <a:prstGeom prst="rect">
            <a:avLst/>
          </a:prstGeom>
          <a:noFill/>
        </p:spPr>
      </p:pic>
    </p:spTree>
    <p:extLst>
      <p:ext uri="{BB962C8B-B14F-4D97-AF65-F5344CB8AC3E}">
        <p14:creationId xmlns:p14="http://schemas.microsoft.com/office/powerpoint/2010/main" xmlns="" val="1726031829"/>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1" descr="Background Image1-04.eps"/>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0241"/>
            <a:ext cx="9158288" cy="51637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4"/>
          <p:cNvPicPr>
            <a:picLocks noChangeAspect="1"/>
          </p:cNvPicPr>
          <p:nvPr/>
        </p:nvPicPr>
        <p:blipFill>
          <a:blip r:embed="rId4" cstate="print">
            <a:extLst>
              <a:ext uri="{28A0092B-C50C-407E-A947-70E740481C1C}">
                <a14:useLocalDpi xmlns:a14="http://schemas.microsoft.com/office/drawing/2010/main" xmlns=""/>
              </a:ext>
            </a:extLst>
          </a:blip>
          <a:stretch>
            <a:fillRect/>
          </a:stretch>
        </p:blipFill>
        <p:spPr>
          <a:xfrm>
            <a:off x="991449" y="722542"/>
            <a:ext cx="6720840" cy="3122676"/>
          </a:xfrm>
          <a:prstGeom prst="rect">
            <a:avLst/>
          </a:prstGeom>
        </p:spPr>
      </p:pic>
      <p:sp>
        <p:nvSpPr>
          <p:cNvPr id="4" name="Slide Number Placeholder 3"/>
          <p:cNvSpPr>
            <a:spLocks noGrp="1"/>
          </p:cNvSpPr>
          <p:nvPr>
            <p:ph type="sldNum" sz="quarter" idx="12"/>
          </p:nvPr>
        </p:nvSpPr>
        <p:spPr/>
        <p:txBody>
          <a:bodyPr/>
          <a:lstStyle/>
          <a:p>
            <a:fld id="{A532C2C6-8DCD-1142-B89F-4C5A1BF6A314}" type="slidenum">
              <a:rPr lang="en-US" smtClean="0">
                <a:solidFill>
                  <a:prstClr val="black">
                    <a:tint val="75000"/>
                  </a:prstClr>
                </a:solidFill>
              </a:rPr>
              <a:pPr/>
              <a:t>18</a:t>
            </a:fld>
            <a:endParaRPr lang="en-US">
              <a:solidFill>
                <a:prstClr val="black">
                  <a:tint val="75000"/>
                </a:prstClr>
              </a:solidFill>
            </a:endParaRPr>
          </a:p>
        </p:txBody>
      </p:sp>
    </p:spTree>
    <p:extLst>
      <p:ext uri="{BB962C8B-B14F-4D97-AF65-F5344CB8AC3E}">
        <p14:creationId xmlns:p14="http://schemas.microsoft.com/office/powerpoint/2010/main" xmlns="" val="41590134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1" descr="Background Image1-04.eps"/>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0241"/>
            <a:ext cx="9158288" cy="51637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26194" y="2125266"/>
            <a:ext cx="3158729" cy="984885"/>
          </a:xfrm>
          <a:prstGeom prst="rect">
            <a:avLst/>
          </a:prstGeom>
          <a:noFill/>
        </p:spPr>
        <p:txBody>
          <a:bodyPr>
            <a:spAutoFit/>
          </a:bodyPr>
          <a:lstStyle/>
          <a:p>
            <a:pPr algn="ctr" defTabSz="457200">
              <a:defRPr/>
            </a:pPr>
            <a:r>
              <a:rPr lang="en-US" sz="2400" b="1" dirty="0">
                <a:solidFill>
                  <a:srgbClr val="009EE0"/>
                </a:solidFill>
                <a:latin typeface="Arial" charset="0"/>
                <a:ea typeface="Arial" charset="0"/>
                <a:cs typeface="Arial" charset="0"/>
              </a:rPr>
              <a:t>BUILDING</a:t>
            </a:r>
            <a:r>
              <a:rPr lang="en-US" sz="1800" b="1" dirty="0">
                <a:solidFill>
                  <a:srgbClr val="009EE0"/>
                </a:solidFill>
                <a:latin typeface="Arial" charset="0"/>
                <a:ea typeface="Arial" charset="0"/>
                <a:cs typeface="Arial" charset="0"/>
              </a:rPr>
              <a:t> </a:t>
            </a:r>
          </a:p>
          <a:p>
            <a:pPr algn="ctr" defTabSz="457200">
              <a:defRPr/>
            </a:pPr>
            <a:r>
              <a:rPr lang="en-US" sz="1600" dirty="0">
                <a:solidFill>
                  <a:srgbClr val="009EE0"/>
                </a:solidFill>
                <a:latin typeface="Arial" charset="0"/>
                <a:ea typeface="Arial" charset="0"/>
                <a:cs typeface="Arial" charset="0"/>
              </a:rPr>
              <a:t>on our Investment Fund</a:t>
            </a:r>
          </a:p>
          <a:p>
            <a:pPr algn="ctr" defTabSz="457200">
              <a:defRPr/>
            </a:pPr>
            <a:endParaRPr lang="en-US" sz="1800" dirty="0">
              <a:solidFill>
                <a:prstClr val="black"/>
              </a:solidFill>
            </a:endParaRPr>
          </a:p>
        </p:txBody>
      </p:sp>
      <p:sp>
        <p:nvSpPr>
          <p:cNvPr id="13" name="TextBox 12"/>
          <p:cNvSpPr txBox="1"/>
          <p:nvPr/>
        </p:nvSpPr>
        <p:spPr>
          <a:xfrm>
            <a:off x="2919413" y="2069306"/>
            <a:ext cx="3629025" cy="1046440"/>
          </a:xfrm>
          <a:prstGeom prst="rect">
            <a:avLst/>
          </a:prstGeom>
          <a:noFill/>
        </p:spPr>
        <p:txBody>
          <a:bodyPr>
            <a:spAutoFit/>
          </a:bodyPr>
          <a:lstStyle/>
          <a:p>
            <a:pPr algn="ctr" defTabSz="457200">
              <a:defRPr/>
            </a:pPr>
            <a:r>
              <a:rPr lang="en-US" sz="2400" b="1" dirty="0">
                <a:solidFill>
                  <a:srgbClr val="009EE0"/>
                </a:solidFill>
                <a:latin typeface="Arial" charset="0"/>
                <a:ea typeface="Arial" charset="0"/>
                <a:cs typeface="Arial" charset="0"/>
              </a:rPr>
              <a:t>STRENGTHENING</a:t>
            </a:r>
            <a:r>
              <a:rPr lang="en-US" sz="2800" b="1" dirty="0">
                <a:solidFill>
                  <a:srgbClr val="009EE0"/>
                </a:solidFill>
                <a:latin typeface="Arial" charset="0"/>
                <a:ea typeface="Arial" charset="0"/>
                <a:cs typeface="Arial" charset="0"/>
              </a:rPr>
              <a:t> </a:t>
            </a:r>
          </a:p>
          <a:p>
            <a:pPr algn="ctr" defTabSz="457200">
              <a:defRPr/>
            </a:pPr>
            <a:r>
              <a:rPr lang="en-US" sz="1600" dirty="0">
                <a:solidFill>
                  <a:srgbClr val="009EE0"/>
                </a:solidFill>
                <a:latin typeface="Arial" charset="0"/>
                <a:ea typeface="Arial" charset="0"/>
                <a:cs typeface="Arial" charset="0"/>
              </a:rPr>
              <a:t>our Base Support</a:t>
            </a:r>
          </a:p>
          <a:p>
            <a:pPr defTabSz="457200">
              <a:defRPr/>
            </a:pPr>
            <a:endParaRPr lang="en-US" sz="1800" dirty="0">
              <a:solidFill>
                <a:srgbClr val="009EE0"/>
              </a:solidFill>
            </a:endParaRPr>
          </a:p>
        </p:txBody>
      </p:sp>
      <p:sp>
        <p:nvSpPr>
          <p:cNvPr id="17412" name="TextBox 13"/>
          <p:cNvSpPr txBox="1">
            <a:spLocks noChangeArrowheads="1"/>
          </p:cNvSpPr>
          <p:nvPr/>
        </p:nvSpPr>
        <p:spPr bwMode="auto">
          <a:xfrm>
            <a:off x="6215062" y="2112169"/>
            <a:ext cx="3109913" cy="7040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algn="ctr" defTabSz="457200"/>
            <a:r>
              <a:rPr lang="en-US" altLang="en-US" sz="2400" b="1">
                <a:solidFill>
                  <a:srgbClr val="009EE0"/>
                </a:solidFill>
                <a:latin typeface="Arial" charset="0"/>
                <a:ea typeface="Arial" charset="0"/>
                <a:cs typeface="Arial" charset="0"/>
              </a:rPr>
              <a:t>EXTENDING </a:t>
            </a:r>
            <a:endParaRPr lang="en-US" altLang="en-US" sz="2775" b="1">
              <a:solidFill>
                <a:srgbClr val="009EE0"/>
              </a:solidFill>
              <a:latin typeface="Arial" charset="0"/>
              <a:ea typeface="Arial" charset="0"/>
              <a:cs typeface="Arial" charset="0"/>
            </a:endParaRPr>
          </a:p>
          <a:p>
            <a:pPr algn="ctr" defTabSz="457200"/>
            <a:r>
              <a:rPr lang="en-US" altLang="en-US" sz="1575">
                <a:solidFill>
                  <a:srgbClr val="009EE0"/>
                </a:solidFill>
                <a:latin typeface="Arial" charset="0"/>
                <a:ea typeface="Arial" charset="0"/>
                <a:cs typeface="Arial" charset="0"/>
              </a:rPr>
              <a:t>NYSUNY 2020</a:t>
            </a:r>
          </a:p>
        </p:txBody>
      </p:sp>
      <p:sp>
        <p:nvSpPr>
          <p:cNvPr id="17413" name="TextBox 2"/>
          <p:cNvSpPr txBox="1">
            <a:spLocks noChangeArrowheads="1"/>
          </p:cNvSpPr>
          <p:nvPr/>
        </p:nvSpPr>
        <p:spPr bwMode="auto">
          <a:xfrm>
            <a:off x="2220517" y="1957388"/>
            <a:ext cx="1591865" cy="1015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algn="ctr" defTabSz="457200"/>
            <a:r>
              <a:rPr lang="en-US" altLang="en-US" sz="6000" b="1">
                <a:solidFill>
                  <a:srgbClr val="54B948"/>
                </a:solidFill>
                <a:latin typeface="Arial" charset="0"/>
                <a:ea typeface="Arial" charset="0"/>
                <a:cs typeface="Arial" charset="0"/>
              </a:rPr>
              <a:t>+</a:t>
            </a:r>
            <a:endParaRPr lang="en-US" altLang="en-US" sz="11475" b="1">
              <a:solidFill>
                <a:srgbClr val="54B948"/>
              </a:solidFill>
              <a:latin typeface="Arial" charset="0"/>
              <a:ea typeface="Arial" charset="0"/>
              <a:cs typeface="Arial" charset="0"/>
            </a:endParaRPr>
          </a:p>
        </p:txBody>
      </p:sp>
      <p:sp>
        <p:nvSpPr>
          <p:cNvPr id="17414" name="TextBox 14"/>
          <p:cNvSpPr txBox="1">
            <a:spLocks noChangeArrowheads="1"/>
          </p:cNvSpPr>
          <p:nvPr/>
        </p:nvSpPr>
        <p:spPr bwMode="auto">
          <a:xfrm>
            <a:off x="5684044" y="1957388"/>
            <a:ext cx="1591866" cy="1015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algn="ctr" defTabSz="457200"/>
            <a:r>
              <a:rPr lang="en-US" altLang="en-US" sz="6000" b="1">
                <a:solidFill>
                  <a:srgbClr val="54B948"/>
                </a:solidFill>
                <a:latin typeface="Arial" charset="0"/>
                <a:ea typeface="Arial" charset="0"/>
                <a:cs typeface="Arial" charset="0"/>
              </a:rPr>
              <a:t>+</a:t>
            </a:r>
            <a:endParaRPr lang="en-US" altLang="en-US" sz="11475" b="1">
              <a:solidFill>
                <a:srgbClr val="54B948"/>
              </a:solidFill>
              <a:latin typeface="Arial" charset="0"/>
              <a:ea typeface="Arial" charset="0"/>
              <a:cs typeface="Arial" charset="0"/>
            </a:endParaRPr>
          </a:p>
        </p:txBody>
      </p:sp>
      <p:pic>
        <p:nvPicPr>
          <p:cNvPr id="17415" name="Picture 15"/>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275910" y="4246960"/>
            <a:ext cx="1697831" cy="7881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Rectangle 10"/>
          <p:cNvSpPr/>
          <p:nvPr/>
        </p:nvSpPr>
        <p:spPr>
          <a:xfrm>
            <a:off x="7091362" y="382191"/>
            <a:ext cx="2052638" cy="651272"/>
          </a:xfrm>
          <a:prstGeom prst="rect">
            <a:avLst/>
          </a:prstGeom>
          <a:solidFill>
            <a:srgbClr val="118BD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r" defTabSz="457189">
              <a:defRPr/>
            </a:pPr>
            <a:r>
              <a:rPr lang="en-US" sz="3600" b="1" spc="-150">
                <a:solidFill>
                  <a:prstClr val="white"/>
                </a:solidFill>
                <a:latin typeface="Arial" pitchFamily="34" charset="0"/>
                <a:cs typeface="Arial" pitchFamily="34" charset="0"/>
              </a:rPr>
              <a:t>The Goal</a:t>
            </a:r>
            <a:endParaRPr lang="en-US" sz="3600" b="1" spc="-150" dirty="0">
              <a:solidFill>
                <a:prstClr val="white"/>
              </a:solidFill>
              <a:latin typeface="Arial" pitchFamily="34" charset="0"/>
              <a:cs typeface="Arial" pitchFamily="34" charset="0"/>
            </a:endParaRPr>
          </a:p>
        </p:txBody>
      </p:sp>
      <p:sp>
        <p:nvSpPr>
          <p:cNvPr id="10" name="Slide Number Placeholder 9"/>
          <p:cNvSpPr>
            <a:spLocks noGrp="1"/>
          </p:cNvSpPr>
          <p:nvPr>
            <p:ph type="sldNum" sz="quarter" idx="12"/>
          </p:nvPr>
        </p:nvSpPr>
        <p:spPr/>
        <p:txBody>
          <a:bodyPr/>
          <a:lstStyle/>
          <a:p>
            <a:fld id="{A532C2C6-8DCD-1142-B89F-4C5A1BF6A314}" type="slidenum">
              <a:rPr lang="en-US" smtClean="0">
                <a:solidFill>
                  <a:prstClr val="black">
                    <a:tint val="75000"/>
                  </a:prstClr>
                </a:solidFill>
              </a:rPr>
              <a:pPr/>
              <a:t>19</a:t>
            </a:fld>
            <a:endParaRPr lang="en-US">
              <a:solidFill>
                <a:prstClr val="black">
                  <a:tint val="75000"/>
                </a:prstClr>
              </a:solidFill>
            </a:endParaRPr>
          </a:p>
        </p:txBody>
      </p:sp>
    </p:spTree>
    <p:extLst>
      <p:ext uri="{BB962C8B-B14F-4D97-AF65-F5344CB8AC3E}">
        <p14:creationId xmlns:p14="http://schemas.microsoft.com/office/powerpoint/2010/main" xmlns="" val="2905027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Grp="1" noChangeAspect="1"/>
          </p:cNvGraphicFramePr>
          <p:nvPr>
            <p:ph idx="1"/>
          </p:nvPr>
        </p:nvGraphicFramePr>
        <p:xfrm>
          <a:off x="5817870" y="200280"/>
          <a:ext cx="2823210" cy="4363466"/>
        </p:xfrm>
        <a:graphic>
          <a:graphicData uri="http://schemas.openxmlformats.org/presentationml/2006/ole">
            <p:oleObj spid="_x0000_s1029" name="Acrobat Document" r:id="rId4" imgW="7542857" imgH="11657143" progId="AcroExch.Document.7">
              <p:embed/>
            </p:oleObj>
          </a:graphicData>
        </a:graphic>
      </p:graphicFrame>
      <p:pic>
        <p:nvPicPr>
          <p:cNvPr id="14" name="Picture 2"/>
          <p:cNvPicPr>
            <a:picLocks noChangeAspect="1" noChangeArrowheads="1"/>
          </p:cNvPicPr>
          <p:nvPr/>
        </p:nvPicPr>
        <p:blipFill>
          <a:blip r:embed="rId5" cstate="print"/>
          <a:srcRect/>
          <a:stretch>
            <a:fillRect/>
          </a:stretch>
        </p:blipFill>
        <p:spPr bwMode="auto">
          <a:xfrm>
            <a:off x="171175" y="1810839"/>
            <a:ext cx="5278169" cy="1137285"/>
          </a:xfrm>
          <a:prstGeom prst="rect">
            <a:avLst/>
          </a:prstGeom>
          <a:noFill/>
          <a:ln w="12700">
            <a:noFill/>
            <a:miter lim="800000"/>
            <a:headEnd/>
            <a:tailEnd/>
          </a:ln>
        </p:spPr>
      </p:pic>
      <p:sp>
        <p:nvSpPr>
          <p:cNvPr id="18" name="Rectangle 17"/>
          <p:cNvSpPr/>
          <p:nvPr/>
        </p:nvSpPr>
        <p:spPr>
          <a:xfrm>
            <a:off x="0" y="378101"/>
            <a:ext cx="4019341" cy="1027790"/>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a:r>
              <a:rPr lang="en-US" sz="3600" b="1" spc="-150" dirty="0" smtClean="0">
                <a:solidFill>
                  <a:prstClr val="white"/>
                </a:solidFill>
                <a:latin typeface="Arial" pitchFamily="34" charset="0"/>
                <a:cs typeface="Arial" pitchFamily="34" charset="0"/>
              </a:rPr>
              <a:t>Remember this?</a:t>
            </a:r>
            <a:endParaRPr lang="en-US" sz="3600" b="1" spc="-150" dirty="0">
              <a:solidFill>
                <a:prstClr val="white"/>
              </a:solidFill>
              <a:latin typeface="Arial" pitchFamily="34" charset="0"/>
              <a:cs typeface="Arial" pitchFamily="34" charset="0"/>
            </a:endParaRPr>
          </a:p>
        </p:txBody>
      </p:sp>
    </p:spTree>
    <p:extLst>
      <p:ext uri="{BB962C8B-B14F-4D97-AF65-F5344CB8AC3E}">
        <p14:creationId xmlns:p14="http://schemas.microsoft.com/office/powerpoint/2010/main" xmlns="" val="17592313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7" descr="Background Image1-04.eps"/>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0241"/>
            <a:ext cx="9158288" cy="51637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Rectangle 7"/>
          <p:cNvSpPr/>
          <p:nvPr/>
        </p:nvSpPr>
        <p:spPr>
          <a:xfrm>
            <a:off x="7051431" y="382191"/>
            <a:ext cx="2092569" cy="651272"/>
          </a:xfrm>
          <a:prstGeom prst="rect">
            <a:avLst/>
          </a:prstGeom>
          <a:solidFill>
            <a:srgbClr val="118BD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r" defTabSz="457189">
              <a:defRPr/>
            </a:pPr>
            <a:r>
              <a:rPr lang="en-US" sz="3600" b="1" spc="-150" smtClean="0">
                <a:solidFill>
                  <a:prstClr val="white"/>
                </a:solidFill>
                <a:latin typeface="Arial" pitchFamily="34" charset="0"/>
                <a:cs typeface="Arial" pitchFamily="34" charset="0"/>
              </a:rPr>
              <a:t>The Tour</a:t>
            </a:r>
            <a:endParaRPr lang="en-US" sz="3600" b="1" spc="-150" dirty="0">
              <a:solidFill>
                <a:prstClr val="white"/>
              </a:solidFill>
              <a:latin typeface="Arial" pitchFamily="34" charset="0"/>
              <a:cs typeface="Arial" pitchFamily="34" charset="0"/>
            </a:endParaRPr>
          </a:p>
        </p:txBody>
      </p:sp>
      <p:cxnSp>
        <p:nvCxnSpPr>
          <p:cNvPr id="5" name="Straight Arrow Connector 4"/>
          <p:cNvCxnSpPr/>
          <p:nvPr/>
        </p:nvCxnSpPr>
        <p:spPr>
          <a:xfrm flipV="1">
            <a:off x="8161735" y="5214938"/>
            <a:ext cx="135731" cy="288131"/>
          </a:xfrm>
          <a:prstGeom prst="straightConnector1">
            <a:avLst/>
          </a:prstGeom>
          <a:ln w="50800">
            <a:solidFill>
              <a:schemeClr val="bg1"/>
            </a:solidFill>
            <a:tailEnd type="arrow"/>
          </a:ln>
        </p:spPr>
        <p:style>
          <a:lnRef idx="2">
            <a:schemeClr val="accent1"/>
          </a:lnRef>
          <a:fillRef idx="0">
            <a:schemeClr val="accent1"/>
          </a:fillRef>
          <a:effectRef idx="1">
            <a:schemeClr val="accent1"/>
          </a:effectRef>
          <a:fontRef idx="minor">
            <a:schemeClr val="tx1"/>
          </a:fontRef>
        </p:style>
      </p:cxnSp>
      <p:sp>
        <p:nvSpPr>
          <p:cNvPr id="21508" name="TextBox 5"/>
          <p:cNvSpPr txBox="1">
            <a:spLocks noChangeArrowheads="1"/>
          </p:cNvSpPr>
          <p:nvPr/>
        </p:nvSpPr>
        <p:spPr bwMode="auto">
          <a:xfrm>
            <a:off x="6434137" y="5509022"/>
            <a:ext cx="2777729"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defTabSz="608013">
              <a:spcBef>
                <a:spcPct val="20000"/>
              </a:spcBef>
              <a:buFont typeface="Arial" charset="0"/>
              <a:buChar char="•"/>
              <a:defRPr sz="4200">
                <a:solidFill>
                  <a:schemeClr val="tx1"/>
                </a:solidFill>
                <a:latin typeface="Calibri" charset="0"/>
              </a:defRPr>
            </a:lvl1pPr>
            <a:lvl2pPr marL="742950" indent="-285750" defTabSz="608013">
              <a:spcBef>
                <a:spcPct val="20000"/>
              </a:spcBef>
              <a:buFont typeface="Arial" charset="0"/>
              <a:buChar char="–"/>
              <a:defRPr sz="3700">
                <a:solidFill>
                  <a:schemeClr val="tx1"/>
                </a:solidFill>
                <a:latin typeface="Calibri" charset="0"/>
              </a:defRPr>
            </a:lvl2pPr>
            <a:lvl3pPr marL="1143000" indent="-228600" defTabSz="608013">
              <a:spcBef>
                <a:spcPct val="20000"/>
              </a:spcBef>
              <a:buFont typeface="Arial" charset="0"/>
              <a:buChar char="•"/>
              <a:defRPr sz="3200">
                <a:solidFill>
                  <a:schemeClr val="tx1"/>
                </a:solidFill>
                <a:latin typeface="Calibri" charset="0"/>
              </a:defRPr>
            </a:lvl3pPr>
            <a:lvl4pPr marL="1600200" indent="-228600" defTabSz="608013">
              <a:spcBef>
                <a:spcPct val="20000"/>
              </a:spcBef>
              <a:buFont typeface="Arial" charset="0"/>
              <a:buChar char="–"/>
              <a:defRPr sz="2600">
                <a:solidFill>
                  <a:schemeClr val="tx1"/>
                </a:solidFill>
                <a:latin typeface="Calibri" charset="0"/>
              </a:defRPr>
            </a:lvl4pPr>
            <a:lvl5pPr marL="2057400" indent="-228600" defTabSz="608013">
              <a:spcBef>
                <a:spcPct val="20000"/>
              </a:spcBef>
              <a:buFont typeface="Arial" charset="0"/>
              <a:buChar char="»"/>
              <a:defRPr sz="2600">
                <a:solidFill>
                  <a:schemeClr val="tx1"/>
                </a:solidFill>
                <a:latin typeface="Calibri" charset="0"/>
              </a:defRPr>
            </a:lvl5pPr>
            <a:lvl6pPr marL="2514600" indent="-228600" defTabSz="608013" eaLnBrk="0" fontAlgn="base" hangingPunct="0">
              <a:spcBef>
                <a:spcPct val="20000"/>
              </a:spcBef>
              <a:spcAft>
                <a:spcPct val="0"/>
              </a:spcAft>
              <a:buFont typeface="Arial" charset="0"/>
              <a:buChar char="»"/>
              <a:defRPr sz="2600">
                <a:solidFill>
                  <a:schemeClr val="tx1"/>
                </a:solidFill>
                <a:latin typeface="Calibri" charset="0"/>
              </a:defRPr>
            </a:lvl6pPr>
            <a:lvl7pPr marL="2971800" indent="-228600" defTabSz="608013" eaLnBrk="0" fontAlgn="base" hangingPunct="0">
              <a:spcBef>
                <a:spcPct val="20000"/>
              </a:spcBef>
              <a:spcAft>
                <a:spcPct val="0"/>
              </a:spcAft>
              <a:buFont typeface="Arial" charset="0"/>
              <a:buChar char="»"/>
              <a:defRPr sz="2600">
                <a:solidFill>
                  <a:schemeClr val="tx1"/>
                </a:solidFill>
                <a:latin typeface="Calibri" charset="0"/>
              </a:defRPr>
            </a:lvl7pPr>
            <a:lvl8pPr marL="3429000" indent="-228600" defTabSz="608013" eaLnBrk="0" fontAlgn="base" hangingPunct="0">
              <a:spcBef>
                <a:spcPct val="20000"/>
              </a:spcBef>
              <a:spcAft>
                <a:spcPct val="0"/>
              </a:spcAft>
              <a:buFont typeface="Arial" charset="0"/>
              <a:buChar char="»"/>
              <a:defRPr sz="2600">
                <a:solidFill>
                  <a:schemeClr val="tx1"/>
                </a:solidFill>
                <a:latin typeface="Calibri" charset="0"/>
              </a:defRPr>
            </a:lvl8pPr>
            <a:lvl9pPr marL="3886200" indent="-228600" defTabSz="608013" eaLnBrk="0" fontAlgn="base" hangingPunct="0">
              <a:spcBef>
                <a:spcPct val="20000"/>
              </a:spcBef>
              <a:spcAft>
                <a:spcPct val="0"/>
              </a:spcAft>
              <a:buFont typeface="Arial" charset="0"/>
              <a:buChar char="»"/>
              <a:defRPr sz="2600">
                <a:solidFill>
                  <a:schemeClr val="tx1"/>
                </a:solidFill>
                <a:latin typeface="Calibri" charset="0"/>
              </a:defRPr>
            </a:lvl9pPr>
          </a:lstStyle>
          <a:p>
            <a:pPr>
              <a:spcBef>
                <a:spcPct val="0"/>
              </a:spcBef>
              <a:buFontTx/>
              <a:buNone/>
            </a:pPr>
            <a:r>
              <a:rPr lang="en-US" altLang="en-US" sz="1200">
                <a:solidFill>
                  <a:srgbClr val="FFFFFF"/>
                </a:solidFill>
                <a:latin typeface="Arial" charset="0"/>
                <a:ea typeface="Arial" charset="0"/>
                <a:cs typeface="Arial" charset="0"/>
              </a:rPr>
              <a:t>SUNY logo endorsement always stays visible in front of all content, unless the SUNY logo is prominently featured somewhere else on the slide.</a:t>
            </a:r>
          </a:p>
        </p:txBody>
      </p:sp>
      <p:sp>
        <p:nvSpPr>
          <p:cNvPr id="21509" name="TextBox 9"/>
          <p:cNvSpPr txBox="1">
            <a:spLocks noChangeArrowheads="1"/>
          </p:cNvSpPr>
          <p:nvPr/>
        </p:nvSpPr>
        <p:spPr bwMode="auto">
          <a:xfrm>
            <a:off x="6612731" y="-834629"/>
            <a:ext cx="281940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defTabSz="608013">
              <a:spcBef>
                <a:spcPct val="20000"/>
              </a:spcBef>
              <a:buFont typeface="Arial" charset="0"/>
              <a:buChar char="•"/>
              <a:defRPr sz="4200">
                <a:solidFill>
                  <a:schemeClr val="tx1"/>
                </a:solidFill>
                <a:latin typeface="Calibri" charset="0"/>
              </a:defRPr>
            </a:lvl1pPr>
            <a:lvl2pPr marL="742950" indent="-285750" defTabSz="608013">
              <a:spcBef>
                <a:spcPct val="20000"/>
              </a:spcBef>
              <a:buFont typeface="Arial" charset="0"/>
              <a:buChar char="–"/>
              <a:defRPr sz="3700">
                <a:solidFill>
                  <a:schemeClr val="tx1"/>
                </a:solidFill>
                <a:latin typeface="Calibri" charset="0"/>
              </a:defRPr>
            </a:lvl2pPr>
            <a:lvl3pPr marL="1143000" indent="-228600" defTabSz="608013">
              <a:spcBef>
                <a:spcPct val="20000"/>
              </a:spcBef>
              <a:buFont typeface="Arial" charset="0"/>
              <a:buChar char="•"/>
              <a:defRPr sz="3200">
                <a:solidFill>
                  <a:schemeClr val="tx1"/>
                </a:solidFill>
                <a:latin typeface="Calibri" charset="0"/>
              </a:defRPr>
            </a:lvl3pPr>
            <a:lvl4pPr marL="1600200" indent="-228600" defTabSz="608013">
              <a:spcBef>
                <a:spcPct val="20000"/>
              </a:spcBef>
              <a:buFont typeface="Arial" charset="0"/>
              <a:buChar char="–"/>
              <a:defRPr sz="2600">
                <a:solidFill>
                  <a:schemeClr val="tx1"/>
                </a:solidFill>
                <a:latin typeface="Calibri" charset="0"/>
              </a:defRPr>
            </a:lvl4pPr>
            <a:lvl5pPr marL="2057400" indent="-228600" defTabSz="608013">
              <a:spcBef>
                <a:spcPct val="20000"/>
              </a:spcBef>
              <a:buFont typeface="Arial" charset="0"/>
              <a:buChar char="»"/>
              <a:defRPr sz="2600">
                <a:solidFill>
                  <a:schemeClr val="tx1"/>
                </a:solidFill>
                <a:latin typeface="Calibri" charset="0"/>
              </a:defRPr>
            </a:lvl5pPr>
            <a:lvl6pPr marL="2514600" indent="-228600" defTabSz="608013" eaLnBrk="0" fontAlgn="base" hangingPunct="0">
              <a:spcBef>
                <a:spcPct val="20000"/>
              </a:spcBef>
              <a:spcAft>
                <a:spcPct val="0"/>
              </a:spcAft>
              <a:buFont typeface="Arial" charset="0"/>
              <a:buChar char="»"/>
              <a:defRPr sz="2600">
                <a:solidFill>
                  <a:schemeClr val="tx1"/>
                </a:solidFill>
                <a:latin typeface="Calibri" charset="0"/>
              </a:defRPr>
            </a:lvl6pPr>
            <a:lvl7pPr marL="2971800" indent="-228600" defTabSz="608013" eaLnBrk="0" fontAlgn="base" hangingPunct="0">
              <a:spcBef>
                <a:spcPct val="20000"/>
              </a:spcBef>
              <a:spcAft>
                <a:spcPct val="0"/>
              </a:spcAft>
              <a:buFont typeface="Arial" charset="0"/>
              <a:buChar char="»"/>
              <a:defRPr sz="2600">
                <a:solidFill>
                  <a:schemeClr val="tx1"/>
                </a:solidFill>
                <a:latin typeface="Calibri" charset="0"/>
              </a:defRPr>
            </a:lvl7pPr>
            <a:lvl8pPr marL="3429000" indent="-228600" defTabSz="608013" eaLnBrk="0" fontAlgn="base" hangingPunct="0">
              <a:spcBef>
                <a:spcPct val="20000"/>
              </a:spcBef>
              <a:spcAft>
                <a:spcPct val="0"/>
              </a:spcAft>
              <a:buFont typeface="Arial" charset="0"/>
              <a:buChar char="»"/>
              <a:defRPr sz="2600">
                <a:solidFill>
                  <a:schemeClr val="tx1"/>
                </a:solidFill>
                <a:latin typeface="Calibri" charset="0"/>
              </a:defRPr>
            </a:lvl8pPr>
            <a:lvl9pPr marL="3886200" indent="-228600" defTabSz="608013" eaLnBrk="0" fontAlgn="base" hangingPunct="0">
              <a:spcBef>
                <a:spcPct val="20000"/>
              </a:spcBef>
              <a:spcAft>
                <a:spcPct val="0"/>
              </a:spcAft>
              <a:buFont typeface="Arial" charset="0"/>
              <a:buChar char="»"/>
              <a:defRPr sz="2600">
                <a:solidFill>
                  <a:schemeClr val="tx1"/>
                </a:solidFill>
                <a:latin typeface="Calibri" charset="0"/>
              </a:defRPr>
            </a:lvl9pPr>
          </a:lstStyle>
          <a:p>
            <a:pPr>
              <a:spcBef>
                <a:spcPct val="0"/>
              </a:spcBef>
              <a:buFontTx/>
              <a:buNone/>
            </a:pPr>
            <a:r>
              <a:rPr lang="en-US" altLang="en-US" sz="1200">
                <a:solidFill>
                  <a:srgbClr val="FFFFFF"/>
                </a:solidFill>
                <a:latin typeface="Arial" charset="0"/>
                <a:ea typeface="Arial" charset="0"/>
                <a:cs typeface="Arial" charset="0"/>
              </a:rPr>
              <a:t>Section titles are always placed on the right and right justified, at the same height as content titles.</a:t>
            </a:r>
          </a:p>
        </p:txBody>
      </p:sp>
      <p:pic>
        <p:nvPicPr>
          <p:cNvPr id="21511" name="Picture 16"/>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10728" y="4246960"/>
            <a:ext cx="1699022" cy="7881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3" descr="sunymap2014_REGIONS.eps"/>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890962" y="1363465"/>
            <a:ext cx="5086350" cy="3668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TextBox 11"/>
          <p:cNvSpPr txBox="1"/>
          <p:nvPr/>
        </p:nvSpPr>
        <p:spPr>
          <a:xfrm>
            <a:off x="52917" y="0"/>
            <a:ext cx="5410200" cy="2585323"/>
          </a:xfrm>
          <a:prstGeom prst="rect">
            <a:avLst/>
          </a:prstGeom>
          <a:noFill/>
        </p:spPr>
        <p:txBody>
          <a:bodyPr wrap="square" rtlCol="0">
            <a:spAutoFit/>
          </a:bodyPr>
          <a:lstStyle/>
          <a:p>
            <a:pPr defTabSz="457200"/>
            <a:r>
              <a:rPr lang="en-US" sz="5400" b="1" kern="1000" spc="-150" dirty="0" smtClean="0">
                <a:solidFill>
                  <a:srgbClr val="009EE0"/>
                </a:solidFill>
                <a:latin typeface="Arial"/>
                <a:cs typeface="Arial"/>
              </a:rPr>
              <a:t>We’re taking our message back </a:t>
            </a:r>
            <a:r>
              <a:rPr lang="en-US" sz="5400" b="1" kern="1000" spc="-150" smtClean="0">
                <a:solidFill>
                  <a:srgbClr val="009EE0"/>
                </a:solidFill>
                <a:latin typeface="Arial"/>
                <a:cs typeface="Arial"/>
              </a:rPr>
              <a:t>on the road.</a:t>
            </a:r>
            <a:endParaRPr lang="en-US" sz="5400" b="1" kern="1000" spc="-150" dirty="0" smtClean="0">
              <a:solidFill>
                <a:srgbClr val="009EE0"/>
              </a:solidFill>
              <a:latin typeface="Arial"/>
              <a:cs typeface="Arial"/>
            </a:endParaRPr>
          </a:p>
        </p:txBody>
      </p:sp>
      <p:sp>
        <p:nvSpPr>
          <p:cNvPr id="10" name="Slide Number Placeholder 9"/>
          <p:cNvSpPr>
            <a:spLocks noGrp="1"/>
          </p:cNvSpPr>
          <p:nvPr>
            <p:ph type="sldNum" sz="quarter" idx="12"/>
          </p:nvPr>
        </p:nvSpPr>
        <p:spPr/>
        <p:txBody>
          <a:bodyPr/>
          <a:lstStyle/>
          <a:p>
            <a:fld id="{A532C2C6-8DCD-1142-B89F-4C5A1BF6A314}" type="slidenum">
              <a:rPr lang="en-US" smtClean="0">
                <a:solidFill>
                  <a:prstClr val="black">
                    <a:tint val="75000"/>
                  </a:prstClr>
                </a:solidFill>
              </a:rPr>
              <a:pPr/>
              <a:t>20</a:t>
            </a:fld>
            <a:endParaRPr lang="en-US">
              <a:solidFill>
                <a:prstClr val="black">
                  <a:tint val="75000"/>
                </a:prstClr>
              </a:solidFill>
            </a:endParaRPr>
          </a:p>
        </p:txBody>
      </p:sp>
    </p:spTree>
    <p:extLst>
      <p:ext uri="{BB962C8B-B14F-4D97-AF65-F5344CB8AC3E}">
        <p14:creationId xmlns:p14="http://schemas.microsoft.com/office/powerpoint/2010/main" xmlns="" val="32200240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Picture 21" descr="Background Image1-04.eps"/>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0241"/>
            <a:ext cx="9158288" cy="51637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Rectangle 7"/>
          <p:cNvSpPr/>
          <p:nvPr/>
        </p:nvSpPr>
        <p:spPr>
          <a:xfrm>
            <a:off x="6180991" y="382191"/>
            <a:ext cx="2963009" cy="651272"/>
          </a:xfrm>
          <a:prstGeom prst="rect">
            <a:avLst/>
          </a:prstGeom>
          <a:solidFill>
            <a:srgbClr val="118BD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r" defTabSz="457189">
              <a:defRPr/>
            </a:pPr>
            <a:r>
              <a:rPr lang="en-US" sz="3600" b="1" spc="-150">
                <a:solidFill>
                  <a:prstClr val="white"/>
                </a:solidFill>
                <a:latin typeface="Arial" pitchFamily="34" charset="0"/>
                <a:cs typeface="Arial" pitchFamily="34" charset="0"/>
              </a:rPr>
              <a:t>The </a:t>
            </a:r>
            <a:r>
              <a:rPr lang="en-US" sz="3600" b="1" spc="-150" smtClean="0">
                <a:solidFill>
                  <a:prstClr val="white"/>
                </a:solidFill>
                <a:latin typeface="Arial" pitchFamily="34" charset="0"/>
                <a:cs typeface="Arial" pitchFamily="34" charset="0"/>
              </a:rPr>
              <a:t>Strategy</a:t>
            </a:r>
            <a:endParaRPr lang="en-US" sz="3600" b="1" spc="-150" dirty="0">
              <a:solidFill>
                <a:prstClr val="white"/>
              </a:solidFill>
              <a:latin typeface="Arial" pitchFamily="34" charset="0"/>
              <a:cs typeface="Arial" pitchFamily="34" charset="0"/>
            </a:endParaRPr>
          </a:p>
        </p:txBody>
      </p:sp>
      <p:cxnSp>
        <p:nvCxnSpPr>
          <p:cNvPr id="5" name="Straight Arrow Connector 4"/>
          <p:cNvCxnSpPr/>
          <p:nvPr/>
        </p:nvCxnSpPr>
        <p:spPr>
          <a:xfrm flipV="1">
            <a:off x="8161735" y="5214938"/>
            <a:ext cx="135731" cy="288131"/>
          </a:xfrm>
          <a:prstGeom prst="straightConnector1">
            <a:avLst/>
          </a:prstGeom>
          <a:ln w="50800">
            <a:solidFill>
              <a:schemeClr val="bg1"/>
            </a:solidFill>
            <a:tailEnd type="arrow"/>
          </a:ln>
        </p:spPr>
        <p:style>
          <a:lnRef idx="2">
            <a:schemeClr val="accent1"/>
          </a:lnRef>
          <a:fillRef idx="0">
            <a:schemeClr val="accent1"/>
          </a:fillRef>
          <a:effectRef idx="1">
            <a:schemeClr val="accent1"/>
          </a:effectRef>
          <a:fontRef idx="minor">
            <a:schemeClr val="tx1"/>
          </a:fontRef>
        </p:style>
      </p:cxnSp>
      <p:sp>
        <p:nvSpPr>
          <p:cNvPr id="57348" name="TextBox 5"/>
          <p:cNvSpPr txBox="1">
            <a:spLocks noChangeArrowheads="1"/>
          </p:cNvSpPr>
          <p:nvPr/>
        </p:nvSpPr>
        <p:spPr bwMode="auto">
          <a:xfrm>
            <a:off x="6434137" y="5509022"/>
            <a:ext cx="2777729"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defTabSz="608013">
              <a:spcBef>
                <a:spcPct val="20000"/>
              </a:spcBef>
              <a:buFont typeface="Arial" charset="0"/>
              <a:buChar char="•"/>
              <a:defRPr sz="4200">
                <a:solidFill>
                  <a:schemeClr val="tx1"/>
                </a:solidFill>
                <a:latin typeface="Calibri" charset="0"/>
              </a:defRPr>
            </a:lvl1pPr>
            <a:lvl2pPr marL="742950" indent="-285750" defTabSz="608013">
              <a:spcBef>
                <a:spcPct val="20000"/>
              </a:spcBef>
              <a:buFont typeface="Arial" charset="0"/>
              <a:buChar char="–"/>
              <a:defRPr sz="3700">
                <a:solidFill>
                  <a:schemeClr val="tx1"/>
                </a:solidFill>
                <a:latin typeface="Calibri" charset="0"/>
              </a:defRPr>
            </a:lvl2pPr>
            <a:lvl3pPr marL="1143000" indent="-228600" defTabSz="608013">
              <a:spcBef>
                <a:spcPct val="20000"/>
              </a:spcBef>
              <a:buFont typeface="Arial" charset="0"/>
              <a:buChar char="•"/>
              <a:defRPr sz="3200">
                <a:solidFill>
                  <a:schemeClr val="tx1"/>
                </a:solidFill>
                <a:latin typeface="Calibri" charset="0"/>
              </a:defRPr>
            </a:lvl3pPr>
            <a:lvl4pPr marL="1600200" indent="-228600" defTabSz="608013">
              <a:spcBef>
                <a:spcPct val="20000"/>
              </a:spcBef>
              <a:buFont typeface="Arial" charset="0"/>
              <a:buChar char="–"/>
              <a:defRPr sz="2600">
                <a:solidFill>
                  <a:schemeClr val="tx1"/>
                </a:solidFill>
                <a:latin typeface="Calibri" charset="0"/>
              </a:defRPr>
            </a:lvl4pPr>
            <a:lvl5pPr marL="2057400" indent="-228600" defTabSz="608013">
              <a:spcBef>
                <a:spcPct val="20000"/>
              </a:spcBef>
              <a:buFont typeface="Arial" charset="0"/>
              <a:buChar char="»"/>
              <a:defRPr sz="2600">
                <a:solidFill>
                  <a:schemeClr val="tx1"/>
                </a:solidFill>
                <a:latin typeface="Calibri" charset="0"/>
              </a:defRPr>
            </a:lvl5pPr>
            <a:lvl6pPr marL="2514600" indent="-228600" defTabSz="608013" eaLnBrk="0" fontAlgn="base" hangingPunct="0">
              <a:spcBef>
                <a:spcPct val="20000"/>
              </a:spcBef>
              <a:spcAft>
                <a:spcPct val="0"/>
              </a:spcAft>
              <a:buFont typeface="Arial" charset="0"/>
              <a:buChar char="»"/>
              <a:defRPr sz="2600">
                <a:solidFill>
                  <a:schemeClr val="tx1"/>
                </a:solidFill>
                <a:latin typeface="Calibri" charset="0"/>
              </a:defRPr>
            </a:lvl6pPr>
            <a:lvl7pPr marL="2971800" indent="-228600" defTabSz="608013" eaLnBrk="0" fontAlgn="base" hangingPunct="0">
              <a:spcBef>
                <a:spcPct val="20000"/>
              </a:spcBef>
              <a:spcAft>
                <a:spcPct val="0"/>
              </a:spcAft>
              <a:buFont typeface="Arial" charset="0"/>
              <a:buChar char="»"/>
              <a:defRPr sz="2600">
                <a:solidFill>
                  <a:schemeClr val="tx1"/>
                </a:solidFill>
                <a:latin typeface="Calibri" charset="0"/>
              </a:defRPr>
            </a:lvl7pPr>
            <a:lvl8pPr marL="3429000" indent="-228600" defTabSz="608013" eaLnBrk="0" fontAlgn="base" hangingPunct="0">
              <a:spcBef>
                <a:spcPct val="20000"/>
              </a:spcBef>
              <a:spcAft>
                <a:spcPct val="0"/>
              </a:spcAft>
              <a:buFont typeface="Arial" charset="0"/>
              <a:buChar char="»"/>
              <a:defRPr sz="2600">
                <a:solidFill>
                  <a:schemeClr val="tx1"/>
                </a:solidFill>
                <a:latin typeface="Calibri" charset="0"/>
              </a:defRPr>
            </a:lvl8pPr>
            <a:lvl9pPr marL="3886200" indent="-228600" defTabSz="608013" eaLnBrk="0" fontAlgn="base" hangingPunct="0">
              <a:spcBef>
                <a:spcPct val="20000"/>
              </a:spcBef>
              <a:spcAft>
                <a:spcPct val="0"/>
              </a:spcAft>
              <a:buFont typeface="Arial" charset="0"/>
              <a:buChar char="»"/>
              <a:defRPr sz="2600">
                <a:solidFill>
                  <a:schemeClr val="tx1"/>
                </a:solidFill>
                <a:latin typeface="Calibri" charset="0"/>
              </a:defRPr>
            </a:lvl9pPr>
          </a:lstStyle>
          <a:p>
            <a:pPr>
              <a:spcBef>
                <a:spcPct val="0"/>
              </a:spcBef>
              <a:buFontTx/>
              <a:buNone/>
            </a:pPr>
            <a:r>
              <a:rPr lang="en-US" altLang="en-US" sz="1200">
                <a:solidFill>
                  <a:srgbClr val="FFFFFF"/>
                </a:solidFill>
                <a:latin typeface="Arial" charset="0"/>
                <a:ea typeface="Arial" charset="0"/>
                <a:cs typeface="Arial" charset="0"/>
              </a:rPr>
              <a:t>SUNY logo endorsement always stays visible in front of all content, unless the SUNY logo is prominently featured somewhere else on the slide.</a:t>
            </a:r>
          </a:p>
        </p:txBody>
      </p:sp>
      <p:sp>
        <p:nvSpPr>
          <p:cNvPr id="57349" name="TextBox 9"/>
          <p:cNvSpPr txBox="1">
            <a:spLocks noChangeArrowheads="1"/>
          </p:cNvSpPr>
          <p:nvPr/>
        </p:nvSpPr>
        <p:spPr bwMode="auto">
          <a:xfrm>
            <a:off x="6612731" y="-834629"/>
            <a:ext cx="281940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defTabSz="608013">
              <a:spcBef>
                <a:spcPct val="20000"/>
              </a:spcBef>
              <a:buFont typeface="Arial" charset="0"/>
              <a:buChar char="•"/>
              <a:defRPr sz="4200">
                <a:solidFill>
                  <a:schemeClr val="tx1"/>
                </a:solidFill>
                <a:latin typeface="Calibri" charset="0"/>
              </a:defRPr>
            </a:lvl1pPr>
            <a:lvl2pPr marL="742950" indent="-285750" defTabSz="608013">
              <a:spcBef>
                <a:spcPct val="20000"/>
              </a:spcBef>
              <a:buFont typeface="Arial" charset="0"/>
              <a:buChar char="–"/>
              <a:defRPr sz="3700">
                <a:solidFill>
                  <a:schemeClr val="tx1"/>
                </a:solidFill>
                <a:latin typeface="Calibri" charset="0"/>
              </a:defRPr>
            </a:lvl2pPr>
            <a:lvl3pPr marL="1143000" indent="-228600" defTabSz="608013">
              <a:spcBef>
                <a:spcPct val="20000"/>
              </a:spcBef>
              <a:buFont typeface="Arial" charset="0"/>
              <a:buChar char="•"/>
              <a:defRPr sz="3200">
                <a:solidFill>
                  <a:schemeClr val="tx1"/>
                </a:solidFill>
                <a:latin typeface="Calibri" charset="0"/>
              </a:defRPr>
            </a:lvl3pPr>
            <a:lvl4pPr marL="1600200" indent="-228600" defTabSz="608013">
              <a:spcBef>
                <a:spcPct val="20000"/>
              </a:spcBef>
              <a:buFont typeface="Arial" charset="0"/>
              <a:buChar char="–"/>
              <a:defRPr sz="2600">
                <a:solidFill>
                  <a:schemeClr val="tx1"/>
                </a:solidFill>
                <a:latin typeface="Calibri" charset="0"/>
              </a:defRPr>
            </a:lvl4pPr>
            <a:lvl5pPr marL="2057400" indent="-228600" defTabSz="608013">
              <a:spcBef>
                <a:spcPct val="20000"/>
              </a:spcBef>
              <a:buFont typeface="Arial" charset="0"/>
              <a:buChar char="»"/>
              <a:defRPr sz="2600">
                <a:solidFill>
                  <a:schemeClr val="tx1"/>
                </a:solidFill>
                <a:latin typeface="Calibri" charset="0"/>
              </a:defRPr>
            </a:lvl5pPr>
            <a:lvl6pPr marL="2514600" indent="-228600" defTabSz="608013" eaLnBrk="0" fontAlgn="base" hangingPunct="0">
              <a:spcBef>
                <a:spcPct val="20000"/>
              </a:spcBef>
              <a:spcAft>
                <a:spcPct val="0"/>
              </a:spcAft>
              <a:buFont typeface="Arial" charset="0"/>
              <a:buChar char="»"/>
              <a:defRPr sz="2600">
                <a:solidFill>
                  <a:schemeClr val="tx1"/>
                </a:solidFill>
                <a:latin typeface="Calibri" charset="0"/>
              </a:defRPr>
            </a:lvl6pPr>
            <a:lvl7pPr marL="2971800" indent="-228600" defTabSz="608013" eaLnBrk="0" fontAlgn="base" hangingPunct="0">
              <a:spcBef>
                <a:spcPct val="20000"/>
              </a:spcBef>
              <a:spcAft>
                <a:spcPct val="0"/>
              </a:spcAft>
              <a:buFont typeface="Arial" charset="0"/>
              <a:buChar char="»"/>
              <a:defRPr sz="2600">
                <a:solidFill>
                  <a:schemeClr val="tx1"/>
                </a:solidFill>
                <a:latin typeface="Calibri" charset="0"/>
              </a:defRPr>
            </a:lvl7pPr>
            <a:lvl8pPr marL="3429000" indent="-228600" defTabSz="608013" eaLnBrk="0" fontAlgn="base" hangingPunct="0">
              <a:spcBef>
                <a:spcPct val="20000"/>
              </a:spcBef>
              <a:spcAft>
                <a:spcPct val="0"/>
              </a:spcAft>
              <a:buFont typeface="Arial" charset="0"/>
              <a:buChar char="»"/>
              <a:defRPr sz="2600">
                <a:solidFill>
                  <a:schemeClr val="tx1"/>
                </a:solidFill>
                <a:latin typeface="Calibri" charset="0"/>
              </a:defRPr>
            </a:lvl8pPr>
            <a:lvl9pPr marL="3886200" indent="-228600" defTabSz="608013" eaLnBrk="0" fontAlgn="base" hangingPunct="0">
              <a:spcBef>
                <a:spcPct val="20000"/>
              </a:spcBef>
              <a:spcAft>
                <a:spcPct val="0"/>
              </a:spcAft>
              <a:buFont typeface="Arial" charset="0"/>
              <a:buChar char="»"/>
              <a:defRPr sz="2600">
                <a:solidFill>
                  <a:schemeClr val="tx1"/>
                </a:solidFill>
                <a:latin typeface="Calibri" charset="0"/>
              </a:defRPr>
            </a:lvl9pPr>
          </a:lstStyle>
          <a:p>
            <a:pPr>
              <a:spcBef>
                <a:spcPct val="0"/>
              </a:spcBef>
              <a:buFontTx/>
              <a:buNone/>
            </a:pPr>
            <a:r>
              <a:rPr lang="en-US" altLang="en-US" sz="1200">
                <a:solidFill>
                  <a:srgbClr val="FFFFFF"/>
                </a:solidFill>
                <a:latin typeface="Arial" charset="0"/>
                <a:ea typeface="Arial" charset="0"/>
                <a:cs typeface="Arial" charset="0"/>
              </a:rPr>
              <a:t>Section titles are always placed on the right and right justified, at the same height as content titles.</a:t>
            </a:r>
          </a:p>
        </p:txBody>
      </p:sp>
      <p:pic>
        <p:nvPicPr>
          <p:cNvPr id="57350" name="Picture 20"/>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275910" y="4246960"/>
            <a:ext cx="1697831" cy="7881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7351" name="TextBox 22"/>
          <p:cNvSpPr txBox="1">
            <a:spLocks noChangeArrowheads="1"/>
          </p:cNvSpPr>
          <p:nvPr/>
        </p:nvSpPr>
        <p:spPr bwMode="auto">
          <a:xfrm>
            <a:off x="0" y="2121694"/>
            <a:ext cx="9144000" cy="11079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algn="ctr" defTabSz="457200"/>
            <a:r>
              <a:rPr lang="en-US" altLang="en-US" sz="6600" b="1">
                <a:solidFill>
                  <a:srgbClr val="009EE0"/>
                </a:solidFill>
                <a:latin typeface="Arial" charset="0"/>
                <a:ea typeface="Arial" charset="0"/>
                <a:cs typeface="Arial" charset="0"/>
              </a:rPr>
              <a:t>#StandWithSUNY</a:t>
            </a:r>
            <a:endParaRPr lang="en-US" altLang="en-US" sz="5400">
              <a:solidFill>
                <a:srgbClr val="009EE0"/>
              </a:solidFill>
            </a:endParaRPr>
          </a:p>
        </p:txBody>
      </p:sp>
      <p:sp>
        <p:nvSpPr>
          <p:cNvPr id="9" name="Slide Number Placeholder 8"/>
          <p:cNvSpPr>
            <a:spLocks noGrp="1"/>
          </p:cNvSpPr>
          <p:nvPr>
            <p:ph type="sldNum" sz="quarter" idx="12"/>
          </p:nvPr>
        </p:nvSpPr>
        <p:spPr/>
        <p:txBody>
          <a:bodyPr/>
          <a:lstStyle/>
          <a:p>
            <a:fld id="{A532C2C6-8DCD-1142-B89F-4C5A1BF6A314}" type="slidenum">
              <a:rPr lang="en-US" smtClean="0">
                <a:solidFill>
                  <a:prstClr val="black">
                    <a:tint val="75000"/>
                  </a:prstClr>
                </a:solidFill>
              </a:rPr>
              <a:pPr/>
              <a:t>21</a:t>
            </a:fld>
            <a:endParaRPr lang="en-US">
              <a:solidFill>
                <a:prstClr val="black">
                  <a:tint val="75000"/>
                </a:prstClr>
              </a:solidFill>
            </a:endParaRPr>
          </a:p>
        </p:txBody>
      </p:sp>
    </p:spTree>
    <p:extLst>
      <p:ext uri="{BB962C8B-B14F-4D97-AF65-F5344CB8AC3E}">
        <p14:creationId xmlns:p14="http://schemas.microsoft.com/office/powerpoint/2010/main" xmlns="" val="40069049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BLUE.jpg"/>
          <p:cNvPicPr>
            <a:picLocks noChangeAspect="1"/>
          </p:cNvPicPr>
          <p:nvPr/>
        </p:nvPicPr>
        <p:blipFill rotWithShape="1">
          <a:blip r:embed="rId3" cstate="screen">
            <a:extLst>
              <a:ext uri="{28A0092B-C50C-407E-A947-70E740481C1C}">
                <a14:useLocalDpi xmlns:a14="http://schemas.microsoft.com/office/drawing/2010/main" xmlns=""/>
              </a:ext>
            </a:extLst>
          </a:blip>
          <a:srcRect/>
          <a:stretch/>
        </p:blipFill>
        <p:spPr>
          <a:xfrm>
            <a:off x="0" y="-19050"/>
            <a:ext cx="9144000" cy="5162550"/>
          </a:xfrm>
          <a:prstGeom prst="rect">
            <a:avLst/>
          </a:prstGeom>
        </p:spPr>
      </p:pic>
      <p:sp>
        <p:nvSpPr>
          <p:cNvPr id="13" name="Rectangle 12"/>
          <p:cNvSpPr/>
          <p:nvPr/>
        </p:nvSpPr>
        <p:spPr>
          <a:xfrm>
            <a:off x="0" y="4508907"/>
            <a:ext cx="9144000" cy="338554"/>
          </a:xfrm>
          <a:prstGeom prst="rect">
            <a:avLst/>
          </a:prstGeom>
        </p:spPr>
        <p:txBody>
          <a:bodyPr wrap="square" anchor="ctr" anchorCtr="0">
            <a:spAutoFit/>
          </a:bodyPr>
          <a:lstStyle/>
          <a:p>
            <a:pPr algn="ctr"/>
            <a:r>
              <a:rPr lang="en-US" sz="1600" b="1" dirty="0" smtClean="0">
                <a:solidFill>
                  <a:schemeClr val="bg1"/>
                </a:solidFill>
                <a:latin typeface="Arial" pitchFamily="34" charset="0"/>
                <a:cs typeface="Arial" pitchFamily="34" charset="0"/>
              </a:rPr>
              <a:t>Chancellor Nancy L. Zimpher </a:t>
            </a:r>
            <a:r>
              <a:rPr lang="en-US" sz="1600" dirty="0" smtClean="0">
                <a:solidFill>
                  <a:schemeClr val="bg1"/>
                </a:solidFill>
                <a:latin typeface="Arial" pitchFamily="34" charset="0"/>
                <a:cs typeface="Arial" pitchFamily="34" charset="0"/>
              </a:rPr>
              <a:t>• University Faculty Senate •  October 23, 2015</a:t>
            </a:r>
          </a:p>
        </p:txBody>
      </p:sp>
      <p:pic>
        <p:nvPicPr>
          <p:cNvPr id="6" name="Picture 5"/>
          <p:cNvPicPr>
            <a:picLocks noChangeAspect="1"/>
          </p:cNvPicPr>
          <p:nvPr/>
        </p:nvPicPr>
        <p:blipFill>
          <a:blip r:embed="rId4" cstate="print">
            <a:extLst>
              <a:ext uri="{28A0092B-C50C-407E-A947-70E740481C1C}">
                <a14:useLocalDpi xmlns:a14="http://schemas.microsoft.com/office/drawing/2010/main" xmlns=""/>
              </a:ext>
            </a:extLst>
          </a:blip>
          <a:stretch>
            <a:fillRect/>
          </a:stretch>
        </p:blipFill>
        <p:spPr>
          <a:xfrm>
            <a:off x="782499" y="833344"/>
            <a:ext cx="3799332" cy="3090672"/>
          </a:xfrm>
          <a:prstGeom prst="rect">
            <a:avLst/>
          </a:prstGeom>
        </p:spPr>
      </p:pic>
      <p:sp>
        <p:nvSpPr>
          <p:cNvPr id="7" name="TextBox 6"/>
          <p:cNvSpPr txBox="1"/>
          <p:nvPr/>
        </p:nvSpPr>
        <p:spPr>
          <a:xfrm>
            <a:off x="3789063" y="1352113"/>
            <a:ext cx="5368727" cy="2123658"/>
          </a:xfrm>
          <a:prstGeom prst="rect">
            <a:avLst/>
          </a:prstGeom>
          <a:noFill/>
        </p:spPr>
        <p:txBody>
          <a:bodyPr wrap="square" rtlCol="0">
            <a:spAutoFit/>
          </a:bodyPr>
          <a:lstStyle/>
          <a:p>
            <a:r>
              <a:rPr lang="en-US" sz="4400" b="1" dirty="0" smtClean="0">
                <a:solidFill>
                  <a:schemeClr val="bg1"/>
                </a:solidFill>
                <a:latin typeface="Arial"/>
                <a:cs typeface="Arial"/>
              </a:rPr>
              <a:t>Taking Our</a:t>
            </a:r>
          </a:p>
          <a:p>
            <a:r>
              <a:rPr lang="en-US" sz="4400" b="1" dirty="0" smtClean="0">
                <a:solidFill>
                  <a:schemeClr val="bg1"/>
                </a:solidFill>
                <a:latin typeface="Arial"/>
                <a:cs typeface="Arial"/>
              </a:rPr>
              <a:t>Next Big Step</a:t>
            </a:r>
          </a:p>
          <a:p>
            <a:r>
              <a:rPr lang="en-US" sz="4400" b="1" dirty="0" smtClean="0">
                <a:solidFill>
                  <a:schemeClr val="bg1"/>
                </a:solidFill>
                <a:latin typeface="Arial"/>
                <a:cs typeface="Arial"/>
              </a:rPr>
              <a:t>Toward Success</a:t>
            </a:r>
            <a:endParaRPr lang="en-US" sz="4400" b="1" dirty="0">
              <a:solidFill>
                <a:schemeClr val="bg1"/>
              </a:solidFill>
              <a:latin typeface="Arial"/>
              <a:cs typeface="Arial"/>
            </a:endParaRPr>
          </a:p>
        </p:txBody>
      </p:sp>
      <p:sp>
        <p:nvSpPr>
          <p:cNvPr id="8" name="Slide Number Placeholder 7"/>
          <p:cNvSpPr>
            <a:spLocks noGrp="1"/>
          </p:cNvSpPr>
          <p:nvPr>
            <p:ph type="sldNum" sz="quarter" idx="12"/>
          </p:nvPr>
        </p:nvSpPr>
        <p:spPr/>
        <p:txBody>
          <a:bodyPr/>
          <a:lstStyle/>
          <a:p>
            <a:fld id="{A532C2C6-8DCD-1142-B89F-4C5A1BF6A314}" type="slidenum">
              <a:rPr lang="en-US" smtClean="0"/>
              <a:pPr/>
              <a:t>22</a:t>
            </a:fld>
            <a:endParaRPr lang="en-US"/>
          </a:p>
        </p:txBody>
      </p:sp>
    </p:spTree>
    <p:extLst>
      <p:ext uri="{BB962C8B-B14F-4D97-AF65-F5344CB8AC3E}">
        <p14:creationId xmlns:p14="http://schemas.microsoft.com/office/powerpoint/2010/main" xmlns="" val="38857310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AutoShape 2" descr="https://dl.dropboxusercontent.com/content_link/NeaWDyceWcjpm72jfz2it77TZo4K8pmv9DqhgkYI6kXB7a6WWFX6tqk0XZTWJoPj"/>
          <p:cNvSpPr>
            <a:spLocks noChangeAspect="1" noChangeArrowheads="1"/>
          </p:cNvSpPr>
          <p:nvPr/>
        </p:nvSpPr>
        <p:spPr bwMode="auto">
          <a:xfrm>
            <a:off x="155575" y="-4471988"/>
            <a:ext cx="13982700" cy="9324976"/>
          </a:xfrm>
          <a:prstGeom prst="rect">
            <a:avLst/>
          </a:prstGeom>
          <a:noFill/>
        </p:spPr>
        <p:txBody>
          <a:bodyPr vert="horz" wrap="square" lIns="91440" tIns="45720" rIns="91440" bIns="45720" numCol="1" anchor="t" anchorCtr="0" compatLnSpc="1">
            <a:prstTxWarp prst="textNoShape">
              <a:avLst/>
            </a:prstTxWarp>
          </a:bodyPr>
          <a:lstStyle/>
          <a:p>
            <a:pPr defTabSz="457200"/>
            <a:endParaRPr lang="en-US" sz="1800">
              <a:solidFill>
                <a:prstClr val="black"/>
              </a:solidFill>
            </a:endParaRPr>
          </a:p>
        </p:txBody>
      </p:sp>
      <p:pic>
        <p:nvPicPr>
          <p:cNvPr id="12" name="Picture 11" descr="SUNY-stringmap-wall-xray-solo.jpg"/>
          <p:cNvPicPr>
            <a:picLocks noChangeAspect="1"/>
          </p:cNvPicPr>
          <p:nvPr/>
        </p:nvPicPr>
        <p:blipFill rotWithShape="1">
          <a:blip r:embed="rId3" cstate="screen">
            <a:extLst>
              <a:ext uri="{28A0092B-C50C-407E-A947-70E740481C1C}">
                <a14:useLocalDpi xmlns:a14="http://schemas.microsoft.com/office/drawing/2010/main" xmlns=""/>
              </a:ext>
            </a:extLst>
          </a:blip>
          <a:srcRect l="6463" r="26829"/>
          <a:stretch/>
        </p:blipFill>
        <p:spPr>
          <a:xfrm>
            <a:off x="3493151" y="140677"/>
            <a:ext cx="5580511" cy="4637698"/>
          </a:xfrm>
          <a:prstGeom prst="rect">
            <a:avLst/>
          </a:prstGeom>
        </p:spPr>
      </p:pic>
      <p:pic>
        <p:nvPicPr>
          <p:cNvPr id="14" name="Picture 13" descr="green-map-marker.png"/>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a:off x="6496547" y="504395"/>
            <a:ext cx="418284" cy="410926"/>
          </a:xfrm>
          <a:prstGeom prst="rect">
            <a:avLst/>
          </a:prstGeom>
        </p:spPr>
      </p:pic>
      <p:pic>
        <p:nvPicPr>
          <p:cNvPr id="16" name="Picture 15" descr="green-map-marker.png"/>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a:off x="3849305" y="2033795"/>
            <a:ext cx="418284" cy="410926"/>
          </a:xfrm>
          <a:prstGeom prst="rect">
            <a:avLst/>
          </a:prstGeom>
        </p:spPr>
      </p:pic>
      <p:pic>
        <p:nvPicPr>
          <p:cNvPr id="17" name="Picture 16" descr="green-map-marker.png"/>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a:off x="5658097" y="2048601"/>
            <a:ext cx="418284" cy="410926"/>
          </a:xfrm>
          <a:prstGeom prst="rect">
            <a:avLst/>
          </a:prstGeom>
        </p:spPr>
      </p:pic>
      <p:pic>
        <p:nvPicPr>
          <p:cNvPr id="18" name="Picture 17" descr="green-map-marker.png"/>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a:off x="7455585" y="3914422"/>
            <a:ext cx="418284" cy="410926"/>
          </a:xfrm>
          <a:prstGeom prst="rect">
            <a:avLst/>
          </a:prstGeom>
        </p:spPr>
      </p:pic>
      <p:pic>
        <p:nvPicPr>
          <p:cNvPr id="19" name="Picture 18" descr="green-map-marker.png"/>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a:off x="7176728" y="2239257"/>
            <a:ext cx="418284" cy="410926"/>
          </a:xfrm>
          <a:prstGeom prst="rect">
            <a:avLst/>
          </a:prstGeom>
        </p:spPr>
      </p:pic>
      <p:sp>
        <p:nvSpPr>
          <p:cNvPr id="15" name="Rectangle 14"/>
          <p:cNvSpPr/>
          <p:nvPr/>
        </p:nvSpPr>
        <p:spPr>
          <a:xfrm>
            <a:off x="0" y="378101"/>
            <a:ext cx="4019341" cy="1027790"/>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defTabSz="457200"/>
            <a:r>
              <a:rPr lang="en-US" sz="3600" b="1" spc="-150" dirty="0" smtClean="0">
                <a:solidFill>
                  <a:prstClr val="white"/>
                </a:solidFill>
                <a:latin typeface="Arial" pitchFamily="34" charset="0"/>
                <a:cs typeface="Arial" pitchFamily="34" charset="0"/>
              </a:rPr>
              <a:t>#1: CAUSE</a:t>
            </a:r>
            <a:endParaRPr lang="en-US" sz="3600" b="1" spc="-150" dirty="0">
              <a:solidFill>
                <a:prstClr val="white"/>
              </a:solidFill>
              <a:latin typeface="Arial" pitchFamily="34" charset="0"/>
              <a:cs typeface="Arial" pitchFamily="34" charset="0"/>
            </a:endParaRPr>
          </a:p>
        </p:txBody>
      </p:sp>
      <p:sp>
        <p:nvSpPr>
          <p:cNvPr id="20" name="Rectangle 19"/>
          <p:cNvSpPr/>
          <p:nvPr/>
        </p:nvSpPr>
        <p:spPr>
          <a:xfrm>
            <a:off x="0" y="4781550"/>
            <a:ext cx="9144000" cy="361950"/>
          </a:xfrm>
          <a:prstGeom prst="rect">
            <a:avLst/>
          </a:prstGeom>
          <a:solidFill>
            <a:srgbClr val="009EE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a:solidFill>
                <a:prstClr val="white"/>
              </a:solidFill>
            </a:endParaRPr>
          </a:p>
        </p:txBody>
      </p:sp>
      <p:pic>
        <p:nvPicPr>
          <p:cNvPr id="21" name="Picture 20" descr="SUNY_NEW_LOGO_287_White.eps"/>
          <p:cNvPicPr>
            <a:picLocks noChangeAspect="1"/>
          </p:cNvPicPr>
          <p:nvPr/>
        </p:nvPicPr>
        <p:blipFill rotWithShape="1">
          <a:blip r:embed="rId5" cstate="screen">
            <a:extLst>
              <a:ext uri="{28A0092B-C50C-407E-A947-70E740481C1C}">
                <a14:useLocalDpi xmlns:a14="http://schemas.microsoft.com/office/drawing/2010/main" xmlns=""/>
              </a:ext>
            </a:extLst>
          </a:blip>
          <a:srcRect l="-5434" t="29708" b="27572"/>
          <a:stretch/>
        </p:blipFill>
        <p:spPr>
          <a:xfrm>
            <a:off x="0" y="4781550"/>
            <a:ext cx="1847850" cy="365125"/>
          </a:xfrm>
          <a:prstGeom prst="rect">
            <a:avLst/>
          </a:prstGeom>
        </p:spPr>
      </p:pic>
      <p:sp>
        <p:nvSpPr>
          <p:cNvPr id="13" name="TextBox 12"/>
          <p:cNvSpPr txBox="1"/>
          <p:nvPr/>
        </p:nvSpPr>
        <p:spPr>
          <a:xfrm>
            <a:off x="468630" y="1828800"/>
            <a:ext cx="2171700" cy="1107996"/>
          </a:xfrm>
          <a:prstGeom prst="rect">
            <a:avLst/>
          </a:prstGeom>
          <a:noFill/>
        </p:spPr>
        <p:txBody>
          <a:bodyPr wrap="square" rtlCol="0">
            <a:spAutoFit/>
          </a:bodyPr>
          <a:lstStyle/>
          <a:p>
            <a:pPr algn="ctr"/>
            <a:r>
              <a:rPr lang="en-US" sz="2200" b="1" dirty="0" smtClean="0">
                <a:solidFill>
                  <a:schemeClr val="bg1"/>
                </a:solidFill>
                <a:latin typeface="Arial" pitchFamily="34" charset="0"/>
                <a:cs typeface="Arial" pitchFamily="34" charset="0"/>
              </a:rPr>
              <a:t>BUILDING ON THE POWER OF SUNY</a:t>
            </a:r>
            <a:endParaRPr lang="en-US" sz="22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xmlns="" val="35903027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778443" y="1274294"/>
            <a:ext cx="8046594" cy="3085054"/>
            <a:chOff x="1389022" y="1872776"/>
            <a:chExt cx="7242658" cy="2565874"/>
          </a:xfrm>
        </p:grpSpPr>
        <p:sp>
          <p:nvSpPr>
            <p:cNvPr id="5" name="Rectangle 4"/>
            <p:cNvSpPr/>
            <p:nvPr/>
          </p:nvSpPr>
          <p:spPr>
            <a:xfrm>
              <a:off x="1389022" y="1872776"/>
              <a:ext cx="6697140" cy="2340919"/>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just"/>
              <a:r>
                <a:rPr lang="en-US" sz="3600" b="1" spc="-113" dirty="0">
                  <a:solidFill>
                    <a:prstClr val="white"/>
                  </a:solidFill>
                  <a:latin typeface="Arial" pitchFamily="34" charset="0"/>
                  <a:cs typeface="Arial" pitchFamily="34" charset="0"/>
                </a:rPr>
                <a:t>SUNY will be a key engine of</a:t>
              </a:r>
            </a:p>
            <a:p>
              <a:pPr algn="just"/>
              <a:r>
                <a:rPr lang="en-US" sz="3600" b="1" spc="-113" dirty="0">
                  <a:solidFill>
                    <a:prstClr val="white"/>
                  </a:solidFill>
                  <a:latin typeface="Arial" pitchFamily="34" charset="0"/>
                  <a:cs typeface="Arial" pitchFamily="34" charset="0"/>
                </a:rPr>
                <a:t>revitalization for New York </a:t>
              </a:r>
            </a:p>
            <a:p>
              <a:pPr algn="just"/>
              <a:r>
                <a:rPr lang="en-US" sz="3600" b="1" spc="-113" dirty="0">
                  <a:solidFill>
                    <a:prstClr val="white"/>
                  </a:solidFill>
                  <a:latin typeface="Arial" pitchFamily="34" charset="0"/>
                  <a:cs typeface="Arial" pitchFamily="34" charset="0"/>
                </a:rPr>
                <a:t>State’s economy and </a:t>
              </a:r>
            </a:p>
            <a:p>
              <a:pPr algn="just"/>
              <a:r>
                <a:rPr lang="en-US" sz="3600" b="1" spc="-113" dirty="0">
                  <a:solidFill>
                    <a:prstClr val="white"/>
                  </a:solidFill>
                  <a:latin typeface="Arial" pitchFamily="34" charset="0"/>
                  <a:cs typeface="Arial" pitchFamily="34" charset="0"/>
                </a:rPr>
                <a:t>enhance the quality </a:t>
              </a:r>
            </a:p>
            <a:p>
              <a:pPr algn="just"/>
              <a:r>
                <a:rPr lang="en-US" sz="3600" b="1" spc="-113" dirty="0">
                  <a:solidFill>
                    <a:prstClr val="white"/>
                  </a:solidFill>
                  <a:latin typeface="Arial" pitchFamily="34" charset="0"/>
                  <a:cs typeface="Arial" pitchFamily="34" charset="0"/>
                </a:rPr>
                <a:t>of life for the state’s citizens.</a:t>
              </a:r>
            </a:p>
          </p:txBody>
        </p:sp>
        <p:pic>
          <p:nvPicPr>
            <p:cNvPr id="14" name="Picture 13" descr="SOU 2015 PPT Map logo Rev SUNY.png"/>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5442950" y="1934679"/>
              <a:ext cx="3188730" cy="2503971"/>
            </a:xfrm>
            <a:prstGeom prst="rect">
              <a:avLst/>
            </a:prstGeom>
          </p:spPr>
        </p:pic>
      </p:grpSp>
      <p:sp>
        <p:nvSpPr>
          <p:cNvPr id="3" name="Title 2"/>
          <p:cNvSpPr>
            <a:spLocks noGrp="1"/>
          </p:cNvSpPr>
          <p:nvPr>
            <p:ph type="title"/>
          </p:nvPr>
        </p:nvSpPr>
        <p:spPr/>
        <p:txBody>
          <a:bodyPr/>
          <a:lstStyle/>
          <a:p>
            <a:r>
              <a:rPr lang="en-US" sz="3200" spc="-113" dirty="0"/>
              <a:t>Big, Hairy, Audacious </a:t>
            </a:r>
            <a:r>
              <a:rPr lang="en-US" sz="3200" spc="-113" dirty="0" smtClean="0"/>
              <a:t>Goal</a:t>
            </a:r>
            <a:endParaRPr lang="en-US" sz="3200" dirty="0"/>
          </a:p>
        </p:txBody>
      </p:sp>
    </p:spTree>
    <p:extLst>
      <p:ext uri="{BB962C8B-B14F-4D97-AF65-F5344CB8AC3E}">
        <p14:creationId xmlns:p14="http://schemas.microsoft.com/office/powerpoint/2010/main" xmlns="" val="2662404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descr="BLUE.jpg"/>
          <p:cNvPicPr>
            <a:picLocks noChangeAspect="1"/>
          </p:cNvPicPr>
          <p:nvPr/>
        </p:nvPicPr>
        <p:blipFill rotWithShape="1">
          <a:blip r:embed="rId3" cstate="screen">
            <a:extLst>
              <a:ext uri="{28A0092B-C50C-407E-A947-70E740481C1C}">
                <a14:useLocalDpi xmlns:a14="http://schemas.microsoft.com/office/drawing/2010/main" xmlns=""/>
              </a:ext>
            </a:extLst>
          </a:blip>
          <a:srcRect/>
          <a:stretch/>
        </p:blipFill>
        <p:spPr>
          <a:xfrm>
            <a:off x="0" y="-19050"/>
            <a:ext cx="9144000" cy="5162550"/>
          </a:xfrm>
          <a:prstGeom prst="rect">
            <a:avLst/>
          </a:prstGeom>
        </p:spPr>
      </p:pic>
      <p:sp>
        <p:nvSpPr>
          <p:cNvPr id="33" name="Rectangle 32"/>
          <p:cNvSpPr/>
          <p:nvPr/>
        </p:nvSpPr>
        <p:spPr>
          <a:xfrm>
            <a:off x="0" y="-22225"/>
            <a:ext cx="9144000" cy="5165725"/>
          </a:xfrm>
          <a:prstGeom prst="rect">
            <a:avLst/>
          </a:prstGeom>
          <a:gradFill flip="none" rotWithShape="1">
            <a:gsLst>
              <a:gs pos="0">
                <a:srgbClr val="023873"/>
              </a:gs>
              <a:gs pos="100000">
                <a:srgbClr val="023873">
                  <a:alpha val="33000"/>
                </a:srgbClr>
              </a:gs>
            </a:gsLst>
            <a:path path="circle">
              <a:fillToRect l="100000" t="100000"/>
            </a:path>
            <a:tileRect r="-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4" name="Rectangle 33"/>
          <p:cNvSpPr/>
          <p:nvPr/>
        </p:nvSpPr>
        <p:spPr>
          <a:xfrm>
            <a:off x="0" y="4781550"/>
            <a:ext cx="9144000" cy="361950"/>
          </a:xfrm>
          <a:prstGeom prst="rect">
            <a:avLst/>
          </a:prstGeom>
          <a:solidFill>
            <a:srgbClr val="009EE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pic>
        <p:nvPicPr>
          <p:cNvPr id="35" name="Picture 34" descr="SUNY_NEW_LOGO_287_White.eps"/>
          <p:cNvPicPr>
            <a:picLocks noChangeAspect="1"/>
          </p:cNvPicPr>
          <p:nvPr/>
        </p:nvPicPr>
        <p:blipFill rotWithShape="1">
          <a:blip r:embed="rId4" cstate="screen">
            <a:extLst>
              <a:ext uri="{28A0092B-C50C-407E-A947-70E740481C1C}">
                <a14:useLocalDpi xmlns:a14="http://schemas.microsoft.com/office/drawing/2010/main" xmlns=""/>
              </a:ext>
            </a:extLst>
          </a:blip>
          <a:srcRect l="-5434" t="29708" b="27572"/>
          <a:stretch/>
        </p:blipFill>
        <p:spPr>
          <a:xfrm>
            <a:off x="0" y="4781550"/>
            <a:ext cx="1847850" cy="365125"/>
          </a:xfrm>
          <a:prstGeom prst="rect">
            <a:avLst/>
          </a:prstGeom>
        </p:spPr>
      </p:pic>
      <p:sp>
        <p:nvSpPr>
          <p:cNvPr id="8" name="Rectangle 7"/>
          <p:cNvSpPr/>
          <p:nvPr/>
        </p:nvSpPr>
        <p:spPr>
          <a:xfrm>
            <a:off x="0" y="382246"/>
            <a:ext cx="2819400" cy="650687"/>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b="1" spc="-150" dirty="0" smtClean="0">
                <a:solidFill>
                  <a:prstClr val="white"/>
                </a:solidFill>
                <a:latin typeface="Arial" pitchFamily="34" charset="0"/>
                <a:cs typeface="Arial" pitchFamily="34" charset="0"/>
              </a:rPr>
              <a:t>Six Big Ideas</a:t>
            </a:r>
            <a:endParaRPr lang="en-US" sz="3600" b="1" spc="-150" dirty="0">
              <a:solidFill>
                <a:prstClr val="white"/>
              </a:solidFill>
              <a:latin typeface="Arial" pitchFamily="34" charset="0"/>
              <a:cs typeface="Arial" pitchFamily="34" charset="0"/>
            </a:endParaRPr>
          </a:p>
        </p:txBody>
      </p:sp>
      <p:pic>
        <p:nvPicPr>
          <p:cNvPr id="4" name="Picture 6"/>
          <p:cNvPicPr>
            <a:picLocks noChangeAspect="1" noChangeArrowheads="1"/>
          </p:cNvPicPr>
          <p:nvPr/>
        </p:nvPicPr>
        <p:blipFill>
          <a:blip r:embed="rId5" cstate="screen">
            <a:extLst>
              <a:ext uri="{28A0092B-C50C-407E-A947-70E740481C1C}">
                <a14:useLocalDpi xmlns:a14="http://schemas.microsoft.com/office/drawing/2010/main" xmlns=""/>
              </a:ext>
            </a:extLst>
          </a:blip>
          <a:srcRect/>
          <a:stretch>
            <a:fillRect/>
          </a:stretch>
        </p:blipFill>
        <p:spPr bwMode="auto">
          <a:xfrm>
            <a:off x="1972172" y="1706054"/>
            <a:ext cx="1670304" cy="16703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grpSp>
        <p:nvGrpSpPr>
          <p:cNvPr id="16" name="Group 21"/>
          <p:cNvGrpSpPr>
            <a:grpSpLocks/>
          </p:cNvGrpSpPr>
          <p:nvPr/>
        </p:nvGrpSpPr>
        <p:grpSpPr bwMode="auto">
          <a:xfrm>
            <a:off x="3143953" y="-190691"/>
            <a:ext cx="1759785" cy="2136349"/>
            <a:chOff x="2181" y="2529"/>
            <a:chExt cx="1416" cy="1719"/>
          </a:xfrm>
        </p:grpSpPr>
        <p:pic>
          <p:nvPicPr>
            <p:cNvPr id="17" name="Picture 17"/>
            <p:cNvPicPr>
              <a:picLocks noChangeAspect="1" noChangeArrowheads="1"/>
            </p:cNvPicPr>
            <p:nvPr/>
          </p:nvPicPr>
          <p:blipFill>
            <a:blip r:embed="rId6" cstate="screen">
              <a:extLst>
                <a:ext uri="{28A0092B-C50C-407E-A947-70E740481C1C}">
                  <a14:useLocalDpi xmlns:a14="http://schemas.microsoft.com/office/drawing/2010/main" xmlns=""/>
                </a:ext>
              </a:extLst>
            </a:blip>
            <a:srcRect b="6627"/>
            <a:stretch>
              <a:fillRect/>
            </a:stretch>
          </p:blipFill>
          <p:spPr bwMode="auto">
            <a:xfrm>
              <a:off x="2181" y="2529"/>
              <a:ext cx="1416" cy="17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pic>
          <p:nvPicPr>
            <p:cNvPr id="18" name="Picture 18"/>
            <p:cNvPicPr>
              <a:picLocks noChangeAspect="1" noChangeArrowheads="1"/>
            </p:cNvPicPr>
            <p:nvPr/>
          </p:nvPicPr>
          <p:blipFill>
            <a:blip r:embed="rId7" cstate="screen">
              <a:extLst>
                <a:ext uri="{28A0092B-C50C-407E-A947-70E740481C1C}">
                  <a14:useLocalDpi xmlns:a14="http://schemas.microsoft.com/office/drawing/2010/main" xmlns=""/>
                </a:ext>
              </a:extLst>
            </a:blip>
            <a:srcRect/>
            <a:stretch>
              <a:fillRect/>
            </a:stretch>
          </p:blipFill>
          <p:spPr bwMode="auto">
            <a:xfrm>
              <a:off x="2216" y="2842"/>
              <a:ext cx="1333" cy="1334"/>
            </a:xfrm>
            <a:prstGeom prst="rect">
              <a:avLst/>
            </a:prstGeom>
            <a:noFill/>
            <a:ln>
              <a:noFill/>
            </a:ln>
            <a:extLst>
              <a:ext uri="{909E8E84-426E-40DD-AFC4-6F175D3DCCD1}">
                <a14:hiddenFill xmlns:a14="http://schemas.microsoft.com/office/drawing/2010/main" xmlns="">
                  <a:solidFill>
                    <a:srgbClr val="FFFFFF">
                      <a:alpha val="54999"/>
                    </a:srgbClr>
                  </a:solidFill>
                </a14:hiddenFill>
              </a:ext>
              <a:ext uri="{91240B29-F687-4F45-9708-019B960494DF}">
                <a14:hiddenLine xmlns:a14="http://schemas.microsoft.com/office/drawing/2010/main" xmlns="" w="12700">
                  <a:solidFill>
                    <a:schemeClr val="tx1">
                      <a:alpha val="54999"/>
                    </a:schemeClr>
                  </a:solidFill>
                  <a:miter lim="800000"/>
                  <a:headEnd/>
                  <a:tailEnd/>
                </a14:hiddenLine>
              </a:ext>
            </a:extLst>
          </p:spPr>
        </p:pic>
      </p:grpSp>
      <p:grpSp>
        <p:nvGrpSpPr>
          <p:cNvPr id="5" name="Group 7"/>
          <p:cNvGrpSpPr>
            <a:grpSpLocks/>
          </p:cNvGrpSpPr>
          <p:nvPr/>
        </p:nvGrpSpPr>
        <p:grpSpPr bwMode="auto">
          <a:xfrm>
            <a:off x="2883527" y="3140861"/>
            <a:ext cx="2213403" cy="1784641"/>
            <a:chOff x="0" y="0"/>
            <a:chExt cx="3779" cy="3024"/>
          </a:xfrm>
        </p:grpSpPr>
        <p:pic>
          <p:nvPicPr>
            <p:cNvPr id="6" name="Picture 8"/>
            <p:cNvPicPr>
              <a:picLocks noChangeAspect="1" noChangeArrowheads="1"/>
            </p:cNvPicPr>
            <p:nvPr/>
          </p:nvPicPr>
          <p:blipFill>
            <a:blip r:embed="rId8" cstate="screen">
              <a:extLst>
                <a:ext uri="{28A0092B-C50C-407E-A947-70E740481C1C}">
                  <a14:useLocalDpi xmlns:a14="http://schemas.microsoft.com/office/drawing/2010/main" xmlns=""/>
                </a:ext>
              </a:extLst>
            </a:blip>
            <a:srcRect/>
            <a:stretch>
              <a:fillRect/>
            </a:stretch>
          </p:blipFill>
          <p:spPr bwMode="auto">
            <a:xfrm>
              <a:off x="0" y="0"/>
              <a:ext cx="3779" cy="30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pic>
          <p:nvPicPr>
            <p:cNvPr id="7" name="Picture 9"/>
            <p:cNvPicPr>
              <a:picLocks noChangeAspect="1" noChangeArrowheads="1"/>
            </p:cNvPicPr>
            <p:nvPr/>
          </p:nvPicPr>
          <p:blipFill>
            <a:blip r:embed="rId9" cstate="screen">
              <a:extLst>
                <a:ext uri="{28A0092B-C50C-407E-A947-70E740481C1C}">
                  <a14:useLocalDpi xmlns:a14="http://schemas.microsoft.com/office/drawing/2010/main" xmlns=""/>
                </a:ext>
              </a:extLst>
            </a:blip>
            <a:srcRect/>
            <a:stretch>
              <a:fillRect/>
            </a:stretch>
          </p:blipFill>
          <p:spPr bwMode="auto">
            <a:xfrm>
              <a:off x="488" y="24"/>
              <a:ext cx="2888" cy="2888"/>
            </a:xfrm>
            <a:prstGeom prst="rect">
              <a:avLst/>
            </a:prstGeom>
            <a:noFill/>
            <a:ln>
              <a:noFill/>
            </a:ln>
            <a:extLst>
              <a:ext uri="{909E8E84-426E-40DD-AFC4-6F175D3DCCD1}">
                <a14:hiddenFill xmlns:a14="http://schemas.microsoft.com/office/drawing/2010/main" xmlns="">
                  <a:solidFill>
                    <a:srgbClr val="FFFFFF">
                      <a:alpha val="54999"/>
                    </a:srgbClr>
                  </a:solidFill>
                </a14:hiddenFill>
              </a:ext>
              <a:ext uri="{91240B29-F687-4F45-9708-019B960494DF}">
                <a14:hiddenLine xmlns:a14="http://schemas.microsoft.com/office/drawing/2010/main" xmlns="" w="12700">
                  <a:solidFill>
                    <a:schemeClr val="tx1">
                      <a:alpha val="54999"/>
                    </a:schemeClr>
                  </a:solidFill>
                  <a:miter lim="800000"/>
                  <a:headEnd/>
                  <a:tailEnd/>
                </a14:hiddenLine>
              </a:ext>
            </a:extLst>
          </p:spPr>
        </p:pic>
      </p:grpSp>
      <p:grpSp>
        <p:nvGrpSpPr>
          <p:cNvPr id="10" name="Group 10"/>
          <p:cNvGrpSpPr>
            <a:grpSpLocks/>
          </p:cNvGrpSpPr>
          <p:nvPr/>
        </p:nvGrpSpPr>
        <p:grpSpPr bwMode="auto">
          <a:xfrm>
            <a:off x="7262422" y="1622909"/>
            <a:ext cx="1881578" cy="1971059"/>
            <a:chOff x="0" y="0"/>
            <a:chExt cx="3273" cy="3328"/>
          </a:xfrm>
        </p:grpSpPr>
        <p:pic>
          <p:nvPicPr>
            <p:cNvPr id="11" name="Picture 11"/>
            <p:cNvPicPr>
              <a:picLocks noChangeAspect="1" noChangeArrowheads="1"/>
            </p:cNvPicPr>
            <p:nvPr/>
          </p:nvPicPr>
          <p:blipFill>
            <a:blip r:embed="rId10" cstate="print">
              <a:extLst>
                <a:ext uri="{28A0092B-C50C-407E-A947-70E740481C1C}">
                  <a14:useLocalDpi xmlns:a14="http://schemas.microsoft.com/office/drawing/2010/main" xmlns=""/>
                </a:ext>
              </a:extLst>
            </a:blip>
            <a:srcRect/>
            <a:stretch>
              <a:fillRect/>
            </a:stretch>
          </p:blipFill>
          <p:spPr bwMode="auto">
            <a:xfrm>
              <a:off x="0" y="0"/>
              <a:ext cx="3273" cy="33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pic>
          <p:nvPicPr>
            <p:cNvPr id="12" name="Picture 12"/>
            <p:cNvPicPr>
              <a:picLocks noChangeAspect="1" noChangeArrowheads="1"/>
            </p:cNvPicPr>
            <p:nvPr/>
          </p:nvPicPr>
          <p:blipFill>
            <a:blip r:embed="rId11" cstate="screen">
              <a:extLst>
                <a:ext uri="{28A0092B-C50C-407E-A947-70E740481C1C}">
                  <a14:useLocalDpi xmlns:a14="http://schemas.microsoft.com/office/drawing/2010/main" xmlns=""/>
                </a:ext>
              </a:extLst>
            </a:blip>
            <a:srcRect/>
            <a:stretch>
              <a:fillRect/>
            </a:stretch>
          </p:blipFill>
          <p:spPr bwMode="auto">
            <a:xfrm>
              <a:off x="249" y="104"/>
              <a:ext cx="2888" cy="2888"/>
            </a:xfrm>
            <a:prstGeom prst="rect">
              <a:avLst/>
            </a:prstGeom>
            <a:noFill/>
            <a:ln>
              <a:noFill/>
            </a:ln>
            <a:extLst>
              <a:ext uri="{909E8E84-426E-40DD-AFC4-6F175D3DCCD1}">
                <a14:hiddenFill xmlns:a14="http://schemas.microsoft.com/office/drawing/2010/main" xmlns="">
                  <a:solidFill>
                    <a:srgbClr val="FFFFFF">
                      <a:alpha val="54999"/>
                    </a:srgbClr>
                  </a:solidFill>
                </a14:hiddenFill>
              </a:ext>
              <a:ext uri="{91240B29-F687-4F45-9708-019B960494DF}">
                <a14:hiddenLine xmlns:a14="http://schemas.microsoft.com/office/drawing/2010/main" xmlns="" w="12700">
                  <a:solidFill>
                    <a:schemeClr val="tx1">
                      <a:alpha val="54999"/>
                    </a:schemeClr>
                  </a:solidFill>
                  <a:miter lim="800000"/>
                  <a:headEnd/>
                  <a:tailEnd/>
                </a14:hiddenLine>
              </a:ext>
            </a:extLst>
          </p:spPr>
        </p:pic>
      </p:grpSp>
      <p:pic>
        <p:nvPicPr>
          <p:cNvPr id="19" name="Picture 19"/>
          <p:cNvPicPr>
            <a:picLocks noChangeAspect="1" noChangeArrowheads="1"/>
          </p:cNvPicPr>
          <p:nvPr/>
        </p:nvPicPr>
        <p:blipFill>
          <a:blip r:embed="rId12" cstate="screen">
            <a:extLst>
              <a:ext uri="{28A0092B-C50C-407E-A947-70E740481C1C}">
                <a14:useLocalDpi xmlns:a14="http://schemas.microsoft.com/office/drawing/2010/main" xmlns=""/>
              </a:ext>
            </a:extLst>
          </a:blip>
          <a:srcRect/>
          <a:stretch>
            <a:fillRect/>
          </a:stretch>
        </p:blipFill>
        <p:spPr bwMode="auto">
          <a:xfrm>
            <a:off x="6107569" y="3155025"/>
            <a:ext cx="1722161" cy="17221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sp>
        <p:nvSpPr>
          <p:cNvPr id="20" name="TextBox 19"/>
          <p:cNvSpPr txBox="1"/>
          <p:nvPr/>
        </p:nvSpPr>
        <p:spPr>
          <a:xfrm>
            <a:off x="7975131" y="3343307"/>
            <a:ext cx="1183869" cy="646331"/>
          </a:xfrm>
          <a:prstGeom prst="rect">
            <a:avLst/>
          </a:prstGeom>
          <a:noFill/>
        </p:spPr>
        <p:txBody>
          <a:bodyPr wrap="square" rtlCol="0">
            <a:spAutoFit/>
          </a:bodyPr>
          <a:lstStyle/>
          <a:p>
            <a:pPr algn="r"/>
            <a:r>
              <a:rPr lang="en-US" sz="1200" dirty="0" smtClean="0">
                <a:solidFill>
                  <a:prstClr val="white"/>
                </a:solidFill>
                <a:latin typeface="Arial"/>
                <a:cs typeface="Arial"/>
              </a:rPr>
              <a:t>SUNY and a </a:t>
            </a:r>
            <a:br>
              <a:rPr lang="en-US" sz="1200" dirty="0" smtClean="0">
                <a:solidFill>
                  <a:prstClr val="white"/>
                </a:solidFill>
                <a:latin typeface="Arial"/>
                <a:cs typeface="Arial"/>
              </a:rPr>
            </a:br>
            <a:r>
              <a:rPr lang="en-US" sz="1200" b="1" dirty="0" smtClean="0">
                <a:solidFill>
                  <a:prstClr val="white"/>
                </a:solidFill>
                <a:latin typeface="Arial"/>
                <a:cs typeface="Arial"/>
              </a:rPr>
              <a:t>Healthier </a:t>
            </a:r>
          </a:p>
          <a:p>
            <a:pPr algn="r"/>
            <a:r>
              <a:rPr lang="en-US" sz="1200" b="1" dirty="0" smtClean="0">
                <a:solidFill>
                  <a:prstClr val="white"/>
                </a:solidFill>
                <a:latin typeface="Arial"/>
                <a:cs typeface="Arial"/>
              </a:rPr>
              <a:t>New York</a:t>
            </a:r>
            <a:endParaRPr lang="en-US" sz="1200" b="1" dirty="0">
              <a:solidFill>
                <a:prstClr val="white"/>
              </a:solidFill>
              <a:latin typeface="Arial"/>
              <a:cs typeface="Arial"/>
            </a:endParaRPr>
          </a:p>
        </p:txBody>
      </p:sp>
      <p:sp>
        <p:nvSpPr>
          <p:cNvPr id="21" name="TextBox 20"/>
          <p:cNvSpPr txBox="1"/>
          <p:nvPr/>
        </p:nvSpPr>
        <p:spPr>
          <a:xfrm>
            <a:off x="1872888" y="4128137"/>
            <a:ext cx="3048000" cy="646331"/>
          </a:xfrm>
          <a:prstGeom prst="rect">
            <a:avLst/>
          </a:prstGeom>
          <a:noFill/>
        </p:spPr>
        <p:txBody>
          <a:bodyPr wrap="square" rtlCol="0">
            <a:spAutoFit/>
          </a:bodyPr>
          <a:lstStyle/>
          <a:p>
            <a:r>
              <a:rPr lang="en-US" sz="1200" dirty="0" smtClean="0">
                <a:solidFill>
                  <a:prstClr val="white"/>
                </a:solidFill>
                <a:latin typeface="Arial"/>
                <a:cs typeface="Arial"/>
              </a:rPr>
              <a:t>SUNY and the </a:t>
            </a:r>
          </a:p>
          <a:p>
            <a:r>
              <a:rPr lang="en-US" sz="1200" b="1" dirty="0" smtClean="0">
                <a:solidFill>
                  <a:prstClr val="white"/>
                </a:solidFill>
                <a:latin typeface="Arial"/>
                <a:cs typeface="Arial"/>
              </a:rPr>
              <a:t>Seamless </a:t>
            </a:r>
          </a:p>
          <a:p>
            <a:r>
              <a:rPr lang="en-US" sz="1200" b="1" dirty="0" smtClean="0">
                <a:solidFill>
                  <a:prstClr val="white"/>
                </a:solidFill>
                <a:latin typeface="Arial"/>
                <a:cs typeface="Arial"/>
              </a:rPr>
              <a:t>Education Pipeline</a:t>
            </a:r>
            <a:endParaRPr lang="en-US" sz="1200" b="1" dirty="0">
              <a:solidFill>
                <a:prstClr val="white"/>
              </a:solidFill>
              <a:latin typeface="Arial"/>
              <a:cs typeface="Arial"/>
            </a:endParaRPr>
          </a:p>
        </p:txBody>
      </p:sp>
      <p:sp>
        <p:nvSpPr>
          <p:cNvPr id="22" name="TextBox 21"/>
          <p:cNvSpPr txBox="1"/>
          <p:nvPr/>
        </p:nvSpPr>
        <p:spPr>
          <a:xfrm>
            <a:off x="7405567" y="94206"/>
            <a:ext cx="1402087" cy="646331"/>
          </a:xfrm>
          <a:prstGeom prst="rect">
            <a:avLst/>
          </a:prstGeom>
          <a:noFill/>
        </p:spPr>
        <p:txBody>
          <a:bodyPr wrap="square" rtlCol="0">
            <a:spAutoFit/>
          </a:bodyPr>
          <a:lstStyle/>
          <a:p>
            <a:pPr algn="r"/>
            <a:r>
              <a:rPr lang="en-US" sz="1200" dirty="0" smtClean="0">
                <a:solidFill>
                  <a:prstClr val="white"/>
                </a:solidFill>
                <a:latin typeface="Arial"/>
                <a:cs typeface="Arial"/>
              </a:rPr>
              <a:t>SUNY and an </a:t>
            </a:r>
            <a:r>
              <a:rPr lang="en-US" sz="1200" b="1" dirty="0" smtClean="0">
                <a:solidFill>
                  <a:prstClr val="white"/>
                </a:solidFill>
                <a:latin typeface="Arial"/>
                <a:cs typeface="Arial"/>
              </a:rPr>
              <a:t>Energy-Smart New York</a:t>
            </a:r>
            <a:endParaRPr lang="en-US" sz="1200" b="1" dirty="0">
              <a:solidFill>
                <a:prstClr val="white"/>
              </a:solidFill>
              <a:latin typeface="Arial"/>
              <a:cs typeface="Arial"/>
            </a:endParaRPr>
          </a:p>
        </p:txBody>
      </p:sp>
      <p:sp>
        <p:nvSpPr>
          <p:cNvPr id="23" name="TextBox 22"/>
          <p:cNvSpPr txBox="1"/>
          <p:nvPr/>
        </p:nvSpPr>
        <p:spPr>
          <a:xfrm>
            <a:off x="4703358" y="171518"/>
            <a:ext cx="1049866" cy="461665"/>
          </a:xfrm>
          <a:prstGeom prst="rect">
            <a:avLst/>
          </a:prstGeom>
          <a:noFill/>
        </p:spPr>
        <p:txBody>
          <a:bodyPr wrap="square" rtlCol="0">
            <a:spAutoFit/>
          </a:bodyPr>
          <a:lstStyle/>
          <a:p>
            <a:r>
              <a:rPr lang="en-US" sz="1200" dirty="0" smtClean="0">
                <a:solidFill>
                  <a:prstClr val="white"/>
                </a:solidFill>
                <a:latin typeface="Arial"/>
                <a:cs typeface="Arial"/>
              </a:rPr>
              <a:t>SUNY and </a:t>
            </a:r>
          </a:p>
          <a:p>
            <a:r>
              <a:rPr lang="en-US" sz="1200" dirty="0" smtClean="0">
                <a:solidFill>
                  <a:prstClr val="white"/>
                </a:solidFill>
                <a:latin typeface="Arial"/>
                <a:cs typeface="Arial"/>
              </a:rPr>
              <a:t>the </a:t>
            </a:r>
            <a:r>
              <a:rPr lang="en-US" sz="1200" b="1" dirty="0" smtClean="0">
                <a:solidFill>
                  <a:prstClr val="white"/>
                </a:solidFill>
                <a:latin typeface="Arial"/>
                <a:cs typeface="Arial"/>
              </a:rPr>
              <a:t>World</a:t>
            </a:r>
            <a:endParaRPr lang="en-US" sz="1200" b="1" dirty="0">
              <a:solidFill>
                <a:prstClr val="white"/>
              </a:solidFill>
              <a:latin typeface="Arial"/>
              <a:cs typeface="Arial"/>
            </a:endParaRPr>
          </a:p>
        </p:txBody>
      </p:sp>
      <p:sp>
        <p:nvSpPr>
          <p:cNvPr id="24" name="TextBox 23"/>
          <p:cNvSpPr txBox="1"/>
          <p:nvPr/>
        </p:nvSpPr>
        <p:spPr>
          <a:xfrm>
            <a:off x="7192800" y="4316344"/>
            <a:ext cx="1981200" cy="461665"/>
          </a:xfrm>
          <a:prstGeom prst="rect">
            <a:avLst/>
          </a:prstGeom>
          <a:noFill/>
        </p:spPr>
        <p:txBody>
          <a:bodyPr wrap="square" rtlCol="0">
            <a:spAutoFit/>
          </a:bodyPr>
          <a:lstStyle/>
          <a:p>
            <a:pPr algn="r"/>
            <a:r>
              <a:rPr lang="en-US" sz="1200" dirty="0" smtClean="0">
                <a:solidFill>
                  <a:prstClr val="white"/>
                </a:solidFill>
                <a:latin typeface="Arial"/>
                <a:cs typeface="Arial"/>
              </a:rPr>
              <a:t>SUNY and the </a:t>
            </a:r>
            <a:br>
              <a:rPr lang="en-US" sz="1200" dirty="0" smtClean="0">
                <a:solidFill>
                  <a:prstClr val="white"/>
                </a:solidFill>
                <a:latin typeface="Arial"/>
                <a:cs typeface="Arial"/>
              </a:rPr>
            </a:br>
            <a:r>
              <a:rPr lang="en-US" sz="1200" b="1" dirty="0" smtClean="0">
                <a:solidFill>
                  <a:prstClr val="white"/>
                </a:solidFill>
                <a:latin typeface="Arial"/>
                <a:cs typeface="Arial"/>
              </a:rPr>
              <a:t>Vibrant Community</a:t>
            </a:r>
            <a:endParaRPr lang="en-US" sz="1200" b="1" dirty="0">
              <a:solidFill>
                <a:prstClr val="white"/>
              </a:solidFill>
              <a:latin typeface="Arial"/>
              <a:cs typeface="Arial"/>
            </a:endParaRPr>
          </a:p>
        </p:txBody>
      </p:sp>
      <p:sp>
        <p:nvSpPr>
          <p:cNvPr id="25" name="TextBox 24"/>
          <p:cNvSpPr txBox="1"/>
          <p:nvPr/>
        </p:nvSpPr>
        <p:spPr>
          <a:xfrm>
            <a:off x="814127" y="2893613"/>
            <a:ext cx="1981200" cy="646331"/>
          </a:xfrm>
          <a:prstGeom prst="rect">
            <a:avLst/>
          </a:prstGeom>
          <a:noFill/>
        </p:spPr>
        <p:txBody>
          <a:bodyPr wrap="square" rtlCol="0">
            <a:spAutoFit/>
          </a:bodyPr>
          <a:lstStyle/>
          <a:p>
            <a:r>
              <a:rPr lang="en-US" sz="1200" dirty="0" smtClean="0">
                <a:solidFill>
                  <a:prstClr val="white"/>
                </a:solidFill>
                <a:latin typeface="Arial"/>
                <a:cs typeface="Arial"/>
              </a:rPr>
              <a:t>SUNY and the </a:t>
            </a:r>
            <a:r>
              <a:rPr lang="en-US" sz="1200" b="1" dirty="0" smtClean="0">
                <a:solidFill>
                  <a:prstClr val="white"/>
                </a:solidFill>
                <a:latin typeface="Arial"/>
                <a:cs typeface="Arial"/>
              </a:rPr>
              <a:t>Entrepreneurial </a:t>
            </a:r>
            <a:br>
              <a:rPr lang="en-US" sz="1200" b="1" dirty="0" smtClean="0">
                <a:solidFill>
                  <a:prstClr val="white"/>
                </a:solidFill>
                <a:latin typeface="Arial"/>
                <a:cs typeface="Arial"/>
              </a:rPr>
            </a:br>
            <a:r>
              <a:rPr lang="en-US" sz="1200" b="1" dirty="0" smtClean="0">
                <a:solidFill>
                  <a:prstClr val="white"/>
                </a:solidFill>
                <a:latin typeface="Arial"/>
                <a:cs typeface="Arial"/>
              </a:rPr>
              <a:t>Century</a:t>
            </a:r>
            <a:endParaRPr lang="en-US" sz="1200" b="1" dirty="0">
              <a:solidFill>
                <a:prstClr val="white"/>
              </a:solidFill>
              <a:latin typeface="Arial"/>
              <a:cs typeface="Arial"/>
            </a:endParaRPr>
          </a:p>
        </p:txBody>
      </p:sp>
      <p:pic>
        <p:nvPicPr>
          <p:cNvPr id="29" name="Picture 28" descr="the_Power_of_SUNY_in_Sphere copy.png"/>
          <p:cNvPicPr>
            <a:picLocks noChangeAspect="1"/>
          </p:cNvPicPr>
          <p:nvPr/>
        </p:nvPicPr>
        <p:blipFill>
          <a:blip r:embed="rId13" cstate="screen">
            <a:extLst>
              <a:ext uri="{28A0092B-C50C-407E-A947-70E740481C1C}">
                <a14:useLocalDpi xmlns:a14="http://schemas.microsoft.com/office/drawing/2010/main" xmlns=""/>
              </a:ext>
            </a:extLst>
          </a:blip>
          <a:stretch>
            <a:fillRect/>
          </a:stretch>
        </p:blipFill>
        <p:spPr>
          <a:xfrm>
            <a:off x="3930101" y="1032933"/>
            <a:ext cx="3004202" cy="3013575"/>
          </a:xfrm>
          <a:prstGeom prst="rect">
            <a:avLst/>
          </a:prstGeom>
        </p:spPr>
      </p:pic>
      <p:pic>
        <p:nvPicPr>
          <p:cNvPr id="26" name="Picture 2" descr="http://newscenter.lbl.gov/wp-content/uploads/105_2580412.jpg"/>
          <p:cNvPicPr>
            <a:picLocks noChangeAspect="1" noChangeArrowheads="1"/>
          </p:cNvPicPr>
          <p:nvPr/>
        </p:nvPicPr>
        <p:blipFill rotWithShape="1">
          <a:blip r:embed="rId14" cstate="screen">
            <a:extLst>
              <a:ext uri="{28A0092B-C50C-407E-A947-70E740481C1C}">
                <a14:useLocalDpi xmlns:a14="http://schemas.microsoft.com/office/drawing/2010/main" xmlns=""/>
              </a:ext>
            </a:extLst>
          </a:blip>
          <a:srcRect/>
          <a:stretch/>
        </p:blipFill>
        <p:spPr bwMode="auto">
          <a:xfrm>
            <a:off x="6166549" y="202247"/>
            <a:ext cx="1642225" cy="1650216"/>
          </a:xfrm>
          <a:prstGeom prst="ellipse">
            <a:avLst/>
          </a:prstGeom>
          <a:ln w="63500" cap="rnd">
            <a:noFill/>
          </a:ln>
          <a:effectLst/>
          <a:scene3d>
            <a:camera prst="orthographicFront"/>
            <a:lightRig rig="contrasting" dir="t">
              <a:rot lat="0" lon="0" rev="3000000"/>
            </a:lightRig>
          </a:scene3d>
          <a:sp3d contourW="7620">
            <a:contourClr>
              <a:srgbClr val="333333"/>
            </a:contourClr>
          </a:sp3d>
          <a:extLst>
            <a:ext uri="{909E8E84-426E-40DD-AFC4-6F175D3DCCD1}">
              <a14:hiddenFill xmlns:a14="http://schemas.microsoft.com/office/drawing/2010/main" xmlns="">
                <a:solidFill>
                  <a:srgbClr val="FFFFFF"/>
                </a:solidFill>
              </a14:hiddenFill>
            </a:ext>
          </a:extLst>
        </p:spPr>
      </p:pic>
      <p:pic>
        <p:nvPicPr>
          <p:cNvPr id="15" name="Picture 15"/>
          <p:cNvPicPr>
            <a:picLocks noChangeAspect="1" noChangeArrowheads="1"/>
          </p:cNvPicPr>
          <p:nvPr/>
        </p:nvPicPr>
        <p:blipFill>
          <a:blip r:embed="rId11" cstate="screen">
            <a:extLst>
              <a:ext uri="{28A0092B-C50C-407E-A947-70E740481C1C}">
                <a14:useLocalDpi xmlns:a14="http://schemas.microsoft.com/office/drawing/2010/main" xmlns=""/>
              </a:ext>
            </a:extLst>
          </a:blip>
          <a:srcRect/>
          <a:stretch>
            <a:fillRect/>
          </a:stretch>
        </p:blipFill>
        <p:spPr bwMode="auto">
          <a:xfrm>
            <a:off x="6154626" y="171518"/>
            <a:ext cx="1654148" cy="1706346"/>
          </a:xfrm>
          <a:prstGeom prst="rect">
            <a:avLst/>
          </a:prstGeom>
          <a:noFill/>
          <a:ln>
            <a:noFill/>
          </a:ln>
          <a:extLst>
            <a:ext uri="{909E8E84-426E-40DD-AFC4-6F175D3DCCD1}">
              <a14:hiddenFill xmlns:a14="http://schemas.microsoft.com/office/drawing/2010/main" xmlns="">
                <a:solidFill>
                  <a:srgbClr val="FFFFFF">
                    <a:alpha val="54999"/>
                  </a:srgbClr>
                </a:solidFill>
              </a14:hiddenFill>
            </a:ext>
            <a:ext uri="{91240B29-F687-4F45-9708-019B960494DF}">
              <a14:hiddenLine xmlns:a14="http://schemas.microsoft.com/office/drawing/2010/main" xmlns="" w="12700">
                <a:solidFill>
                  <a:schemeClr val="tx1">
                    <a:alpha val="54999"/>
                  </a:schemeClr>
                </a:solidFill>
                <a:miter lim="800000"/>
                <a:headEnd/>
                <a:tailEnd/>
              </a14:hiddenLine>
            </a:ext>
          </a:extLst>
        </p:spPr>
      </p:pic>
    </p:spTree>
    <p:extLst>
      <p:ext uri="{BB962C8B-B14F-4D97-AF65-F5344CB8AC3E}">
        <p14:creationId xmlns:p14="http://schemas.microsoft.com/office/powerpoint/2010/main" xmlns="" val="9370771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watermark__BLUE_logo.png"/>
          <p:cNvPicPr>
            <a:picLocks noChangeAspect="1"/>
          </p:cNvPicPr>
          <p:nvPr/>
        </p:nvPicPr>
        <p:blipFill>
          <a:blip r:embed="rId3" cstate="print">
            <a:duotone>
              <a:schemeClr val="bg2">
                <a:shade val="45000"/>
                <a:satMod val="135000"/>
              </a:schemeClr>
              <a:prstClr val="white"/>
            </a:duotone>
            <a:lum bright="100000"/>
            <a:extLst>
              <a:ext uri="{28A0092B-C50C-407E-A947-70E740481C1C}">
                <a14:useLocalDpi xmlns:a14="http://schemas.microsoft.com/office/drawing/2010/main" xmlns=""/>
              </a:ext>
            </a:extLst>
          </a:blip>
          <a:srcRect l="-11619"/>
          <a:stretch>
            <a:fillRect/>
          </a:stretch>
        </p:blipFill>
        <p:spPr bwMode="auto">
          <a:xfrm>
            <a:off x="117298" y="3257374"/>
            <a:ext cx="930289" cy="621404"/>
          </a:xfrm>
          <a:prstGeom prst="rect">
            <a:avLst/>
          </a:prstGeom>
          <a:noFill/>
          <a:ln w="9525">
            <a:noFill/>
            <a:miter lim="800000"/>
            <a:headEnd/>
            <a:tailEnd/>
          </a:ln>
        </p:spPr>
      </p:pic>
      <p:pic>
        <p:nvPicPr>
          <p:cNvPr id="10" name="Picture 9"/>
          <p:cNvPicPr>
            <a:picLocks noChangeAspect="1"/>
          </p:cNvPicPr>
          <p:nvPr/>
        </p:nvPicPr>
        <p:blipFill rotWithShape="1">
          <a:blip r:embed="rId4" cstate="print">
            <a:extLst>
              <a:ext uri="{28A0092B-C50C-407E-A947-70E740481C1C}">
                <a14:useLocalDpi xmlns:a14="http://schemas.microsoft.com/office/drawing/2010/main" xmlns="" val="0"/>
              </a:ext>
            </a:extLst>
          </a:blip>
          <a:srcRect l="4694" t="7336" r="26055" b="13439"/>
          <a:stretch/>
        </p:blipFill>
        <p:spPr>
          <a:xfrm>
            <a:off x="2398427" y="0"/>
            <a:ext cx="6745573" cy="5143500"/>
          </a:xfrm>
          <a:prstGeom prst="rect">
            <a:avLst/>
          </a:prstGeom>
        </p:spPr>
      </p:pic>
      <p:pic>
        <p:nvPicPr>
          <p:cNvPr id="2" name="Picture 1"/>
          <p:cNvPicPr>
            <a:picLocks noChangeAspect="1"/>
          </p:cNvPicPr>
          <p:nvPr/>
        </p:nvPicPr>
        <p:blipFill>
          <a:blip r:embed="rId5" cstate="print"/>
          <a:stretch>
            <a:fillRect/>
          </a:stretch>
        </p:blipFill>
        <p:spPr>
          <a:xfrm>
            <a:off x="0" y="0"/>
            <a:ext cx="6858000" cy="5143500"/>
          </a:xfrm>
          <a:prstGeom prst="rect">
            <a:avLst/>
          </a:prstGeom>
        </p:spPr>
      </p:pic>
      <p:pic>
        <p:nvPicPr>
          <p:cNvPr id="6" name="Picture 5"/>
          <p:cNvPicPr>
            <a:picLocks noChangeAspect="1"/>
          </p:cNvPicPr>
          <p:nvPr/>
        </p:nvPicPr>
        <p:blipFill rotWithShape="1">
          <a:blip r:embed="rId6" cstate="print">
            <a:extLst>
              <a:ext uri="{28A0092B-C50C-407E-A947-70E740481C1C}">
                <a14:useLocalDpi xmlns:a14="http://schemas.microsoft.com/office/drawing/2010/main" xmlns="" val="0"/>
              </a:ext>
            </a:extLst>
          </a:blip>
          <a:srcRect l="3700" t="14876" r="22292" b="22563"/>
          <a:stretch/>
        </p:blipFill>
        <p:spPr>
          <a:xfrm>
            <a:off x="228600" y="1276350"/>
            <a:ext cx="6366933" cy="3581400"/>
          </a:xfrm>
          <a:prstGeom prst="rect">
            <a:avLst/>
          </a:prstGeom>
        </p:spPr>
      </p:pic>
      <p:sp>
        <p:nvSpPr>
          <p:cNvPr id="18" name="Rectangle 17"/>
          <p:cNvSpPr/>
          <p:nvPr/>
        </p:nvSpPr>
        <p:spPr>
          <a:xfrm>
            <a:off x="0" y="219134"/>
            <a:ext cx="9144000" cy="1138773"/>
          </a:xfrm>
          <a:prstGeom prst="rect">
            <a:avLst/>
          </a:prstGeom>
          <a:solidFill>
            <a:schemeClr val="bg1">
              <a:alpha val="50000"/>
            </a:schemeClr>
          </a:solidFill>
        </p:spPr>
        <p:txBody>
          <a:bodyPr wrap="square">
            <a:spAutoFit/>
          </a:bodyPr>
          <a:lstStyle/>
          <a:p>
            <a:r>
              <a:rPr lang="en-US" sz="3600" b="1" dirty="0" smtClean="0">
                <a:solidFill>
                  <a:srgbClr val="004C93"/>
                </a:solidFill>
                <a:latin typeface="Arial" pitchFamily="34" charset="0"/>
                <a:cs typeface="Arial" pitchFamily="34" charset="0"/>
              </a:rPr>
              <a:t>#1: EFFECT</a:t>
            </a:r>
          </a:p>
          <a:p>
            <a:r>
              <a:rPr lang="en-US" sz="3200" b="1" dirty="0" err="1" smtClean="0">
                <a:solidFill>
                  <a:srgbClr val="004C93"/>
                </a:solidFill>
                <a:latin typeface="Arial" pitchFamily="34" charset="0"/>
                <a:cs typeface="Arial" pitchFamily="34" charset="0"/>
              </a:rPr>
              <a:t>Systemness</a:t>
            </a:r>
            <a:r>
              <a:rPr lang="en-US" sz="3200" b="1" dirty="0" smtClean="0">
                <a:solidFill>
                  <a:srgbClr val="004C93"/>
                </a:solidFill>
                <a:latin typeface="Arial" pitchFamily="34" charset="0"/>
                <a:cs typeface="Arial" pitchFamily="34" charset="0"/>
              </a:rPr>
              <a:t> at Work Yielded:</a:t>
            </a:r>
            <a:endParaRPr lang="en-US" sz="3200" b="1" i="1" dirty="0" smtClean="0">
              <a:solidFill>
                <a:srgbClr val="004C93"/>
              </a:solidFill>
              <a:latin typeface="Arial" pitchFamily="34" charset="0"/>
              <a:cs typeface="Arial" pitchFamily="34" charset="0"/>
            </a:endParaRPr>
          </a:p>
        </p:txBody>
      </p:sp>
      <p:sp>
        <p:nvSpPr>
          <p:cNvPr id="7" name="Rectangle 6"/>
          <p:cNvSpPr/>
          <p:nvPr/>
        </p:nvSpPr>
        <p:spPr>
          <a:xfrm>
            <a:off x="4750420" y="3800413"/>
            <a:ext cx="4393580" cy="584776"/>
          </a:xfrm>
          <a:prstGeom prst="rect">
            <a:avLst/>
          </a:prstGeom>
          <a:solidFill>
            <a:srgbClr val="00B0F0"/>
          </a:solidFill>
        </p:spPr>
        <p:txBody>
          <a:bodyPr wrap="square">
            <a:spAutoFit/>
          </a:bodyPr>
          <a:lstStyle/>
          <a:p>
            <a:pPr algn="ctr"/>
            <a:r>
              <a:rPr lang="en-US" sz="3200" b="1" dirty="0" smtClean="0">
                <a:solidFill>
                  <a:prstClr val="white"/>
                </a:solidFill>
                <a:latin typeface="Arial" pitchFamily="34" charset="0"/>
                <a:cs typeface="Arial" pitchFamily="34" charset="0"/>
              </a:rPr>
              <a:t>Capital/2020</a:t>
            </a:r>
            <a:endParaRPr lang="en-US" sz="3200" b="1" i="1" dirty="0" smtClean="0">
              <a:solidFill>
                <a:prstClr val="white"/>
              </a:solidFill>
              <a:latin typeface="Arial" pitchFamily="34" charset="0"/>
              <a:cs typeface="Arial" pitchFamily="34" charset="0"/>
            </a:endParaRPr>
          </a:p>
        </p:txBody>
      </p:sp>
      <p:sp>
        <p:nvSpPr>
          <p:cNvPr id="9" name="Rectangle 8"/>
          <p:cNvSpPr/>
          <p:nvPr/>
        </p:nvSpPr>
        <p:spPr>
          <a:xfrm>
            <a:off x="4750420" y="1610073"/>
            <a:ext cx="4393580" cy="584775"/>
          </a:xfrm>
          <a:prstGeom prst="rect">
            <a:avLst/>
          </a:prstGeom>
          <a:solidFill>
            <a:srgbClr val="00B0F0"/>
          </a:solidFill>
        </p:spPr>
        <p:txBody>
          <a:bodyPr wrap="square">
            <a:spAutoFit/>
          </a:bodyPr>
          <a:lstStyle/>
          <a:p>
            <a:pPr algn="ctr"/>
            <a:r>
              <a:rPr lang="en-US" sz="3200" b="1" dirty="0" smtClean="0">
                <a:solidFill>
                  <a:prstClr val="white"/>
                </a:solidFill>
                <a:latin typeface="Arial" pitchFamily="34" charset="0"/>
                <a:cs typeface="Arial" pitchFamily="34" charset="0"/>
              </a:rPr>
              <a:t>Rational Tuition</a:t>
            </a:r>
            <a:endParaRPr lang="en-US" sz="3200" b="1" i="1" dirty="0" smtClean="0">
              <a:solidFill>
                <a:prstClr val="white"/>
              </a:solidFill>
              <a:latin typeface="Arial" pitchFamily="34" charset="0"/>
              <a:cs typeface="Arial" pitchFamily="34" charset="0"/>
            </a:endParaRPr>
          </a:p>
        </p:txBody>
      </p:sp>
      <p:sp>
        <p:nvSpPr>
          <p:cNvPr id="11" name="TextBox 10"/>
          <p:cNvSpPr txBox="1"/>
          <p:nvPr/>
        </p:nvSpPr>
        <p:spPr>
          <a:xfrm>
            <a:off x="4750420" y="2496791"/>
            <a:ext cx="4393580" cy="1077218"/>
          </a:xfrm>
          <a:prstGeom prst="rect">
            <a:avLst/>
          </a:prstGeom>
          <a:solidFill>
            <a:srgbClr val="00B0F0"/>
          </a:solidFill>
        </p:spPr>
        <p:txBody>
          <a:bodyPr wrap="square">
            <a:spAutoFit/>
          </a:bodyPr>
          <a:lstStyle>
            <a:defPPr>
              <a:defRPr lang="en-US"/>
            </a:defPPr>
            <a:lvl1pPr algn="ctr">
              <a:defRPr sz="3200" b="1">
                <a:solidFill>
                  <a:schemeClr val="bg1"/>
                </a:solidFill>
                <a:latin typeface="Arial" pitchFamily="34" charset="0"/>
                <a:cs typeface="Arial"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smtClean="0">
                <a:solidFill>
                  <a:prstClr val="white"/>
                </a:solidFill>
              </a:rPr>
              <a:t>Maintenance of Effort (MOE)</a:t>
            </a:r>
            <a:endParaRPr lang="en-US" dirty="0">
              <a:solidFill>
                <a:prstClr val="white"/>
              </a:solidFill>
            </a:endParaRPr>
          </a:p>
        </p:txBody>
      </p:sp>
    </p:spTree>
    <p:extLst>
      <p:ext uri="{BB962C8B-B14F-4D97-AF65-F5344CB8AC3E}">
        <p14:creationId xmlns:p14="http://schemas.microsoft.com/office/powerpoint/2010/main" xmlns="" val="81688307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200" spc="-113" dirty="0" smtClean="0"/>
              <a:t>#2: CAUSE</a:t>
            </a:r>
            <a:endParaRPr lang="en-US" sz="3200" dirty="0"/>
          </a:p>
        </p:txBody>
      </p:sp>
      <p:sp>
        <p:nvSpPr>
          <p:cNvPr id="717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169" name="Object 1"/>
          <p:cNvGraphicFramePr>
            <a:graphicFrameLocks noChangeAspect="1"/>
          </p:cNvGraphicFramePr>
          <p:nvPr/>
        </p:nvGraphicFramePr>
        <p:xfrm>
          <a:off x="2005149" y="1174803"/>
          <a:ext cx="4735285" cy="3544080"/>
        </p:xfrm>
        <a:graphic>
          <a:graphicData uri="http://schemas.openxmlformats.org/presentationml/2006/ole">
            <p:oleObj spid="_x0000_s7172" name="Slide" r:id="rId4" imgW="4570315" imgH="3427437" progId="PowerPoint.Slide.12">
              <p:embed/>
            </p:oleObj>
          </a:graphicData>
        </a:graphic>
      </p:graphicFrame>
    </p:spTree>
    <p:extLst>
      <p:ext uri="{BB962C8B-B14F-4D97-AF65-F5344CB8AC3E}">
        <p14:creationId xmlns:p14="http://schemas.microsoft.com/office/powerpoint/2010/main" xmlns="" val="2662404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742950"/>
            <a:ext cx="5554133" cy="331470"/>
          </a:xfrm>
        </p:spPr>
        <p:txBody>
          <a:bodyPr/>
          <a:lstStyle/>
          <a:p>
            <a:r>
              <a:rPr lang="en-US" sz="3200" spc="-113" dirty="0" smtClean="0"/>
              <a:t>#2: EFFECT</a:t>
            </a:r>
            <a:br>
              <a:rPr lang="en-US" sz="3200" spc="-113" dirty="0" smtClean="0"/>
            </a:br>
            <a:endParaRPr lang="en-US" sz="3200" dirty="0"/>
          </a:p>
        </p:txBody>
      </p:sp>
      <p:pic>
        <p:nvPicPr>
          <p:cNvPr id="4" name="Picture 2"/>
          <p:cNvPicPr>
            <a:picLocks noChangeAspect="1" noChangeArrowheads="1"/>
          </p:cNvPicPr>
          <p:nvPr/>
        </p:nvPicPr>
        <p:blipFill>
          <a:blip r:embed="rId3" cstate="print"/>
          <a:srcRect/>
          <a:stretch>
            <a:fillRect/>
          </a:stretch>
        </p:blipFill>
        <p:spPr bwMode="auto">
          <a:xfrm>
            <a:off x="4240530" y="729768"/>
            <a:ext cx="4104404" cy="3980027"/>
          </a:xfrm>
          <a:prstGeom prst="rect">
            <a:avLst/>
          </a:prstGeom>
          <a:noFill/>
          <a:ln w="9525">
            <a:noFill/>
            <a:miter lim="800000"/>
            <a:headEnd/>
            <a:tailEnd/>
          </a:ln>
          <a:effectLst/>
        </p:spPr>
      </p:pic>
      <p:sp>
        <p:nvSpPr>
          <p:cNvPr id="5" name="TextBox 4"/>
          <p:cNvSpPr txBox="1"/>
          <p:nvPr/>
        </p:nvSpPr>
        <p:spPr>
          <a:xfrm>
            <a:off x="0" y="1760220"/>
            <a:ext cx="4663440" cy="1015663"/>
          </a:xfrm>
          <a:prstGeom prst="rect">
            <a:avLst/>
          </a:prstGeom>
          <a:noFill/>
        </p:spPr>
        <p:txBody>
          <a:bodyPr wrap="square" rtlCol="0">
            <a:spAutoFit/>
          </a:bodyPr>
          <a:lstStyle/>
          <a:p>
            <a:pPr algn="ctr"/>
            <a:r>
              <a:rPr lang="en-US" sz="2000" b="1" dirty="0" smtClean="0">
                <a:solidFill>
                  <a:schemeClr val="bg1"/>
                </a:solidFill>
                <a:latin typeface="Arial" pitchFamily="34" charset="0"/>
                <a:cs typeface="Arial" pitchFamily="34" charset="0"/>
              </a:rPr>
              <a:t>Performance Funding for Community Colleges and Remediation Task Force</a:t>
            </a:r>
            <a:endParaRPr lang="en-US" sz="20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xmlns="" val="2662404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LUE.jpg"/>
          <p:cNvPicPr>
            <a:picLocks noChangeAspect="1"/>
          </p:cNvPicPr>
          <p:nvPr/>
        </p:nvPicPr>
        <p:blipFill rotWithShape="1">
          <a:blip r:embed="rId3" cstate="screen">
            <a:extLst>
              <a:ext uri="{28A0092B-C50C-407E-A947-70E740481C1C}">
                <a14:useLocalDpi xmlns:a14="http://schemas.microsoft.com/office/drawing/2010/main" xmlns=""/>
              </a:ext>
            </a:extLst>
          </a:blip>
          <a:srcRect/>
          <a:stretch/>
        </p:blipFill>
        <p:spPr>
          <a:xfrm>
            <a:off x="0" y="-19050"/>
            <a:ext cx="9144000" cy="5162550"/>
          </a:xfrm>
          <a:prstGeom prst="rect">
            <a:avLst/>
          </a:prstGeom>
        </p:spPr>
      </p:pic>
      <p:sp>
        <p:nvSpPr>
          <p:cNvPr id="10" name="Rectangle 9"/>
          <p:cNvSpPr/>
          <p:nvPr/>
        </p:nvSpPr>
        <p:spPr>
          <a:xfrm>
            <a:off x="0" y="4781550"/>
            <a:ext cx="9144000" cy="361950"/>
          </a:xfrm>
          <a:prstGeom prst="rect">
            <a:avLst/>
          </a:prstGeom>
          <a:solidFill>
            <a:srgbClr val="009EE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descr="SUNY_NEW_LOGO_287_White.eps"/>
          <p:cNvPicPr>
            <a:picLocks noChangeAspect="1"/>
          </p:cNvPicPr>
          <p:nvPr/>
        </p:nvPicPr>
        <p:blipFill rotWithShape="1">
          <a:blip r:embed="rId4" cstate="screen">
            <a:extLst>
              <a:ext uri="{28A0092B-C50C-407E-A947-70E740481C1C}">
                <a14:useLocalDpi xmlns:a14="http://schemas.microsoft.com/office/drawing/2010/main" xmlns=""/>
              </a:ext>
            </a:extLst>
          </a:blip>
          <a:srcRect l="-5434" t="29708" b="27572"/>
          <a:stretch/>
        </p:blipFill>
        <p:spPr>
          <a:xfrm>
            <a:off x="0" y="4781550"/>
            <a:ext cx="1847850" cy="365125"/>
          </a:xfrm>
          <a:prstGeom prst="rect">
            <a:avLst/>
          </a:prstGeom>
        </p:spPr>
      </p:pic>
      <p:pic>
        <p:nvPicPr>
          <p:cNvPr id="1026" name="Picture 2" descr="http://regional-institute.buffalo.edu/wp-content/uploads/sites/3/2014/06/How-SUNY-Matters_inner.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807130" y="1062688"/>
            <a:ext cx="2601819" cy="3678572"/>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https://img.yumpu.com/9283348/1/358x462/how-suny-matters-pdf-the-state-university-of-new-york.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465954" y="1090748"/>
            <a:ext cx="2805504" cy="3630653"/>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p:cNvSpPr/>
          <p:nvPr/>
        </p:nvSpPr>
        <p:spPr>
          <a:xfrm>
            <a:off x="0" y="382246"/>
            <a:ext cx="2819400" cy="650687"/>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b="1" spc="-150" dirty="0" smtClean="0">
                <a:solidFill>
                  <a:prstClr val="white"/>
                </a:solidFill>
                <a:latin typeface="Arial" pitchFamily="34" charset="0"/>
                <a:cs typeface="Arial" pitchFamily="34" charset="0"/>
              </a:rPr>
              <a:t>#3: CAUSE</a:t>
            </a:r>
            <a:endParaRPr lang="en-US" sz="3600" b="1" spc="-150" dirty="0">
              <a:solidFill>
                <a:prstClr val="white"/>
              </a:solidFill>
              <a:latin typeface="Arial" pitchFamily="34" charset="0"/>
              <a:cs typeface="Arial" pitchFamily="34" charset="0"/>
            </a:endParaRPr>
          </a:p>
        </p:txBody>
      </p:sp>
    </p:spTree>
    <p:extLst>
      <p:ext uri="{BB962C8B-B14F-4D97-AF65-F5344CB8AC3E}">
        <p14:creationId xmlns:p14="http://schemas.microsoft.com/office/powerpoint/2010/main" xmlns="" val="2101685603"/>
      </p:ext>
    </p:extLst>
  </p:cSld>
  <p:clrMapOvr>
    <a:masterClrMapping/>
  </p:clrMapOvr>
  <p:timing>
    <p:tnLst>
      <p:par>
        <p:cTn id="1" dur="indefinite" restart="never" nodeType="tmRoot"/>
      </p:par>
    </p:tnLst>
  </p:timing>
</p:sld>
</file>

<file path=ppt/theme/theme1.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6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2_Custom Design">
  <a:themeElements>
    <a:clrScheme name="RF 1">
      <a:dk1>
        <a:srgbClr val="1769A1"/>
      </a:dk1>
      <a:lt1>
        <a:srgbClr val="FFFFFE"/>
      </a:lt1>
      <a:dk2>
        <a:srgbClr val="000000"/>
      </a:dk2>
      <a:lt2>
        <a:srgbClr val="FFFFFE"/>
      </a:lt2>
      <a:accent1>
        <a:srgbClr val="1769A1"/>
      </a:accent1>
      <a:accent2>
        <a:srgbClr val="407DAF"/>
      </a:accent2>
      <a:accent3>
        <a:srgbClr val="6894BC"/>
      </a:accent3>
      <a:accent4>
        <a:srgbClr val="93AFCE"/>
      </a:accent4>
      <a:accent5>
        <a:srgbClr val="C5D4E2"/>
      </a:accent5>
      <a:accent6>
        <a:srgbClr val="E5ECF2"/>
      </a:accent6>
      <a:hlink>
        <a:srgbClr val="14486B"/>
      </a:hlink>
      <a:folHlink>
        <a:srgbClr val="63AF3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4_Custom Design">
  <a:themeElements>
    <a:clrScheme name="RF 1">
      <a:dk1>
        <a:srgbClr val="1769A1"/>
      </a:dk1>
      <a:lt1>
        <a:srgbClr val="FFFFFE"/>
      </a:lt1>
      <a:dk2>
        <a:srgbClr val="000000"/>
      </a:dk2>
      <a:lt2>
        <a:srgbClr val="FFFFFE"/>
      </a:lt2>
      <a:accent1>
        <a:srgbClr val="1769A1"/>
      </a:accent1>
      <a:accent2>
        <a:srgbClr val="407DAF"/>
      </a:accent2>
      <a:accent3>
        <a:srgbClr val="6894BC"/>
      </a:accent3>
      <a:accent4>
        <a:srgbClr val="93AFCE"/>
      </a:accent4>
      <a:accent5>
        <a:srgbClr val="C5D4E2"/>
      </a:accent5>
      <a:accent6>
        <a:srgbClr val="E5ECF2"/>
      </a:accent6>
      <a:hlink>
        <a:srgbClr val="14486B"/>
      </a:hlink>
      <a:folHlink>
        <a:srgbClr val="63AF3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3_Custom Design">
  <a:themeElements>
    <a:clrScheme name="RF 1">
      <a:dk1>
        <a:srgbClr val="1769A1"/>
      </a:dk1>
      <a:lt1>
        <a:srgbClr val="FFFFFE"/>
      </a:lt1>
      <a:dk2>
        <a:srgbClr val="000000"/>
      </a:dk2>
      <a:lt2>
        <a:srgbClr val="FFFFFE"/>
      </a:lt2>
      <a:accent1>
        <a:srgbClr val="1769A1"/>
      </a:accent1>
      <a:accent2>
        <a:srgbClr val="407DAF"/>
      </a:accent2>
      <a:accent3>
        <a:srgbClr val="6894BC"/>
      </a:accent3>
      <a:accent4>
        <a:srgbClr val="93AFCE"/>
      </a:accent4>
      <a:accent5>
        <a:srgbClr val="C5D4E2"/>
      </a:accent5>
      <a:accent6>
        <a:srgbClr val="E5ECF2"/>
      </a:accent6>
      <a:hlink>
        <a:srgbClr val="14486B"/>
      </a:hlink>
      <a:folHlink>
        <a:srgbClr val="63AF3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2254</TotalTime>
  <Words>1680</Words>
  <Application>Microsoft Office PowerPoint</Application>
  <PresentationFormat>On-screen Show (16:9)</PresentationFormat>
  <Paragraphs>210</Paragraphs>
  <Slides>22</Slides>
  <Notes>22</Notes>
  <HiddenSlides>0</HiddenSlides>
  <MMClips>0</MMClips>
  <ScaleCrop>false</ScaleCrop>
  <HeadingPairs>
    <vt:vector size="6" baseType="variant">
      <vt:variant>
        <vt:lpstr>Theme</vt:lpstr>
      </vt:variant>
      <vt:variant>
        <vt:i4>8</vt:i4>
      </vt:variant>
      <vt:variant>
        <vt:lpstr>Embedded OLE Servers</vt:lpstr>
      </vt:variant>
      <vt:variant>
        <vt:i4>2</vt:i4>
      </vt:variant>
      <vt:variant>
        <vt:lpstr>Slide Titles</vt:lpstr>
      </vt:variant>
      <vt:variant>
        <vt:i4>22</vt:i4>
      </vt:variant>
    </vt:vector>
  </HeadingPairs>
  <TitlesOfParts>
    <vt:vector size="32" baseType="lpstr">
      <vt:lpstr>5_Office Theme</vt:lpstr>
      <vt:lpstr>6_Office Theme</vt:lpstr>
      <vt:lpstr>Office Theme</vt:lpstr>
      <vt:lpstr>2_Office Theme</vt:lpstr>
      <vt:lpstr>2_Custom Design</vt:lpstr>
      <vt:lpstr>4_Custom Design</vt:lpstr>
      <vt:lpstr>3_Custom Design</vt:lpstr>
      <vt:lpstr>1_Office Theme</vt:lpstr>
      <vt:lpstr>Acrobat Document</vt:lpstr>
      <vt:lpstr>Slide</vt:lpstr>
      <vt:lpstr>Slide 1</vt:lpstr>
      <vt:lpstr>Slide 2</vt:lpstr>
      <vt:lpstr>Slide 3</vt:lpstr>
      <vt:lpstr>Big, Hairy, Audacious Goal</vt:lpstr>
      <vt:lpstr>Slide 5</vt:lpstr>
      <vt:lpstr>Slide 6</vt:lpstr>
      <vt:lpstr>#2: CAUSE</vt:lpstr>
      <vt:lpstr>#2: EFFECT </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Gagliardi, Jonathan</dc:creator>
  <cp:lastModifiedBy>donatoca</cp:lastModifiedBy>
  <cp:revision>210</cp:revision>
  <cp:lastPrinted>2015-09-23T13:27:16Z</cp:lastPrinted>
  <dcterms:created xsi:type="dcterms:W3CDTF">2015-09-17T19:51:23Z</dcterms:created>
  <dcterms:modified xsi:type="dcterms:W3CDTF">2015-10-22T13:02:53Z</dcterms:modified>
</cp:coreProperties>
</file>