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713" r:id="rId1"/>
  </p:sldMasterIdLst>
  <p:notesMasterIdLst>
    <p:notesMasterId r:id="rId24"/>
  </p:notesMasterIdLst>
  <p:handoutMasterIdLst>
    <p:handoutMasterId r:id="rId25"/>
  </p:handoutMasterIdLst>
  <p:sldIdLst>
    <p:sldId id="297" r:id="rId2"/>
    <p:sldId id="304" r:id="rId3"/>
    <p:sldId id="300" r:id="rId4"/>
    <p:sldId id="298" r:id="rId5"/>
    <p:sldId id="299" r:id="rId6"/>
    <p:sldId id="301" r:id="rId7"/>
    <p:sldId id="302" r:id="rId8"/>
    <p:sldId id="303" r:id="rId9"/>
    <p:sldId id="330" r:id="rId10"/>
    <p:sldId id="312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2" r:id="rId19"/>
    <p:sldId id="326" r:id="rId20"/>
    <p:sldId id="327" r:id="rId21"/>
    <p:sldId id="328" r:id="rId22"/>
    <p:sldId id="309" r:id="rId23"/>
  </p:sldIdLst>
  <p:sldSz cx="9144000" cy="6858000" type="screen4x3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DF4"/>
    <a:srgbClr val="D0D8E8"/>
    <a:srgbClr val="E9EABD"/>
    <a:srgbClr val="DEE7F2"/>
    <a:srgbClr val="D8E3F0"/>
    <a:srgbClr val="E3EBF5"/>
    <a:srgbClr val="E9EFF7"/>
    <a:srgbClr val="165FC2"/>
    <a:srgbClr val="F4F181"/>
    <a:srgbClr val="1552A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92" autoAdjust="0"/>
    <p:restoredTop sz="94930" autoAdjust="0"/>
  </p:normalViewPr>
  <p:slideViewPr>
    <p:cSldViewPr snapToGrid="0" snapToObjects="1">
      <p:cViewPr>
        <p:scale>
          <a:sx n="80" d="100"/>
          <a:sy n="80" d="100"/>
        </p:scale>
        <p:origin x="-111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368" tIns="46183" rIns="92368" bIns="4618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4" y="0"/>
            <a:ext cx="2982119" cy="464820"/>
          </a:xfrm>
          <a:prstGeom prst="rect">
            <a:avLst/>
          </a:prstGeom>
        </p:spPr>
        <p:txBody>
          <a:bodyPr vert="horz" lIns="92368" tIns="46183" rIns="92368" bIns="46183" rtlCol="0"/>
          <a:lstStyle>
            <a:lvl1pPr algn="r">
              <a:defRPr sz="1200"/>
            </a:lvl1pPr>
          </a:lstStyle>
          <a:p>
            <a:fld id="{F725CBD8-B704-4CB5-8A48-43A4EB12CF0B}" type="datetimeFigureOut">
              <a:rPr lang="en-US" smtClean="0"/>
              <a:pPr/>
              <a:t>1/25/2013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368" tIns="46183" rIns="92368" bIns="4618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4" y="8829967"/>
            <a:ext cx="2982119" cy="464820"/>
          </a:xfrm>
          <a:prstGeom prst="rect">
            <a:avLst/>
          </a:prstGeom>
        </p:spPr>
        <p:txBody>
          <a:bodyPr vert="horz" lIns="92368" tIns="46183" rIns="92368" bIns="46183" rtlCol="0" anchor="b"/>
          <a:lstStyle>
            <a:lvl1pPr algn="r">
              <a:defRPr sz="1200"/>
            </a:lvl1pPr>
          </a:lstStyle>
          <a:p>
            <a:fld id="{E33D29B6-60BE-4A02-B143-E818EB703D9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368" tIns="46183" rIns="92368" bIns="4618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4" y="0"/>
            <a:ext cx="2982119" cy="464820"/>
          </a:xfrm>
          <a:prstGeom prst="rect">
            <a:avLst/>
          </a:prstGeom>
        </p:spPr>
        <p:txBody>
          <a:bodyPr vert="horz" lIns="92368" tIns="46183" rIns="92368" bIns="46183" rtlCol="0"/>
          <a:lstStyle>
            <a:lvl1pPr algn="r">
              <a:defRPr sz="1200"/>
            </a:lvl1pPr>
          </a:lstStyle>
          <a:p>
            <a:fld id="{8663E8FC-61B7-49FE-A748-000C5307CF62}" type="datetimeFigureOut">
              <a:rPr lang="en-US" smtClean="0"/>
              <a:pPr/>
              <a:t>1/25/2013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8500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68" tIns="46183" rIns="92368" bIns="4618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368" tIns="46183" rIns="92368" bIns="4618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368" tIns="46183" rIns="92368" bIns="4618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4" y="8829967"/>
            <a:ext cx="2982119" cy="464820"/>
          </a:xfrm>
          <a:prstGeom prst="rect">
            <a:avLst/>
          </a:prstGeom>
        </p:spPr>
        <p:txBody>
          <a:bodyPr vert="horz" lIns="92368" tIns="46183" rIns="92368" bIns="46183" rtlCol="0" anchor="b"/>
          <a:lstStyle>
            <a:lvl1pPr algn="r">
              <a:defRPr sz="1200"/>
            </a:lvl1pPr>
          </a:lstStyle>
          <a:p>
            <a:fld id="{AB907F9A-71E0-4521-A487-915CCC711A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2B13-F593-224D-BA00-C18C518B32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57200" y="1744663"/>
            <a:ext cx="8229600" cy="4219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>
  <p:cSld name="title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3"/>
          <p:cNvGrpSpPr/>
          <p:nvPr/>
        </p:nvGrpSpPr>
        <p:grpSpPr>
          <a:xfrm>
            <a:off x="0" y="-1"/>
            <a:ext cx="9147818" cy="6858002"/>
            <a:chOff x="0" y="-1"/>
            <a:chExt cx="9147818" cy="6858002"/>
          </a:xfrm>
        </p:grpSpPr>
        <p:pic>
          <p:nvPicPr>
            <p:cNvPr id="15" name="Picture 14" descr="SUNY_blue_bkgrnd-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1" cy="6858001"/>
            </a:xfrm>
            <a:prstGeom prst="rect">
              <a:avLst/>
            </a:prstGeom>
          </p:spPr>
        </p:pic>
        <p:pic>
          <p:nvPicPr>
            <p:cNvPr id="16" name="Picture 15" descr="SUNY_trns_circles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"/>
              <a:ext cx="9144001" cy="6858000"/>
            </a:xfrm>
            <a:prstGeom prst="rect">
              <a:avLst/>
            </a:prstGeom>
          </p:spPr>
        </p:pic>
        <p:pic>
          <p:nvPicPr>
            <p:cNvPr id="17" name="Picture 16" descr="SUNY_State_text-01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17" y="-1"/>
              <a:ext cx="9144001" cy="6858001"/>
            </a:xfrm>
            <a:prstGeom prst="rect">
              <a:avLst/>
            </a:prstGeom>
          </p:spPr>
        </p:pic>
        <p:pic>
          <p:nvPicPr>
            <p:cNvPr id="18" name="Picture 17" descr="SUNY_Logo-01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17" y="-1"/>
              <a:ext cx="9144001" cy="68580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738047" y="2790925"/>
            <a:ext cx="5361482" cy="1470025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AauxPro OT"/>
              </a:defRPr>
            </a:lvl1pPr>
          </a:lstStyle>
          <a:p>
            <a:r>
              <a:rPr lang="en-US" dirty="0" smtClean="0"/>
              <a:t>Event</a:t>
            </a:r>
            <a:br>
              <a:rPr lang="en-US" dirty="0" smtClean="0"/>
            </a:br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38047" y="4978500"/>
            <a:ext cx="5361482" cy="1197443"/>
          </a:xfrm>
        </p:spPr>
        <p:txBody>
          <a:bodyPr>
            <a:norm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  <a:latin typeface="AauxPro O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Location</a:t>
            </a:r>
          </a:p>
          <a:p>
            <a:r>
              <a:rPr lang="en-US" dirty="0" smtClean="0"/>
              <a:t>Date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25229" y="-16822"/>
            <a:ext cx="9160820" cy="6891645"/>
            <a:chOff x="-8409" y="-16822"/>
            <a:chExt cx="9160820" cy="6891645"/>
          </a:xfrm>
        </p:grpSpPr>
        <p:pic>
          <p:nvPicPr>
            <p:cNvPr id="14" name="Picture 13" descr="SUNY_blue_bkgrnd-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1" cy="6858001"/>
            </a:xfrm>
            <a:prstGeom prst="rect">
              <a:avLst/>
            </a:prstGeom>
          </p:spPr>
        </p:pic>
        <p:pic>
          <p:nvPicPr>
            <p:cNvPr id="15" name="Picture 14" descr="SUNY_trans_circles_top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11" y="-16822"/>
              <a:ext cx="9144000" cy="6858000"/>
            </a:xfrm>
            <a:prstGeom prst="rect">
              <a:avLst/>
            </a:prstGeom>
          </p:spPr>
        </p:pic>
        <p:pic>
          <p:nvPicPr>
            <p:cNvPr id="16" name="Picture 15" descr="SUNY_logo_bottom-01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8409" y="16823"/>
              <a:ext cx="9144000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75368" y="2563318"/>
            <a:ext cx="5833917" cy="1143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Breaker slide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-16935" y="0"/>
            <a:ext cx="9160936" cy="6860368"/>
            <a:chOff x="-16935" y="0"/>
            <a:chExt cx="9160936" cy="6860368"/>
          </a:xfrm>
        </p:grpSpPr>
        <p:pic>
          <p:nvPicPr>
            <p:cNvPr id="13" name="Picture 12" descr="SUNY_Blue_bar-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1" cy="6858001"/>
            </a:xfrm>
            <a:prstGeom prst="rect">
              <a:avLst/>
            </a:prstGeom>
          </p:spPr>
        </p:pic>
        <p:pic>
          <p:nvPicPr>
            <p:cNvPr id="14" name="Picture 13" descr="SUNY_trans_circ_small_top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" y="165"/>
              <a:ext cx="9144001" cy="6858000"/>
            </a:xfrm>
            <a:prstGeom prst="rect">
              <a:avLst/>
            </a:prstGeom>
          </p:spPr>
        </p:pic>
        <p:pic>
          <p:nvPicPr>
            <p:cNvPr id="15" name="Picture 14" descr="SUNY_logo_bottom_right-01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" y="2367"/>
              <a:ext cx="9144000" cy="6858001"/>
            </a:xfrm>
            <a:prstGeom prst="rect">
              <a:avLst/>
            </a:prstGeom>
          </p:spPr>
        </p:pic>
        <p:pic>
          <p:nvPicPr>
            <p:cNvPr id="16" name="Picture 15" descr="SUNY_small_logo-01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6935" y="2367"/>
              <a:ext cx="9144000" cy="68580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7718"/>
            <a:ext cx="8229600" cy="755936"/>
          </a:xfrm>
        </p:spPr>
        <p:txBody>
          <a:bodyPr>
            <a:normAutofit/>
          </a:bodyPr>
          <a:lstStyle>
            <a:lvl1pPr algn="l">
              <a:defRPr sz="3600" b="0">
                <a:solidFill>
                  <a:schemeClr val="accent1">
                    <a:lumMod val="75000"/>
                  </a:schemeClr>
                </a:solidFill>
                <a:latin typeface="AauxPro O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34406"/>
            <a:ext cx="8229600" cy="3826552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2B13-F593-224D-BA00-C18C518B32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2"/>
          <p:cNvGrpSpPr/>
          <p:nvPr/>
        </p:nvGrpSpPr>
        <p:grpSpPr>
          <a:xfrm>
            <a:off x="-16935" y="0"/>
            <a:ext cx="9160936" cy="6860368"/>
            <a:chOff x="-16935" y="0"/>
            <a:chExt cx="9160936" cy="6860368"/>
          </a:xfrm>
        </p:grpSpPr>
        <p:pic>
          <p:nvPicPr>
            <p:cNvPr id="14" name="Picture 13" descr="SUNY_Blue_bar-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1" cy="6858001"/>
            </a:xfrm>
            <a:prstGeom prst="rect">
              <a:avLst/>
            </a:prstGeom>
          </p:spPr>
        </p:pic>
        <p:pic>
          <p:nvPicPr>
            <p:cNvPr id="15" name="Picture 14" descr="SUNY_trans_circ_small_top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" y="165"/>
              <a:ext cx="9144001" cy="6858000"/>
            </a:xfrm>
            <a:prstGeom prst="rect">
              <a:avLst/>
            </a:prstGeom>
          </p:spPr>
        </p:pic>
        <p:pic>
          <p:nvPicPr>
            <p:cNvPr id="16" name="Picture 15" descr="SUNY_logo_bottom_right-01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" y="2367"/>
              <a:ext cx="9144000" cy="6858001"/>
            </a:xfrm>
            <a:prstGeom prst="rect">
              <a:avLst/>
            </a:prstGeom>
          </p:spPr>
        </p:pic>
        <p:pic>
          <p:nvPicPr>
            <p:cNvPr id="17" name="Picture 16" descr="SUNY_small_logo-01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6935" y="2367"/>
              <a:ext cx="9144000" cy="68580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0" y="1259173"/>
            <a:ext cx="8229600" cy="880667"/>
          </a:xfrm>
        </p:spPr>
        <p:txBody>
          <a:bodyPr>
            <a:normAutofit/>
          </a:bodyPr>
          <a:lstStyle>
            <a:lvl1pPr algn="l">
              <a:defRPr sz="3600" b="0">
                <a:solidFill>
                  <a:schemeClr val="accent1">
                    <a:lumMod val="75000"/>
                  </a:schemeClr>
                </a:solidFill>
                <a:latin typeface="AauxPro O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2190" y="2184811"/>
            <a:ext cx="4038600" cy="4081072"/>
          </a:xfrm>
        </p:spPr>
        <p:txBody>
          <a:bodyPr/>
          <a:lstStyle>
            <a:lvl1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190" y="2184811"/>
            <a:ext cx="4038600" cy="4081072"/>
          </a:xfrm>
        </p:spPr>
        <p:txBody>
          <a:bodyPr/>
          <a:lstStyle>
            <a:lvl1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2B13-F593-224D-BA00-C18C518B32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-16935" y="0"/>
            <a:ext cx="9160936" cy="6860368"/>
            <a:chOff x="-16935" y="0"/>
            <a:chExt cx="9160936" cy="6860368"/>
          </a:xfrm>
        </p:grpSpPr>
        <p:pic>
          <p:nvPicPr>
            <p:cNvPr id="13" name="Picture 12" descr="SUNY_Blue_bar-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1" cy="6858001"/>
            </a:xfrm>
            <a:prstGeom prst="rect">
              <a:avLst/>
            </a:prstGeom>
          </p:spPr>
        </p:pic>
        <p:pic>
          <p:nvPicPr>
            <p:cNvPr id="16" name="Picture 15" descr="SUNY_small_logo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6935" y="2367"/>
              <a:ext cx="9144000" cy="6858001"/>
            </a:xfrm>
            <a:prstGeom prst="rect">
              <a:avLst/>
            </a:prstGeom>
          </p:spPr>
        </p:pic>
      </p:grpSp>
      <p:pic>
        <p:nvPicPr>
          <p:cNvPr id="12" name="Picture 11" descr="SUNYwhite_Power_logo_circles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9144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297718"/>
            <a:ext cx="8229600" cy="755936"/>
          </a:xfrm>
        </p:spPr>
        <p:txBody>
          <a:bodyPr>
            <a:normAutofit/>
          </a:bodyPr>
          <a:lstStyle>
            <a:lvl1pPr algn="l">
              <a:defRPr sz="3600" b="0" baseline="0">
                <a:solidFill>
                  <a:schemeClr val="accent1">
                    <a:lumMod val="75000"/>
                  </a:schemeClr>
                </a:solidFill>
                <a:latin typeface="AauxPro OT"/>
              </a:defRPr>
            </a:lvl1pPr>
          </a:lstStyle>
          <a:p>
            <a:r>
              <a:rPr lang="en-US" dirty="0" smtClean="0"/>
              <a:t>Use for Strategic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34406"/>
            <a:ext cx="8229600" cy="3826552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AauxPro O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2B13-F593-224D-BA00-C18C518B326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 descr="SUNYwhite_Power_logo_circles-01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" y="0"/>
            <a:ext cx="9144000" cy="68580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59A77-C286-43B0-AD6F-7BCB813E6E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marL="742950" indent="-285750" rtl="0">
              <a:defRPr/>
            </a:lvl2pPr>
            <a:lvl3pPr marL="1143000" indent="-228600" rtl="0">
              <a:defRPr/>
            </a:lvl3pPr>
            <a:lvl4pPr marL="1600200" indent="-228600"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82B13-F593-224D-BA00-C18C518B326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20" r:id="rId7"/>
    <p:sldLayoutId id="2147483721" r:id="rId8"/>
    <p:sldLayoutId id="2147483722" r:id="rId9"/>
    <p:sldLayoutId id="2147483723" r:id="rId1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>
              <a:lumMod val="75000"/>
            </a:schemeClr>
          </a:solidFill>
          <a:latin typeface="AauxPro O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AauxPro O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AauxPro O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auxPro O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auxPro O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AauxPro O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733799" y="2790925"/>
            <a:ext cx="8051470" cy="2252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Faculty Senate Plenary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Brian Hutzley- Vice Chancellor &amp; CFO</a:t>
            </a:r>
            <a:endParaRPr lang="en-US" sz="270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733799" y="5557838"/>
            <a:ext cx="5361482" cy="618105"/>
          </a:xfrm>
        </p:spPr>
        <p:txBody>
          <a:bodyPr>
            <a:normAutofit/>
          </a:bodyPr>
          <a:lstStyle/>
          <a:p>
            <a:r>
              <a:rPr lang="en-US" dirty="0" smtClean="0"/>
              <a:t>January 25, 2013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1"/>
          </a:xfrm>
          <a:prstGeom prst="rect">
            <a:avLst/>
          </a:prstGeom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5"/>
            <a:ext cx="9144001" cy="6858000"/>
          </a:xfrm>
          <a:prstGeom prst="rect">
            <a:avLst/>
          </a:prstGeom>
        </p:spPr>
      </p:pic>
      <p:pic>
        <p:nvPicPr>
          <p:cNvPr id="9" name="Picture 8" descr="SUNY_logo_bottom_right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367"/>
            <a:ext cx="9144000" cy="6858001"/>
          </a:xfrm>
          <a:prstGeom prst="rect">
            <a:avLst/>
          </a:prstGeom>
        </p:spPr>
      </p:pic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935" y="2367"/>
            <a:ext cx="9144000" cy="68580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81200" y="3810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auxPro OT"/>
              </a:rPr>
              <a:t>The Vision</a:t>
            </a:r>
            <a:endParaRPr lang="en-US" sz="3600" b="1" dirty="0">
              <a:solidFill>
                <a:schemeClr val="bg1"/>
              </a:solidFill>
              <a:latin typeface="AauxPro OT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SzPct val="100000"/>
              <a:buNone/>
            </a:pPr>
            <a:r>
              <a:rPr lang="en-US" sz="2800" b="1" dirty="0" smtClean="0">
                <a:latin typeface="AauxPro OT"/>
              </a:rPr>
              <a:t>Over the next 3 years, SUNY will shift 5% of our spending to direct instruction and student services, resulting in $100M being reinvested</a:t>
            </a:r>
            <a:r>
              <a:rPr lang="en-US" sz="2800" dirty="0" smtClean="0">
                <a:latin typeface="AauxPro OT"/>
              </a:rPr>
              <a:t>.</a:t>
            </a:r>
          </a:p>
          <a:p>
            <a:pPr>
              <a:buSzPct val="100000"/>
              <a:buNone/>
            </a:pPr>
            <a:endParaRPr lang="en-US" sz="600" dirty="0" smtClean="0">
              <a:latin typeface="AauxPro OT"/>
            </a:endParaRPr>
          </a:p>
          <a:p>
            <a:pPr>
              <a:buSzPct val="100000"/>
            </a:pPr>
            <a:r>
              <a:rPr lang="en-US" sz="2800" dirty="0" smtClean="0">
                <a:latin typeface="AauxPro OT"/>
              </a:rPr>
              <a:t>Campus Based Priorities</a:t>
            </a:r>
          </a:p>
          <a:p>
            <a:pPr>
              <a:buSzPct val="100000"/>
            </a:pPr>
            <a:r>
              <a:rPr lang="en-US" sz="2800" dirty="0" smtClean="0">
                <a:latin typeface="AauxPro OT"/>
              </a:rPr>
              <a:t>Student Centered Strategies</a:t>
            </a:r>
          </a:p>
          <a:p>
            <a:pPr>
              <a:buSzPct val="100000"/>
            </a:pPr>
            <a:r>
              <a:rPr lang="en-US" sz="2800" dirty="0" smtClean="0">
                <a:latin typeface="AauxPro OT"/>
              </a:rPr>
              <a:t>Savings Remain at Source</a:t>
            </a:r>
          </a:p>
          <a:p>
            <a:pPr>
              <a:buSzPct val="100000"/>
            </a:pPr>
            <a:r>
              <a:rPr lang="en-US" sz="2800" dirty="0" smtClean="0">
                <a:latin typeface="AauxPro OT"/>
              </a:rPr>
              <a:t>Investment in savings will be required</a:t>
            </a:r>
          </a:p>
          <a:p>
            <a:pPr>
              <a:buSzPct val="100000"/>
            </a:pPr>
            <a:endParaRPr lang="en-US" sz="2800" dirty="0" smtClean="0"/>
          </a:p>
          <a:p>
            <a:pPr>
              <a:buSzPct val="100000"/>
              <a:buNone/>
            </a:pPr>
            <a:r>
              <a:rPr lang="en-US" sz="2800" b="1" u="sng" dirty="0" smtClean="0"/>
              <a:t>Year 1</a:t>
            </a:r>
            <a:r>
              <a:rPr lang="en-US" sz="2800" b="1" dirty="0" smtClean="0"/>
              <a:t>: </a:t>
            </a:r>
            <a:r>
              <a:rPr lang="en-US" sz="2800" dirty="0" smtClean="0"/>
              <a:t>$20M redirected – 20% of $100M goal</a:t>
            </a:r>
          </a:p>
          <a:p>
            <a:pPr>
              <a:buSzPct val="100000"/>
            </a:pPr>
            <a:endParaRPr lang="en-US" sz="2800" dirty="0">
              <a:latin typeface="AauxPro O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1"/>
          </a:xfrm>
          <a:prstGeom prst="rect">
            <a:avLst/>
          </a:prstGeom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5"/>
            <a:ext cx="9144001" cy="6858000"/>
          </a:xfrm>
          <a:prstGeom prst="rect">
            <a:avLst/>
          </a:prstGeom>
        </p:spPr>
      </p:pic>
      <p:pic>
        <p:nvPicPr>
          <p:cNvPr id="9" name="Picture 8" descr="SUNY_logo_bottom_right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367"/>
            <a:ext cx="9144000" cy="6858001"/>
          </a:xfrm>
          <a:prstGeom prst="rect">
            <a:avLst/>
          </a:prstGeom>
        </p:spPr>
      </p:pic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935" y="2367"/>
            <a:ext cx="9144000" cy="68580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57400" y="3810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auxPro OT"/>
              </a:rPr>
              <a:t>Beyond Savings</a:t>
            </a:r>
            <a:endParaRPr lang="en-US" sz="3600" b="1" dirty="0">
              <a:solidFill>
                <a:schemeClr val="bg1"/>
              </a:solidFill>
              <a:latin typeface="AauxPro OT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sz="3200" dirty="0" smtClean="0">
                <a:latin typeface="AauxPro OT"/>
              </a:rPr>
              <a:t>Service Excellence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sz="3200" dirty="0" smtClean="0">
                <a:latin typeface="AauxPro OT"/>
              </a:rPr>
              <a:t>Innovation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sz="3200" dirty="0" smtClean="0">
                <a:latin typeface="AauxPro OT"/>
              </a:rPr>
              <a:t>Quality Improvements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sz="3200" dirty="0" smtClean="0">
                <a:latin typeface="AauxPro OT"/>
              </a:rPr>
              <a:t>Efficiencies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sz="3200" dirty="0" smtClean="0">
                <a:latin typeface="AauxPro OT"/>
              </a:rPr>
              <a:t>Best Practices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sz="3200" dirty="0" smtClean="0">
                <a:latin typeface="AauxPro OT"/>
              </a:rPr>
              <a:t>Savings and Reinvestments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1"/>
          </a:xfrm>
          <a:prstGeom prst="rect">
            <a:avLst/>
          </a:prstGeom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5"/>
            <a:ext cx="9144001" cy="6858000"/>
          </a:xfrm>
          <a:prstGeom prst="rect">
            <a:avLst/>
          </a:prstGeom>
        </p:spPr>
      </p:pic>
      <p:pic>
        <p:nvPicPr>
          <p:cNvPr id="9" name="Picture 8" descr="SUNY_logo_bottom_right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367"/>
            <a:ext cx="9144000" cy="6858001"/>
          </a:xfrm>
          <a:prstGeom prst="rect">
            <a:avLst/>
          </a:prstGeom>
        </p:spPr>
      </p:pic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935" y="2367"/>
            <a:ext cx="9144000" cy="68580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57400" y="381000"/>
            <a:ext cx="5676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auxPro OT"/>
              </a:rPr>
              <a:t>Service Excellence</a:t>
            </a:r>
            <a:endParaRPr lang="en-US" sz="3600" b="1" dirty="0">
              <a:solidFill>
                <a:schemeClr val="bg1"/>
              </a:solidFill>
              <a:latin typeface="AauxPro OT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SzPct val="100000"/>
            </a:pPr>
            <a:r>
              <a:rPr lang="en-US" sz="2800" dirty="0" smtClean="0">
                <a:latin typeface="AauxPro OT"/>
              </a:rPr>
              <a:t>Elevator Contract; reducing 27 individual contracts to four regional contracts. Cost savings of ~$1.5 Million.</a:t>
            </a:r>
          </a:p>
          <a:p>
            <a:pPr>
              <a:buSzPct val="100000"/>
            </a:pPr>
            <a:r>
              <a:rPr lang="en-US" sz="2800" dirty="0" smtClean="0">
                <a:latin typeface="AauxPro OT"/>
              </a:rPr>
              <a:t>On-line tutoring consortium (STAR-NY) - Delhi, University at Buffalo, TC3, Alfred State, Oswego, Ulster Community College and SUNY Cortland.  </a:t>
            </a:r>
          </a:p>
          <a:p>
            <a:pPr>
              <a:buSzPct val="100000"/>
            </a:pPr>
            <a:r>
              <a:rPr lang="en-US" sz="2800" dirty="0" smtClean="0">
                <a:latin typeface="AauxPro OT"/>
              </a:rPr>
              <a:t>All SUNY Libraries loan materials to all other SUNY libraries free of charge. </a:t>
            </a:r>
          </a:p>
          <a:p>
            <a:pPr>
              <a:buSzPct val="100000"/>
            </a:pPr>
            <a:r>
              <a:rPr lang="en-US" sz="2800" dirty="0" smtClean="0">
                <a:latin typeface="AauxPro OT"/>
              </a:rPr>
              <a:t>Veterans' Affairs Officer, Joint resource – Canton &amp; Potsdam.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1"/>
          </a:xfrm>
          <a:prstGeom prst="rect">
            <a:avLst/>
          </a:prstGeom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5"/>
            <a:ext cx="9144001" cy="6858000"/>
          </a:xfrm>
          <a:prstGeom prst="rect">
            <a:avLst/>
          </a:prstGeom>
        </p:spPr>
      </p:pic>
      <p:pic>
        <p:nvPicPr>
          <p:cNvPr id="9" name="Picture 8" descr="SUNY_logo_bottom_right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367"/>
            <a:ext cx="9144000" cy="6858001"/>
          </a:xfrm>
          <a:prstGeom prst="rect">
            <a:avLst/>
          </a:prstGeom>
        </p:spPr>
      </p:pic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935" y="2367"/>
            <a:ext cx="9144000" cy="68580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57400" y="381000"/>
            <a:ext cx="5676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auxPro OT"/>
              </a:rPr>
              <a:t>Innovation</a:t>
            </a:r>
            <a:endParaRPr lang="en-US" sz="3600" b="1" dirty="0">
              <a:solidFill>
                <a:schemeClr val="bg1"/>
              </a:solidFill>
              <a:latin typeface="AauxPro OT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idx="1"/>
          </p:nvPr>
        </p:nvSpPr>
        <p:spPr>
          <a:xfrm>
            <a:off x="228600" y="1371600"/>
            <a:ext cx="8686800" cy="5196300"/>
          </a:xfrm>
        </p:spPr>
        <p:txBody>
          <a:bodyPr>
            <a:noAutofit/>
          </a:bodyPr>
          <a:lstStyle/>
          <a:p>
            <a:pPr>
              <a:buSzPct val="100000"/>
            </a:pPr>
            <a:r>
              <a:rPr lang="en-US" sz="2000" dirty="0" smtClean="0">
                <a:latin typeface="AauxPro OT"/>
              </a:rPr>
              <a:t>SUNY Smart Track Campaign—</a:t>
            </a:r>
            <a:r>
              <a:rPr lang="en-US" sz="2000" dirty="0" smtClean="0"/>
              <a:t>University at Albany, SUNY Fredonia, Niagara County Community College, Purchase College, Schenectady County Community College, and SUNY Ulster.</a:t>
            </a:r>
          </a:p>
          <a:p>
            <a:pPr>
              <a:buSzPct val="100000"/>
              <a:buNone/>
            </a:pPr>
            <a:endParaRPr lang="en-US" sz="2000" dirty="0" smtClean="0">
              <a:latin typeface="AauxPro OT"/>
            </a:endParaRPr>
          </a:p>
          <a:p>
            <a:pPr>
              <a:buSzPct val="100000"/>
            </a:pPr>
            <a:r>
              <a:rPr lang="en-US" sz="2000" dirty="0" smtClean="0">
                <a:latin typeface="AauxPro OT"/>
              </a:rPr>
              <a:t>SUNY Student hard waiver health insurance plan—University at Albany, University at Buffalo, Buffalo State.</a:t>
            </a:r>
          </a:p>
          <a:p>
            <a:pPr>
              <a:buSzPct val="100000"/>
              <a:buNone/>
            </a:pPr>
            <a:endParaRPr lang="en-US" sz="2000" dirty="0" smtClean="0">
              <a:latin typeface="AauxPro OT"/>
            </a:endParaRPr>
          </a:p>
          <a:p>
            <a:pPr>
              <a:buSzPct val="100000"/>
            </a:pPr>
            <a:r>
              <a:rPr lang="en-US" sz="2000" dirty="0" smtClean="0">
                <a:latin typeface="AauxPro OT"/>
              </a:rPr>
              <a:t>SUNY Business Intelligence (BI) and SMRT programs—University at Buffalo innovation &amp; Binghamton University leadership.</a:t>
            </a:r>
          </a:p>
          <a:p>
            <a:pPr>
              <a:buSzPct val="100000"/>
              <a:buNone/>
            </a:pPr>
            <a:endParaRPr lang="en-US" sz="2000" dirty="0" smtClean="0">
              <a:latin typeface="AauxPro OT"/>
            </a:endParaRPr>
          </a:p>
          <a:p>
            <a:pPr>
              <a:buSzPct val="100000"/>
            </a:pPr>
            <a:r>
              <a:rPr lang="en-US" sz="2000" dirty="0" smtClean="0">
                <a:latin typeface="AauxPro OT"/>
              </a:rPr>
              <a:t>Securing local agreement allowing employees to work after hours on capital projects, resulting in an average savings of 25% per job– Cobleskill &amp; Delhi.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1"/>
          </a:xfrm>
          <a:prstGeom prst="rect">
            <a:avLst/>
          </a:prstGeom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5"/>
            <a:ext cx="9144001" cy="6858000"/>
          </a:xfrm>
          <a:prstGeom prst="rect">
            <a:avLst/>
          </a:prstGeom>
        </p:spPr>
      </p:pic>
      <p:pic>
        <p:nvPicPr>
          <p:cNvPr id="9" name="Picture 8" descr="SUNY_logo_bottom_right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367"/>
            <a:ext cx="9144000" cy="6858001"/>
          </a:xfrm>
          <a:prstGeom prst="rect">
            <a:avLst/>
          </a:prstGeom>
        </p:spPr>
      </p:pic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935" y="2367"/>
            <a:ext cx="9144000" cy="68580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57400" y="381000"/>
            <a:ext cx="5676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auxPro OT"/>
              </a:rPr>
              <a:t>Quality Improvements</a:t>
            </a:r>
            <a:endParaRPr lang="en-US" sz="3600" b="1" dirty="0">
              <a:solidFill>
                <a:schemeClr val="bg1"/>
              </a:solidFill>
              <a:latin typeface="AauxPro OT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idx="1"/>
          </p:nvPr>
        </p:nvSpPr>
        <p:spPr>
          <a:xfrm>
            <a:off x="228600" y="1524000"/>
            <a:ext cx="8229600" cy="4967700"/>
          </a:xfrm>
        </p:spPr>
        <p:txBody>
          <a:bodyPr/>
          <a:lstStyle/>
          <a:p>
            <a:pPr>
              <a:buSzPct val="100000"/>
              <a:buNone/>
            </a:pPr>
            <a:endParaRPr lang="en-US" sz="2400" dirty="0" smtClean="0">
              <a:latin typeface="AauxPro OT"/>
            </a:endParaRPr>
          </a:p>
          <a:p>
            <a:pPr>
              <a:buSzPct val="100000"/>
            </a:pPr>
            <a:r>
              <a:rPr lang="en-US" sz="2400" dirty="0" smtClean="0">
                <a:latin typeface="AauxPro OT"/>
              </a:rPr>
              <a:t>Develop online compliance training for various EH&amp;S regulations and other subject matter—</a:t>
            </a:r>
            <a:r>
              <a:rPr lang="en-US" sz="2000" dirty="0" smtClean="0">
                <a:latin typeface="AauxPro OT"/>
              </a:rPr>
              <a:t>Geneseo</a:t>
            </a:r>
            <a:r>
              <a:rPr lang="en-US" sz="2400" dirty="0" smtClean="0">
                <a:latin typeface="AauxPro OT"/>
              </a:rPr>
              <a:t>. </a:t>
            </a:r>
          </a:p>
          <a:p>
            <a:pPr>
              <a:buSzPct val="100000"/>
              <a:buNone/>
            </a:pPr>
            <a:endParaRPr lang="en-US" sz="2400" dirty="0" smtClean="0">
              <a:latin typeface="AauxPro OT"/>
            </a:endParaRPr>
          </a:p>
          <a:p>
            <a:pPr>
              <a:buSzPct val="100000"/>
            </a:pPr>
            <a:r>
              <a:rPr lang="en-US" sz="2400" dirty="0" smtClean="0">
                <a:latin typeface="AauxPro OT"/>
              </a:rPr>
              <a:t>Collaborate on training for students and professional development for staff—</a:t>
            </a:r>
            <a:r>
              <a:rPr lang="en-US" sz="2000" dirty="0" smtClean="0">
                <a:latin typeface="AauxPro OT"/>
              </a:rPr>
              <a:t>University at Buffalo &amp; Buffalo State.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1"/>
          </a:xfrm>
          <a:prstGeom prst="rect">
            <a:avLst/>
          </a:prstGeom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5"/>
            <a:ext cx="9144001" cy="6858000"/>
          </a:xfrm>
          <a:prstGeom prst="rect">
            <a:avLst/>
          </a:prstGeom>
        </p:spPr>
      </p:pic>
      <p:pic>
        <p:nvPicPr>
          <p:cNvPr id="9" name="Picture 8" descr="SUNY_logo_bottom_right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367"/>
            <a:ext cx="9144000" cy="6858001"/>
          </a:xfrm>
          <a:prstGeom prst="rect">
            <a:avLst/>
          </a:prstGeom>
        </p:spPr>
      </p:pic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935" y="2367"/>
            <a:ext cx="9144000" cy="68580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57400" y="381000"/>
            <a:ext cx="5676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auxPro OT"/>
              </a:rPr>
              <a:t>Efficiencies</a:t>
            </a:r>
            <a:endParaRPr lang="en-US" sz="3600" b="1" dirty="0">
              <a:solidFill>
                <a:schemeClr val="bg1"/>
              </a:solidFill>
              <a:latin typeface="AauxPro OT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idx="1"/>
          </p:nvPr>
        </p:nvSpPr>
        <p:spPr>
          <a:xfrm>
            <a:off x="228600" y="1600200"/>
            <a:ext cx="8763000" cy="4967700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SzPct val="100000"/>
            </a:pPr>
            <a:r>
              <a:rPr lang="en-US" sz="2800" dirty="0" smtClean="0">
                <a:latin typeface="AauxPro OT"/>
              </a:rPr>
              <a:t>SUNY-wide print shop utilization efforts</a:t>
            </a:r>
          </a:p>
          <a:p>
            <a:pPr marL="514350" indent="-514350">
              <a:lnSpc>
                <a:spcPct val="150000"/>
              </a:lnSpc>
              <a:buSzPct val="100000"/>
            </a:pPr>
            <a:r>
              <a:rPr lang="en-US" sz="2800" dirty="0" smtClean="0">
                <a:latin typeface="AauxPro OT"/>
              </a:rPr>
              <a:t>Centralizing administration of employee recruitment and criminal background checks – Delhi &amp; Cobleskill</a:t>
            </a:r>
          </a:p>
          <a:p>
            <a:pPr marL="514350" indent="-514350">
              <a:lnSpc>
                <a:spcPct val="150000"/>
              </a:lnSpc>
              <a:buSzPct val="100000"/>
            </a:pPr>
            <a:r>
              <a:rPr lang="en-US" sz="2800" dirty="0" smtClean="0">
                <a:latin typeface="AauxPro OT"/>
              </a:rPr>
              <a:t>Shared dining/food service contract – Clinton &amp; Plattsburgh</a:t>
            </a:r>
          </a:p>
          <a:p>
            <a:pPr marL="514350" indent="-514350">
              <a:lnSpc>
                <a:spcPct val="150000"/>
              </a:lnSpc>
              <a:buSzPct val="100000"/>
            </a:pPr>
            <a:r>
              <a:rPr lang="en-US" sz="2800" dirty="0" smtClean="0">
                <a:latin typeface="AauxPro OT"/>
              </a:rPr>
              <a:t>National Association of Educational Procurement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1"/>
          </a:xfrm>
          <a:prstGeom prst="rect">
            <a:avLst/>
          </a:prstGeom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5"/>
            <a:ext cx="9144001" cy="6858000"/>
          </a:xfrm>
          <a:prstGeom prst="rect">
            <a:avLst/>
          </a:prstGeom>
        </p:spPr>
      </p:pic>
      <p:pic>
        <p:nvPicPr>
          <p:cNvPr id="9" name="Picture 8" descr="SUNY_logo_bottom_right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367"/>
            <a:ext cx="9144000" cy="6858001"/>
          </a:xfrm>
          <a:prstGeom prst="rect">
            <a:avLst/>
          </a:prstGeom>
        </p:spPr>
      </p:pic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935" y="2367"/>
            <a:ext cx="9144000" cy="68580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14600" y="228600"/>
            <a:ext cx="662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  <a:latin typeface="AauxPro OT"/>
              </a:rPr>
              <a:t>Natalie Higley </a:t>
            </a:r>
            <a:br>
              <a:rPr lang="fr-FR" sz="3200" b="1" dirty="0" smtClean="0">
                <a:solidFill>
                  <a:schemeClr val="bg1"/>
                </a:solidFill>
                <a:latin typeface="AauxPro OT"/>
              </a:rPr>
            </a:br>
            <a:r>
              <a:rPr lang="fr-FR" sz="3200" b="1" dirty="0" smtClean="0">
                <a:solidFill>
                  <a:schemeClr val="bg1"/>
                </a:solidFill>
                <a:latin typeface="AauxPro OT"/>
              </a:rPr>
              <a:t>Joint CFO, Canton &amp; Potsdam</a:t>
            </a:r>
            <a:endParaRPr lang="en-US" sz="3200" b="1" dirty="0">
              <a:solidFill>
                <a:schemeClr val="bg1"/>
              </a:solidFill>
              <a:latin typeface="AauxPro OT"/>
            </a:endParaRPr>
          </a:p>
        </p:txBody>
      </p:sp>
      <p:sp>
        <p:nvSpPr>
          <p:cNvPr id="19" name="Shape 116"/>
          <p:cNvSpPr/>
          <p:nvPr/>
        </p:nvSpPr>
        <p:spPr>
          <a:xfrm>
            <a:off x="325258" y="2601918"/>
            <a:ext cx="4041054" cy="230575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</p:sp>
      <p:sp>
        <p:nvSpPr>
          <p:cNvPr id="20" name="Shape 117"/>
          <p:cNvSpPr/>
          <p:nvPr/>
        </p:nvSpPr>
        <p:spPr>
          <a:xfrm>
            <a:off x="4609880" y="2591063"/>
            <a:ext cx="4076918" cy="2327467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</p:sp>
      <p:sp>
        <p:nvSpPr>
          <p:cNvPr id="12" name="TextBox 11"/>
          <p:cNvSpPr txBox="1"/>
          <p:nvPr/>
        </p:nvSpPr>
        <p:spPr>
          <a:xfrm>
            <a:off x="1600200" y="5562600"/>
            <a:ext cx="586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auxPro OT"/>
              </a:rPr>
              <a:t>Two sides of one card</a:t>
            </a:r>
            <a:endParaRPr lang="en-US" sz="2000" dirty="0">
              <a:latin typeface="AauxPro O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1"/>
          </a:xfrm>
          <a:prstGeom prst="rect">
            <a:avLst/>
          </a:prstGeom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5"/>
            <a:ext cx="9144001" cy="6858000"/>
          </a:xfrm>
          <a:prstGeom prst="rect">
            <a:avLst/>
          </a:prstGeom>
        </p:spPr>
      </p:pic>
      <p:pic>
        <p:nvPicPr>
          <p:cNvPr id="9" name="Picture 8" descr="SUNY_logo_bottom_right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367"/>
            <a:ext cx="9144000" cy="6858001"/>
          </a:xfrm>
          <a:prstGeom prst="rect">
            <a:avLst/>
          </a:prstGeom>
        </p:spPr>
      </p:pic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935" y="2367"/>
            <a:ext cx="9144000" cy="68580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57400" y="381000"/>
            <a:ext cx="5676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auxPro OT"/>
              </a:rPr>
              <a:t>Best Practices</a:t>
            </a:r>
            <a:endParaRPr lang="en-US" sz="3600" b="1" dirty="0">
              <a:solidFill>
                <a:schemeClr val="bg1"/>
              </a:solidFill>
              <a:latin typeface="AauxPro OT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US" sz="2400" dirty="0" smtClean="0">
                <a:latin typeface="AauxPro OT"/>
              </a:rPr>
              <a:t>Partnership with NYS Office of General Services to leverage their efforts utilizing best practices for shared services (Procurement, IT and Transaction Processing Center)</a:t>
            </a:r>
          </a:p>
          <a:p>
            <a:pPr>
              <a:buSzPct val="100000"/>
              <a:buNone/>
            </a:pPr>
            <a:endParaRPr lang="en-US" sz="2400" dirty="0" smtClean="0">
              <a:latin typeface="AauxPro OT"/>
            </a:endParaRPr>
          </a:p>
          <a:p>
            <a:pPr>
              <a:buSzPct val="100000"/>
            </a:pPr>
            <a:r>
              <a:rPr lang="en-US" sz="2400" dirty="0" smtClean="0">
                <a:latin typeface="AauxPro OT"/>
              </a:rPr>
              <a:t>Regional hub created for MWBE initiative via outreach, training and sharing of vendor lists– Binghamton University</a:t>
            </a:r>
            <a:endParaRPr lang="en-US" sz="2400" b="1" dirty="0" smtClean="0">
              <a:latin typeface="AauxPro OT"/>
            </a:endParaRPr>
          </a:p>
          <a:p>
            <a:pPr>
              <a:buSzPct val="100000"/>
              <a:buNone/>
            </a:pPr>
            <a:endParaRPr lang="en-US" sz="2400" dirty="0" smtClean="0">
              <a:latin typeface="AauxPro OT"/>
            </a:endParaRPr>
          </a:p>
          <a:p>
            <a:pPr>
              <a:buSzPct val="100000"/>
            </a:pPr>
            <a:r>
              <a:rPr lang="en-US" sz="2400" dirty="0" smtClean="0">
                <a:latin typeface="AauxPro OT"/>
              </a:rPr>
              <a:t>Consulting services – EOP, financial aid, townhouse development, student activities, auxiliary services, community service – Cobleskill, Delhi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1" cy="6858001"/>
          </a:xfrm>
          <a:prstGeom prst="rect">
            <a:avLst/>
          </a:prstGeom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165"/>
            <a:ext cx="9144001" cy="6858000"/>
          </a:xfrm>
          <a:prstGeom prst="rect">
            <a:avLst/>
          </a:prstGeom>
        </p:spPr>
      </p:pic>
      <p:pic>
        <p:nvPicPr>
          <p:cNvPr id="9" name="Picture 8" descr="SUNY_logo_bottom_right-0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2367"/>
            <a:ext cx="9144000" cy="6858001"/>
          </a:xfrm>
          <a:prstGeom prst="rect">
            <a:avLst/>
          </a:prstGeom>
        </p:spPr>
      </p:pic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6935" y="2367"/>
            <a:ext cx="9144000" cy="68580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52600" y="304800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auxPro OT"/>
              </a:rPr>
              <a:t>Campus Reinvestment</a:t>
            </a:r>
            <a:r>
              <a:rPr lang="en-US" sz="3600" b="1" dirty="0" smtClean="0">
                <a:solidFill>
                  <a:srgbClr val="1552A6"/>
                </a:solidFill>
                <a:latin typeface="AauxPro OT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AauxPro OT"/>
              </a:rPr>
              <a:t>Plans</a:t>
            </a:r>
            <a:endParaRPr lang="en-US" sz="3600" b="1" dirty="0">
              <a:solidFill>
                <a:schemeClr val="bg1"/>
              </a:solidFill>
              <a:latin typeface="AauxPro O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1524000"/>
            <a:ext cx="8458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latin typeface="AauxPro OT"/>
              </a:rPr>
              <a:t>Major Themes: </a:t>
            </a:r>
          </a:p>
          <a:p>
            <a:endParaRPr lang="en-US" sz="2400" dirty="0" smtClean="0">
              <a:latin typeface="AauxPro O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auxPro OT"/>
              </a:rPr>
              <a:t>New faculty hires </a:t>
            </a:r>
          </a:p>
          <a:p>
            <a:pPr marL="457200" indent="-457200"/>
            <a:endParaRPr lang="en-US" sz="2400" dirty="0" smtClean="0">
              <a:latin typeface="AauxPro OT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en-US" sz="2400" dirty="0" smtClean="0">
                <a:latin typeface="AauxPro OT"/>
              </a:rPr>
              <a:t>Financial aid programs, tuition credits, and scholarships </a:t>
            </a:r>
          </a:p>
          <a:p>
            <a:pPr marL="457200" indent="-457200"/>
            <a:endParaRPr lang="en-US" sz="2400" dirty="0" smtClean="0">
              <a:latin typeface="AauxPro OT"/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en-US" sz="2400" dirty="0" smtClean="0">
                <a:latin typeface="AauxPro OT"/>
              </a:rPr>
              <a:t>Career development programs and staffing</a:t>
            </a:r>
          </a:p>
          <a:p>
            <a:pPr marL="457200" indent="-457200">
              <a:buFont typeface="+mj-lt"/>
              <a:buAutoNum type="arabicPeriod" startAt="3"/>
            </a:pPr>
            <a:endParaRPr lang="en-US" sz="2400" dirty="0" smtClean="0">
              <a:latin typeface="AauxPro OT"/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en-US" sz="2400" dirty="0" smtClean="0">
                <a:latin typeface="AauxPro OT"/>
              </a:rPr>
              <a:t>Tutoring and academic advisement</a:t>
            </a:r>
          </a:p>
          <a:p>
            <a:pPr marL="457200" indent="-457200">
              <a:buFont typeface="+mj-lt"/>
              <a:buAutoNum type="arabicPeriod" startAt="3"/>
            </a:pPr>
            <a:endParaRPr lang="en-US" sz="2400" dirty="0" smtClean="0">
              <a:latin typeface="AauxPro OT"/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en-US" sz="2400" dirty="0" smtClean="0">
                <a:latin typeface="AauxPro OT"/>
              </a:rPr>
              <a:t>New academic and instructional equipment</a:t>
            </a:r>
            <a:endParaRPr lang="en-US" sz="2400" dirty="0">
              <a:latin typeface="AauxPro O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1"/>
          </a:xfrm>
          <a:prstGeom prst="rect">
            <a:avLst/>
          </a:prstGeom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5"/>
            <a:ext cx="9144001" cy="6858000"/>
          </a:xfrm>
          <a:prstGeom prst="rect">
            <a:avLst/>
          </a:prstGeom>
        </p:spPr>
      </p:pic>
      <p:pic>
        <p:nvPicPr>
          <p:cNvPr id="9" name="Picture 8" descr="SUNY_logo_bottom_right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367"/>
            <a:ext cx="9144000" cy="6858001"/>
          </a:xfrm>
          <a:prstGeom prst="rect">
            <a:avLst/>
          </a:prstGeom>
        </p:spPr>
      </p:pic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57400" y="304800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en-US" sz="3600" b="1" dirty="0" smtClean="0">
                <a:solidFill>
                  <a:schemeClr val="bg1"/>
                </a:solidFill>
                <a:latin typeface="AauxPro OT"/>
                <a:ea typeface="MS PGothic"/>
                <a:cs typeface="MS PGothic"/>
              </a:rPr>
              <a:t>Multi-Dimensional</a:t>
            </a:r>
            <a:endParaRPr lang="en-US" sz="3600" b="1" dirty="0">
              <a:solidFill>
                <a:schemeClr val="bg1"/>
              </a:solidFill>
              <a:latin typeface="AauxPro OT"/>
              <a:ea typeface="MS PGothic"/>
              <a:cs typeface="MS PGothic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SzPct val="100000"/>
            </a:pPr>
            <a:r>
              <a:rPr lang="en-US" sz="3200" dirty="0" smtClean="0">
                <a:latin typeface="AauxPro OT"/>
              </a:rPr>
              <a:t>System-wide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sz="3200" dirty="0" smtClean="0">
                <a:latin typeface="AauxPro OT"/>
              </a:rPr>
              <a:t>Regional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sz="3200" dirty="0" smtClean="0">
                <a:latin typeface="AauxPro OT"/>
              </a:rPr>
              <a:t>Sector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sz="3200" dirty="0" smtClean="0">
                <a:latin typeface="AauxPro OT"/>
              </a:rPr>
              <a:t>Functional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sz="3200" dirty="0" smtClean="0">
                <a:latin typeface="AauxPro OT"/>
              </a:rPr>
              <a:t>Specialized Mission/Program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76800" y="1905000"/>
            <a:ext cx="3352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ea typeface="Calibri"/>
              </a:rPr>
              <a:t>Every faculty, staff, student, college council, and board member has a responsibility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Governor’s State of the State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2053654"/>
            <a:ext cx="8229600" cy="428776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SUNY prominently featured:</a:t>
            </a:r>
          </a:p>
          <a:p>
            <a:pPr lvl="1"/>
            <a:r>
              <a:rPr lang="en-US" b="1" dirty="0" smtClean="0"/>
              <a:t>Economic Development</a:t>
            </a:r>
          </a:p>
          <a:p>
            <a:pPr lvl="2"/>
            <a:r>
              <a:rPr lang="en-US" dirty="0" smtClean="0"/>
              <a:t>Innovation Hot Spots</a:t>
            </a:r>
          </a:p>
          <a:p>
            <a:pPr lvl="2"/>
            <a:r>
              <a:rPr lang="en-US" dirty="0" smtClean="0"/>
              <a:t>Innovation NY Network</a:t>
            </a:r>
          </a:p>
          <a:p>
            <a:pPr lvl="2"/>
            <a:r>
              <a:rPr lang="en-US" dirty="0" smtClean="0"/>
              <a:t>Innovation Venture Capital Fund</a:t>
            </a:r>
          </a:p>
          <a:p>
            <a:pPr lvl="1"/>
            <a:r>
              <a:rPr lang="en-US" b="1" dirty="0" smtClean="0"/>
              <a:t>Workforce</a:t>
            </a:r>
          </a:p>
          <a:p>
            <a:pPr lvl="2"/>
            <a:r>
              <a:rPr lang="en-US" dirty="0" smtClean="0"/>
              <a:t>Community Colleges as workforce trainers</a:t>
            </a:r>
          </a:p>
          <a:p>
            <a:pPr lvl="2"/>
            <a:r>
              <a:rPr lang="en-US" dirty="0" smtClean="0"/>
              <a:t>Next Generation Job Linkage Program</a:t>
            </a:r>
          </a:p>
          <a:p>
            <a:pPr lvl="1"/>
            <a:r>
              <a:rPr lang="en-US" b="1" dirty="0" smtClean="0"/>
              <a:t>Education</a:t>
            </a:r>
          </a:p>
          <a:p>
            <a:pPr lvl="2"/>
            <a:r>
              <a:rPr lang="en-US" dirty="0" smtClean="0"/>
              <a:t>Increased admission requirements for SUNY teacher preparation programs</a:t>
            </a:r>
          </a:p>
          <a:p>
            <a:pPr lvl="2"/>
            <a:r>
              <a:rPr lang="en-US" dirty="0" smtClean="0"/>
              <a:t>Requiring real work experience for teachers</a:t>
            </a:r>
          </a:p>
          <a:p>
            <a:pPr lvl="2"/>
            <a:r>
              <a:rPr lang="en-US" dirty="0" smtClean="0"/>
              <a:t>“Bar Exam” for teachers</a:t>
            </a:r>
          </a:p>
          <a:p>
            <a:pPr lvl="1"/>
            <a:r>
              <a:rPr lang="en-US" b="1" dirty="0" smtClean="0"/>
              <a:t>NY-SUNY 2020</a:t>
            </a:r>
          </a:p>
          <a:p>
            <a:pPr lvl="2"/>
            <a:r>
              <a:rPr lang="en-US" dirty="0" smtClean="0"/>
              <a:t>NY-SUNY 2020 Round 3: $55.0M in grant funding per year</a:t>
            </a:r>
          </a:p>
          <a:p>
            <a:pPr lvl="1"/>
            <a:r>
              <a:rPr lang="en-US" b="1" dirty="0" smtClean="0"/>
              <a:t>Climate Change / Emergency Management</a:t>
            </a:r>
          </a:p>
          <a:p>
            <a:pPr lvl="2"/>
            <a:r>
              <a:rPr lang="en-US" dirty="0" smtClean="0"/>
              <a:t>Effective Emergency Response / Establishing a World-Class Emergency Response Network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1"/>
          </a:xfrm>
          <a:prstGeom prst="rect">
            <a:avLst/>
          </a:prstGeom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5"/>
            <a:ext cx="9144001" cy="6858000"/>
          </a:xfrm>
          <a:prstGeom prst="rect">
            <a:avLst/>
          </a:prstGeom>
        </p:spPr>
      </p:pic>
      <p:pic>
        <p:nvPicPr>
          <p:cNvPr id="9" name="Picture 8" descr="SUNY_logo_bottom_right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367"/>
            <a:ext cx="9144000" cy="6858001"/>
          </a:xfrm>
          <a:prstGeom prst="rect">
            <a:avLst/>
          </a:prstGeom>
        </p:spPr>
      </p:pic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935" y="2367"/>
            <a:ext cx="9144000" cy="68580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57400" y="3810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auxPro OT"/>
              </a:rPr>
              <a:t>Beyond Savings</a:t>
            </a:r>
            <a:endParaRPr lang="en-US" sz="3600" b="1" dirty="0">
              <a:solidFill>
                <a:schemeClr val="bg1"/>
              </a:solidFill>
              <a:latin typeface="AauxPro OT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sz="3200" dirty="0" smtClean="0"/>
              <a:t>Service Excellence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sz="3200" dirty="0" smtClean="0"/>
              <a:t>Innovation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sz="3200" dirty="0" smtClean="0"/>
              <a:t>Quality Improvements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sz="3200" dirty="0" smtClean="0"/>
              <a:t>Efficiencies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sz="3200" dirty="0" smtClean="0"/>
              <a:t>Best Practices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sz="3200" dirty="0" smtClean="0"/>
              <a:t>Savings and Reinvestments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105400" y="1752600"/>
            <a:ext cx="4038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ea typeface="Calibri"/>
              </a:rPr>
              <a:t>Benchmarking, best practices, and creating a culture of continuous improvement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1"/>
          </a:xfrm>
          <a:prstGeom prst="rect">
            <a:avLst/>
          </a:prstGeom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5"/>
            <a:ext cx="9144001" cy="6858000"/>
          </a:xfrm>
          <a:prstGeom prst="rect">
            <a:avLst/>
          </a:prstGeom>
        </p:spPr>
      </p:pic>
      <p:pic>
        <p:nvPicPr>
          <p:cNvPr id="9" name="Picture 8" descr="SUNY_logo_bottom_right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367"/>
            <a:ext cx="9144000" cy="6858001"/>
          </a:xfrm>
          <a:prstGeom prst="rect">
            <a:avLst/>
          </a:prstGeom>
        </p:spPr>
      </p:pic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935" y="2367"/>
            <a:ext cx="9144000" cy="68580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57400" y="3810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auxPro OT"/>
              </a:rPr>
              <a:t>Beyond Savings</a:t>
            </a:r>
            <a:endParaRPr lang="en-US" sz="3600" b="1" dirty="0">
              <a:solidFill>
                <a:schemeClr val="bg1"/>
              </a:solidFill>
              <a:latin typeface="AauxPro O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1676400"/>
            <a:ext cx="8077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ea typeface="Calibri"/>
              </a:rPr>
              <a:t>The New Model = Working Together </a:t>
            </a:r>
          </a:p>
          <a:p>
            <a:pPr algn="ctr"/>
            <a:endParaRPr lang="en-US" sz="3600" dirty="0" smtClean="0"/>
          </a:p>
          <a:p>
            <a:pPr algn="ctr"/>
            <a:r>
              <a:rPr lang="en-US" sz="3600" dirty="0" smtClean="0"/>
              <a:t>Campus to Campus</a:t>
            </a:r>
          </a:p>
          <a:p>
            <a:pPr algn="ctr"/>
            <a:r>
              <a:rPr lang="en-US" sz="3600" dirty="0" smtClean="0"/>
              <a:t>Regionally</a:t>
            </a:r>
          </a:p>
          <a:p>
            <a:pPr algn="ctr"/>
            <a:r>
              <a:rPr lang="en-US" sz="3600" dirty="0" smtClean="0"/>
              <a:t>System-wide</a:t>
            </a:r>
          </a:p>
          <a:p>
            <a:pPr algn="ctr"/>
            <a:r>
              <a:rPr lang="en-US" sz="3600" dirty="0" smtClean="0"/>
              <a:t>Locally</a:t>
            </a:r>
          </a:p>
          <a:p>
            <a:pPr algn="ctr"/>
            <a:r>
              <a:rPr lang="en-US" sz="3600" dirty="0" smtClean="0"/>
              <a:t>Across the State</a:t>
            </a:r>
          </a:p>
          <a:p>
            <a:pPr algn="ctr"/>
            <a:r>
              <a:rPr lang="en-US" sz="3600" dirty="0" smtClean="0"/>
              <a:t>Nationally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Blue_bar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1"/>
          </a:xfrm>
          <a:prstGeom prst="rect">
            <a:avLst/>
          </a:prstGeom>
        </p:spPr>
      </p:pic>
      <p:pic>
        <p:nvPicPr>
          <p:cNvPr id="8" name="Picture 7" descr="SUNY_trans_circ_small_to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5"/>
            <a:ext cx="9144001" cy="6858000"/>
          </a:xfrm>
          <a:prstGeom prst="rect">
            <a:avLst/>
          </a:prstGeom>
        </p:spPr>
      </p:pic>
      <p:pic>
        <p:nvPicPr>
          <p:cNvPr id="9" name="Picture 8" descr="SUNY_logo_bottom_right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367"/>
            <a:ext cx="9144000" cy="6858001"/>
          </a:xfrm>
          <a:prstGeom prst="rect">
            <a:avLst/>
          </a:prstGeom>
        </p:spPr>
      </p:pic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935" y="2367"/>
            <a:ext cx="9144000" cy="6858001"/>
          </a:xfrm>
          <a:prstGeom prst="rect">
            <a:avLst/>
          </a:prstGeom>
        </p:spPr>
      </p:pic>
      <p:sp>
        <p:nvSpPr>
          <p:cNvPr id="15" name="Content Placeholder 1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AauxPro OT"/>
              </a:rPr>
              <a:t>Harnessing Systemness: Regional Discussions on Efficiencies and Effectiveness</a:t>
            </a:r>
          </a:p>
          <a:p>
            <a:pPr lvl="1"/>
            <a:r>
              <a:rPr lang="en-US" dirty="0" smtClean="0"/>
              <a:t>Events are an opportunity for regional campuses to learn from neighboring institutions and foster greater regional collaboration. Participants will have a forum to share stories, celebrate successes and discuss creating greater operational efficiencies and improving service excellence. </a:t>
            </a:r>
          </a:p>
          <a:p>
            <a:pPr lvl="1"/>
            <a:r>
              <a:rPr lang="en-US" dirty="0" smtClean="0">
                <a:latin typeface="AauxPro OT"/>
              </a:rPr>
              <a:t>First event to be hosted by SUNY Cortland on Wednesday, January 30</a:t>
            </a:r>
            <a:r>
              <a:rPr lang="en-US" baseline="30000" dirty="0" smtClean="0">
                <a:latin typeface="AauxPro OT"/>
              </a:rPr>
              <a:t>th</a:t>
            </a:r>
            <a:r>
              <a:rPr lang="en-US" dirty="0" smtClean="0">
                <a:latin typeface="AauxPro OT"/>
              </a:rPr>
              <a:t>, 2013</a:t>
            </a:r>
            <a:endParaRPr lang="en-US" dirty="0">
              <a:latin typeface="AauxPro O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1496291"/>
            <a:ext cx="567689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b="1" dirty="0" smtClean="0">
                <a:solidFill>
                  <a:schemeClr val="accent1">
                    <a:lumMod val="75000"/>
                  </a:schemeClr>
                </a:solidFill>
                <a:latin typeface="AauxPro OT"/>
              </a:rPr>
              <a:t>Shared Services</a:t>
            </a:r>
            <a:endParaRPr lang="en-US" sz="2900" b="1" dirty="0">
              <a:solidFill>
                <a:schemeClr val="accent1">
                  <a:lumMod val="75000"/>
                </a:schemeClr>
              </a:solidFill>
              <a:latin typeface="AauxPro O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Influences to the Executive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3653"/>
            <a:ext cx="8229600" cy="4477775"/>
          </a:xfrm>
        </p:spPr>
        <p:txBody>
          <a:bodyPr>
            <a:normAutofit/>
          </a:bodyPr>
          <a:lstStyle/>
          <a:p>
            <a:r>
              <a:rPr lang="en-US" dirty="0" smtClean="0"/>
              <a:t>Operating:</a:t>
            </a:r>
          </a:p>
          <a:p>
            <a:pPr lvl="1"/>
            <a:r>
              <a:rPr lang="en-US" dirty="0" smtClean="0"/>
              <a:t>Economic impact of Super Storm Sandy</a:t>
            </a:r>
          </a:p>
          <a:p>
            <a:pPr lvl="1"/>
            <a:r>
              <a:rPr lang="en-US" dirty="0" smtClean="0"/>
              <a:t>Current and out-year budget gaps</a:t>
            </a:r>
          </a:p>
          <a:p>
            <a:pPr lvl="2"/>
            <a:r>
              <a:rPr lang="en-US" dirty="0" smtClean="0"/>
              <a:t>2013/14: $1.4B</a:t>
            </a:r>
          </a:p>
          <a:p>
            <a:pPr lvl="2"/>
            <a:r>
              <a:rPr lang="en-US" dirty="0" smtClean="0"/>
              <a:t>2014/15-2016/17: $14.9B</a:t>
            </a:r>
          </a:p>
          <a:p>
            <a:r>
              <a:rPr lang="en-US" dirty="0" smtClean="0"/>
              <a:t>Capital:</a:t>
            </a:r>
          </a:p>
          <a:p>
            <a:pPr lvl="1"/>
            <a:r>
              <a:rPr lang="en-US" dirty="0" smtClean="0"/>
              <a:t>Continuing debt issuance restraints under existing bond cap legislation </a:t>
            </a:r>
          </a:p>
          <a:p>
            <a:pPr lvl="2"/>
            <a:r>
              <a:rPr lang="en-US" dirty="0" smtClean="0"/>
              <a:t>2013/14: $1.6B for all agencies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2B13-F593-224D-BA00-C18C518B326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297718"/>
            <a:ext cx="8983683" cy="755936"/>
          </a:xfrm>
        </p:spPr>
        <p:txBody>
          <a:bodyPr>
            <a:noAutofit/>
          </a:bodyPr>
          <a:lstStyle/>
          <a:p>
            <a:r>
              <a:rPr lang="en-US" sz="3200" dirty="0" smtClean="0"/>
              <a:t>2013-14 Executive Budget Update: Highlights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3655"/>
            <a:ext cx="8229600" cy="466782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/>
              <a:t>State-Operated Campuses: Operating</a:t>
            </a:r>
          </a:p>
          <a:p>
            <a:pPr lvl="1"/>
            <a:r>
              <a:rPr lang="en-US" dirty="0" smtClean="0"/>
              <a:t>Maintenance of Effort (MOE): Continued with flat year to year funding</a:t>
            </a:r>
          </a:p>
          <a:p>
            <a:pPr lvl="1"/>
            <a:r>
              <a:rPr lang="en-US" dirty="0" smtClean="0"/>
              <a:t>Rational Tuition: Sufficient appropriation to allow spending of planned tuition rate changes</a:t>
            </a:r>
          </a:p>
          <a:p>
            <a:pPr lvl="1"/>
            <a:r>
              <a:rPr lang="en-US" dirty="0" smtClean="0"/>
              <a:t>Non-State tax supported funds appropriated at requested levels</a:t>
            </a:r>
          </a:p>
          <a:p>
            <a:pPr lvl="1"/>
            <a:r>
              <a:rPr lang="en-US" dirty="0" smtClean="0"/>
              <a:t>No contractual increases</a:t>
            </a:r>
          </a:p>
          <a:p>
            <a:pPr lvl="1"/>
            <a:r>
              <a:rPr lang="en-US" dirty="0" smtClean="0"/>
              <a:t>No funding for SUNY strategic priorities</a:t>
            </a:r>
          </a:p>
          <a:p>
            <a:r>
              <a:rPr lang="en-US" b="1" dirty="0" smtClean="0"/>
              <a:t>Community Colleges: Operating</a:t>
            </a:r>
          </a:p>
          <a:p>
            <a:pPr lvl="1"/>
            <a:r>
              <a:rPr lang="en-US" dirty="0" smtClean="0"/>
              <a:t>Base Aid: Maintained at 2012-13 levels of $2,272/FTE</a:t>
            </a:r>
          </a:p>
          <a:p>
            <a:pPr lvl="1"/>
            <a:r>
              <a:rPr lang="en-US" dirty="0" smtClean="0"/>
              <a:t>No increase in support of 5 year plan</a:t>
            </a:r>
          </a:p>
          <a:p>
            <a:pPr lvl="1"/>
            <a:r>
              <a:rPr lang="en-US" dirty="0" smtClean="0"/>
              <a:t>Portion of base aid related to “vocational” degrees has new requirements</a:t>
            </a:r>
          </a:p>
          <a:p>
            <a:pPr lvl="1"/>
            <a:r>
              <a:rPr lang="en-US" dirty="0" smtClean="0"/>
              <a:t>New Program: $3.0M provided for new “Performance Based Funding”</a:t>
            </a:r>
          </a:p>
          <a:p>
            <a:r>
              <a:rPr lang="en-US" b="1" dirty="0" smtClean="0"/>
              <a:t>State-Operated Residence Halls: Capital</a:t>
            </a:r>
          </a:p>
          <a:p>
            <a:pPr lvl="1"/>
            <a:r>
              <a:rPr lang="en-US" dirty="0" smtClean="0"/>
              <a:t>Language proposed to remove outstanding and new residence hall debt from State cap with new cash flow structure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2B13-F593-224D-BA00-C18C518B326E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7718"/>
            <a:ext cx="8686800" cy="755936"/>
          </a:xfrm>
        </p:spPr>
        <p:txBody>
          <a:bodyPr>
            <a:noAutofit/>
          </a:bodyPr>
          <a:lstStyle/>
          <a:p>
            <a:r>
              <a:rPr lang="en-US" sz="3200" dirty="0" smtClean="0"/>
              <a:t>2013-14 Executive Budget Update: Concerns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Hospitals: Operating and Capital</a:t>
            </a:r>
          </a:p>
          <a:p>
            <a:pPr lvl="1"/>
            <a:r>
              <a:rPr lang="en-US" dirty="0" smtClean="0"/>
              <a:t>Hospital State tax support reduced by 30% (removal of $27.8M legislative add from 2012-13)</a:t>
            </a:r>
          </a:p>
          <a:p>
            <a:pPr lvl="1"/>
            <a:r>
              <a:rPr lang="en-US" dirty="0" smtClean="0"/>
              <a:t>No new capital appropriations (4 years)</a:t>
            </a:r>
          </a:p>
          <a:p>
            <a:r>
              <a:rPr lang="en-US" b="1" dirty="0" smtClean="0"/>
              <a:t>State-Operated Campuses: Capital</a:t>
            </a:r>
          </a:p>
          <a:p>
            <a:pPr lvl="1"/>
            <a:r>
              <a:rPr lang="en-US" dirty="0" smtClean="0"/>
              <a:t>Limited funding made available over next five years</a:t>
            </a:r>
          </a:p>
          <a:p>
            <a:pPr lvl="1"/>
            <a:r>
              <a:rPr lang="en-US" dirty="0" smtClean="0"/>
              <a:t>Little to no new critical maintenance funding</a:t>
            </a:r>
          </a:p>
          <a:p>
            <a:r>
              <a:rPr lang="en-US" b="1" dirty="0" smtClean="0"/>
              <a:t>Community Colleges: Capital</a:t>
            </a:r>
          </a:p>
          <a:p>
            <a:pPr lvl="1"/>
            <a:r>
              <a:rPr lang="en-US" dirty="0" smtClean="0"/>
              <a:t>Only projects that were critical maintenance in nature were approved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2B13-F593-224D-BA00-C18C518B326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of Resource Allocation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3655"/>
            <a:ext cx="8229600" cy="466782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SUNY Board has approved:</a:t>
            </a:r>
          </a:p>
          <a:p>
            <a:pPr lvl="1"/>
            <a:r>
              <a:rPr lang="en-US" dirty="0" smtClean="0"/>
              <a:t>Concept of the model </a:t>
            </a:r>
          </a:p>
          <a:p>
            <a:pPr lvl="1"/>
            <a:r>
              <a:rPr lang="en-US" dirty="0" smtClean="0"/>
              <a:t>Roll-out concepts  and use of transitional funds to implement the model</a:t>
            </a:r>
          </a:p>
          <a:p>
            <a:r>
              <a:rPr lang="en-US" dirty="0" smtClean="0"/>
              <a:t>Eleven campuses facing downward adjustments have submitted preliminary requests for transitional funds</a:t>
            </a:r>
          </a:p>
          <a:p>
            <a:r>
              <a:rPr lang="en-US" dirty="0" smtClean="0"/>
              <a:t>Requests will be reviewed by a group comprised of System Administration and campus professionals</a:t>
            </a:r>
          </a:p>
          <a:p>
            <a:r>
              <a:rPr lang="en-US" dirty="0" smtClean="0"/>
              <a:t>Group will make recommendations for final decision to Chancellor and her Executive Staff</a:t>
            </a:r>
          </a:p>
          <a:p>
            <a:r>
              <a:rPr lang="en-US" dirty="0" smtClean="0"/>
              <a:t>Coordinated projects for enrollment and on-line</a:t>
            </a:r>
          </a:p>
          <a:p>
            <a:r>
              <a:rPr lang="en-US" dirty="0" smtClean="0"/>
              <a:t>RAM begins phase in at 30% of impact on July 1, 2013</a:t>
            </a:r>
          </a:p>
          <a:p>
            <a:pPr lvl="1"/>
            <a:r>
              <a:rPr lang="en-US" dirty="0" smtClean="0"/>
              <a:t>Additional 30% of impact July 1, 2014</a:t>
            </a:r>
          </a:p>
          <a:p>
            <a:pPr lvl="1"/>
            <a:r>
              <a:rPr lang="en-US" dirty="0" smtClean="0"/>
              <a:t>Final 40% of impact July 1, 2015</a:t>
            </a:r>
          </a:p>
          <a:p>
            <a:r>
              <a:rPr lang="en-US" dirty="0" smtClean="0"/>
              <a:t>Reviewing additional roll-out </a:t>
            </a:r>
            <a:r>
              <a:rPr lang="en-US" dirty="0" err="1" smtClean="0"/>
              <a:t>scenerios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2B13-F593-224D-BA00-C18C518B326E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Transitional Funds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Definition: “Funding to aid campuses facing a downward adjustment in State Tax support due to the model progress to a situation wherein such adjustment is manageable through intelligent investment”  Requires a plan. Goal is a stronger campus. </a:t>
            </a:r>
          </a:p>
          <a:p>
            <a:pPr>
              <a:buNone/>
            </a:pPr>
            <a:endParaRPr lang="en-US" u="sng" dirty="0" smtClean="0"/>
          </a:p>
          <a:p>
            <a:r>
              <a:rPr lang="en-US" dirty="0" smtClean="0"/>
              <a:t>Funding comes from campuses that would experience an upward adjustment in State Tax Support and will be phased in according to the same 30/30/40 approach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2B13-F593-224D-BA00-C18C518B326E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Transitional Funds requests thus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3654"/>
            <a:ext cx="8229600" cy="59454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All eleven campuses have or will have applied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82B13-F593-224D-BA00-C18C518B326E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01880" y="2648195"/>
          <a:ext cx="8763990" cy="4121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1995"/>
                <a:gridCol w="4381995"/>
              </a:tblGrid>
              <a:tr h="429064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auxPro OT"/>
                        </a:rPr>
                        <a:t>Overall</a:t>
                      </a:r>
                      <a:r>
                        <a:rPr lang="en-US" sz="2000" b="1" baseline="0" dirty="0" smtClean="0">
                          <a:latin typeface="AauxPro OT"/>
                        </a:rPr>
                        <a:t> Themes</a:t>
                      </a:r>
                      <a:endParaRPr lang="en-US" sz="2000" b="1" dirty="0">
                        <a:latin typeface="AauxPro O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0156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auxPro OT"/>
                        </a:rPr>
                        <a:t>Theme</a:t>
                      </a:r>
                      <a:endParaRPr lang="en-US" b="1" dirty="0">
                        <a:latin typeface="AauxPro O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auxPro OT"/>
                        </a:rPr>
                        <a:t>Comment</a:t>
                      </a:r>
                      <a:endParaRPr lang="en-US" b="1" dirty="0">
                        <a:latin typeface="AauxPro OT"/>
                      </a:endParaRPr>
                    </a:p>
                  </a:txBody>
                  <a:tcPr/>
                </a:tc>
              </a:tr>
              <a:tr h="990147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auxPro OT"/>
                        </a:rPr>
                        <a:t>Enrollment Growth</a:t>
                      </a:r>
                      <a:endParaRPr lang="en-US" b="1" dirty="0">
                        <a:latin typeface="AauxPro O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auxPro OT"/>
                        </a:rPr>
                        <a:t>Primarily from transfers, augmented admission programs, and improved retention rates</a:t>
                      </a:r>
                      <a:endParaRPr lang="en-US" dirty="0">
                        <a:latin typeface="AauxPro OT"/>
                      </a:endParaRPr>
                    </a:p>
                  </a:txBody>
                  <a:tcPr/>
                </a:tc>
              </a:tr>
              <a:tr h="86630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auxPro OT"/>
                        </a:rPr>
                        <a:t>Offering New or Refocusing Current Program Offerings</a:t>
                      </a:r>
                      <a:endParaRPr lang="en-US" b="1" dirty="0">
                        <a:latin typeface="AauxPro O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auxPro OT"/>
                        </a:rPr>
                        <a:t>Orient</a:t>
                      </a:r>
                      <a:r>
                        <a:rPr lang="en-US" baseline="0" dirty="0" smtClean="0">
                          <a:latin typeface="AauxPro OT"/>
                        </a:rPr>
                        <a:t> degree offerings to areas that would impact the economic health of the State</a:t>
                      </a:r>
                      <a:endParaRPr lang="en-US" dirty="0">
                        <a:latin typeface="AauxPro OT"/>
                      </a:endParaRPr>
                    </a:p>
                  </a:txBody>
                  <a:tcPr/>
                </a:tc>
              </a:tr>
              <a:tr h="693103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auxPro OT"/>
                        </a:rPr>
                        <a:t>Creating or Expanding Online Presence</a:t>
                      </a:r>
                      <a:endParaRPr lang="en-US" b="1" dirty="0">
                        <a:latin typeface="AauxPro O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auxPro OT"/>
                        </a:rPr>
                        <a:t>Focus on non-traditional students to maximize campus</a:t>
                      </a:r>
                      <a:r>
                        <a:rPr lang="en-US" baseline="0" dirty="0" smtClean="0">
                          <a:latin typeface="AauxPro OT"/>
                        </a:rPr>
                        <a:t> resources</a:t>
                      </a:r>
                      <a:endParaRPr lang="en-US" dirty="0">
                        <a:latin typeface="AauxPro OT"/>
                      </a:endParaRPr>
                    </a:p>
                  </a:txBody>
                  <a:tcPr/>
                </a:tc>
              </a:tr>
              <a:tr h="693103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auxPro OT"/>
                        </a:rPr>
                        <a:t>Reevaluating Campus Costs</a:t>
                      </a:r>
                      <a:endParaRPr lang="en-US" b="1" dirty="0">
                        <a:latin typeface="AauxPro O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auxPro OT"/>
                        </a:rPr>
                        <a:t>Maximize operational efficiency</a:t>
                      </a:r>
                      <a:r>
                        <a:rPr lang="en-US" baseline="0" dirty="0" smtClean="0">
                          <a:latin typeface="AauxPro OT"/>
                        </a:rPr>
                        <a:t> in both staff and non-staff areas</a:t>
                      </a:r>
                      <a:endParaRPr lang="en-US" dirty="0">
                        <a:latin typeface="AauxPro O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NY_blue_bkgrnd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1"/>
          </a:xfrm>
          <a:prstGeom prst="rect">
            <a:avLst/>
          </a:prstGeom>
        </p:spPr>
      </p:pic>
      <p:pic>
        <p:nvPicPr>
          <p:cNvPr id="12" name="Picture 11" descr="SUNY_trans_circles_to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1" y="-16822"/>
            <a:ext cx="9144000" cy="6858000"/>
          </a:xfrm>
          <a:prstGeom prst="rect">
            <a:avLst/>
          </a:prstGeom>
        </p:spPr>
      </p:pic>
      <p:pic>
        <p:nvPicPr>
          <p:cNvPr id="17" name="Picture 16" descr="SUNY_logo_bottom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409" y="16823"/>
            <a:ext cx="9144000" cy="6858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706506" y="2597668"/>
            <a:ext cx="5676891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00" b="1" dirty="0" smtClean="0">
                <a:solidFill>
                  <a:schemeClr val="bg1"/>
                </a:solidFill>
                <a:latin typeface="AauxPro OT"/>
              </a:rPr>
              <a:t>Shared Services</a:t>
            </a:r>
            <a:endParaRPr lang="en-US" sz="4100" b="1" dirty="0">
              <a:solidFill>
                <a:schemeClr val="bg1"/>
              </a:solidFill>
              <a:latin typeface="AauxPro O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owerpointTemplate (2010 branding blue bkgrnd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 (2010 branding blue bkgrnd)</Template>
  <TotalTime>8250</TotalTime>
  <Words>1126</Words>
  <Application>Microsoft Office PowerPoint</Application>
  <PresentationFormat>On-screen Show (4:3)</PresentationFormat>
  <Paragraphs>174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PowerpointTemplate (2010 branding blue bkgrnd)</vt:lpstr>
      <vt:lpstr>Faculty Senate Plenary  Brian Hutzley- Vice Chancellor &amp; CFO</vt:lpstr>
      <vt:lpstr>Governor’s State of the State</vt:lpstr>
      <vt:lpstr>Influences to the Executive Budget</vt:lpstr>
      <vt:lpstr>2013-14 Executive Budget Update: Highlights</vt:lpstr>
      <vt:lpstr>2013-14 Executive Budget Update: Concerns</vt:lpstr>
      <vt:lpstr>Status of Resource Allocation Model</vt:lpstr>
      <vt:lpstr>Transitional Funds</vt:lpstr>
      <vt:lpstr>Transitional Funds requests thus far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State University of New York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leverti</dc:creator>
  <cp:lastModifiedBy>donatoca</cp:lastModifiedBy>
  <cp:revision>835</cp:revision>
  <dcterms:created xsi:type="dcterms:W3CDTF">2011-09-13T19:40:26Z</dcterms:created>
  <dcterms:modified xsi:type="dcterms:W3CDTF">2013-01-25T21:37:41Z</dcterms:modified>
</cp:coreProperties>
</file>