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5" r:id="rId2"/>
    <p:sldId id="279" r:id="rId3"/>
    <p:sldId id="280" r:id="rId4"/>
    <p:sldId id="281" r:id="rId5"/>
    <p:sldId id="268" r:id="rId6"/>
    <p:sldId id="270" r:id="rId7"/>
    <p:sldId id="271" r:id="rId8"/>
    <p:sldId id="272" r:id="rId9"/>
    <p:sldId id="273" r:id="rId10"/>
    <p:sldId id="295" r:id="rId11"/>
    <p:sldId id="267" r:id="rId12"/>
    <p:sldId id="274" r:id="rId13"/>
    <p:sldId id="278" r:id="rId14"/>
    <p:sldId id="277" r:id="rId15"/>
    <p:sldId id="285" r:id="rId16"/>
    <p:sldId id="286" r:id="rId17"/>
    <p:sldId id="288" r:id="rId18"/>
    <p:sldId id="290" r:id="rId19"/>
    <p:sldId id="291" r:id="rId20"/>
    <p:sldId id="292" r:id="rId21"/>
    <p:sldId id="293" r:id="rId22"/>
    <p:sldId id="294" r:id="rId2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68750" autoAdjust="0"/>
  </p:normalViewPr>
  <p:slideViewPr>
    <p:cSldViewPr>
      <p:cViewPr varScale="1">
        <p:scale>
          <a:sx n="114" d="100"/>
          <a:sy n="114" d="100"/>
        </p:scale>
        <p:origin x="-17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44" y="-66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CENF2A\MONTIELI$\My%20Documents\SEM\Enrollment%20trend%20for%20pres%20meeting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SCENF2A\MONTIELI$\My%20Documents\SEM\Copy%20of%20SUNY%20Enrollment%20Demographic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SCENF2A\MONTIELI$\My%20Documents\SEM\Copy%20of%20SUNY%20Enrollment%20Demographic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CENF2A\MONTIELI$\My%20Documents\SEM\Engineering%20Psychology%20Completions2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fosterte\Desktop\presentation%20graph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CENF2A\MONTIELI$\My%20Documents\SUNY%20IR\Copy%20of%20Assoc%202%203%204%20Year%20Rates%20by%20Campus%20(thru%202012)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SCENF2A\MONTIELI$\My%20Documents\SUNY%20IR\Bacc%204%205%206%20Year%20Rates%20by%20Campus%20(thru%202012)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SCENF2A\MONTIELI$\My%20Documents\SUNY%20IR\Copy%20of%20Assoc%202%203%204%20Year%20Rates%20by%20Campus%20(thru%202012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Sheet1!$B$9</c:f>
              <c:strCache>
                <c:ptCount val="1"/>
                <c:pt idx="0">
                  <c:v>State Ops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diamond"/>
            <c:size val="7"/>
            <c:spPr>
              <a:solidFill>
                <a:schemeClr val="accent3">
                  <a:lumMod val="75000"/>
                </a:schemeClr>
              </a:solidFill>
              <a:ln>
                <a:solidFill>
                  <a:srgbClr val="9BBB59">
                    <a:lumMod val="75000"/>
                  </a:srgbClr>
                </a:solidFill>
              </a:ln>
            </c:spPr>
          </c:marker>
          <c:cat>
            <c:numRef>
              <c:f>Sheet1!$A$10:$A$30</c:f>
              <c:numCache>
                <c:formatCode>General</c:formatCode>
                <c:ptCount val="21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  <c:pt idx="20">
                  <c:v>2017</c:v>
                </c:pt>
              </c:numCache>
            </c:numRef>
          </c:cat>
          <c:val>
            <c:numRef>
              <c:f>Sheet1!$B$10:$B$30</c:f>
              <c:numCache>
                <c:formatCode>_(* #,##0_);_(* \(#,##0\);_(* "-"??_);_(@_)</c:formatCode>
                <c:ptCount val="21"/>
                <c:pt idx="0">
                  <c:v>184696</c:v>
                </c:pt>
                <c:pt idx="1">
                  <c:v>186405</c:v>
                </c:pt>
                <c:pt idx="2">
                  <c:v>190746</c:v>
                </c:pt>
                <c:pt idx="3">
                  <c:v>192929</c:v>
                </c:pt>
                <c:pt idx="4">
                  <c:v>199271</c:v>
                </c:pt>
                <c:pt idx="5">
                  <c:v>204420</c:v>
                </c:pt>
                <c:pt idx="6">
                  <c:v>205396</c:v>
                </c:pt>
                <c:pt idx="7">
                  <c:v>203927</c:v>
                </c:pt>
                <c:pt idx="8">
                  <c:v>205797</c:v>
                </c:pt>
                <c:pt idx="9">
                  <c:v>208516</c:v>
                </c:pt>
                <c:pt idx="10">
                  <c:v>213269</c:v>
                </c:pt>
                <c:pt idx="11">
                  <c:v>218528</c:v>
                </c:pt>
                <c:pt idx="12">
                  <c:v>222204</c:v>
                </c:pt>
                <c:pt idx="13">
                  <c:v>221841</c:v>
                </c:pt>
                <c:pt idx="14">
                  <c:v>220339</c:v>
                </c:pt>
                <c:pt idx="15">
                  <c:v>218867</c:v>
                </c:pt>
                <c:pt idx="16">
                  <c:v>218931</c:v>
                </c:pt>
                <c:pt idx="17">
                  <c:v>220853</c:v>
                </c:pt>
                <c:pt idx="18">
                  <c:v>223457</c:v>
                </c:pt>
                <c:pt idx="19">
                  <c:v>224685</c:v>
                </c:pt>
                <c:pt idx="20">
                  <c:v>226411</c:v>
                </c:pt>
              </c:numCache>
            </c:numRef>
          </c:val>
        </c:ser>
        <c:ser>
          <c:idx val="1"/>
          <c:order val="1"/>
          <c:tx>
            <c:strRef>
              <c:f>Sheet1!$C$9</c:f>
              <c:strCache>
                <c:ptCount val="1"/>
                <c:pt idx="0">
                  <c:v>Community Colleges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triangle"/>
            <c:size val="7"/>
            <c:spPr>
              <a:solidFill>
                <a:schemeClr val="accent6">
                  <a:lumMod val="75000"/>
                </a:schemeClr>
              </a:solidFill>
              <a:ln>
                <a:solidFill>
                  <a:srgbClr val="F79646">
                    <a:lumMod val="75000"/>
                  </a:srgbClr>
                </a:solidFill>
              </a:ln>
            </c:spPr>
          </c:marker>
          <c:cat>
            <c:numRef>
              <c:f>Sheet1!$A$10:$A$30</c:f>
              <c:numCache>
                <c:formatCode>General</c:formatCode>
                <c:ptCount val="21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  <c:pt idx="20">
                  <c:v>2017</c:v>
                </c:pt>
              </c:numCache>
            </c:numRef>
          </c:cat>
          <c:val>
            <c:numRef>
              <c:f>Sheet1!$C$10:$C$30</c:f>
              <c:numCache>
                <c:formatCode>_(* #,##0_);_(* \(#,##0\);_(* "-"??_);_(@_)</c:formatCode>
                <c:ptCount val="21"/>
                <c:pt idx="0">
                  <c:v>182012</c:v>
                </c:pt>
                <c:pt idx="1">
                  <c:v>182061</c:v>
                </c:pt>
                <c:pt idx="2">
                  <c:v>181453</c:v>
                </c:pt>
                <c:pt idx="3">
                  <c:v>181448</c:v>
                </c:pt>
                <c:pt idx="4">
                  <c:v>189085</c:v>
                </c:pt>
                <c:pt idx="5">
                  <c:v>198525</c:v>
                </c:pt>
                <c:pt idx="6">
                  <c:v>204490</c:v>
                </c:pt>
                <c:pt idx="7">
                  <c:v>209650</c:v>
                </c:pt>
                <c:pt idx="8">
                  <c:v>208374</c:v>
                </c:pt>
                <c:pt idx="9">
                  <c:v>209067</c:v>
                </c:pt>
                <c:pt idx="10">
                  <c:v>214129</c:v>
                </c:pt>
                <c:pt idx="11">
                  <c:v>220995</c:v>
                </c:pt>
                <c:pt idx="12">
                  <c:v>239243</c:v>
                </c:pt>
                <c:pt idx="13">
                  <c:v>249343</c:v>
                </c:pt>
                <c:pt idx="14">
                  <c:v>247667</c:v>
                </c:pt>
                <c:pt idx="15">
                  <c:v>243831</c:v>
                </c:pt>
                <c:pt idx="16">
                  <c:v>240346</c:v>
                </c:pt>
                <c:pt idx="17">
                  <c:v>240450</c:v>
                </c:pt>
                <c:pt idx="18">
                  <c:v>240573</c:v>
                </c:pt>
                <c:pt idx="19">
                  <c:v>241517</c:v>
                </c:pt>
                <c:pt idx="20">
                  <c:v>242853</c:v>
                </c:pt>
              </c:numCache>
            </c:numRef>
          </c:val>
        </c:ser>
        <c:marker val="1"/>
        <c:axId val="99250176"/>
        <c:axId val="99252096"/>
      </c:lineChart>
      <c:lineChart>
        <c:grouping val="standard"/>
        <c:ser>
          <c:idx val="2"/>
          <c:order val="2"/>
          <c:tx>
            <c:strRef>
              <c:f>Sheet1!$D$9</c:f>
              <c:strCache>
                <c:ptCount val="1"/>
                <c:pt idx="0">
                  <c:v>SUNY Total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square"/>
            <c:size val="7"/>
            <c:spPr>
              <a:solidFill>
                <a:schemeClr val="accent1">
                  <a:lumMod val="75000"/>
                </a:schemeClr>
              </a:solidFill>
              <a:ln>
                <a:solidFill>
                  <a:srgbClr val="4F81BD">
                    <a:lumMod val="75000"/>
                  </a:srgbClr>
                </a:solidFill>
              </a:ln>
            </c:spPr>
          </c:marker>
          <c:cat>
            <c:numRef>
              <c:f>Sheet1!$A$10:$A$30</c:f>
              <c:numCache>
                <c:formatCode>General</c:formatCode>
                <c:ptCount val="21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  <c:pt idx="20">
                  <c:v>2017</c:v>
                </c:pt>
              </c:numCache>
            </c:numRef>
          </c:cat>
          <c:val>
            <c:numRef>
              <c:f>Sheet1!$D$10:$D$30</c:f>
              <c:numCache>
                <c:formatCode>_(* #,##0_);_(* \(#,##0\);_(* "-"??_);_(@_)</c:formatCode>
                <c:ptCount val="21"/>
                <c:pt idx="0">
                  <c:v>366708</c:v>
                </c:pt>
                <c:pt idx="1">
                  <c:v>368466</c:v>
                </c:pt>
                <c:pt idx="2">
                  <c:v>372199</c:v>
                </c:pt>
                <c:pt idx="3">
                  <c:v>374377</c:v>
                </c:pt>
                <c:pt idx="4">
                  <c:v>388356</c:v>
                </c:pt>
                <c:pt idx="5">
                  <c:v>402945</c:v>
                </c:pt>
                <c:pt idx="6">
                  <c:v>409886</c:v>
                </c:pt>
                <c:pt idx="7">
                  <c:v>413577</c:v>
                </c:pt>
                <c:pt idx="8">
                  <c:v>414171</c:v>
                </c:pt>
                <c:pt idx="9">
                  <c:v>417583</c:v>
                </c:pt>
                <c:pt idx="10">
                  <c:v>427398</c:v>
                </c:pt>
                <c:pt idx="11">
                  <c:v>439523</c:v>
                </c:pt>
                <c:pt idx="12">
                  <c:v>461447</c:v>
                </c:pt>
                <c:pt idx="13">
                  <c:v>471184</c:v>
                </c:pt>
                <c:pt idx="14">
                  <c:v>468006</c:v>
                </c:pt>
                <c:pt idx="15">
                  <c:v>462698</c:v>
                </c:pt>
                <c:pt idx="16">
                  <c:v>459277</c:v>
                </c:pt>
                <c:pt idx="17">
                  <c:v>461303</c:v>
                </c:pt>
                <c:pt idx="18">
                  <c:v>464030</c:v>
                </c:pt>
                <c:pt idx="19">
                  <c:v>466202</c:v>
                </c:pt>
                <c:pt idx="20">
                  <c:v>469264</c:v>
                </c:pt>
              </c:numCache>
            </c:numRef>
          </c:val>
        </c:ser>
        <c:marker val="1"/>
        <c:axId val="99260288"/>
        <c:axId val="99258368"/>
      </c:lineChart>
      <c:catAx>
        <c:axId val="992501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99252096"/>
        <c:crosses val="autoZero"/>
        <c:auto val="1"/>
        <c:lblAlgn val="ctr"/>
        <c:lblOffset val="100"/>
      </c:catAx>
      <c:valAx>
        <c:axId val="99252096"/>
        <c:scaling>
          <c:orientation val="minMax"/>
          <c:min val="1750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Sector Enrollment</a:t>
                </a:r>
              </a:p>
            </c:rich>
          </c:tx>
          <c:layout/>
        </c:title>
        <c:numFmt formatCode="_(* #,##0_);_(* \(#,##0\);_(* &quot;-&quot;??_);_(@_)" sourceLinked="1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99250176"/>
        <c:crosses val="autoZero"/>
        <c:crossBetween val="between"/>
      </c:valAx>
      <c:valAx>
        <c:axId val="99258368"/>
        <c:scaling>
          <c:orientation val="minMax"/>
          <c:min val="250000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SUNY Total Enrolled</a:t>
                </a:r>
              </a:p>
            </c:rich>
          </c:tx>
          <c:layout/>
        </c:title>
        <c:numFmt formatCode="_(* #,##0_);_(* \(#,##0\);_(* &quot;-&quot;??_);_(@_)" sourceLinked="1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99260288"/>
        <c:crosses val="max"/>
        <c:crossBetween val="between"/>
      </c:valAx>
      <c:catAx>
        <c:axId val="99260288"/>
        <c:scaling>
          <c:orientation val="minMax"/>
        </c:scaling>
        <c:delete val="1"/>
        <c:axPos val="b"/>
        <c:numFmt formatCode="General" sourceLinked="1"/>
        <c:tickLblPos val="none"/>
        <c:crossAx val="99258368"/>
        <c:crosses val="autoZero"/>
        <c:auto val="1"/>
        <c:lblAlgn val="ctr"/>
        <c:lblOffset val="100"/>
      </c:catAx>
    </c:plotArea>
    <c:legend>
      <c:legendPos val="b"/>
      <c:layout/>
      <c:spPr>
        <a:ln>
          <a:solidFill>
            <a:schemeClr val="tx1"/>
          </a:solidFill>
        </a:ln>
      </c:spPr>
      <c:txPr>
        <a:bodyPr/>
        <a:lstStyle/>
        <a:p>
          <a:pPr>
            <a:defRPr b="1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7.9585027197863298E-2"/>
          <c:y val="7.9176807444524003E-2"/>
          <c:w val="0.90428412099501276"/>
          <c:h val="0.78650759564145356"/>
        </c:manualLayout>
      </c:layout>
      <c:lineChart>
        <c:grouping val="standard"/>
        <c:ser>
          <c:idx val="2"/>
          <c:order val="0"/>
          <c:tx>
            <c:v>SUNY Enrollment</c:v>
          </c:tx>
          <c:spPr>
            <a:ln w="44450"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dPt>
            <c:idx val="0"/>
            <c:marker>
              <c:symbol val="diamond"/>
              <c:size val="9"/>
              <c:spPr>
                <a:solidFill>
                  <a:srgbClr val="1F497D"/>
                </a:solidFill>
                <a:ln>
                  <a:solidFill>
                    <a:srgbClr val="4F81BD">
                      <a:lumMod val="75000"/>
                    </a:srgbClr>
                  </a:solidFill>
                </a:ln>
              </c:spPr>
            </c:marker>
          </c:dPt>
          <c:dPt>
            <c:idx val="18"/>
            <c:marker>
              <c:symbol val="diamond"/>
              <c:size val="9"/>
              <c:spPr>
                <a:solidFill>
                  <a:schemeClr val="tx2"/>
                </a:solidFill>
                <a:ln>
                  <a:solidFill>
                    <a:srgbClr val="4F81BD">
                      <a:lumMod val="75000"/>
                    </a:srgbClr>
                  </a:solidFill>
                </a:ln>
              </c:spPr>
            </c:marker>
          </c:dPt>
          <c:dLbls>
            <c:dLbl>
              <c:idx val="0"/>
              <c:layout>
                <c:manualLayout>
                  <c:x val="-7.3322053668740984E-3"/>
                  <c:y val="-3.4343434343434343E-2"/>
                </c:manualLayout>
              </c:layout>
              <c:showVal val="1"/>
            </c:dLbl>
            <c:dLbl>
              <c:idx val="18"/>
              <c:layout>
                <c:manualLayout>
                  <c:x val="-1.6130851807123082E-2"/>
                  <c:y val="-3.0303030303030311E-2"/>
                </c:manualLayout>
              </c:layout>
              <c:showVal val="1"/>
            </c:dLbl>
            <c:delete val="1"/>
            <c:numFmt formatCode="0.0%" sourceLinked="0"/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</c:dLbls>
          <c:cat>
            <c:numRef>
              <c:f>Sheet1!$A$11:$A$29</c:f>
              <c:numCache>
                <c:formatCode>General</c:formatCode>
                <c:ptCount val="19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</c:numCache>
            </c:numRef>
          </c:cat>
          <c:val>
            <c:numRef>
              <c:f>Sheet1!$O$11:$O$29</c:f>
              <c:numCache>
                <c:formatCode>0.0%</c:formatCode>
                <c:ptCount val="19"/>
                <c:pt idx="0">
                  <c:v>0.17128305982030237</c:v>
                </c:pt>
                <c:pt idx="1">
                  <c:v>0.17535801744665003</c:v>
                </c:pt>
                <c:pt idx="2">
                  <c:v>0.18216978116872282</c:v>
                </c:pt>
                <c:pt idx="3">
                  <c:v>0.18875323976794869</c:v>
                </c:pt>
                <c:pt idx="4">
                  <c:v>0.18882140546407045</c:v>
                </c:pt>
                <c:pt idx="5">
                  <c:v>0.19421110894054827</c:v>
                </c:pt>
                <c:pt idx="6">
                  <c:v>0.19811458051792627</c:v>
                </c:pt>
                <c:pt idx="7">
                  <c:v>0.20188783494895668</c:v>
                </c:pt>
                <c:pt idx="8">
                  <c:v>0.20651183843622026</c:v>
                </c:pt>
                <c:pt idx="9">
                  <c:v>0.21092623987365194</c:v>
                </c:pt>
                <c:pt idx="10">
                  <c:v>0.21453632984301821</c:v>
                </c:pt>
                <c:pt idx="11">
                  <c:v>0.222049724002849</c:v>
                </c:pt>
                <c:pt idx="12">
                  <c:v>0.22914381952060159</c:v>
                </c:pt>
                <c:pt idx="13">
                  <c:v>0.23392155568027995</c:v>
                </c:pt>
                <c:pt idx="14">
                  <c:v>0.24011351832616121</c:v>
                </c:pt>
                <c:pt idx="15">
                  <c:v>0.24832300268319574</c:v>
                </c:pt>
                <c:pt idx="16">
                  <c:v>0.25327675077519279</c:v>
                </c:pt>
                <c:pt idx="17">
                  <c:v>0.27004465682792472</c:v>
                </c:pt>
                <c:pt idx="18">
                  <c:v>0.28267069325755112</c:v>
                </c:pt>
              </c:numCache>
            </c:numRef>
          </c:val>
        </c:ser>
        <c:ser>
          <c:idx val="0"/>
          <c:order val="1"/>
          <c:tx>
            <c:v>New York State</c:v>
          </c:tx>
          <c:spPr>
            <a:ln w="44450">
              <a:solidFill>
                <a:srgbClr val="F79646">
                  <a:lumMod val="75000"/>
                </a:srgbClr>
              </a:solidFill>
            </a:ln>
          </c:spPr>
          <c:marker>
            <c:symbol val="none"/>
          </c:marker>
          <c:dPt>
            <c:idx val="0"/>
            <c:marker>
              <c:symbol val="square"/>
              <c:size val="7"/>
              <c:spPr>
                <a:solidFill>
                  <a:srgbClr val="F79646">
                    <a:lumMod val="75000"/>
                  </a:srgbClr>
                </a:solidFill>
                <a:ln>
                  <a:solidFill>
                    <a:srgbClr val="F79646">
                      <a:lumMod val="75000"/>
                    </a:srgbClr>
                  </a:solidFill>
                </a:ln>
              </c:spPr>
            </c:marker>
          </c:dPt>
          <c:dPt>
            <c:idx val="17"/>
            <c:marker>
              <c:symbol val="square"/>
              <c:size val="7"/>
              <c:spPr>
                <a:solidFill>
                  <a:schemeClr val="accent6">
                    <a:lumMod val="75000"/>
                  </a:schemeClr>
                </a:solidFill>
                <a:ln>
                  <a:solidFill>
                    <a:srgbClr val="F79646">
                      <a:lumMod val="75000"/>
                    </a:srgbClr>
                  </a:solidFill>
                </a:ln>
              </c:spPr>
            </c:marker>
          </c:dPt>
          <c:dLbls>
            <c:dLbl>
              <c:idx val="0"/>
              <c:layout>
                <c:manualLayout>
                  <c:x val="-1.7597292880497856E-2"/>
                  <c:y val="-3.0303030303030311E-2"/>
                </c:manualLayout>
              </c:layout>
              <c:showVal val="1"/>
            </c:dLbl>
            <c:dLbl>
              <c:idx val="17"/>
              <c:layout>
                <c:manualLayout>
                  <c:x val="-1.4664410733748225E-2"/>
                  <c:y val="-3.4343434343434343E-2"/>
                </c:manualLayout>
              </c:layout>
              <c:showVal val="1"/>
            </c:dLbl>
            <c:dLbl>
              <c:idx val="18"/>
              <c:layout>
                <c:manualLayout>
                  <c:x val="-3.2261819082047109E-2"/>
                  <c:y val="-3.4343434343434343E-2"/>
                </c:manualLayout>
              </c:layout>
              <c:showVal val="1"/>
            </c:dLbl>
            <c:delete val="1"/>
            <c:numFmt formatCode="0.0%" sourceLinked="0"/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</c:dLbls>
          <c:cat>
            <c:numRef>
              <c:f>Sheet1!$A$11:$A$29</c:f>
              <c:numCache>
                <c:formatCode>General</c:formatCode>
                <c:ptCount val="19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</c:numCache>
            </c:numRef>
          </c:cat>
          <c:val>
            <c:numRef>
              <c:f>Sheet1!$P$11:$P$28</c:f>
              <c:numCache>
                <c:formatCode>0.0%</c:formatCode>
                <c:ptCount val="18"/>
                <c:pt idx="0">
                  <c:v>0.32684737252220325</c:v>
                </c:pt>
                <c:pt idx="1">
                  <c:v>0.33166656823276541</c:v>
                </c:pt>
                <c:pt idx="2">
                  <c:v>0.33627053421264241</c:v>
                </c:pt>
                <c:pt idx="3">
                  <c:v>0.34104024960558177</c:v>
                </c:pt>
                <c:pt idx="4">
                  <c:v>0.34498797439861723</c:v>
                </c:pt>
                <c:pt idx="5">
                  <c:v>0.34869874873884432</c:v>
                </c:pt>
                <c:pt idx="6">
                  <c:v>0.36890290396398323</c:v>
                </c:pt>
                <c:pt idx="7">
                  <c:v>0.37411594419483885</c:v>
                </c:pt>
                <c:pt idx="8">
                  <c:v>0.3788430284070855</c:v>
                </c:pt>
                <c:pt idx="9">
                  <c:v>0.3827643488500253</c:v>
                </c:pt>
                <c:pt idx="10">
                  <c:v>0.38549491369195615</c:v>
                </c:pt>
                <c:pt idx="11">
                  <c:v>0.38775480415108271</c:v>
                </c:pt>
                <c:pt idx="12">
                  <c:v>0.39034135274937182</c:v>
                </c:pt>
                <c:pt idx="13">
                  <c:v>0.39417245884576463</c:v>
                </c:pt>
                <c:pt idx="14">
                  <c:v>0.39981765319813573</c:v>
                </c:pt>
                <c:pt idx="15">
                  <c:v>0.39664095000245037</c:v>
                </c:pt>
                <c:pt idx="16">
                  <c:v>0.40715091165435052</c:v>
                </c:pt>
                <c:pt idx="17">
                  <c:v>0.41113001222910084</c:v>
                </c:pt>
              </c:numCache>
            </c:numRef>
          </c:val>
        </c:ser>
        <c:marker val="1"/>
        <c:axId val="99163520"/>
        <c:axId val="99186176"/>
      </c:lineChart>
      <c:catAx>
        <c:axId val="991635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/>
        </c:title>
        <c:numFmt formatCode="General" sourceLinked="1"/>
        <c:tickLblPos val="nextTo"/>
        <c:txPr>
          <a:bodyPr rot="0" vert="horz"/>
          <a:lstStyle/>
          <a:p>
            <a:pPr>
              <a:defRPr sz="900"/>
            </a:pPr>
            <a:endParaRPr lang="en-US"/>
          </a:p>
        </c:txPr>
        <c:crossAx val="99186176"/>
        <c:crosses val="autoZero"/>
        <c:auto val="1"/>
        <c:lblAlgn val="ctr"/>
        <c:lblOffset val="100"/>
      </c:catAx>
      <c:valAx>
        <c:axId val="99186176"/>
        <c:scaling>
          <c:orientation val="minMax"/>
          <c:min val="0.15000000000000024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 of Population</a:t>
                </a:r>
              </a:p>
            </c:rich>
          </c:tx>
          <c:layout/>
        </c:title>
        <c:numFmt formatCode="0%" sourceLinked="0"/>
        <c:tickLblPos val="nextTo"/>
        <c:crossAx val="99163520"/>
        <c:crosses val="autoZero"/>
        <c:crossBetween val="between"/>
      </c:valAx>
    </c:plotArea>
    <c:legend>
      <c:legendPos val="b"/>
      <c:layout/>
      <c:spPr>
        <a:ln>
          <a:solidFill>
            <a:sysClr val="windowText" lastClr="000000"/>
          </a:solidFill>
        </a:ln>
      </c:spPr>
      <c:txPr>
        <a:bodyPr/>
        <a:lstStyle/>
        <a:p>
          <a:pPr>
            <a:defRPr b="1"/>
          </a:pPr>
          <a:endParaRPr lang="en-US"/>
        </a:p>
      </c:txPr>
    </c:legend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7.9585027197863298E-2"/>
          <c:y val="7.7156605424322053E-2"/>
          <c:w val="0.90428412099501287"/>
          <c:h val="0.78650759564145356"/>
        </c:manualLayout>
      </c:layout>
      <c:lineChart>
        <c:grouping val="standard"/>
        <c:ser>
          <c:idx val="2"/>
          <c:order val="0"/>
          <c:tx>
            <c:v>SUNY Enrollment</c:v>
          </c:tx>
          <c:spPr>
            <a:ln w="44450"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dPt>
            <c:idx val="0"/>
            <c:marker>
              <c:symbol val="diamond"/>
              <c:size val="7"/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4F81BD">
                      <a:lumMod val="75000"/>
                    </a:srgbClr>
                  </a:solidFill>
                </a:ln>
              </c:spPr>
            </c:marker>
          </c:dPt>
          <c:dPt>
            <c:idx val="18"/>
            <c:marker>
              <c:symbol val="diamond"/>
              <c:size val="7"/>
              <c:spPr>
                <a:solidFill>
                  <a:srgbClr val="4F81BD">
                    <a:lumMod val="75000"/>
                  </a:srgbClr>
                </a:solidFill>
                <a:ln>
                  <a:solidFill>
                    <a:srgbClr val="4F81BD">
                      <a:lumMod val="75000"/>
                    </a:srgbClr>
                  </a:solidFill>
                </a:ln>
              </c:spPr>
            </c:marker>
          </c:dPt>
          <c:dLbls>
            <c:dLbl>
              <c:idx val="0"/>
              <c:layout>
                <c:manualLayout>
                  <c:x val="-1.1731528586998581E-2"/>
                  <c:y val="-3.2323391394257536E-2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en-US"/>
                </a:p>
              </c:txPr>
              <c:showVal val="1"/>
            </c:dLbl>
            <c:dLbl>
              <c:idx val="18"/>
              <c:layout>
                <c:manualLayout>
                  <c:x val="-3.3728144687620941E-2"/>
                  <c:y val="-2.5402828106694281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en-US"/>
                </a:p>
              </c:txPr>
              <c:showVal val="1"/>
            </c:dLbl>
            <c:delete val="1"/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</c:dLbls>
          <c:cat>
            <c:numRef>
              <c:f>Sheet1!$A$11:$A$29</c:f>
              <c:numCache>
                <c:formatCode>General</c:formatCode>
                <c:ptCount val="19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</c:numCache>
            </c:numRef>
          </c:cat>
          <c:val>
            <c:numRef>
              <c:f>Sheet1!$J$11:$J$29</c:f>
              <c:numCache>
                <c:formatCode>0.0%</c:formatCode>
                <c:ptCount val="19"/>
                <c:pt idx="0">
                  <c:v>4.6265844750367664E-2</c:v>
                </c:pt>
                <c:pt idx="1">
                  <c:v>4.8288625822396333E-2</c:v>
                </c:pt>
                <c:pt idx="2">
                  <c:v>5.0501555540568677E-2</c:v>
                </c:pt>
                <c:pt idx="3">
                  <c:v>5.2740614647149825E-2</c:v>
                </c:pt>
                <c:pt idx="4">
                  <c:v>5.3603108014228171E-2</c:v>
                </c:pt>
                <c:pt idx="5">
                  <c:v>5.4896493751739051E-2</c:v>
                </c:pt>
                <c:pt idx="6">
                  <c:v>5.6479421662127362E-2</c:v>
                </c:pt>
                <c:pt idx="7">
                  <c:v>5.7754558314313288E-2</c:v>
                </c:pt>
                <c:pt idx="8">
                  <c:v>5.9949371615693692E-2</c:v>
                </c:pt>
                <c:pt idx="9">
                  <c:v>6.1371053692424044E-2</c:v>
                </c:pt>
                <c:pt idx="10">
                  <c:v>6.3553203055078181E-2</c:v>
                </c:pt>
                <c:pt idx="11">
                  <c:v>6.6934873575498557E-2</c:v>
                </c:pt>
                <c:pt idx="12">
                  <c:v>7.0765537924397492E-2</c:v>
                </c:pt>
                <c:pt idx="13">
                  <c:v>7.3464514070014419E-2</c:v>
                </c:pt>
                <c:pt idx="14">
                  <c:v>7.8029275220995065E-2</c:v>
                </c:pt>
                <c:pt idx="15">
                  <c:v>8.1567069492688951E-2</c:v>
                </c:pt>
                <c:pt idx="16">
                  <c:v>8.9140236102666068E-2</c:v>
                </c:pt>
                <c:pt idx="17">
                  <c:v>0.10051015085960668</c:v>
                </c:pt>
                <c:pt idx="18">
                  <c:v>0.10735095301279456</c:v>
                </c:pt>
              </c:numCache>
            </c:numRef>
          </c:val>
        </c:ser>
        <c:ser>
          <c:idx val="0"/>
          <c:order val="1"/>
          <c:tx>
            <c:v>New York State</c:v>
          </c:tx>
          <c:spPr>
            <a:ln w="444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dPt>
            <c:idx val="0"/>
            <c:marker>
              <c:symbol val="square"/>
              <c:size val="5"/>
              <c:spPr>
                <a:solidFill>
                  <a:schemeClr val="accent6">
                    <a:lumMod val="75000"/>
                  </a:schemeClr>
                </a:solidFill>
                <a:ln>
                  <a:solidFill>
                    <a:srgbClr val="F79646">
                      <a:lumMod val="75000"/>
                    </a:srgbClr>
                  </a:solidFill>
                </a:ln>
              </c:spPr>
            </c:marker>
          </c:dPt>
          <c:dPt>
            <c:idx val="18"/>
            <c:marker>
              <c:symbol val="square"/>
              <c:size val="5"/>
              <c:spPr>
                <a:solidFill>
                  <a:srgbClr val="F79646">
                    <a:lumMod val="75000"/>
                  </a:srgbClr>
                </a:solidFill>
                <a:ln>
                  <a:solidFill>
                    <a:srgbClr val="F79646">
                      <a:lumMod val="75000"/>
                    </a:srgbClr>
                  </a:solidFill>
                </a:ln>
              </c:spPr>
            </c:marker>
          </c:dPt>
          <c:dLbls>
            <c:dLbl>
              <c:idx val="0"/>
              <c:layout>
                <c:manualLayout>
                  <c:x val="-8.7986464402489226E-3"/>
                  <c:y val="-3.8383838383838381E-2"/>
                </c:manualLayout>
              </c:layout>
              <c:showVal val="1"/>
            </c:dLbl>
            <c:dLbl>
              <c:idx val="18"/>
              <c:layout>
                <c:manualLayout>
                  <c:x val="-1.1731528586998581E-2"/>
                  <c:y val="-3.6363636363636362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en-US"/>
                </a:p>
              </c:txPr>
              <c:showVal val="1"/>
            </c:dLbl>
            <c:delete val="1"/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</c:dLbls>
          <c:cat>
            <c:numRef>
              <c:f>Sheet1!$A$11:$A$29</c:f>
              <c:numCache>
                <c:formatCode>General</c:formatCode>
                <c:ptCount val="19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</c:numCache>
            </c:numRef>
          </c:cat>
          <c:val>
            <c:numRef>
              <c:f>Sheet1!$Q$11:$Q$29</c:f>
              <c:numCache>
                <c:formatCode>0.0%</c:formatCode>
                <c:ptCount val="19"/>
                <c:pt idx="0">
                  <c:v>0.13398654113104125</c:v>
                </c:pt>
                <c:pt idx="1">
                  <c:v>0.13689663691024503</c:v>
                </c:pt>
                <c:pt idx="2">
                  <c:v>0.13936470326924258</c:v>
                </c:pt>
                <c:pt idx="3">
                  <c:v>0.14208801498127341</c:v>
                </c:pt>
                <c:pt idx="4">
                  <c:v>0.14414751771487416</c:v>
                </c:pt>
                <c:pt idx="5">
                  <c:v>0.14621879108081795</c:v>
                </c:pt>
                <c:pt idx="6">
                  <c:v>0.15251683799136942</c:v>
                </c:pt>
                <c:pt idx="7">
                  <c:v>0.15557706460432741</c:v>
                </c:pt>
                <c:pt idx="8">
                  <c:v>0.15846229013966706</c:v>
                </c:pt>
                <c:pt idx="9">
                  <c:v>0.16095277521356599</c:v>
                </c:pt>
                <c:pt idx="10">
                  <c:v>0.16294929458388288</c:v>
                </c:pt>
                <c:pt idx="11">
                  <c:v>0.16469387774459487</c:v>
                </c:pt>
                <c:pt idx="12">
                  <c:v>0.16667216454253686</c:v>
                </c:pt>
                <c:pt idx="13">
                  <c:v>0.16946991588671498</c:v>
                </c:pt>
                <c:pt idx="14">
                  <c:v>0.17310362540473925</c:v>
                </c:pt>
                <c:pt idx="15">
                  <c:v>0.17398112173025151</c:v>
                </c:pt>
                <c:pt idx="16">
                  <c:v>0.17966942509305434</c:v>
                </c:pt>
                <c:pt idx="17">
                  <c:v>0.18207336252797793</c:v>
                </c:pt>
                <c:pt idx="18">
                  <c:v>0.18436607967731422</c:v>
                </c:pt>
              </c:numCache>
            </c:numRef>
          </c:val>
        </c:ser>
        <c:marker val="1"/>
        <c:axId val="99351936"/>
        <c:axId val="98584064"/>
      </c:lineChart>
      <c:catAx>
        <c:axId val="993519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/>
        </c:title>
        <c:numFmt formatCode="General" sourceLinked="1"/>
        <c:tickLblPos val="nextTo"/>
        <c:txPr>
          <a:bodyPr rot="0"/>
          <a:lstStyle/>
          <a:p>
            <a:pPr>
              <a:defRPr sz="900"/>
            </a:pPr>
            <a:endParaRPr lang="en-US"/>
          </a:p>
        </c:txPr>
        <c:crossAx val="98584064"/>
        <c:crosses val="autoZero"/>
        <c:auto val="1"/>
        <c:lblAlgn val="ctr"/>
        <c:lblOffset val="100"/>
      </c:catAx>
      <c:valAx>
        <c:axId val="98584064"/>
        <c:scaling>
          <c:orientation val="minMax"/>
          <c:min val="4.0000000000000022E-2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 of Population</a:t>
                </a:r>
              </a:p>
            </c:rich>
          </c:tx>
          <c:layout/>
        </c:title>
        <c:numFmt formatCode="0%" sourceLinked="0"/>
        <c:tickLblPos val="nextTo"/>
        <c:crossAx val="99351936"/>
        <c:crosses val="autoZero"/>
        <c:crossBetween val="between"/>
      </c:valAx>
    </c:plotArea>
    <c:legend>
      <c:legendPos val="b"/>
      <c:layout/>
      <c:spPr>
        <a:ln>
          <a:solidFill>
            <a:schemeClr val="tx1"/>
          </a:solidFill>
        </a:ln>
      </c:spPr>
      <c:txPr>
        <a:bodyPr/>
        <a:lstStyle/>
        <a:p>
          <a:pPr>
            <a:defRPr b="1"/>
          </a:pPr>
          <a:endParaRPr lang="en-US"/>
        </a:p>
      </c:txPr>
    </c:legend>
    <c:plotVisOnly val="1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otX val="0"/>
      <c:rotY val="0"/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'Aggregate Enrollment-2'!$A$40</c:f>
              <c:strCache>
                <c:ptCount val="1"/>
                <c:pt idx="0">
                  <c:v>SUNY Degrees 2012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5.2525252525252371E-2"/>
                </c:manualLayout>
              </c:layout>
              <c:showVal val="1"/>
            </c:dLbl>
            <c:dLbl>
              <c:idx val="1"/>
              <c:layout>
                <c:manualLayout>
                  <c:x val="2.9328821467496428E-3"/>
                  <c:y val="5.8585858585858346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5.4545454545454515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6.2626262626262627E-2"/>
                </c:manualLayout>
              </c:layout>
              <c:showVal val="1"/>
            </c:dLbl>
            <c:txPr>
              <a:bodyPr anchor="b" anchorCtr="1"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cat>
            <c:strRef>
              <c:f>'Aggregate Enrollment-2'!$B$39:$E$39</c:f>
              <c:strCache>
                <c:ptCount val="4"/>
                <c:pt idx="0">
                  <c:v>Engineers</c:v>
                </c:pt>
                <c:pt idx="1">
                  <c:v>Information Technology</c:v>
                </c:pt>
                <c:pt idx="2">
                  <c:v>Engineering Technology</c:v>
                </c:pt>
                <c:pt idx="3">
                  <c:v>Psychology</c:v>
                </c:pt>
              </c:strCache>
            </c:strRef>
          </c:cat>
          <c:val>
            <c:numRef>
              <c:f>'Aggregate Enrollment-2'!$B$40:$E$40</c:f>
              <c:numCache>
                <c:formatCode>_(* #,##0_);_(* \(#,##0\);_(* "-"??_);_(@_)</c:formatCode>
                <c:ptCount val="4"/>
                <c:pt idx="0">
                  <c:v>2351</c:v>
                </c:pt>
                <c:pt idx="1">
                  <c:v>2001</c:v>
                </c:pt>
                <c:pt idx="2">
                  <c:v>1696</c:v>
                </c:pt>
                <c:pt idx="3">
                  <c:v>3258</c:v>
                </c:pt>
              </c:numCache>
            </c:numRef>
          </c:val>
        </c:ser>
        <c:ser>
          <c:idx val="1"/>
          <c:order val="1"/>
          <c:tx>
            <c:strRef>
              <c:f>'Aggregate Enrollment-2'!$A$41</c:f>
              <c:strCache>
                <c:ptCount val="1"/>
                <c:pt idx="0">
                  <c:v>NYS Job Openings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cat>
            <c:strRef>
              <c:f>'Aggregate Enrollment-2'!$B$39:$E$39</c:f>
              <c:strCache>
                <c:ptCount val="4"/>
                <c:pt idx="0">
                  <c:v>Engineers</c:v>
                </c:pt>
                <c:pt idx="1">
                  <c:v>Information Technology</c:v>
                </c:pt>
                <c:pt idx="2">
                  <c:v>Engineering Technology</c:v>
                </c:pt>
                <c:pt idx="3">
                  <c:v>Psychology</c:v>
                </c:pt>
              </c:strCache>
            </c:strRef>
          </c:cat>
          <c:val>
            <c:numRef>
              <c:f>'Aggregate Enrollment-2'!$B$41:$E$41</c:f>
              <c:numCache>
                <c:formatCode>_(* #,##0_);_(* \(#,##0\);_(* "-"??_);_(@_)</c:formatCode>
                <c:ptCount val="4"/>
                <c:pt idx="0">
                  <c:v>3490</c:v>
                </c:pt>
                <c:pt idx="1">
                  <c:v>5510</c:v>
                </c:pt>
                <c:pt idx="2">
                  <c:v>5370</c:v>
                </c:pt>
                <c:pt idx="3">
                  <c:v>3490</c:v>
                </c:pt>
              </c:numCache>
            </c:numRef>
          </c:val>
        </c:ser>
        <c:shape val="box"/>
        <c:axId val="99436416"/>
        <c:axId val="99437952"/>
        <c:axId val="99423552"/>
      </c:bar3DChart>
      <c:catAx>
        <c:axId val="99436416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9437952"/>
        <c:crosses val="autoZero"/>
        <c:auto val="1"/>
        <c:lblAlgn val="ctr"/>
        <c:lblOffset val="100"/>
      </c:catAx>
      <c:valAx>
        <c:axId val="99437952"/>
        <c:scaling>
          <c:orientation val="minMax"/>
        </c:scaling>
        <c:axPos val="l"/>
        <c:majorGridlines/>
        <c:numFmt formatCode="_(* #,##0_);_(* \(#,##0\);_(* &quot;-&quot;??_);_(@_)" sourceLinked="1"/>
        <c:tickLblPos val="nextTo"/>
        <c:crossAx val="99436416"/>
        <c:crosses val="autoZero"/>
        <c:crossBetween val="between"/>
      </c:valAx>
      <c:serAx>
        <c:axId val="99423552"/>
        <c:scaling>
          <c:orientation val="minMax"/>
        </c:scaling>
        <c:delete val="1"/>
        <c:axPos val="b"/>
        <c:tickLblPos val="none"/>
        <c:crossAx val="99437952"/>
        <c:crosses val="autoZero"/>
      </c:serAx>
    </c:plotArea>
    <c:legend>
      <c:legendPos val="r"/>
      <c:layout/>
      <c:spPr>
        <a:ln>
          <a:solidFill>
            <a:schemeClr val="tx1">
              <a:lumMod val="50000"/>
              <a:lumOff val="50000"/>
            </a:schemeClr>
          </a:solidFill>
        </a:ln>
      </c:spPr>
      <c:txPr>
        <a:bodyPr/>
        <a:lstStyle/>
        <a:p>
          <a:pPr>
            <a:defRPr b="1"/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7.383636500636992E-2"/>
          <c:y val="3.1868477070287483E-2"/>
          <c:w val="0.87024467167491726"/>
          <c:h val="0.80360799388265447"/>
        </c:manualLayout>
      </c:layout>
      <c:lineChart>
        <c:grouping val="standard"/>
        <c:ser>
          <c:idx val="1"/>
          <c:order val="0"/>
          <c:tx>
            <c:v>6-year graduation rate</c:v>
          </c:tx>
          <c:marker>
            <c:symbol val="square"/>
            <c:size val="5"/>
          </c:marker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dLblPos val="t"/>
            <c:showVal val="1"/>
          </c:dLbls>
          <c:cat>
            <c:strRef>
              <c:f>(Sheet1!$C$42,Sheet1!$F$42,Sheet1!$I$42,Sheet1!$L$42,Sheet1!$O$42,Sheet1!$R$42)</c:f>
              <c:strCache>
                <c:ptCount val="6"/>
                <c:pt idx="0">
                  <c:v>Fall 2001 as of Fall 2007</c:v>
                </c:pt>
                <c:pt idx="1">
                  <c:v>Fall 2002 as of Fall 2008</c:v>
                </c:pt>
                <c:pt idx="2">
                  <c:v>Fall 2003 as of Fall 2009</c:v>
                </c:pt>
                <c:pt idx="3">
                  <c:v>Fall 2004 as of Fall 2010</c:v>
                </c:pt>
                <c:pt idx="4">
                  <c:v>Fall 2005 as of Fall 2011</c:v>
                </c:pt>
                <c:pt idx="5">
                  <c:v>Fall 2006 as of Fall 2012</c:v>
                </c:pt>
              </c:strCache>
            </c:strRef>
          </c:cat>
          <c:val>
            <c:numRef>
              <c:f>(Sheet1!$E$48,Sheet1!$H$48,Sheet1!$K$48,Sheet1!$N$48,Sheet1!$Q$48,Sheet1!$T$48)</c:f>
              <c:numCache>
                <c:formatCode>0.0%</c:formatCode>
                <c:ptCount val="6"/>
                <c:pt idx="0">
                  <c:v>0.61356149732620324</c:v>
                </c:pt>
                <c:pt idx="1">
                  <c:v>0.61180649526387376</c:v>
                </c:pt>
                <c:pt idx="2">
                  <c:v>0.63244804164802804</c:v>
                </c:pt>
                <c:pt idx="3">
                  <c:v>0.64075941857016228</c:v>
                </c:pt>
                <c:pt idx="4">
                  <c:v>0.64741616717965256</c:v>
                </c:pt>
                <c:pt idx="5">
                  <c:v>0.64890822846838814</c:v>
                </c:pt>
              </c:numCache>
            </c:numRef>
          </c:val>
        </c:ser>
        <c:ser>
          <c:idx val="2"/>
          <c:order val="1"/>
          <c:tx>
            <c:v>5-year graduation rate</c:v>
          </c:tx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dLblPos val="b"/>
            <c:showVal val="1"/>
          </c:dLbls>
          <c:cat>
            <c:strRef>
              <c:f>(Sheet1!$C$42,Sheet1!$F$42,Sheet1!$I$42,Sheet1!$L$42,Sheet1!$O$42,Sheet1!$R$42)</c:f>
              <c:strCache>
                <c:ptCount val="6"/>
                <c:pt idx="0">
                  <c:v>Fall 2001 as of Fall 2007</c:v>
                </c:pt>
                <c:pt idx="1">
                  <c:v>Fall 2002 as of Fall 2008</c:v>
                </c:pt>
                <c:pt idx="2">
                  <c:v>Fall 2003 as of Fall 2009</c:v>
                </c:pt>
                <c:pt idx="3">
                  <c:v>Fall 2004 as of Fall 2010</c:v>
                </c:pt>
                <c:pt idx="4">
                  <c:v>Fall 2005 as of Fall 2011</c:v>
                </c:pt>
                <c:pt idx="5">
                  <c:v>Fall 2006 as of Fall 2012</c:v>
                </c:pt>
              </c:strCache>
            </c:strRef>
          </c:cat>
          <c:val>
            <c:numRef>
              <c:f>(Sheet1!$D$48,Sheet1!$G$48,Sheet1!$J$48,Sheet1!$M$48,Sheet1!$P$48,Sheet1!$S$48)</c:f>
              <c:numCache>
                <c:formatCode>0.0%</c:formatCode>
                <c:ptCount val="6"/>
                <c:pt idx="0">
                  <c:v>0.58335828877005047</c:v>
                </c:pt>
                <c:pt idx="1">
                  <c:v>0.5869418132611659</c:v>
                </c:pt>
                <c:pt idx="2">
                  <c:v>0.60540122829137544</c:v>
                </c:pt>
                <c:pt idx="3">
                  <c:v>0.61274738314192478</c:v>
                </c:pt>
                <c:pt idx="4">
                  <c:v>0.61882391057832853</c:v>
                </c:pt>
                <c:pt idx="5">
                  <c:v>0.62295660355169014</c:v>
                </c:pt>
              </c:numCache>
            </c:numRef>
          </c:val>
        </c:ser>
        <c:ser>
          <c:idx val="0"/>
          <c:order val="2"/>
          <c:tx>
            <c:v>4-year graduation rate</c:v>
          </c:tx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dLblPos val="b"/>
            <c:showVal val="1"/>
          </c:dLbls>
          <c:cat>
            <c:strRef>
              <c:f>(Sheet1!$C$42,Sheet1!$F$42,Sheet1!$I$42,Sheet1!$L$42,Sheet1!$O$42,Sheet1!$R$42)</c:f>
              <c:strCache>
                <c:ptCount val="6"/>
                <c:pt idx="0">
                  <c:v>Fall 2001 as of Fall 2007</c:v>
                </c:pt>
                <c:pt idx="1">
                  <c:v>Fall 2002 as of Fall 2008</c:v>
                </c:pt>
                <c:pt idx="2">
                  <c:v>Fall 2003 as of Fall 2009</c:v>
                </c:pt>
                <c:pt idx="3">
                  <c:v>Fall 2004 as of Fall 2010</c:v>
                </c:pt>
                <c:pt idx="4">
                  <c:v>Fall 2005 as of Fall 2011</c:v>
                </c:pt>
                <c:pt idx="5">
                  <c:v>Fall 2006 as of Fall 2012</c:v>
                </c:pt>
              </c:strCache>
            </c:strRef>
          </c:cat>
          <c:val>
            <c:numRef>
              <c:f>(Sheet1!$C$48,Sheet1!$F$48,Sheet1!$I$48,Sheet1!$L$48,Sheet1!$O$48,Sheet1!$R$48)</c:f>
              <c:numCache>
                <c:formatCode>0.0%</c:formatCode>
                <c:ptCount val="6"/>
                <c:pt idx="0">
                  <c:v>0.4247272727272739</c:v>
                </c:pt>
                <c:pt idx="1">
                  <c:v>0.43640054127199046</c:v>
                </c:pt>
                <c:pt idx="2">
                  <c:v>0.45772156017407684</c:v>
                </c:pt>
                <c:pt idx="3">
                  <c:v>0.45904140356825018</c:v>
                </c:pt>
                <c:pt idx="4">
                  <c:v>0.46857281710675652</c:v>
                </c:pt>
                <c:pt idx="5">
                  <c:v>0.47755694068760174</c:v>
                </c:pt>
              </c:numCache>
            </c:numRef>
          </c:val>
        </c:ser>
        <c:marker val="1"/>
        <c:axId val="99500800"/>
        <c:axId val="99502336"/>
      </c:lineChart>
      <c:catAx>
        <c:axId val="99500800"/>
        <c:scaling>
          <c:orientation val="minMax"/>
        </c:scaling>
        <c:axPos val="b"/>
        <c:majorTickMark val="none"/>
        <c:minorTickMark val="cross"/>
        <c:tickLblPos val="nextTo"/>
        <c:txPr>
          <a:bodyPr rot="-1620000"/>
          <a:lstStyle/>
          <a:p>
            <a:pPr>
              <a:defRPr sz="900"/>
            </a:pPr>
            <a:endParaRPr lang="en-US"/>
          </a:p>
        </c:txPr>
        <c:crossAx val="99502336"/>
        <c:crosses val="autoZero"/>
        <c:auto val="1"/>
        <c:lblAlgn val="ctr"/>
        <c:lblOffset val="100"/>
      </c:catAx>
      <c:valAx>
        <c:axId val="99502336"/>
        <c:scaling>
          <c:orientation val="minMax"/>
          <c:max val="0.70000000000000062"/>
          <c:min val="0.4"/>
        </c:scaling>
        <c:axPos val="l"/>
        <c:majorGridlines/>
        <c:numFmt formatCode="0%" sourceLinked="0"/>
        <c:tickLblPos val="nextTo"/>
        <c:crossAx val="995008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67680744452703"/>
          <c:y val="0.43980314960629935"/>
          <c:w val="0.22443808160343651"/>
          <c:h val="0.12514416676176349"/>
        </c:manualLayout>
      </c:layout>
      <c:txPr>
        <a:bodyPr/>
        <a:lstStyle/>
        <a:p>
          <a:pPr>
            <a:defRPr b="1"/>
          </a:pPr>
          <a:endParaRPr lang="en-US"/>
        </a:p>
      </c:txPr>
    </c:legend>
    <c:plotVisOnly val="1"/>
  </c:chart>
  <c:spPr>
    <a:noFill/>
    <a:ln>
      <a:noFill/>
    </a:ln>
  </c:sp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tx>
            <c:strRef>
              <c:f>Sheet1!$BA$8</c:f>
              <c:strCache>
                <c:ptCount val="1"/>
                <c:pt idx="0">
                  <c:v>4-year graduation reate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square"/>
            <c:size val="7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dLbls>
            <c:txPr>
              <a:bodyPr/>
              <a:lstStyle/>
              <a:p>
                <a:pPr>
                  <a:defRPr sz="1400" b="1">
                    <a:latin typeface="+mn-lt"/>
                    <a:cs typeface="Arial" pitchFamily="34" charset="0"/>
                  </a:defRPr>
                </a:pPr>
                <a:endParaRPr lang="en-US"/>
              </a:p>
            </c:txPr>
            <c:dLblPos val="t"/>
            <c:showVal val="1"/>
          </c:dLbls>
          <c:cat>
            <c:strRef>
              <c:f>Sheet1!$AZ$9:$AZ$14</c:f>
              <c:strCache>
                <c:ptCount val="6"/>
                <c:pt idx="0">
                  <c:v>Fall 2003 as of Fall 2007 </c:v>
                </c:pt>
                <c:pt idx="1">
                  <c:v>Fall 2004 as of Fall 2008 </c:v>
                </c:pt>
                <c:pt idx="2">
                  <c:v>Fall 2005 as of Fall 2009 </c:v>
                </c:pt>
                <c:pt idx="3">
                  <c:v>Fall 2006 as of Fall 2010</c:v>
                </c:pt>
                <c:pt idx="4">
                  <c:v>Fall 2007 as of Fall 2011</c:v>
                </c:pt>
                <c:pt idx="5">
                  <c:v>Fall 2008 as of Fall 2012</c:v>
                </c:pt>
              </c:strCache>
            </c:strRef>
          </c:cat>
          <c:val>
            <c:numRef>
              <c:f>Sheet1!$BA$9:$BA$14</c:f>
              <c:numCache>
                <c:formatCode>0.0%</c:formatCode>
                <c:ptCount val="6"/>
                <c:pt idx="0">
                  <c:v>0.29735219263899781</c:v>
                </c:pt>
                <c:pt idx="1">
                  <c:v>0.29140849417183096</c:v>
                </c:pt>
                <c:pt idx="2">
                  <c:v>0.28319479580773432</c:v>
                </c:pt>
                <c:pt idx="3">
                  <c:v>0.27790384840332127</c:v>
                </c:pt>
                <c:pt idx="4">
                  <c:v>0.28113282456217725</c:v>
                </c:pt>
                <c:pt idx="5">
                  <c:v>0.28461049957662998</c:v>
                </c:pt>
              </c:numCache>
            </c:numRef>
          </c:val>
        </c:ser>
        <c:ser>
          <c:idx val="1"/>
          <c:order val="1"/>
          <c:tx>
            <c:strRef>
              <c:f>Sheet1!$BB$8</c:f>
              <c:strCache>
                <c:ptCount val="1"/>
                <c:pt idx="0">
                  <c:v>3-year graduation rate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triangle"/>
            <c:size val="7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c:spPr>
          </c:marker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dLblPos val="t"/>
            <c:showVal val="1"/>
          </c:dLbls>
          <c:cat>
            <c:strRef>
              <c:f>Sheet1!$AZ$9:$AZ$14</c:f>
              <c:strCache>
                <c:ptCount val="6"/>
                <c:pt idx="0">
                  <c:v>Fall 2003 as of Fall 2007 </c:v>
                </c:pt>
                <c:pt idx="1">
                  <c:v>Fall 2004 as of Fall 2008 </c:v>
                </c:pt>
                <c:pt idx="2">
                  <c:v>Fall 2005 as of Fall 2009 </c:v>
                </c:pt>
                <c:pt idx="3">
                  <c:v>Fall 2006 as of Fall 2010</c:v>
                </c:pt>
                <c:pt idx="4">
                  <c:v>Fall 2007 as of Fall 2011</c:v>
                </c:pt>
                <c:pt idx="5">
                  <c:v>Fall 2008 as of Fall 2012</c:v>
                </c:pt>
              </c:strCache>
            </c:strRef>
          </c:cat>
          <c:val>
            <c:numRef>
              <c:f>Sheet1!$BB$9:$BB$14</c:f>
              <c:numCache>
                <c:formatCode>0.0%</c:formatCode>
                <c:ptCount val="6"/>
                <c:pt idx="0">
                  <c:v>0.25039154267815122</c:v>
                </c:pt>
                <c:pt idx="1">
                  <c:v>0.2421479951570408</c:v>
                </c:pt>
                <c:pt idx="2">
                  <c:v>0.23695940248162942</c:v>
                </c:pt>
                <c:pt idx="3">
                  <c:v>0.22954731547549501</c:v>
                </c:pt>
                <c:pt idx="4">
                  <c:v>0.22766774008557938</c:v>
                </c:pt>
                <c:pt idx="5">
                  <c:v>0.23662150719729044</c:v>
                </c:pt>
              </c:numCache>
            </c:numRef>
          </c:val>
        </c:ser>
        <c:ser>
          <c:idx val="2"/>
          <c:order val="2"/>
          <c:tx>
            <c:strRef>
              <c:f>Sheet1!$BC$8</c:f>
              <c:strCache>
                <c:ptCount val="1"/>
                <c:pt idx="0">
                  <c:v>2-year graduation rate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diamond"/>
            <c:size val="7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rgbClr val="1F497D">
                    <a:lumMod val="60000"/>
                    <a:lumOff val="40000"/>
                  </a:srgbClr>
                </a:solidFill>
              </a:ln>
            </c:spPr>
          </c:marker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dLblPos val="t"/>
            <c:showVal val="1"/>
          </c:dLbls>
          <c:cat>
            <c:strRef>
              <c:f>Sheet1!$AZ$9:$AZ$14</c:f>
              <c:strCache>
                <c:ptCount val="6"/>
                <c:pt idx="0">
                  <c:v>Fall 2003 as of Fall 2007 </c:v>
                </c:pt>
                <c:pt idx="1">
                  <c:v>Fall 2004 as of Fall 2008 </c:v>
                </c:pt>
                <c:pt idx="2">
                  <c:v>Fall 2005 as of Fall 2009 </c:v>
                </c:pt>
                <c:pt idx="3">
                  <c:v>Fall 2006 as of Fall 2010</c:v>
                </c:pt>
                <c:pt idx="4">
                  <c:v>Fall 2007 as of Fall 2011</c:v>
                </c:pt>
                <c:pt idx="5">
                  <c:v>Fall 2008 as of Fall 2012</c:v>
                </c:pt>
              </c:strCache>
            </c:strRef>
          </c:cat>
          <c:val>
            <c:numRef>
              <c:f>Sheet1!$BC$9:$BC$14</c:f>
              <c:numCache>
                <c:formatCode>0.0%</c:formatCode>
                <c:ptCount val="6"/>
                <c:pt idx="0">
                  <c:v>0.13077525450274091</c:v>
                </c:pt>
                <c:pt idx="1">
                  <c:v>0.12522849749543075</c:v>
                </c:pt>
                <c:pt idx="2">
                  <c:v>0.12331044452475605</c:v>
                </c:pt>
                <c:pt idx="3">
                  <c:v>0.11765118727336532</c:v>
                </c:pt>
                <c:pt idx="4">
                  <c:v>0.11502492390489216</c:v>
                </c:pt>
                <c:pt idx="5">
                  <c:v>0.11644792548687553</c:v>
                </c:pt>
              </c:numCache>
            </c:numRef>
          </c:val>
        </c:ser>
        <c:marker val="1"/>
        <c:axId val="99629696"/>
        <c:axId val="99647872"/>
      </c:lineChart>
      <c:catAx>
        <c:axId val="99629696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900"/>
            </a:pPr>
            <a:endParaRPr lang="en-US"/>
          </a:p>
        </c:txPr>
        <c:crossAx val="99647872"/>
        <c:crosses val="autoZero"/>
        <c:auto val="1"/>
        <c:lblAlgn val="ctr"/>
        <c:lblOffset val="100"/>
      </c:catAx>
      <c:valAx>
        <c:axId val="99647872"/>
        <c:scaling>
          <c:orientation val="minMax"/>
          <c:min val="0.1"/>
        </c:scaling>
        <c:axPos val="l"/>
        <c:majorGridlines/>
        <c:numFmt formatCode="0.0%" sourceLinked="1"/>
        <c:tickLblPos val="nextTo"/>
        <c:crossAx val="996296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989672559873803"/>
          <c:y val="0.58516627729225923"/>
          <c:w val="0.18543886366751391"/>
          <c:h val="0.13247555594012286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spPr>
            <a:ln>
              <a:solidFill>
                <a:prstClr val="black"/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Val val="1"/>
          </c:dLbls>
          <c:cat>
            <c:strRef>
              <c:f>Sheet3!$H$3:$J$3</c:f>
              <c:strCache>
                <c:ptCount val="3"/>
                <c:pt idx="0">
                  <c:v>4 year graduates</c:v>
                </c:pt>
                <c:pt idx="1">
                  <c:v>5-yr grad rate on 4 yr cohort</c:v>
                </c:pt>
                <c:pt idx="2">
                  <c:v>6-yr grad rate on 4-yr cohort</c:v>
                </c:pt>
              </c:strCache>
            </c:strRef>
          </c:cat>
          <c:val>
            <c:numRef>
              <c:f>Sheet3!$H$4:$J$4</c:f>
              <c:numCache>
                <c:formatCode>_(* #,##0_);_(* \(#,##0\);_(* "-"??_);_(@_)</c:formatCode>
                <c:ptCount val="3"/>
                <c:pt idx="0">
                  <c:v>12182</c:v>
                </c:pt>
                <c:pt idx="1">
                  <c:v>15891</c:v>
                </c:pt>
                <c:pt idx="2">
                  <c:v>16553</c:v>
                </c:pt>
              </c:numCache>
            </c:numRef>
          </c:val>
        </c:ser>
        <c:axId val="99563392"/>
        <c:axId val="99564928"/>
      </c:barChart>
      <c:catAx>
        <c:axId val="99563392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9564928"/>
        <c:crosses val="autoZero"/>
        <c:auto val="1"/>
        <c:lblAlgn val="ctr"/>
        <c:lblOffset val="100"/>
      </c:catAx>
      <c:valAx>
        <c:axId val="99564928"/>
        <c:scaling>
          <c:orientation val="minMax"/>
        </c:scaling>
        <c:axPos val="l"/>
        <c:majorGridlines/>
        <c:numFmt formatCode="_(* #,##0_);_(* \(#,##0\);_(* &quot;-&quot;??_);_(@_)" sourceLinked="1"/>
        <c:tickLblPos val="nextTo"/>
        <c:crossAx val="99563392"/>
        <c:crosses val="autoZero"/>
        <c:crossBetween val="between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spPr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Val val="1"/>
          </c:dLbls>
          <c:cat>
            <c:strRef>
              <c:f>Sheet3!$A$1:$C$1</c:f>
              <c:strCache>
                <c:ptCount val="3"/>
                <c:pt idx="0">
                  <c:v>2 year graduates</c:v>
                </c:pt>
                <c:pt idx="1">
                  <c:v>3-yr grad rate on 2 yr cohort</c:v>
                </c:pt>
                <c:pt idx="2">
                  <c:v>4-yr rate on 2 yr cohort</c:v>
                </c:pt>
              </c:strCache>
            </c:strRef>
          </c:cat>
          <c:val>
            <c:numRef>
              <c:f>Sheet3!$A$2:$C$2</c:f>
              <c:numCache>
                <c:formatCode>_(* #,##0_);_(* \(#,##0\);_(* "-"??_);_(@_)</c:formatCode>
                <c:ptCount val="3"/>
                <c:pt idx="0">
                  <c:v>5501</c:v>
                </c:pt>
                <c:pt idx="1">
                  <c:v>11178</c:v>
                </c:pt>
                <c:pt idx="2">
                  <c:v>13445</c:v>
                </c:pt>
              </c:numCache>
            </c:numRef>
          </c:val>
        </c:ser>
        <c:axId val="99681024"/>
        <c:axId val="99682560"/>
      </c:barChart>
      <c:catAx>
        <c:axId val="99681024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9682560"/>
        <c:crosses val="autoZero"/>
        <c:auto val="1"/>
        <c:lblAlgn val="ctr"/>
        <c:lblOffset val="100"/>
      </c:catAx>
      <c:valAx>
        <c:axId val="99682560"/>
        <c:scaling>
          <c:orientation val="minMax"/>
        </c:scaling>
        <c:axPos val="l"/>
        <c:majorGridlines/>
        <c:numFmt formatCode="_(* #,##0_);_(* \(#,##0\);_(* &quot;-&quot;??_);_(@_)" sourceLinked="1"/>
        <c:tickLblPos val="nextTo"/>
        <c:crossAx val="99681024"/>
        <c:crosses val="autoZero"/>
        <c:crossBetween val="between"/>
      </c:valAx>
    </c:plotArea>
    <c:plotVisOnly val="1"/>
  </c:chart>
  <c:externalData r:id="rId1"/>
</c:chartSpace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0.91238</cdr:x>
      <cdr:y>0.17787</cdr:y>
    </cdr:from>
    <cdr:to>
      <cdr:x>0.91429</cdr:x>
      <cdr:y>0.53887</cdr:y>
    </cdr:to>
    <cdr:sp macro="" textlink="">
      <cdr:nvSpPr>
        <cdr:cNvPr id="5" name="Straight Connector 4"/>
        <cdr:cNvSpPr/>
      </cdr:nvSpPr>
      <cdr:spPr>
        <a:xfrm xmlns:a="http://schemas.openxmlformats.org/drawingml/2006/main" flipH="1" flipV="1">
          <a:off x="7901609" y="1118152"/>
          <a:ext cx="16565" cy="2269435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0.87221</cdr:x>
      <cdr:y>0.33465</cdr:y>
    </cdr:from>
    <cdr:to>
      <cdr:x>0.95255</cdr:x>
      <cdr:y>0.37945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7553740" y="2103782"/>
          <a:ext cx="695739" cy="2816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14.1%</a:t>
          </a:r>
        </a:p>
      </cdr:txBody>
    </cdr:sp>
  </cdr:relSizeAnchor>
  <cdr:relSizeAnchor xmlns:cdr="http://schemas.openxmlformats.org/drawingml/2006/chartDrawing">
    <cdr:from>
      <cdr:x>0.53079</cdr:x>
      <cdr:y>0.25428</cdr:y>
    </cdr:from>
    <cdr:to>
      <cdr:x>0.53079</cdr:x>
      <cdr:y>0.69565</cdr:y>
    </cdr:to>
    <cdr:sp macro="" textlink="">
      <cdr:nvSpPr>
        <cdr:cNvPr id="8" name="Straight Connector 7"/>
        <cdr:cNvSpPr/>
      </cdr:nvSpPr>
      <cdr:spPr>
        <a:xfrm xmlns:a="http://schemas.openxmlformats.org/drawingml/2006/main" flipV="1">
          <a:off x="4596848" y="1598543"/>
          <a:ext cx="0" cy="2774674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0.10233</cdr:x>
      <cdr:y>0.40053</cdr:y>
    </cdr:from>
    <cdr:to>
      <cdr:x>0.10329</cdr:x>
      <cdr:y>0.80369</cdr:y>
    </cdr:to>
    <cdr:sp macro="" textlink="">
      <cdr:nvSpPr>
        <cdr:cNvPr id="10" name="Straight Connector 9"/>
        <cdr:cNvSpPr/>
      </cdr:nvSpPr>
      <cdr:spPr>
        <a:xfrm xmlns:a="http://schemas.openxmlformats.org/drawingml/2006/main" flipH="1">
          <a:off x="886239" y="2517913"/>
          <a:ext cx="8283" cy="2534478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0.5327</cdr:x>
      <cdr:y>0.47958</cdr:y>
    </cdr:from>
    <cdr:to>
      <cdr:x>0.62356</cdr:x>
      <cdr:y>0.53491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4613414" y="3014869"/>
          <a:ext cx="786847" cy="3478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/>
            <a:t>17.2%</a:t>
          </a:r>
        </a:p>
      </cdr:txBody>
    </cdr:sp>
  </cdr:relSizeAnchor>
  <cdr:relSizeAnchor xmlns:cdr="http://schemas.openxmlformats.org/drawingml/2006/chartDrawing">
    <cdr:from>
      <cdr:x>0.10406</cdr:x>
      <cdr:y>0.55516</cdr:y>
    </cdr:from>
    <cdr:to>
      <cdr:x>0.20257</cdr:x>
      <cdr:y>0.60127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901212" y="2971800"/>
          <a:ext cx="853139" cy="2468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15.6%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0.95994</cdr:x>
      <cdr:y>0.15417</cdr:y>
    </cdr:from>
    <cdr:to>
      <cdr:x>0.96187</cdr:x>
      <cdr:y>0.521</cdr:y>
    </cdr:to>
    <cdr:sp macro="" textlink="">
      <cdr:nvSpPr>
        <cdr:cNvPr id="3" name="Straight Connector 2"/>
        <cdr:cNvSpPr/>
      </cdr:nvSpPr>
      <cdr:spPr>
        <a:xfrm xmlns:a="http://schemas.openxmlformats.org/drawingml/2006/main">
          <a:off x="8313487" y="969211"/>
          <a:ext cx="16710" cy="2306052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0.53062</cdr:x>
      <cdr:y>0.2698</cdr:y>
    </cdr:from>
    <cdr:to>
      <cdr:x>0.53158</cdr:x>
      <cdr:y>0.75492</cdr:y>
    </cdr:to>
    <cdr:sp macro="" textlink="">
      <cdr:nvSpPr>
        <cdr:cNvPr id="5" name="Straight Connector 4"/>
        <cdr:cNvSpPr/>
      </cdr:nvSpPr>
      <cdr:spPr>
        <a:xfrm xmlns:a="http://schemas.openxmlformats.org/drawingml/2006/main" flipH="1" flipV="1">
          <a:off x="4595395" y="1696117"/>
          <a:ext cx="8355" cy="3049671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0.10323</cdr:x>
      <cdr:y>0.40005</cdr:y>
    </cdr:from>
    <cdr:to>
      <cdr:x>0.10323</cdr:x>
      <cdr:y>0.82935</cdr:y>
    </cdr:to>
    <cdr:sp macro="" textlink="">
      <cdr:nvSpPr>
        <cdr:cNvPr id="7" name="Straight Connector 6"/>
        <cdr:cNvSpPr/>
      </cdr:nvSpPr>
      <cdr:spPr>
        <a:xfrm xmlns:a="http://schemas.openxmlformats.org/drawingml/2006/main">
          <a:off x="894013" y="2514934"/>
          <a:ext cx="0" cy="2698750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0.92231</cdr:x>
      <cdr:y>0.31366</cdr:y>
    </cdr:from>
    <cdr:to>
      <cdr:x>0.98888</cdr:x>
      <cdr:y>0.36151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7987631" y="1971842"/>
          <a:ext cx="576513" cy="3007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>
              <a:solidFill>
                <a:schemeClr val="tx1"/>
              </a:solidFill>
            </a:rPr>
            <a:t>7.7%</a:t>
          </a: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0.49975</cdr:x>
      <cdr:y>0.50106</cdr:y>
    </cdr:from>
    <cdr:to>
      <cdr:x>0.57693</cdr:x>
      <cdr:y>0.54492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4328026" y="3149934"/>
          <a:ext cx="668421" cy="2757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/>
            <a:t>10.0%</a:t>
          </a:r>
        </a:p>
      </cdr:txBody>
    </cdr:sp>
  </cdr:relSizeAnchor>
  <cdr:relSizeAnchor xmlns:cdr="http://schemas.openxmlformats.org/drawingml/2006/chartDrawing">
    <cdr:from>
      <cdr:x>0.11286</cdr:x>
      <cdr:y>0.59516</cdr:y>
    </cdr:from>
    <cdr:to>
      <cdr:x>0.17653</cdr:x>
      <cdr:y>0.63104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977412" y="3276600"/>
          <a:ext cx="551409" cy="1975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8.8%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0.00236</cdr:x>
      <cdr:y>0.00323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DA8A1E-5AE8-447D-9762-E29945C99797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D077432-E059-40D4-95B1-83B85E66D1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51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51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51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51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608320" cy="4183380"/>
          </a:xfrm>
        </p:spPr>
        <p:txBody>
          <a:bodyPr>
            <a:normAutofit/>
          </a:bodyPr>
          <a:lstStyle/>
          <a:p>
            <a:endParaRPr lang="en-US" sz="151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50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sz="16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910E67-06F7-4131-96FD-E9F6EE476C3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5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AC113-949A-46D9-9496-7A9E90F30B03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500" b="1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AC113-949A-46D9-9496-7A9E90F30B03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5790"/>
            <a:ext cx="5608320" cy="4728210"/>
          </a:xfrm>
        </p:spPr>
        <p:txBody>
          <a:bodyPr>
            <a:normAutofit fontScale="85000" lnSpcReduction="20000"/>
          </a:bodyPr>
          <a:lstStyle/>
          <a:p>
            <a:endParaRPr lang="en-US" sz="1500" b="1" i="0" baseline="0" dirty="0" smtClean="0"/>
          </a:p>
          <a:p>
            <a:endParaRPr lang="en-US" sz="150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AC113-949A-46D9-9496-7A9E90F30B03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3810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28600" y="3962400"/>
            <a:ext cx="6629400" cy="5029200"/>
          </a:xfrm>
        </p:spPr>
        <p:txBody>
          <a:bodyPr>
            <a:noAutofit/>
          </a:bodyPr>
          <a:lstStyle/>
          <a:p>
            <a:endParaRPr lang="en-US" sz="130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AC113-949A-46D9-9496-7A9E90F30B03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3048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28600" y="3962400"/>
            <a:ext cx="6781800" cy="5105400"/>
          </a:xfrm>
        </p:spPr>
        <p:txBody>
          <a:bodyPr>
            <a:noAutofit/>
          </a:bodyPr>
          <a:lstStyle/>
          <a:p>
            <a:endParaRPr lang="en-US" sz="130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51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500" b="1" i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500" b="1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50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50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151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6CD82-342C-4D8B-9617-7C3F47FB5EC8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5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1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lbany.edu/news/34827.php?WT.source=home&amp;WT.svl=image" TargetMode="External"/><Relationship Id="rId13" Type="http://schemas.openxmlformats.org/officeDocument/2006/relationships/image" Target="../media/image17.jpeg"/><Relationship Id="rId3" Type="http://schemas.openxmlformats.org/officeDocument/2006/relationships/image" Target="../media/image5.jpeg"/><Relationship Id="rId7" Type="http://schemas.openxmlformats.org/officeDocument/2006/relationships/image" Target="../media/image12.pn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5.jpeg"/><Relationship Id="rId5" Type="http://schemas.openxmlformats.org/officeDocument/2006/relationships/image" Target="../media/image7.png"/><Relationship Id="rId10" Type="http://schemas.openxmlformats.org/officeDocument/2006/relationships/image" Target="../media/image14.jpeg"/><Relationship Id="rId4" Type="http://schemas.openxmlformats.org/officeDocument/2006/relationships/image" Target="../media/image6.pn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SUNY_blue_bkgrnd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5" descr="SUNY_trns_circles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12" descr="SUNY_State_tex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3" descr="SUNY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Box 14"/>
          <p:cNvSpPr txBox="1">
            <a:spLocks noChangeArrowheads="1"/>
          </p:cNvSpPr>
          <p:nvPr/>
        </p:nvSpPr>
        <p:spPr bwMode="auto">
          <a:xfrm>
            <a:off x="2743200" y="2590800"/>
            <a:ext cx="6248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Our Commitment to Student Completion &amp; Success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55" name="TextBox 15"/>
          <p:cNvSpPr txBox="1">
            <a:spLocks noChangeArrowheads="1"/>
          </p:cNvSpPr>
          <p:nvPr/>
        </p:nvSpPr>
        <p:spPr bwMode="auto">
          <a:xfrm>
            <a:off x="2705100" y="4394031"/>
            <a:ext cx="567690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latin typeface="+mj-lt"/>
              </a:rPr>
              <a:t>Elizabeth L. Bringsjord</a:t>
            </a:r>
          </a:p>
          <a:p>
            <a:r>
              <a:rPr lang="en-US" sz="2000" b="1" i="1" dirty="0" smtClean="0">
                <a:solidFill>
                  <a:schemeClr val="bg1"/>
                </a:solidFill>
                <a:latin typeface="+mj-lt"/>
              </a:rPr>
              <a:t>Interim Provost and Vice Chancellor</a:t>
            </a:r>
          </a:p>
          <a:p>
            <a:endParaRPr lang="en-US" sz="1500" b="1" i="1" dirty="0" smtClean="0">
              <a:solidFill>
                <a:schemeClr val="bg1"/>
              </a:solidFill>
              <a:latin typeface="+mj-lt"/>
            </a:endParaRPr>
          </a:p>
          <a:p>
            <a:r>
              <a:rPr lang="en-US" sz="2000" b="1" i="1" dirty="0" smtClean="0">
                <a:solidFill>
                  <a:schemeClr val="bg1"/>
                </a:solidFill>
                <a:latin typeface="+mj-lt"/>
              </a:rPr>
              <a:t>University Faculty Senate</a:t>
            </a:r>
          </a:p>
          <a:p>
            <a:r>
              <a:rPr lang="en-US" sz="2000" b="1" i="1" dirty="0" smtClean="0">
                <a:solidFill>
                  <a:schemeClr val="bg1"/>
                </a:solidFill>
                <a:latin typeface="+mj-lt"/>
              </a:rPr>
              <a:t>October 25,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UNY_Blue_bar-01.jpg"/>
          <p:cNvPicPr>
            <a:picLocks noChangeAspect="1"/>
          </p:cNvPicPr>
          <p:nvPr/>
        </p:nvPicPr>
        <p:blipFill>
          <a:blip r:embed="rId3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SUNY_small_logo-01.png"/>
          <p:cNvPicPr>
            <a:picLocks noChangeAspect="1"/>
          </p:cNvPicPr>
          <p:nvPr/>
        </p:nvPicPr>
        <p:blipFill>
          <a:blip r:embed="rId5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SUNY_logo_bottom_right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1981200" y="0"/>
            <a:ext cx="6705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Student Completion &amp; Success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None/>
            </a:pPr>
            <a:r>
              <a:rPr lang="en-US" b="1" dirty="0" smtClean="0"/>
              <a:t>Data Brief: SUNY Graduation Rates and Student Success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</a:pPr>
            <a:r>
              <a:rPr lang="en-US" dirty="0" smtClean="0"/>
              <a:t>SUNY Campus Selectivity and Graduation Rates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</a:pPr>
            <a:r>
              <a:rPr lang="en-US" dirty="0" smtClean="0"/>
              <a:t>SUNY Baccalaureate Pell Recipients and Graduation Rates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</a:pPr>
            <a:r>
              <a:rPr lang="en-US" dirty="0" smtClean="0"/>
              <a:t>A Contextual Analysis of Retention &amp; Graduation of Baccalaureate Students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</a:pPr>
            <a:r>
              <a:rPr lang="en-US" dirty="0" smtClean="0"/>
              <a:t>Four, Five, and Six Year Graduation Rates for First-Time, Full-Time Baccalaureate Students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</a:pPr>
            <a:r>
              <a:rPr lang="en-US" dirty="0" smtClean="0"/>
              <a:t>A Contextual Analysis of Retention &amp; Graduation of Associate Students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</a:pPr>
            <a:r>
              <a:rPr lang="en-US" dirty="0" smtClean="0"/>
              <a:t>Two, Three, and Four Year Graduation Rates for First-Time, Full-Time Associate Students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</a:pPr>
            <a:r>
              <a:rPr lang="en-US" dirty="0" smtClean="0"/>
              <a:t>National Benchmark Groups Determined by Carnegie Class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</a:pPr>
            <a:r>
              <a:rPr lang="en-US" dirty="0" smtClean="0"/>
              <a:t>Baccalaureate  &amp; Associate Graduation Rates by Race/Ethnicity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</a:pPr>
            <a:r>
              <a:rPr lang="en-US" dirty="0" smtClean="0"/>
              <a:t>Under-Represented Minority (URM) Students Compared to Non-URM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209800" y="381000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938F93"/>
              </a:buClr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+mj-lt"/>
              </a:rPr>
              <a:t>Baccalaureate Graduation Rates</a:t>
            </a:r>
            <a:endParaRPr lang="en-US" sz="3200" b="1" dirty="0" smtClean="0">
              <a:solidFill>
                <a:srgbClr val="1552A6"/>
              </a:solidFill>
              <a:latin typeface="+mj-lt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381000" y="1447800"/>
          <a:ext cx="83820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209800" y="381000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Aft>
                <a:spcPts val="600"/>
              </a:spcAft>
              <a:buClr>
                <a:srgbClr val="938F93"/>
              </a:buClr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+mj-lt"/>
              </a:rPr>
              <a:t>Associate Graduation Rates</a:t>
            </a:r>
            <a:endParaRPr lang="en-US" sz="3200" b="1" dirty="0" smtClean="0">
              <a:solidFill>
                <a:srgbClr val="1552A6"/>
              </a:solidFill>
              <a:latin typeface="+mj-lt"/>
            </a:endParaRPr>
          </a:p>
        </p:txBody>
      </p:sp>
      <p:graphicFrame>
        <p:nvGraphicFramePr>
          <p:cNvPr id="11" name="Chart 10"/>
          <p:cNvGraphicFramePr>
            <a:graphicFrameLocks noGrp="1"/>
          </p:cNvGraphicFramePr>
          <p:nvPr/>
        </p:nvGraphicFramePr>
        <p:xfrm>
          <a:off x="241788" y="1371600"/>
          <a:ext cx="8660423" cy="5200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057400" y="76200"/>
            <a:ext cx="624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Aft>
                <a:spcPts val="600"/>
              </a:spcAft>
              <a:buClr>
                <a:srgbClr val="938F93"/>
              </a:buClr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+mj-lt"/>
              </a:rPr>
              <a:t>If We Moved the Grad Rate for Bachelors</a:t>
            </a:r>
            <a:endParaRPr lang="en-US" sz="3200" b="1" dirty="0" smtClean="0">
              <a:solidFill>
                <a:srgbClr val="1552A6"/>
              </a:solidFill>
              <a:latin typeface="+mj-lt"/>
            </a:endParaRPr>
          </a:p>
        </p:txBody>
      </p:sp>
      <p:graphicFrame>
        <p:nvGraphicFramePr>
          <p:cNvPr id="11" name="Chart 10"/>
          <p:cNvGraphicFramePr>
            <a:graphicFrameLocks noGrp="1"/>
          </p:cNvGraphicFramePr>
          <p:nvPr/>
        </p:nvGraphicFramePr>
        <p:xfrm>
          <a:off x="241788" y="1371600"/>
          <a:ext cx="8660423" cy="5200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057400" y="152400"/>
            <a:ext cx="579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Aft>
                <a:spcPts val="600"/>
              </a:spcAft>
              <a:buClr>
                <a:srgbClr val="938F93"/>
              </a:buClr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+mj-lt"/>
              </a:rPr>
              <a:t>If We Moved the Grad Rate for Associates</a:t>
            </a:r>
            <a:endParaRPr lang="en-US" sz="3200" b="1" dirty="0" smtClean="0">
              <a:solidFill>
                <a:srgbClr val="1552A6"/>
              </a:solidFill>
              <a:latin typeface="+mj-lt"/>
            </a:endParaRPr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241788" y="1295400"/>
          <a:ext cx="8660423" cy="527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841375" y="1438275"/>
            <a:ext cx="7818438" cy="20774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2800" b="1" dirty="0">
                <a:solidFill>
                  <a:srgbClr val="1552A6"/>
                </a:solidFill>
                <a:latin typeface="+mn-lt"/>
              </a:rPr>
              <a:t>FOUNDATION</a:t>
            </a:r>
          </a:p>
          <a:p>
            <a:pPr marL="633413" lvl="1" indent="-23495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1552A6"/>
                </a:solidFill>
                <a:latin typeface="+mn-lt"/>
              </a:rPr>
              <a:t> </a:t>
            </a:r>
            <a:r>
              <a:rPr lang="en-US" sz="2400" dirty="0" smtClean="0">
                <a:solidFill>
                  <a:srgbClr val="1552A6"/>
                </a:solidFill>
              </a:rPr>
              <a:t>Exemplary campus policies, practices and outcomes</a:t>
            </a:r>
          </a:p>
          <a:p>
            <a:pPr marL="633413" lvl="1" indent="-234950"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1552A6"/>
                </a:solidFill>
              </a:rPr>
              <a:t> Academic </a:t>
            </a:r>
            <a:r>
              <a:rPr lang="en-US" sz="2400" dirty="0">
                <a:solidFill>
                  <a:srgbClr val="1552A6"/>
                </a:solidFill>
                <a:latin typeface="+mn-lt"/>
              </a:rPr>
              <a:t>Excellence Transformation Team</a:t>
            </a:r>
          </a:p>
          <a:p>
            <a:pPr marL="633413" lvl="1" indent="-23495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1552A6"/>
                </a:solidFill>
                <a:latin typeface="+mn-lt"/>
              </a:rPr>
              <a:t> </a:t>
            </a:r>
            <a:r>
              <a:rPr lang="en-US" sz="2400" dirty="0" smtClean="0">
                <a:solidFill>
                  <a:srgbClr val="1552A6"/>
                </a:solidFill>
                <a:latin typeface="+mn-lt"/>
              </a:rPr>
              <a:t>Student </a:t>
            </a:r>
            <a:r>
              <a:rPr lang="en-US" sz="2400" dirty="0">
                <a:solidFill>
                  <a:srgbClr val="1552A6"/>
                </a:solidFill>
                <a:latin typeface="+mn-lt"/>
              </a:rPr>
              <a:t>Completion and Success Task Force</a:t>
            </a:r>
          </a:p>
          <a:p>
            <a:pPr marL="633413" lvl="1" indent="-23495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1552A6"/>
                </a:solidFill>
                <a:latin typeface="+mn-lt"/>
              </a:rPr>
              <a:t> </a:t>
            </a:r>
            <a:r>
              <a:rPr lang="en-US" sz="2400" dirty="0" smtClean="0">
                <a:solidFill>
                  <a:srgbClr val="1552A6"/>
                </a:solidFill>
                <a:latin typeface="+mn-lt"/>
              </a:rPr>
              <a:t>SUNY </a:t>
            </a:r>
            <a:r>
              <a:rPr lang="en-US" sz="2400" dirty="0">
                <a:solidFill>
                  <a:srgbClr val="1552A6"/>
                </a:solidFill>
                <a:latin typeface="+mn-lt"/>
              </a:rPr>
              <a:t>Task Force on </a:t>
            </a:r>
            <a:r>
              <a:rPr lang="en-US" sz="2400" dirty="0" smtClean="0">
                <a:solidFill>
                  <a:srgbClr val="1552A6"/>
                </a:solidFill>
                <a:latin typeface="+mn-lt"/>
              </a:rPr>
              <a:t>Remediation</a:t>
            </a:r>
            <a:endParaRPr lang="en-US" sz="2400" dirty="0">
              <a:solidFill>
                <a:srgbClr val="1552A6"/>
              </a:solidFill>
              <a:latin typeface="+mn-lt"/>
            </a:endParaRPr>
          </a:p>
        </p:txBody>
      </p:sp>
      <p:pic>
        <p:nvPicPr>
          <p:cNvPr id="9219" name="Picture 2" descr="http://www.purchase.edu/sharedmedia/images/HomePageSlideShow/slide1.png"/>
          <p:cNvPicPr>
            <a:picLocks noChangeAspect="1" noChangeArrowheads="1"/>
          </p:cNvPicPr>
          <p:nvPr/>
        </p:nvPicPr>
        <p:blipFill>
          <a:blip r:embed="rId7" cstate="print"/>
          <a:srcRect r="35257"/>
          <a:stretch>
            <a:fillRect/>
          </a:stretch>
        </p:blipFill>
        <p:spPr bwMode="auto">
          <a:xfrm>
            <a:off x="2887663" y="3719513"/>
            <a:ext cx="4767262" cy="281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Academic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55725" y="3719513"/>
            <a:ext cx="170338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8" descr="Workforce Training"/>
          <p:cNvPicPr>
            <a:picLocks noChangeAspect="1" noChangeArrowheads="1"/>
          </p:cNvPicPr>
          <p:nvPr/>
        </p:nvPicPr>
        <p:blipFill>
          <a:blip r:embed="rId9" cstate="print"/>
          <a:srcRect l="45474" b="28098"/>
          <a:stretch>
            <a:fillRect/>
          </a:stretch>
        </p:blipFill>
        <p:spPr bwMode="auto">
          <a:xfrm>
            <a:off x="1355725" y="5272088"/>
            <a:ext cx="1673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40B38D-1161-4BED-A84E-B702F310993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9223" name="TextBox 3"/>
          <p:cNvSpPr txBox="1">
            <a:spLocks noChangeArrowheads="1"/>
          </p:cNvSpPr>
          <p:nvPr/>
        </p:nvSpPr>
        <p:spPr bwMode="auto">
          <a:xfrm>
            <a:off x="2236788" y="74613"/>
            <a:ext cx="595471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Building a Culture of Student Completion and Success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TextBox 3"/>
          <p:cNvSpPr txBox="1">
            <a:spLocks noChangeArrowheads="1"/>
          </p:cNvSpPr>
          <p:nvPr/>
        </p:nvSpPr>
        <p:spPr bwMode="auto">
          <a:xfrm>
            <a:off x="2222500" y="63500"/>
            <a:ext cx="59547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Building a Culture of Student Completion and Success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474788"/>
            <a:ext cx="6311900" cy="3821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7475">
              <a:spcAft>
                <a:spcPts val="1000"/>
              </a:spcAft>
              <a:defRPr/>
            </a:pPr>
            <a:r>
              <a:rPr lang="en-US" sz="2400" b="1" dirty="0">
                <a:solidFill>
                  <a:srgbClr val="1552A6"/>
                </a:solidFill>
                <a:latin typeface="+mj-lt"/>
              </a:rPr>
              <a:t>Goals focus on completion and success without compromising access, quality and diversity</a:t>
            </a:r>
          </a:p>
          <a:p>
            <a:pPr marL="633413" lvl="1" indent="-234950"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1552A6"/>
                </a:solidFill>
              </a:rPr>
              <a:t>Academic integrity</a:t>
            </a:r>
          </a:p>
          <a:p>
            <a:pPr marL="633413" lvl="1" indent="-234950"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1552A6"/>
                </a:solidFill>
                <a:latin typeface="+mn-lt"/>
              </a:rPr>
              <a:t>Transformational </a:t>
            </a:r>
            <a:r>
              <a:rPr lang="en-US" sz="2200" dirty="0">
                <a:solidFill>
                  <a:srgbClr val="1552A6"/>
                </a:solidFill>
                <a:latin typeface="+mn-lt"/>
              </a:rPr>
              <a:t>learning</a:t>
            </a:r>
          </a:p>
          <a:p>
            <a:pPr marL="633413" lvl="1" indent="-234950"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US" sz="2200" dirty="0">
                <a:solidFill>
                  <a:srgbClr val="1552A6"/>
                </a:solidFill>
                <a:latin typeface="+mn-lt"/>
              </a:rPr>
              <a:t>Student engagement</a:t>
            </a:r>
          </a:p>
          <a:p>
            <a:pPr marL="633413" lvl="1" indent="-234950"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1552A6"/>
                </a:solidFill>
                <a:latin typeface="+mn-lt"/>
              </a:rPr>
              <a:t>Cultural </a:t>
            </a:r>
            <a:r>
              <a:rPr lang="en-US" sz="2200" dirty="0">
                <a:solidFill>
                  <a:srgbClr val="1552A6"/>
                </a:solidFill>
                <a:latin typeface="+mn-lt"/>
              </a:rPr>
              <a:t>and global awareness</a:t>
            </a:r>
          </a:p>
          <a:p>
            <a:pPr marL="633413" lvl="1" indent="-234950"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US" sz="2200" dirty="0">
                <a:solidFill>
                  <a:srgbClr val="1552A6"/>
                </a:solidFill>
                <a:latin typeface="+mn-lt"/>
              </a:rPr>
              <a:t>Personal &amp; civic responsibility</a:t>
            </a:r>
          </a:p>
          <a:p>
            <a:pPr marL="633413" lvl="1" indent="-234950"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US" sz="2200" dirty="0">
                <a:solidFill>
                  <a:srgbClr val="1552A6"/>
                </a:solidFill>
                <a:latin typeface="+mn-lt"/>
              </a:rPr>
              <a:t>Values, ethics and diverse perspectives</a:t>
            </a:r>
          </a:p>
          <a:p>
            <a:pPr marL="633413" lvl="1" indent="-234950"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US" sz="2200" dirty="0">
                <a:solidFill>
                  <a:srgbClr val="1552A6"/>
                </a:solidFill>
                <a:latin typeface="+mn-lt"/>
              </a:rPr>
              <a:t>Preparation for lifelong learning and        employment</a:t>
            </a:r>
          </a:p>
        </p:txBody>
      </p:sp>
      <p:pic>
        <p:nvPicPr>
          <p:cNvPr id="10244" name="Picture 4" descr="homepage feature"/>
          <p:cNvPicPr>
            <a:picLocks noChangeAspect="1" noChangeArrowheads="1"/>
          </p:cNvPicPr>
          <p:nvPr/>
        </p:nvPicPr>
        <p:blipFill>
          <a:blip r:embed="rId7" cstate="print"/>
          <a:srcRect l="14644" b="13380"/>
          <a:stretch>
            <a:fillRect/>
          </a:stretch>
        </p:blipFill>
        <p:spPr bwMode="auto">
          <a:xfrm>
            <a:off x="5354638" y="2365375"/>
            <a:ext cx="350837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6" descr="Global Perspective"/>
          <p:cNvPicPr>
            <a:picLocks noChangeAspect="1" noChangeArrowheads="1"/>
          </p:cNvPicPr>
          <p:nvPr/>
        </p:nvPicPr>
        <p:blipFill>
          <a:blip r:embed="rId8" cstate="print"/>
          <a:srcRect l="5988" r="51642"/>
          <a:stretch>
            <a:fillRect/>
          </a:stretch>
        </p:blipFill>
        <p:spPr bwMode="auto">
          <a:xfrm>
            <a:off x="5354638" y="4435475"/>
            <a:ext cx="35083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1A30F7-0008-47F7-A1CE-FBD1BA29F56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22FF09-28BD-4C98-9448-0D72734B8FA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658813" y="2381250"/>
            <a:ext cx="2651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solidFill>
                <a:srgbClr val="1552A6"/>
              </a:solidFill>
            </a:endParaRPr>
          </a:p>
          <a:p>
            <a:pPr>
              <a:buFont typeface="Arial" charset="0"/>
              <a:buChar char="•"/>
            </a:pPr>
            <a:endParaRPr lang="en-US">
              <a:solidFill>
                <a:srgbClr val="1552A6"/>
              </a:solidFill>
            </a:endParaRPr>
          </a:p>
          <a:p>
            <a:endParaRPr lang="en-US"/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2179638" y="74613"/>
            <a:ext cx="64008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Building a Culture of Student Completion and Success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" y="1447800"/>
          <a:ext cx="8915400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5400"/>
              </a:tblGrid>
              <a:tr h="49474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CLEAR EXPECTATIONS (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</a:rPr>
                        <a:t>the bl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ueprint)</a:t>
                      </a:r>
                      <a:endParaRPr lang="en-US" sz="2800" b="0" dirty="0"/>
                    </a:p>
                  </a:txBody>
                  <a:tcPr/>
                </a:tc>
              </a:tr>
              <a:tr h="3899787">
                <a:tc>
                  <a:txBody>
                    <a:bodyPr/>
                    <a:lstStyle/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High School curriculum and performance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College readiness, including skills and attitudes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Participation in orientation</a:t>
                      </a:r>
                      <a:r>
                        <a:rPr lang="en-US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regular 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advisement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Exit points from developmental coursework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Program and course requirements and sequencing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Engagement in learning and co-curricular activities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Commitment to Attendance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Clarity on ramifications of course withdrawals, course</a:t>
                      </a:r>
                      <a:r>
                        <a:rPr lang="en-US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repetition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Clear timelines for major/program declaration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Code of conduct</a:t>
                      </a:r>
                    </a:p>
                  </a:txBody>
                  <a:tcPr/>
                </a:tc>
              </a:tr>
              <a:tr h="436543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/>
          <p:nvPr/>
        </p:nvGrpSpPr>
        <p:grpSpPr>
          <a:xfrm>
            <a:off x="194431" y="1297330"/>
            <a:ext cx="8601918" cy="5142342"/>
            <a:chOff x="561042" y="1243371"/>
            <a:chExt cx="7466124" cy="4336240"/>
          </a:xfrm>
        </p:grpSpPr>
        <p:sp>
          <p:nvSpPr>
            <p:cNvPr id="5" name="Rectangle 4"/>
            <p:cNvSpPr/>
            <p:nvPr/>
          </p:nvSpPr>
          <p:spPr>
            <a:xfrm>
              <a:off x="3474418" y="1778248"/>
              <a:ext cx="1736886" cy="963921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474418" y="1984804"/>
              <a:ext cx="1736886" cy="545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SUNY Four-Year Campuses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474418" y="4001230"/>
              <a:ext cx="1736886" cy="1092051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678129" y="4172951"/>
              <a:ext cx="1321124" cy="778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SUNY Community Colleges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1875641" y="2053656"/>
              <a:ext cx="1394520" cy="41310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48422" y="1243371"/>
              <a:ext cx="2580074" cy="233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Four-Year Institution to Four-Year Institution</a:t>
              </a:r>
              <a:endParaRPr lang="en-US" sz="1200" dirty="0"/>
            </a:p>
          </p:txBody>
        </p:sp>
        <p:sp>
          <p:nvSpPr>
            <p:cNvPr id="19" name="Right Arrow 18"/>
            <p:cNvSpPr/>
            <p:nvPr/>
          </p:nvSpPr>
          <p:spPr>
            <a:xfrm>
              <a:off x="3771831" y="5000251"/>
              <a:ext cx="1321124" cy="41310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ight Arrow 19"/>
            <p:cNvSpPr/>
            <p:nvPr/>
          </p:nvSpPr>
          <p:spPr>
            <a:xfrm rot="16200000">
              <a:off x="4051702" y="3155670"/>
              <a:ext cx="1250743" cy="440375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ight Arrow 20"/>
            <p:cNvSpPr/>
            <p:nvPr/>
          </p:nvSpPr>
          <p:spPr>
            <a:xfrm rot="5400000">
              <a:off x="3353912" y="3151512"/>
              <a:ext cx="1259060" cy="440375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ight Arrow 21"/>
            <p:cNvSpPr/>
            <p:nvPr/>
          </p:nvSpPr>
          <p:spPr>
            <a:xfrm>
              <a:off x="1949037" y="4325755"/>
              <a:ext cx="1394520" cy="41310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ight Arrow 22"/>
            <p:cNvSpPr/>
            <p:nvPr/>
          </p:nvSpPr>
          <p:spPr>
            <a:xfrm rot="10800000">
              <a:off x="5378107" y="2053654"/>
              <a:ext cx="1327934" cy="41310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ight Arrow 23"/>
            <p:cNvSpPr/>
            <p:nvPr/>
          </p:nvSpPr>
          <p:spPr>
            <a:xfrm rot="10800000">
              <a:off x="5378108" y="4324144"/>
              <a:ext cx="1394521" cy="41310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ight Arrow 24"/>
            <p:cNvSpPr/>
            <p:nvPr/>
          </p:nvSpPr>
          <p:spPr>
            <a:xfrm rot="2776050">
              <a:off x="1563344" y="3131561"/>
              <a:ext cx="2033559" cy="440375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26" name="Right Arrow 25"/>
            <p:cNvSpPr/>
            <p:nvPr/>
          </p:nvSpPr>
          <p:spPr>
            <a:xfrm rot="8143965">
              <a:off x="5080057" y="3110726"/>
              <a:ext cx="2087386" cy="41310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27" name="Right Arrow 26"/>
            <p:cNvSpPr/>
            <p:nvPr/>
          </p:nvSpPr>
          <p:spPr>
            <a:xfrm rot="18919377">
              <a:off x="1568010" y="3269329"/>
              <a:ext cx="2053578" cy="41310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28" name="Right Arrow 27"/>
            <p:cNvSpPr/>
            <p:nvPr/>
          </p:nvSpPr>
          <p:spPr>
            <a:xfrm rot="13422479">
              <a:off x="5060633" y="3285218"/>
              <a:ext cx="2147593" cy="41310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29" name="Right Arrow 28"/>
            <p:cNvSpPr/>
            <p:nvPr/>
          </p:nvSpPr>
          <p:spPr>
            <a:xfrm rot="10800000">
              <a:off x="3736000" y="1438777"/>
              <a:ext cx="1321124" cy="41310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243238" y="5346034"/>
              <a:ext cx="2453933" cy="233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Community College to Community College</a:t>
              </a:r>
              <a:endParaRPr lang="en-US" sz="12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362486" y="2122506"/>
              <a:ext cx="513771" cy="259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8.6%</a:t>
              </a:r>
              <a:endParaRPr lang="en-US" sz="1400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162294" y="1539379"/>
              <a:ext cx="513771" cy="259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6.6%</a:t>
              </a:r>
              <a:endParaRPr lang="en-US" sz="1400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825292" y="2122505"/>
              <a:ext cx="513771" cy="259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6.5%</a:t>
              </a:r>
              <a:endParaRPr lang="en-US" sz="1400" b="1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362487" y="4394607"/>
              <a:ext cx="513771" cy="259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.9%</a:t>
              </a:r>
              <a:endParaRPr lang="en-US" sz="1400" b="1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825292" y="4394607"/>
              <a:ext cx="661914" cy="259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13.2%</a:t>
              </a:r>
              <a:endParaRPr lang="en-US" sz="1400" b="1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124688" y="5093281"/>
              <a:ext cx="513771" cy="259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7.7%</a:t>
              </a:r>
              <a:endParaRPr lang="en-US" sz="1400" b="1" dirty="0"/>
            </a:p>
          </p:txBody>
        </p:sp>
        <p:sp>
          <p:nvSpPr>
            <p:cNvPr id="37" name="TextBox 36"/>
            <p:cNvSpPr txBox="1"/>
            <p:nvPr/>
          </p:nvSpPr>
          <p:spPr>
            <a:xfrm rot="2797473">
              <a:off x="2673133" y="3596829"/>
              <a:ext cx="570262" cy="267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10.5%</a:t>
              </a:r>
              <a:endParaRPr lang="en-US" sz="1400" b="1" dirty="0"/>
            </a:p>
          </p:txBody>
        </p:sp>
        <p:sp>
          <p:nvSpPr>
            <p:cNvPr id="38" name="TextBox 37"/>
            <p:cNvSpPr txBox="1"/>
            <p:nvPr/>
          </p:nvSpPr>
          <p:spPr>
            <a:xfrm rot="2584690">
              <a:off x="6044929" y="3575972"/>
              <a:ext cx="604956" cy="259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6.1%</a:t>
              </a:r>
              <a:endParaRPr lang="en-US" sz="1400" b="1" dirty="0"/>
            </a:p>
          </p:txBody>
        </p:sp>
        <p:sp>
          <p:nvSpPr>
            <p:cNvPr id="39" name="TextBox 38"/>
            <p:cNvSpPr txBox="1"/>
            <p:nvPr/>
          </p:nvSpPr>
          <p:spPr>
            <a:xfrm rot="18952206">
              <a:off x="6115656" y="2959631"/>
              <a:ext cx="607900" cy="259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7.4%</a:t>
              </a:r>
              <a:endParaRPr lang="en-US" sz="1400" b="1" dirty="0"/>
            </a:p>
          </p:txBody>
        </p:sp>
        <p:sp>
          <p:nvSpPr>
            <p:cNvPr id="40" name="TextBox 39"/>
            <p:cNvSpPr txBox="1"/>
            <p:nvPr/>
          </p:nvSpPr>
          <p:spPr>
            <a:xfrm rot="18952206">
              <a:off x="2709711" y="2951601"/>
              <a:ext cx="607900" cy="259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1.7%</a:t>
              </a:r>
              <a:endParaRPr lang="en-US" sz="1400" b="1" dirty="0"/>
            </a:p>
          </p:txBody>
        </p:sp>
        <p:sp>
          <p:nvSpPr>
            <p:cNvPr id="41" name="TextBox 40"/>
            <p:cNvSpPr txBox="1"/>
            <p:nvPr/>
          </p:nvSpPr>
          <p:spPr>
            <a:xfrm rot="16200000">
              <a:off x="4400597" y="3246548"/>
              <a:ext cx="571508" cy="267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22.8%</a:t>
              </a:r>
              <a:endParaRPr lang="en-US" sz="1400" b="1" dirty="0"/>
            </a:p>
          </p:txBody>
        </p:sp>
        <p:sp>
          <p:nvSpPr>
            <p:cNvPr id="42" name="TextBox 41"/>
            <p:cNvSpPr txBox="1"/>
            <p:nvPr/>
          </p:nvSpPr>
          <p:spPr>
            <a:xfrm rot="16200000">
              <a:off x="3706175" y="3057314"/>
              <a:ext cx="571508" cy="267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7.9%</a:t>
              </a:r>
              <a:endParaRPr lang="en-US" sz="1400" b="1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61042" y="5119234"/>
              <a:ext cx="2901679" cy="389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* Totals may not  add up</a:t>
              </a:r>
              <a:br>
                <a:rPr lang="en-US" sz="1200" dirty="0" smtClean="0"/>
              </a:br>
              <a:r>
                <a:rPr lang="en-US" sz="1200" dirty="0" smtClean="0"/>
                <a:t> to 100% due to rounding.</a:t>
              </a:r>
              <a:endParaRPr lang="en-US" sz="12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74383" y="4050349"/>
              <a:ext cx="1321124" cy="96392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74383" y="1778249"/>
              <a:ext cx="1321124" cy="96392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74383" y="1847101"/>
              <a:ext cx="1321124" cy="49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Other New York Institutions</a:t>
              </a:r>
              <a:endParaRPr lang="en-US" sz="16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00987" y="4188052"/>
              <a:ext cx="1394520" cy="584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International Institutions</a:t>
              </a:r>
              <a:endParaRPr lang="en-US" sz="1600" b="1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706042" y="4050348"/>
              <a:ext cx="1321124" cy="96392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706042" y="4325754"/>
              <a:ext cx="13211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Unknown</a:t>
              </a:r>
              <a:endParaRPr lang="en-US" sz="1600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706042" y="1778248"/>
              <a:ext cx="1321124" cy="96392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706042" y="1984803"/>
              <a:ext cx="1321124" cy="584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Other US Institutions</a:t>
              </a:r>
              <a:endParaRPr lang="en-US" sz="1600" b="1" dirty="0"/>
            </a:p>
          </p:txBody>
        </p:sp>
      </p:grpSp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Seamless Transfer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Seamless Transfer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9225"/>
            <a:ext cx="8229600" cy="521970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2200" dirty="0" smtClean="0"/>
              <a:t>Guaranteed admission of SUNY A.A. and A.S. grads at a SUNY 4‐year campus since the ‘70s but wide variation in course-work accepted for transfer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2200" dirty="0" smtClean="0"/>
              <a:t>1998 General Education Requirement resulted in greater student transfer without junior status</a:t>
            </a:r>
          </a:p>
          <a:p>
            <a:pPr lvl="1">
              <a:spcBef>
                <a:spcPts val="0"/>
              </a:spcBef>
              <a:spcAft>
                <a:spcPts val="800"/>
              </a:spcAft>
            </a:pPr>
            <a:r>
              <a:rPr lang="en-US" sz="2000" dirty="0" smtClean="0"/>
              <a:t>SUNY bachelor's degree requires completion of 30 credits in 10 of 10 subject areas and 2 competencies: </a:t>
            </a:r>
          </a:p>
          <a:p>
            <a:pPr lvl="2">
              <a:spcBef>
                <a:spcPts val="0"/>
              </a:spcBef>
              <a:spcAft>
                <a:spcPts val="800"/>
              </a:spcAft>
            </a:pPr>
            <a:r>
              <a:rPr lang="en-US" sz="2200" dirty="0" smtClean="0"/>
              <a:t>Areas: basic communication (required); mathematics (required); American history; other world civilizations; foreign language; social sciences; humanities; arts; natural sciences; western civilization </a:t>
            </a:r>
          </a:p>
          <a:p>
            <a:pPr lvl="2">
              <a:spcBef>
                <a:spcPts val="0"/>
              </a:spcBef>
              <a:spcAft>
                <a:spcPts val="800"/>
              </a:spcAft>
            </a:pPr>
            <a:r>
              <a:rPr lang="en-US" sz="2200" dirty="0" smtClean="0"/>
              <a:t>Competencies: critical thinking (required); information management (required)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200" dirty="0" smtClean="0"/>
              <a:t>Some programmatic success: Teacher Education Transfer Template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SUNY_Blue_bar-01.jpg"/>
          <p:cNvPicPr>
            <a:picLocks noChangeAspect="1"/>
          </p:cNvPicPr>
          <p:nvPr/>
        </p:nvPicPr>
        <p:blipFill>
          <a:blip r:embed="rId3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" descr="SUNY_small_logo-01.png"/>
          <p:cNvPicPr>
            <a:picLocks noChangeAspect="1"/>
          </p:cNvPicPr>
          <p:nvPr/>
        </p:nvPicPr>
        <p:blipFill>
          <a:blip r:embed="rId5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SUNY_logo_bottom_right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My New Lens…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" name="Picture 2" descr="C:\Users\proctocy\AppData\Local\Microsoft\Windows\Temporary Internet Files\Content.IE5\52QLDK7E\MC900341850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38400" y="1447800"/>
            <a:ext cx="3657600" cy="48431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Seamless Transfer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7326"/>
            <a:ext cx="8229600" cy="497205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3100" dirty="0" smtClean="0"/>
              <a:t>Enter the SUNY Student Mobility Project </a:t>
            </a:r>
          </a:p>
          <a:p>
            <a:pPr lvl="1">
              <a:spcBef>
                <a:spcPts val="0"/>
              </a:spcBef>
              <a:spcAft>
                <a:spcPts val="800"/>
              </a:spcAft>
            </a:pPr>
            <a:r>
              <a:rPr lang="en-US" dirty="0" smtClean="0"/>
              <a:t>SUNY studied course requirements of A.A. and A.S. programs and the parallel courses for first two years of B.A. and B.S. programs at SUNY</a:t>
            </a:r>
          </a:p>
          <a:p>
            <a:pPr lvl="1">
              <a:spcBef>
                <a:spcPts val="0"/>
              </a:spcBef>
              <a:spcAft>
                <a:spcPts val="800"/>
              </a:spcAft>
            </a:pPr>
            <a:r>
              <a:rPr lang="en-US" dirty="0" smtClean="0"/>
              <a:t>The common lower-division courses taken in the most highly enrolled majors were identified, which later became known as transfer paths </a:t>
            </a:r>
          </a:p>
          <a:p>
            <a:pPr lvl="1">
              <a:spcBef>
                <a:spcPts val="0"/>
              </a:spcBef>
              <a:spcAft>
                <a:spcPts val="800"/>
              </a:spcAft>
            </a:pPr>
            <a:r>
              <a:rPr lang="en-US" dirty="0" smtClean="0"/>
              <a:t>Over 400 two- and four-year faculty in various disciplines developed </a:t>
            </a:r>
            <a:r>
              <a:rPr lang="en-US" b="1" dirty="0" smtClean="0"/>
              <a:t>common course descriptions </a:t>
            </a:r>
            <a:r>
              <a:rPr lang="en-US" dirty="0" smtClean="0"/>
              <a:t>for 140 </a:t>
            </a:r>
            <a:r>
              <a:rPr lang="en-US" b="1" dirty="0" smtClean="0"/>
              <a:t>types</a:t>
            </a:r>
            <a:r>
              <a:rPr lang="en-US" dirty="0" smtClean="0"/>
              <a:t> of transfer path courses</a:t>
            </a:r>
          </a:p>
          <a:p>
            <a:pPr lvl="1">
              <a:spcBef>
                <a:spcPts val="0"/>
              </a:spcBef>
              <a:spcAft>
                <a:spcPts val="800"/>
              </a:spcAft>
            </a:pPr>
            <a:r>
              <a:rPr lang="en-US" dirty="0" smtClean="0"/>
              <a:t>Campuses identified 15,000 courses that fit these descriptions</a:t>
            </a:r>
          </a:p>
          <a:p>
            <a:pPr lvl="1">
              <a:spcBef>
                <a:spcPts val="0"/>
              </a:spcBef>
              <a:spcAft>
                <a:spcPts val="800"/>
              </a:spcAft>
              <a:buNone/>
            </a:pPr>
            <a:endParaRPr lang="en-US" dirty="0" smtClean="0"/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dirty="0" smtClean="0"/>
              <a:t>Courses meeting these descriptions are now guaranteed to transfer in the major designated</a:t>
            </a:r>
          </a:p>
          <a:p>
            <a:pPr lvl="1">
              <a:spcBef>
                <a:spcPts val="0"/>
              </a:spcBef>
              <a:spcAft>
                <a:spcPts val="800"/>
              </a:spcAft>
            </a:pPr>
            <a:r>
              <a:rPr lang="en-US" dirty="0" smtClean="0"/>
              <a:t>List maintained online; New courses/programs can be added over time</a:t>
            </a:r>
          </a:p>
          <a:p>
            <a:pPr lvl="1">
              <a:spcBef>
                <a:spcPts val="0"/>
              </a:spcBef>
              <a:spcAft>
                <a:spcPts val="800"/>
              </a:spcAft>
            </a:pPr>
            <a:r>
              <a:rPr lang="en-US" dirty="0" smtClean="0"/>
              <a:t>Most transfer paths consistent with requirements outside of SUNY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Seamless Transfer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4" y="1419225"/>
            <a:ext cx="8388760" cy="4933950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Mobility Project paved the way for new board policy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In December 2012, SUNY Board adopted a seamless transfer policy for gen-</a:t>
            </a:r>
            <a:r>
              <a:rPr lang="en-US" dirty="0" err="1" smtClean="0"/>
              <a:t>ed</a:t>
            </a:r>
            <a:r>
              <a:rPr lang="en-US" dirty="0" smtClean="0"/>
              <a:t> and programmatic transfer: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First two years of instruction would include: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7 of 10 areas and 30 credits of  general education completed in the first 60 credits of all A.A., A.S. and bachelor’s degrees AND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Foundational courses in the major and cognates sufficient for junior status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Credit cap set for associate programs = 64 credits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Credit cap set for bachelor’s programs = 126 credits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Requirements for campuses and system to provide clear guidance to transfer students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Our Focus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2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/>
              <a:t>What’s next?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Work with faculty and campus leadership on the implementation of seamless transfer policy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400" dirty="0" smtClean="0"/>
              <a:t>Solicit additional feedback on the challenge posed to Presidents on increased completion; share ideas</a:t>
            </a:r>
          </a:p>
        </p:txBody>
      </p:sp>
      <p:pic>
        <p:nvPicPr>
          <p:cNvPr id="8" name="Picture 7" descr="SUNY_photo_right_column-01.png"/>
          <p:cNvPicPr>
            <a:picLocks noChangeAspect="1"/>
          </p:cNvPicPr>
          <p:nvPr/>
        </p:nvPicPr>
        <p:blipFill>
          <a:blip r:embed="rId7" cstate="print"/>
          <a:srcRect l="68585" t="18382"/>
          <a:stretch>
            <a:fillRect/>
          </a:stretch>
        </p:blipFill>
        <p:spPr>
          <a:xfrm>
            <a:off x="6289533" y="1260629"/>
            <a:ext cx="2872573" cy="55973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UNY_Blue_bar-01.jpg"/>
          <p:cNvPicPr>
            <a:picLocks noChangeAspect="1"/>
          </p:cNvPicPr>
          <p:nvPr/>
        </p:nvPicPr>
        <p:blipFill>
          <a:blip r:embed="rId4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SUNY_trans_circ_small_top-01.png"/>
          <p:cNvPicPr>
            <a:picLocks noChangeAspect="1"/>
          </p:cNvPicPr>
          <p:nvPr/>
        </p:nvPicPr>
        <p:blipFill>
          <a:blip r:embed="rId5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SUNY_small_logo-01.png"/>
          <p:cNvPicPr>
            <a:picLocks noChangeAspect="1"/>
          </p:cNvPicPr>
          <p:nvPr/>
        </p:nvPicPr>
        <p:blipFill>
          <a:blip r:embed="rId6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SUNY_logo_bottom_right-01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03475" y="2211387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5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My New Lens…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146" name="AutoShape 74"/>
          <p:cNvSpPr>
            <a:spLocks noChangeAspect="1" noChangeArrowheads="1" noTextEdit="1"/>
          </p:cNvSpPr>
          <p:nvPr/>
        </p:nvSpPr>
        <p:spPr bwMode="auto">
          <a:xfrm>
            <a:off x="4038600" y="2133600"/>
            <a:ext cx="2286000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 descr="SUNY MAP.JPG"/>
          <p:cNvPicPr>
            <a:picLocks noChangeAspect="1"/>
          </p:cNvPicPr>
          <p:nvPr/>
        </p:nvPicPr>
        <p:blipFill>
          <a:blip r:embed="rId8" cstate="print">
            <a:grayscl/>
          </a:blip>
          <a:stretch>
            <a:fillRect/>
          </a:stretch>
        </p:blipFill>
        <p:spPr>
          <a:xfrm>
            <a:off x="3276600" y="2133600"/>
            <a:ext cx="5592501" cy="4462703"/>
          </a:xfrm>
          <a:prstGeom prst="rect">
            <a:avLst/>
          </a:prstGeom>
        </p:spPr>
      </p:pic>
      <p:pic>
        <p:nvPicPr>
          <p:cNvPr id="3291" name="Picture 219" descr="C:\Users\proctocy\AppData\Local\Microsoft\Windows\Temporary Internet Files\Content.IE5\W6RTBCR6\MC900290290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24000" y="1371600"/>
            <a:ext cx="4288878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SUNY_Blue_bar-01.jpg"/>
          <p:cNvPicPr>
            <a:picLocks noChangeAspect="1"/>
          </p:cNvPicPr>
          <p:nvPr/>
        </p:nvPicPr>
        <p:blipFill>
          <a:blip r:embed="rId3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UNY_small_logo-01.png"/>
          <p:cNvPicPr>
            <a:picLocks noChangeAspect="1"/>
          </p:cNvPicPr>
          <p:nvPr/>
        </p:nvPicPr>
        <p:blipFill>
          <a:blip r:embed="rId5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SUNY_logo_bottom_right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03475" y="2211387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5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Our Focus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49250" y="1371600"/>
            <a:ext cx="8335963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3700"/>
              </a:lnSpc>
            </a:pPr>
            <a:r>
              <a:rPr lang="en-US" sz="3600" b="1" dirty="0">
                <a:solidFill>
                  <a:srgbClr val="1552A6"/>
                </a:solidFill>
              </a:rPr>
              <a:t>Building a Culture of Student </a:t>
            </a:r>
            <a:r>
              <a:rPr lang="en-US" sz="3600" b="1" dirty="0" smtClean="0">
                <a:solidFill>
                  <a:srgbClr val="1552A6"/>
                </a:solidFill>
              </a:rPr>
              <a:t/>
            </a:r>
            <a:br>
              <a:rPr lang="en-US" sz="3600" b="1" dirty="0" smtClean="0">
                <a:solidFill>
                  <a:srgbClr val="1552A6"/>
                </a:solidFill>
              </a:rPr>
            </a:br>
            <a:r>
              <a:rPr lang="en-US" sz="3600" b="1" dirty="0" smtClean="0">
                <a:solidFill>
                  <a:srgbClr val="1552A6"/>
                </a:solidFill>
              </a:rPr>
              <a:t>Completion </a:t>
            </a:r>
            <a:r>
              <a:rPr lang="en-US" sz="3600" b="1" dirty="0">
                <a:solidFill>
                  <a:srgbClr val="1552A6"/>
                </a:solidFill>
              </a:rPr>
              <a:t>and Success</a:t>
            </a:r>
          </a:p>
        </p:txBody>
      </p:sp>
      <p:grpSp>
        <p:nvGrpSpPr>
          <p:cNvPr id="11" name="Group 9"/>
          <p:cNvGrpSpPr>
            <a:grpSpLocks/>
          </p:cNvGrpSpPr>
          <p:nvPr/>
        </p:nvGrpSpPr>
        <p:grpSpPr bwMode="auto">
          <a:xfrm>
            <a:off x="838200" y="2590800"/>
            <a:ext cx="7467600" cy="3629025"/>
            <a:chOff x="731838" y="2965450"/>
            <a:chExt cx="7710487" cy="3278188"/>
          </a:xfrm>
        </p:grpSpPr>
        <p:pic>
          <p:nvPicPr>
            <p:cNvPr id="12" name="Picture 2" descr="World Class Faculty"/>
            <p:cNvPicPr>
              <a:picLocks noChangeAspect="1" noChangeArrowheads="1"/>
            </p:cNvPicPr>
            <p:nvPr/>
          </p:nvPicPr>
          <p:blipFill>
            <a:blip r:embed="rId7" cstate="print"/>
            <a:srcRect l="18132" r="51375"/>
            <a:stretch>
              <a:fillRect/>
            </a:stretch>
          </p:blipFill>
          <p:spPr bwMode="auto">
            <a:xfrm>
              <a:off x="763588" y="4071938"/>
              <a:ext cx="1735137" cy="2171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4" descr="UAlbany biology major and star runner Kathryn Fanning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 l="18405"/>
            <a:stretch>
              <a:fillRect/>
            </a:stretch>
          </p:blipFill>
          <p:spPr bwMode="auto">
            <a:xfrm>
              <a:off x="6475413" y="4275138"/>
              <a:ext cx="1966912" cy="196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6" descr="Two students face each other while working on laptop computers in the Alferio Center on the North Campus. 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498725" y="2968625"/>
              <a:ext cx="1787525" cy="1327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8" descr=" A student and faculty member examining information on a computer screen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31838" y="2965450"/>
              <a:ext cx="1766887" cy="1106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0" descr="Welcome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486025" y="4295775"/>
              <a:ext cx="4090988" cy="1947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4" descr="Niagara County Community College."/>
            <p:cNvPicPr>
              <a:picLocks noChangeAspect="1" noChangeArrowheads="1"/>
            </p:cNvPicPr>
            <p:nvPr/>
          </p:nvPicPr>
          <p:blipFill>
            <a:blip r:embed="rId13" cstate="print"/>
            <a:srcRect r="25056" b="33102"/>
            <a:stretch>
              <a:fillRect/>
            </a:stretch>
          </p:blipFill>
          <p:spPr bwMode="auto">
            <a:xfrm>
              <a:off x="4286250" y="2968625"/>
              <a:ext cx="4156075" cy="1327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SUNY_Blue_bar-01.jpg"/>
          <p:cNvPicPr>
            <a:picLocks noChangeAspect="1"/>
          </p:cNvPicPr>
          <p:nvPr/>
        </p:nvPicPr>
        <p:blipFill>
          <a:blip r:embed="rId3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SUNY_small_logo-01.png"/>
          <p:cNvPicPr>
            <a:picLocks noChangeAspect="1"/>
          </p:cNvPicPr>
          <p:nvPr/>
        </p:nvPicPr>
        <p:blipFill>
          <a:blip r:embed="rId6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828800" y="3810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Actual &amp; Projected SUNY Enrollment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241788" y="1371600"/>
          <a:ext cx="8660423" cy="5200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600200" y="381000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Under-Represented Minorities</a:t>
            </a:r>
          </a:p>
        </p:txBody>
      </p:sp>
      <p:graphicFrame>
        <p:nvGraphicFramePr>
          <p:cNvPr id="10" name="Chart 9"/>
          <p:cNvGraphicFramePr>
            <a:graphicFrameLocks noGrp="1"/>
          </p:cNvGraphicFramePr>
          <p:nvPr/>
        </p:nvGraphicFramePr>
        <p:xfrm>
          <a:off x="241788" y="1219200"/>
          <a:ext cx="8660423" cy="5353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667000" y="38100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Hispanic Population</a:t>
            </a:r>
          </a:p>
        </p:txBody>
      </p:sp>
      <p:graphicFrame>
        <p:nvGraphicFramePr>
          <p:cNvPr id="10" name="Chart 9"/>
          <p:cNvGraphicFramePr>
            <a:graphicFrameLocks noGrp="1"/>
          </p:cNvGraphicFramePr>
          <p:nvPr/>
        </p:nvGraphicFramePr>
        <p:xfrm>
          <a:off x="241788" y="1066800"/>
          <a:ext cx="8660423" cy="5505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209800" y="381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938F93"/>
              </a:buClr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+mj-lt"/>
              </a:rPr>
              <a:t>We Need Strategic Enrollment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2209800"/>
            <a:ext cx="7315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Align our academic programs to meet state needs and to maximize job opportunities for graduates across the state</a:t>
            </a:r>
            <a:endParaRPr lang="en-US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514600" y="304800"/>
            <a:ext cx="426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938F93"/>
              </a:buClr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+mj-lt"/>
              </a:rPr>
              <a:t>An Example for Growth</a:t>
            </a:r>
            <a:endParaRPr lang="en-US" sz="3200" b="1" dirty="0" smtClean="0">
              <a:solidFill>
                <a:srgbClr val="1552A6"/>
              </a:solidFill>
              <a:latin typeface="+mj-lt"/>
            </a:endParaRPr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241788" y="1447800"/>
          <a:ext cx="8660423" cy="512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2698</TotalTime>
  <Words>854</Words>
  <Application>Microsoft Office PowerPoint</Application>
  <PresentationFormat>On-screen Show (4:3)</PresentationFormat>
  <Paragraphs>162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My New Lens…</vt:lpstr>
      <vt:lpstr>Slide 3</vt:lpstr>
      <vt:lpstr>Slide 4</vt:lpstr>
      <vt:lpstr>Slide 5</vt:lpstr>
      <vt:lpstr>Slide 6</vt:lpstr>
      <vt:lpstr>Slide 7</vt:lpstr>
      <vt:lpstr>Slide 8</vt:lpstr>
      <vt:lpstr>Slide 9</vt:lpstr>
      <vt:lpstr>Student Completion &amp; Success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Seamless Transfer</vt:lpstr>
      <vt:lpstr>Seamless Transfer</vt:lpstr>
      <vt:lpstr>Seamless Transfer</vt:lpstr>
      <vt:lpstr>Seamless Transfer</vt:lpstr>
      <vt:lpstr>Our Focus</vt:lpstr>
    </vt:vector>
  </TitlesOfParts>
  <Company>State University of New York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proctocy</dc:creator>
  <cp:lastModifiedBy>donatoca</cp:lastModifiedBy>
  <cp:revision>132</cp:revision>
  <dcterms:created xsi:type="dcterms:W3CDTF">2013-09-10T19:13:15Z</dcterms:created>
  <dcterms:modified xsi:type="dcterms:W3CDTF">2013-11-12T14:19:32Z</dcterms:modified>
</cp:coreProperties>
</file>