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diagrams/quickStyle1.xml" ContentType="application/vnd.openxmlformats-officedocument.drawingml.diagramStyl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diagrams/layout2.xml" ContentType="application/vnd.openxmlformats-officedocument.drawingml.diagramLayout+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Default Extension="xls" ContentType="application/vnd.ms-exce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5680" r:id="rId2"/>
  </p:sldMasterIdLst>
  <p:notesMasterIdLst>
    <p:notesMasterId r:id="rId33"/>
  </p:notesMasterIdLst>
  <p:sldIdLst>
    <p:sldId id="381" r:id="rId3"/>
    <p:sldId id="489" r:id="rId4"/>
    <p:sldId id="504" r:id="rId5"/>
    <p:sldId id="505" r:id="rId6"/>
    <p:sldId id="508" r:id="rId7"/>
    <p:sldId id="490" r:id="rId8"/>
    <p:sldId id="491" r:id="rId9"/>
    <p:sldId id="492" r:id="rId10"/>
    <p:sldId id="477" r:id="rId11"/>
    <p:sldId id="421" r:id="rId12"/>
    <p:sldId id="474" r:id="rId13"/>
    <p:sldId id="475" r:id="rId14"/>
    <p:sldId id="479" r:id="rId15"/>
    <p:sldId id="480" r:id="rId16"/>
    <p:sldId id="481" r:id="rId17"/>
    <p:sldId id="483" r:id="rId18"/>
    <p:sldId id="485" r:id="rId19"/>
    <p:sldId id="488" r:id="rId20"/>
    <p:sldId id="487" r:id="rId21"/>
    <p:sldId id="494" r:id="rId22"/>
    <p:sldId id="495" r:id="rId23"/>
    <p:sldId id="497" r:id="rId24"/>
    <p:sldId id="501" r:id="rId25"/>
    <p:sldId id="500" r:id="rId26"/>
    <p:sldId id="499" r:id="rId27"/>
    <p:sldId id="506" r:id="rId28"/>
    <p:sldId id="507" r:id="rId29"/>
    <p:sldId id="513" r:id="rId30"/>
    <p:sldId id="511" r:id="rId31"/>
    <p:sldId id="510" r:id="rId32"/>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itchFamily="34" charset="0"/>
        <a:ea typeface="ヒラギノ角ゴ Pro W3" charset="-128"/>
        <a:cs typeface="+mn-cs"/>
      </a:defRPr>
    </a:lvl1pPr>
    <a:lvl2pPr marL="457200" algn="l" defTabSz="457200" rtl="0" eaLnBrk="0" fontAlgn="base" hangingPunct="0">
      <a:spcBef>
        <a:spcPct val="0"/>
      </a:spcBef>
      <a:spcAft>
        <a:spcPct val="0"/>
      </a:spcAft>
      <a:defRPr kern="1200">
        <a:solidFill>
          <a:schemeClr val="tx1"/>
        </a:solidFill>
        <a:latin typeface="Arial" pitchFamily="34" charset="0"/>
        <a:ea typeface="ヒラギノ角ゴ Pro W3" charset="-128"/>
        <a:cs typeface="+mn-cs"/>
      </a:defRPr>
    </a:lvl2pPr>
    <a:lvl3pPr marL="914400" algn="l" defTabSz="457200" rtl="0" eaLnBrk="0" fontAlgn="base" hangingPunct="0">
      <a:spcBef>
        <a:spcPct val="0"/>
      </a:spcBef>
      <a:spcAft>
        <a:spcPct val="0"/>
      </a:spcAft>
      <a:defRPr kern="1200">
        <a:solidFill>
          <a:schemeClr val="tx1"/>
        </a:solidFill>
        <a:latin typeface="Arial" pitchFamily="34" charset="0"/>
        <a:ea typeface="ヒラギノ角ゴ Pro W3" charset="-128"/>
        <a:cs typeface="+mn-cs"/>
      </a:defRPr>
    </a:lvl3pPr>
    <a:lvl4pPr marL="1371600" algn="l" defTabSz="457200" rtl="0" eaLnBrk="0" fontAlgn="base" hangingPunct="0">
      <a:spcBef>
        <a:spcPct val="0"/>
      </a:spcBef>
      <a:spcAft>
        <a:spcPct val="0"/>
      </a:spcAft>
      <a:defRPr kern="1200">
        <a:solidFill>
          <a:schemeClr val="tx1"/>
        </a:solidFill>
        <a:latin typeface="Arial" pitchFamily="34" charset="0"/>
        <a:ea typeface="ヒラギノ角ゴ Pro W3" charset="-128"/>
        <a:cs typeface="+mn-cs"/>
      </a:defRPr>
    </a:lvl4pPr>
    <a:lvl5pPr marL="1828800" algn="l" defTabSz="457200" rtl="0" eaLnBrk="0" fontAlgn="base" hangingPunct="0">
      <a:spcBef>
        <a:spcPct val="0"/>
      </a:spcBef>
      <a:spcAft>
        <a:spcPct val="0"/>
      </a:spcAft>
      <a:defRPr kern="1200">
        <a:solidFill>
          <a:schemeClr val="tx1"/>
        </a:solidFill>
        <a:latin typeface="Arial" pitchFamily="34" charset="0"/>
        <a:ea typeface="ヒラギノ角ゴ Pro W3" charset="-128"/>
        <a:cs typeface="+mn-cs"/>
      </a:defRPr>
    </a:lvl5pPr>
    <a:lvl6pPr marL="2286000" algn="l" defTabSz="914400" rtl="0" eaLnBrk="1" latinLnBrk="0" hangingPunct="1">
      <a:defRPr kern="1200">
        <a:solidFill>
          <a:schemeClr val="tx1"/>
        </a:solidFill>
        <a:latin typeface="Arial" pitchFamily="34" charset="0"/>
        <a:ea typeface="ヒラギノ角ゴ Pro W3" charset="-128"/>
        <a:cs typeface="+mn-cs"/>
      </a:defRPr>
    </a:lvl6pPr>
    <a:lvl7pPr marL="2743200" algn="l" defTabSz="914400" rtl="0" eaLnBrk="1" latinLnBrk="0" hangingPunct="1">
      <a:defRPr kern="1200">
        <a:solidFill>
          <a:schemeClr val="tx1"/>
        </a:solidFill>
        <a:latin typeface="Arial" pitchFamily="34" charset="0"/>
        <a:ea typeface="ヒラギノ角ゴ Pro W3" charset="-128"/>
        <a:cs typeface="+mn-cs"/>
      </a:defRPr>
    </a:lvl7pPr>
    <a:lvl8pPr marL="3200400" algn="l" defTabSz="914400" rtl="0" eaLnBrk="1" latinLnBrk="0" hangingPunct="1">
      <a:defRPr kern="1200">
        <a:solidFill>
          <a:schemeClr val="tx1"/>
        </a:solidFill>
        <a:latin typeface="Arial" pitchFamily="34" charset="0"/>
        <a:ea typeface="ヒラギノ角ゴ Pro W3" charset="-128"/>
        <a:cs typeface="+mn-cs"/>
      </a:defRPr>
    </a:lvl8pPr>
    <a:lvl9pPr marL="3657600" algn="l" defTabSz="914400" rtl="0" eaLnBrk="1" latinLnBrk="0" hangingPunct="1">
      <a:defRPr kern="1200">
        <a:solidFill>
          <a:schemeClr val="tx1"/>
        </a:solidFill>
        <a:latin typeface="Arial" pitchFamily="34" charset="0"/>
        <a:ea typeface="ヒラギノ角ゴ Pro W3"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488A"/>
    <a:srgbClr val="CA3C77"/>
    <a:srgbClr val="80BA30"/>
    <a:srgbClr val="00B801"/>
    <a:srgbClr val="400080"/>
    <a:srgbClr val="501866"/>
    <a:srgbClr val="C22976"/>
    <a:srgbClr val="CC006A"/>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591" autoAdjust="0"/>
    <p:restoredTop sz="88118" autoAdjust="0"/>
  </p:normalViewPr>
  <p:slideViewPr>
    <p:cSldViewPr snapToGrid="0" snapToObjects="1">
      <p:cViewPr varScale="1">
        <p:scale>
          <a:sx n="65" d="100"/>
          <a:sy n="65" d="100"/>
        </p:scale>
        <p:origin x="-130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0AA137-046B-4E86-B194-723F44065F71}"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06B02CFB-5D06-4D95-B1F6-02236CD751FB}">
      <dgm:prSet custT="1"/>
      <dgm:spPr/>
      <dgm:t>
        <a:bodyPr/>
        <a:lstStyle/>
        <a:p>
          <a:pPr rtl="0"/>
          <a:r>
            <a:rPr lang="en-US" sz="2400" b="1" dirty="0" smtClean="0"/>
            <a:t>First-Generation Status</a:t>
          </a:r>
          <a:endParaRPr lang="en-US" sz="2400" dirty="0"/>
        </a:p>
      </dgm:t>
    </dgm:pt>
    <dgm:pt modelId="{76F613DD-1BF3-4C70-ACE7-BD7BDDCF2A96}" type="parTrans" cxnId="{DAD622D0-67F6-4FAD-B26E-59EBD6D6440A}">
      <dgm:prSet/>
      <dgm:spPr/>
      <dgm:t>
        <a:bodyPr/>
        <a:lstStyle/>
        <a:p>
          <a:endParaRPr lang="en-US" sz="2400"/>
        </a:p>
      </dgm:t>
    </dgm:pt>
    <dgm:pt modelId="{3804A72A-201E-432A-A3F8-BE36EFFC2E7D}" type="sibTrans" cxnId="{DAD622D0-67F6-4FAD-B26E-59EBD6D6440A}">
      <dgm:prSet/>
      <dgm:spPr/>
      <dgm:t>
        <a:bodyPr/>
        <a:lstStyle/>
        <a:p>
          <a:endParaRPr lang="en-US" sz="2400"/>
        </a:p>
      </dgm:t>
    </dgm:pt>
    <dgm:pt modelId="{FC60F970-FABF-4FFA-A934-08A0D3D7C16E}">
      <dgm:prSet custT="1"/>
      <dgm:spPr/>
      <dgm:t>
        <a:bodyPr/>
        <a:lstStyle/>
        <a:p>
          <a:pPr rtl="0"/>
          <a:r>
            <a:rPr lang="en-US" sz="2400" b="1" dirty="0" smtClean="0"/>
            <a:t>Working On Campus and/or Off Campus</a:t>
          </a:r>
          <a:endParaRPr lang="en-US" sz="2400" dirty="0"/>
        </a:p>
      </dgm:t>
    </dgm:pt>
    <dgm:pt modelId="{2812D566-10CF-48FF-B9DA-AC374B1D2FBF}" type="parTrans" cxnId="{05EE8BB5-D083-4BDF-9911-6980C6B4A907}">
      <dgm:prSet/>
      <dgm:spPr/>
      <dgm:t>
        <a:bodyPr/>
        <a:lstStyle/>
        <a:p>
          <a:endParaRPr lang="en-US" sz="2400"/>
        </a:p>
      </dgm:t>
    </dgm:pt>
    <dgm:pt modelId="{5E059C72-13C3-4ED7-81E0-EC7808374D38}" type="sibTrans" cxnId="{05EE8BB5-D083-4BDF-9911-6980C6B4A907}">
      <dgm:prSet/>
      <dgm:spPr/>
      <dgm:t>
        <a:bodyPr/>
        <a:lstStyle/>
        <a:p>
          <a:endParaRPr lang="en-US" sz="2400"/>
        </a:p>
      </dgm:t>
    </dgm:pt>
    <dgm:pt modelId="{216002F3-5274-47A9-A38F-0CDED7960EB3}">
      <dgm:prSet custT="1"/>
      <dgm:spPr/>
      <dgm:t>
        <a:bodyPr/>
        <a:lstStyle/>
        <a:p>
          <a:pPr rtl="0"/>
          <a:r>
            <a:rPr lang="en-US" sz="2400" b="1" dirty="0" smtClean="0"/>
            <a:t>Sexual Orientation</a:t>
          </a:r>
          <a:endParaRPr lang="en-US" sz="2400" dirty="0"/>
        </a:p>
      </dgm:t>
    </dgm:pt>
    <dgm:pt modelId="{804C86C4-D4D4-4355-AD49-9B1564F2BA20}" type="parTrans" cxnId="{875984DD-97F9-41D0-B576-FC34D00C921B}">
      <dgm:prSet/>
      <dgm:spPr/>
      <dgm:t>
        <a:bodyPr/>
        <a:lstStyle/>
        <a:p>
          <a:endParaRPr lang="en-US" sz="2400"/>
        </a:p>
      </dgm:t>
    </dgm:pt>
    <dgm:pt modelId="{6A1460D1-492C-4520-A861-D2231AD9D42A}" type="sibTrans" cxnId="{875984DD-97F9-41D0-B576-FC34D00C921B}">
      <dgm:prSet/>
      <dgm:spPr/>
      <dgm:t>
        <a:bodyPr/>
        <a:lstStyle/>
        <a:p>
          <a:endParaRPr lang="en-US" sz="2400"/>
        </a:p>
      </dgm:t>
    </dgm:pt>
    <dgm:pt modelId="{0638A8EE-5EAA-4605-B9B7-6179D8E909ED}">
      <dgm:prSet custT="1"/>
      <dgm:spPr/>
      <dgm:t>
        <a:bodyPr/>
        <a:lstStyle/>
        <a:p>
          <a:pPr rtl="0"/>
          <a:r>
            <a:rPr lang="en-US" sz="2400" b="1" dirty="0" smtClean="0"/>
            <a:t>Gender Identity</a:t>
          </a:r>
          <a:endParaRPr lang="en-US" sz="2400" dirty="0"/>
        </a:p>
      </dgm:t>
    </dgm:pt>
    <dgm:pt modelId="{6C64FF62-DFE7-4A8E-9906-2BE51D6C8787}" type="parTrans" cxnId="{90000482-B981-4B89-9F72-0D070FEDB17F}">
      <dgm:prSet/>
      <dgm:spPr/>
      <dgm:t>
        <a:bodyPr/>
        <a:lstStyle/>
        <a:p>
          <a:endParaRPr lang="en-US" sz="2400"/>
        </a:p>
      </dgm:t>
    </dgm:pt>
    <dgm:pt modelId="{EB625A9F-08CA-431A-97DE-8AA567B38A7B}" type="sibTrans" cxnId="{90000482-B981-4B89-9F72-0D070FEDB17F}">
      <dgm:prSet/>
      <dgm:spPr/>
      <dgm:t>
        <a:bodyPr/>
        <a:lstStyle/>
        <a:p>
          <a:endParaRPr lang="en-US" sz="2400"/>
        </a:p>
      </dgm:t>
    </dgm:pt>
    <dgm:pt modelId="{5FB19C24-4B85-42EF-BD09-1B2D50F24DA3}">
      <dgm:prSet custT="1"/>
      <dgm:spPr/>
      <dgm:t>
        <a:bodyPr/>
        <a:lstStyle/>
        <a:p>
          <a:pPr rtl="0"/>
          <a:r>
            <a:rPr lang="en-US" sz="2400" b="1" dirty="0" smtClean="0"/>
            <a:t>Disabilities</a:t>
          </a:r>
          <a:endParaRPr lang="en-US" sz="2400" dirty="0"/>
        </a:p>
      </dgm:t>
    </dgm:pt>
    <dgm:pt modelId="{1802F346-D523-40DE-860F-441C265B9F57}" type="parTrans" cxnId="{E731C488-C5FA-49B8-8467-9AA3AB640977}">
      <dgm:prSet/>
      <dgm:spPr/>
      <dgm:t>
        <a:bodyPr/>
        <a:lstStyle/>
        <a:p>
          <a:endParaRPr lang="en-US" sz="2400"/>
        </a:p>
      </dgm:t>
    </dgm:pt>
    <dgm:pt modelId="{75536355-93E8-4CDF-8295-206A08B6E122}" type="sibTrans" cxnId="{E731C488-C5FA-49B8-8467-9AA3AB640977}">
      <dgm:prSet/>
      <dgm:spPr/>
      <dgm:t>
        <a:bodyPr/>
        <a:lstStyle/>
        <a:p>
          <a:endParaRPr lang="en-US" sz="2400"/>
        </a:p>
      </dgm:t>
    </dgm:pt>
    <dgm:pt modelId="{38D83DFB-D57B-416E-AAD6-EB589E28ED1D}">
      <dgm:prSet custT="1"/>
      <dgm:spPr/>
      <dgm:t>
        <a:bodyPr/>
        <a:lstStyle/>
        <a:p>
          <a:pPr rtl="0"/>
          <a:r>
            <a:rPr lang="en-US" sz="2400" b="1" dirty="0" smtClean="0"/>
            <a:t>Active Military / Veteran Status</a:t>
          </a:r>
          <a:endParaRPr lang="en-US" sz="2400" b="1" dirty="0"/>
        </a:p>
      </dgm:t>
    </dgm:pt>
    <dgm:pt modelId="{C653A74A-1ABF-426D-923D-DCCFFB74F795}" type="parTrans" cxnId="{6BA1CA90-29BD-4CAA-A26D-E4118D121CA1}">
      <dgm:prSet/>
      <dgm:spPr/>
      <dgm:t>
        <a:bodyPr/>
        <a:lstStyle/>
        <a:p>
          <a:endParaRPr lang="en-US" sz="2400"/>
        </a:p>
      </dgm:t>
    </dgm:pt>
    <dgm:pt modelId="{0C86D462-4AD2-4616-B45B-CD92900E3A1F}" type="sibTrans" cxnId="{6BA1CA90-29BD-4CAA-A26D-E4118D121CA1}">
      <dgm:prSet/>
      <dgm:spPr/>
      <dgm:t>
        <a:bodyPr/>
        <a:lstStyle/>
        <a:p>
          <a:endParaRPr lang="en-US" sz="2400"/>
        </a:p>
      </dgm:t>
    </dgm:pt>
    <dgm:pt modelId="{19CB9ED8-8814-4D79-8C91-98130E6DA866}" type="pres">
      <dgm:prSet presAssocID="{880AA137-046B-4E86-B194-723F44065F71}" presName="linear" presStyleCnt="0">
        <dgm:presLayoutVars>
          <dgm:animLvl val="lvl"/>
          <dgm:resizeHandles val="exact"/>
        </dgm:presLayoutVars>
      </dgm:prSet>
      <dgm:spPr/>
      <dgm:t>
        <a:bodyPr/>
        <a:lstStyle/>
        <a:p>
          <a:endParaRPr lang="en-US"/>
        </a:p>
      </dgm:t>
    </dgm:pt>
    <dgm:pt modelId="{58E775FA-1C90-4428-9FFE-A578327820D3}" type="pres">
      <dgm:prSet presAssocID="{06B02CFB-5D06-4D95-B1F6-02236CD751FB}" presName="parentText" presStyleLbl="node1" presStyleIdx="0" presStyleCnt="6">
        <dgm:presLayoutVars>
          <dgm:chMax val="0"/>
          <dgm:bulletEnabled val="1"/>
        </dgm:presLayoutVars>
      </dgm:prSet>
      <dgm:spPr/>
      <dgm:t>
        <a:bodyPr/>
        <a:lstStyle/>
        <a:p>
          <a:endParaRPr lang="en-US"/>
        </a:p>
      </dgm:t>
    </dgm:pt>
    <dgm:pt modelId="{77A64E74-8F33-44AD-B0BE-888BEA9F1FC4}" type="pres">
      <dgm:prSet presAssocID="{3804A72A-201E-432A-A3F8-BE36EFFC2E7D}" presName="spacer" presStyleCnt="0"/>
      <dgm:spPr/>
    </dgm:pt>
    <dgm:pt modelId="{836D85C2-BB34-4B4B-8DFC-C3B8AE3860D3}" type="pres">
      <dgm:prSet presAssocID="{FC60F970-FABF-4FFA-A934-08A0D3D7C16E}" presName="parentText" presStyleLbl="node1" presStyleIdx="1" presStyleCnt="6">
        <dgm:presLayoutVars>
          <dgm:chMax val="0"/>
          <dgm:bulletEnabled val="1"/>
        </dgm:presLayoutVars>
      </dgm:prSet>
      <dgm:spPr/>
      <dgm:t>
        <a:bodyPr/>
        <a:lstStyle/>
        <a:p>
          <a:endParaRPr lang="en-US"/>
        </a:p>
      </dgm:t>
    </dgm:pt>
    <dgm:pt modelId="{CFB69158-C30E-4CE5-923D-3CD1A15411DC}" type="pres">
      <dgm:prSet presAssocID="{5E059C72-13C3-4ED7-81E0-EC7808374D38}" presName="spacer" presStyleCnt="0"/>
      <dgm:spPr/>
    </dgm:pt>
    <dgm:pt modelId="{894BBCD2-FD58-4D29-BE55-262EEFCB7504}" type="pres">
      <dgm:prSet presAssocID="{216002F3-5274-47A9-A38F-0CDED7960EB3}" presName="parentText" presStyleLbl="node1" presStyleIdx="2" presStyleCnt="6">
        <dgm:presLayoutVars>
          <dgm:chMax val="0"/>
          <dgm:bulletEnabled val="1"/>
        </dgm:presLayoutVars>
      </dgm:prSet>
      <dgm:spPr/>
      <dgm:t>
        <a:bodyPr/>
        <a:lstStyle/>
        <a:p>
          <a:endParaRPr lang="en-US"/>
        </a:p>
      </dgm:t>
    </dgm:pt>
    <dgm:pt modelId="{1454005C-4DA5-4B18-9D25-95783A217197}" type="pres">
      <dgm:prSet presAssocID="{6A1460D1-492C-4520-A861-D2231AD9D42A}" presName="spacer" presStyleCnt="0"/>
      <dgm:spPr/>
    </dgm:pt>
    <dgm:pt modelId="{6182B6FD-48BC-41B9-B9DC-A397360A7518}" type="pres">
      <dgm:prSet presAssocID="{0638A8EE-5EAA-4605-B9B7-6179D8E909ED}" presName="parentText" presStyleLbl="node1" presStyleIdx="3" presStyleCnt="6">
        <dgm:presLayoutVars>
          <dgm:chMax val="0"/>
          <dgm:bulletEnabled val="1"/>
        </dgm:presLayoutVars>
      </dgm:prSet>
      <dgm:spPr/>
      <dgm:t>
        <a:bodyPr/>
        <a:lstStyle/>
        <a:p>
          <a:endParaRPr lang="en-US"/>
        </a:p>
      </dgm:t>
    </dgm:pt>
    <dgm:pt modelId="{4409D1BC-2787-479A-A689-35CB1B347FBD}" type="pres">
      <dgm:prSet presAssocID="{EB625A9F-08CA-431A-97DE-8AA567B38A7B}" presName="spacer" presStyleCnt="0"/>
      <dgm:spPr/>
    </dgm:pt>
    <dgm:pt modelId="{4228A501-7FA8-4BB7-9D6F-B73DAA2C0D6D}" type="pres">
      <dgm:prSet presAssocID="{5FB19C24-4B85-42EF-BD09-1B2D50F24DA3}" presName="parentText" presStyleLbl="node1" presStyleIdx="4" presStyleCnt="6">
        <dgm:presLayoutVars>
          <dgm:chMax val="0"/>
          <dgm:bulletEnabled val="1"/>
        </dgm:presLayoutVars>
      </dgm:prSet>
      <dgm:spPr/>
      <dgm:t>
        <a:bodyPr/>
        <a:lstStyle/>
        <a:p>
          <a:endParaRPr lang="en-US"/>
        </a:p>
      </dgm:t>
    </dgm:pt>
    <dgm:pt modelId="{8590FDA8-5464-4E15-8D31-FE14CAE706A3}" type="pres">
      <dgm:prSet presAssocID="{75536355-93E8-4CDF-8295-206A08B6E122}" presName="spacer" presStyleCnt="0"/>
      <dgm:spPr/>
    </dgm:pt>
    <dgm:pt modelId="{23E7E99E-F811-41EE-A565-971E4F9A247F}" type="pres">
      <dgm:prSet presAssocID="{38D83DFB-D57B-416E-AAD6-EB589E28ED1D}" presName="parentText" presStyleLbl="node1" presStyleIdx="5" presStyleCnt="6">
        <dgm:presLayoutVars>
          <dgm:chMax val="0"/>
          <dgm:bulletEnabled val="1"/>
        </dgm:presLayoutVars>
      </dgm:prSet>
      <dgm:spPr/>
      <dgm:t>
        <a:bodyPr/>
        <a:lstStyle/>
        <a:p>
          <a:endParaRPr lang="en-US"/>
        </a:p>
      </dgm:t>
    </dgm:pt>
  </dgm:ptLst>
  <dgm:cxnLst>
    <dgm:cxn modelId="{05EE8BB5-D083-4BDF-9911-6980C6B4A907}" srcId="{880AA137-046B-4E86-B194-723F44065F71}" destId="{FC60F970-FABF-4FFA-A934-08A0D3D7C16E}" srcOrd="1" destOrd="0" parTransId="{2812D566-10CF-48FF-B9DA-AC374B1D2FBF}" sibTransId="{5E059C72-13C3-4ED7-81E0-EC7808374D38}"/>
    <dgm:cxn modelId="{F04D7206-8AE6-4DD9-AC12-EA071D198DA1}" type="presOf" srcId="{FC60F970-FABF-4FFA-A934-08A0D3D7C16E}" destId="{836D85C2-BB34-4B4B-8DFC-C3B8AE3860D3}" srcOrd="0" destOrd="0" presId="urn:microsoft.com/office/officeart/2005/8/layout/vList2"/>
    <dgm:cxn modelId="{DAD622D0-67F6-4FAD-B26E-59EBD6D6440A}" srcId="{880AA137-046B-4E86-B194-723F44065F71}" destId="{06B02CFB-5D06-4D95-B1F6-02236CD751FB}" srcOrd="0" destOrd="0" parTransId="{76F613DD-1BF3-4C70-ACE7-BD7BDDCF2A96}" sibTransId="{3804A72A-201E-432A-A3F8-BE36EFFC2E7D}"/>
    <dgm:cxn modelId="{875984DD-97F9-41D0-B576-FC34D00C921B}" srcId="{880AA137-046B-4E86-B194-723F44065F71}" destId="{216002F3-5274-47A9-A38F-0CDED7960EB3}" srcOrd="2" destOrd="0" parTransId="{804C86C4-D4D4-4355-AD49-9B1564F2BA20}" sibTransId="{6A1460D1-492C-4520-A861-D2231AD9D42A}"/>
    <dgm:cxn modelId="{FAFD69CE-8BAD-4C0C-9CEE-60410D5DBED7}" type="presOf" srcId="{880AA137-046B-4E86-B194-723F44065F71}" destId="{19CB9ED8-8814-4D79-8C91-98130E6DA866}" srcOrd="0" destOrd="0" presId="urn:microsoft.com/office/officeart/2005/8/layout/vList2"/>
    <dgm:cxn modelId="{6BA1CA90-29BD-4CAA-A26D-E4118D121CA1}" srcId="{880AA137-046B-4E86-B194-723F44065F71}" destId="{38D83DFB-D57B-416E-AAD6-EB589E28ED1D}" srcOrd="5" destOrd="0" parTransId="{C653A74A-1ABF-426D-923D-DCCFFB74F795}" sibTransId="{0C86D462-4AD2-4616-B45B-CD92900E3A1F}"/>
    <dgm:cxn modelId="{90000482-B981-4B89-9F72-0D070FEDB17F}" srcId="{880AA137-046B-4E86-B194-723F44065F71}" destId="{0638A8EE-5EAA-4605-B9B7-6179D8E909ED}" srcOrd="3" destOrd="0" parTransId="{6C64FF62-DFE7-4A8E-9906-2BE51D6C8787}" sibTransId="{EB625A9F-08CA-431A-97DE-8AA567B38A7B}"/>
    <dgm:cxn modelId="{1EEE1383-CB36-4072-8B5A-D3EBD54ACEAD}" type="presOf" srcId="{38D83DFB-D57B-416E-AAD6-EB589E28ED1D}" destId="{23E7E99E-F811-41EE-A565-971E4F9A247F}" srcOrd="0" destOrd="0" presId="urn:microsoft.com/office/officeart/2005/8/layout/vList2"/>
    <dgm:cxn modelId="{0F4E709D-980B-4F0B-8287-2A0C36C51E82}" type="presOf" srcId="{0638A8EE-5EAA-4605-B9B7-6179D8E909ED}" destId="{6182B6FD-48BC-41B9-B9DC-A397360A7518}" srcOrd="0" destOrd="0" presId="urn:microsoft.com/office/officeart/2005/8/layout/vList2"/>
    <dgm:cxn modelId="{87022004-C2BF-4E72-ABB3-BCC9B8C453AF}" type="presOf" srcId="{216002F3-5274-47A9-A38F-0CDED7960EB3}" destId="{894BBCD2-FD58-4D29-BE55-262EEFCB7504}" srcOrd="0" destOrd="0" presId="urn:microsoft.com/office/officeart/2005/8/layout/vList2"/>
    <dgm:cxn modelId="{E731C488-C5FA-49B8-8467-9AA3AB640977}" srcId="{880AA137-046B-4E86-B194-723F44065F71}" destId="{5FB19C24-4B85-42EF-BD09-1B2D50F24DA3}" srcOrd="4" destOrd="0" parTransId="{1802F346-D523-40DE-860F-441C265B9F57}" sibTransId="{75536355-93E8-4CDF-8295-206A08B6E122}"/>
    <dgm:cxn modelId="{C7556699-9BCC-459A-AFE4-E8279BDF9F25}" type="presOf" srcId="{5FB19C24-4B85-42EF-BD09-1B2D50F24DA3}" destId="{4228A501-7FA8-4BB7-9D6F-B73DAA2C0D6D}" srcOrd="0" destOrd="0" presId="urn:microsoft.com/office/officeart/2005/8/layout/vList2"/>
    <dgm:cxn modelId="{2D406656-1C99-47C2-9619-09E12AC9ED9B}" type="presOf" srcId="{06B02CFB-5D06-4D95-B1F6-02236CD751FB}" destId="{58E775FA-1C90-4428-9FFE-A578327820D3}" srcOrd="0" destOrd="0" presId="urn:microsoft.com/office/officeart/2005/8/layout/vList2"/>
    <dgm:cxn modelId="{56D30282-F082-440D-A24E-A72509CC843A}" type="presParOf" srcId="{19CB9ED8-8814-4D79-8C91-98130E6DA866}" destId="{58E775FA-1C90-4428-9FFE-A578327820D3}" srcOrd="0" destOrd="0" presId="urn:microsoft.com/office/officeart/2005/8/layout/vList2"/>
    <dgm:cxn modelId="{45520055-E4A0-4C0B-9E81-5A7DC76DEBB8}" type="presParOf" srcId="{19CB9ED8-8814-4D79-8C91-98130E6DA866}" destId="{77A64E74-8F33-44AD-B0BE-888BEA9F1FC4}" srcOrd="1" destOrd="0" presId="urn:microsoft.com/office/officeart/2005/8/layout/vList2"/>
    <dgm:cxn modelId="{B0FE7177-BCC5-4D42-92CF-6259E6330E36}" type="presParOf" srcId="{19CB9ED8-8814-4D79-8C91-98130E6DA866}" destId="{836D85C2-BB34-4B4B-8DFC-C3B8AE3860D3}" srcOrd="2" destOrd="0" presId="urn:microsoft.com/office/officeart/2005/8/layout/vList2"/>
    <dgm:cxn modelId="{4765ED1D-3CA4-4C4C-9110-03C863DE57DC}" type="presParOf" srcId="{19CB9ED8-8814-4D79-8C91-98130E6DA866}" destId="{CFB69158-C30E-4CE5-923D-3CD1A15411DC}" srcOrd="3" destOrd="0" presId="urn:microsoft.com/office/officeart/2005/8/layout/vList2"/>
    <dgm:cxn modelId="{494DDE0F-8D67-4515-A9E4-399635A752A7}" type="presParOf" srcId="{19CB9ED8-8814-4D79-8C91-98130E6DA866}" destId="{894BBCD2-FD58-4D29-BE55-262EEFCB7504}" srcOrd="4" destOrd="0" presId="urn:microsoft.com/office/officeart/2005/8/layout/vList2"/>
    <dgm:cxn modelId="{A6CB29DF-7096-4DE7-8682-03365F108D70}" type="presParOf" srcId="{19CB9ED8-8814-4D79-8C91-98130E6DA866}" destId="{1454005C-4DA5-4B18-9D25-95783A217197}" srcOrd="5" destOrd="0" presId="urn:microsoft.com/office/officeart/2005/8/layout/vList2"/>
    <dgm:cxn modelId="{C411901D-18C4-448B-8CF0-EC6951186BCE}" type="presParOf" srcId="{19CB9ED8-8814-4D79-8C91-98130E6DA866}" destId="{6182B6FD-48BC-41B9-B9DC-A397360A7518}" srcOrd="6" destOrd="0" presId="urn:microsoft.com/office/officeart/2005/8/layout/vList2"/>
    <dgm:cxn modelId="{C0C91EFB-BD6C-4304-BE93-04C8B7D04AF0}" type="presParOf" srcId="{19CB9ED8-8814-4D79-8C91-98130E6DA866}" destId="{4409D1BC-2787-479A-A689-35CB1B347FBD}" srcOrd="7" destOrd="0" presId="urn:microsoft.com/office/officeart/2005/8/layout/vList2"/>
    <dgm:cxn modelId="{CFCA8B9A-9A74-4616-96C7-611824BBD75E}" type="presParOf" srcId="{19CB9ED8-8814-4D79-8C91-98130E6DA866}" destId="{4228A501-7FA8-4BB7-9D6F-B73DAA2C0D6D}" srcOrd="8" destOrd="0" presId="urn:microsoft.com/office/officeart/2005/8/layout/vList2"/>
    <dgm:cxn modelId="{1B33C981-FC36-41AC-A0AC-26F010121671}" type="presParOf" srcId="{19CB9ED8-8814-4D79-8C91-98130E6DA866}" destId="{8590FDA8-5464-4E15-8D31-FE14CAE706A3}" srcOrd="9" destOrd="0" presId="urn:microsoft.com/office/officeart/2005/8/layout/vList2"/>
    <dgm:cxn modelId="{0536633A-705D-4D87-817B-09A51EB057ED}" type="presParOf" srcId="{19CB9ED8-8814-4D79-8C91-98130E6DA866}" destId="{23E7E99E-F811-41EE-A565-971E4F9A247F}" srcOrd="10" destOrd="0" presId="urn:microsoft.com/office/officeart/2005/8/layout/vList2"/>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0AA137-046B-4E86-B194-723F44065F71}"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06B02CFB-5D06-4D95-B1F6-02236CD751FB}">
      <dgm:prSet custT="1"/>
      <dgm:spPr>
        <a:solidFill>
          <a:schemeClr val="tx2">
            <a:lumMod val="40000"/>
            <a:lumOff val="60000"/>
          </a:schemeClr>
        </a:solidFill>
      </dgm:spPr>
      <dgm:t>
        <a:bodyPr/>
        <a:lstStyle/>
        <a:p>
          <a:pPr rtl="0"/>
          <a:r>
            <a:rPr lang="en-US" sz="2000" b="1" dirty="0" smtClean="0">
              <a:solidFill>
                <a:schemeClr val="tx2">
                  <a:lumMod val="75000"/>
                </a:schemeClr>
              </a:solidFill>
            </a:rPr>
            <a:t>Task Force Reconstituted to Diversity Advisory Board</a:t>
          </a:r>
          <a:endParaRPr lang="en-US" sz="2000" b="1" dirty="0">
            <a:solidFill>
              <a:schemeClr val="tx2">
                <a:lumMod val="75000"/>
              </a:schemeClr>
            </a:solidFill>
          </a:endParaRPr>
        </a:p>
      </dgm:t>
    </dgm:pt>
    <dgm:pt modelId="{76F613DD-1BF3-4C70-ACE7-BD7BDDCF2A96}" type="parTrans" cxnId="{DAD622D0-67F6-4FAD-B26E-59EBD6D6440A}">
      <dgm:prSet/>
      <dgm:spPr/>
      <dgm:t>
        <a:bodyPr/>
        <a:lstStyle/>
        <a:p>
          <a:endParaRPr lang="en-US" sz="2400"/>
        </a:p>
      </dgm:t>
    </dgm:pt>
    <dgm:pt modelId="{3804A72A-201E-432A-A3F8-BE36EFFC2E7D}" type="sibTrans" cxnId="{DAD622D0-67F6-4FAD-B26E-59EBD6D6440A}">
      <dgm:prSet/>
      <dgm:spPr/>
      <dgm:t>
        <a:bodyPr/>
        <a:lstStyle/>
        <a:p>
          <a:endParaRPr lang="en-US" sz="2400"/>
        </a:p>
      </dgm:t>
    </dgm:pt>
    <dgm:pt modelId="{FC60F970-FABF-4FFA-A934-08A0D3D7C16E}">
      <dgm:prSet custT="1"/>
      <dgm:spPr>
        <a:solidFill>
          <a:schemeClr val="tx2">
            <a:lumMod val="40000"/>
            <a:lumOff val="60000"/>
          </a:schemeClr>
        </a:solidFill>
      </dgm:spPr>
      <dgm:t>
        <a:bodyPr/>
        <a:lstStyle/>
        <a:p>
          <a:pPr rtl="0"/>
          <a:endParaRPr lang="en-US" sz="2000" dirty="0" smtClean="0"/>
        </a:p>
        <a:p>
          <a:pPr rtl="0"/>
          <a:r>
            <a:rPr lang="en-US" sz="2000" b="1" dirty="0" smtClean="0">
              <a:solidFill>
                <a:schemeClr val="tx2">
                  <a:lumMod val="75000"/>
                </a:schemeClr>
              </a:solidFill>
            </a:rPr>
            <a:t>Additional guidance and resources to campuses via Memorandum to Presidents</a:t>
          </a:r>
          <a:r>
            <a:rPr lang="en-US" sz="2000" dirty="0" smtClean="0"/>
            <a:t>		</a:t>
          </a:r>
        </a:p>
        <a:p>
          <a:pPr rtl="0"/>
          <a:r>
            <a:rPr lang="en-US" sz="2000" dirty="0" smtClean="0"/>
            <a:t> </a:t>
          </a:r>
          <a:endParaRPr lang="en-US" sz="2000" dirty="0"/>
        </a:p>
      </dgm:t>
    </dgm:pt>
    <dgm:pt modelId="{2812D566-10CF-48FF-B9DA-AC374B1D2FBF}" type="parTrans" cxnId="{05EE8BB5-D083-4BDF-9911-6980C6B4A907}">
      <dgm:prSet/>
      <dgm:spPr/>
      <dgm:t>
        <a:bodyPr/>
        <a:lstStyle/>
        <a:p>
          <a:endParaRPr lang="en-US" sz="2400"/>
        </a:p>
      </dgm:t>
    </dgm:pt>
    <dgm:pt modelId="{5E059C72-13C3-4ED7-81E0-EC7808374D38}" type="sibTrans" cxnId="{05EE8BB5-D083-4BDF-9911-6980C6B4A907}">
      <dgm:prSet/>
      <dgm:spPr/>
      <dgm:t>
        <a:bodyPr/>
        <a:lstStyle/>
        <a:p>
          <a:endParaRPr lang="en-US" sz="2400"/>
        </a:p>
      </dgm:t>
    </dgm:pt>
    <dgm:pt modelId="{216002F3-5274-47A9-A38F-0CDED7960EB3}">
      <dgm:prSet custT="1"/>
      <dgm:spPr>
        <a:solidFill>
          <a:schemeClr val="tx2">
            <a:lumMod val="40000"/>
            <a:lumOff val="60000"/>
          </a:schemeClr>
        </a:solidFill>
      </dgm:spPr>
      <dgm:t>
        <a:bodyPr/>
        <a:lstStyle/>
        <a:p>
          <a:pPr rtl="0"/>
          <a:r>
            <a:rPr lang="en-US" sz="2000" b="1" dirty="0" smtClean="0">
              <a:solidFill>
                <a:schemeClr val="tx2">
                  <a:lumMod val="75000"/>
                </a:schemeClr>
              </a:solidFill>
            </a:rPr>
            <a:t>System to develop tools for cultural competency training</a:t>
          </a:r>
          <a:endParaRPr lang="en-US" sz="2000" b="1" dirty="0">
            <a:solidFill>
              <a:schemeClr val="tx2">
                <a:lumMod val="75000"/>
              </a:schemeClr>
            </a:solidFill>
          </a:endParaRPr>
        </a:p>
      </dgm:t>
    </dgm:pt>
    <dgm:pt modelId="{804C86C4-D4D4-4355-AD49-9B1564F2BA20}" type="parTrans" cxnId="{875984DD-97F9-41D0-B576-FC34D00C921B}">
      <dgm:prSet/>
      <dgm:spPr/>
      <dgm:t>
        <a:bodyPr/>
        <a:lstStyle/>
        <a:p>
          <a:endParaRPr lang="en-US" sz="2400"/>
        </a:p>
      </dgm:t>
    </dgm:pt>
    <dgm:pt modelId="{6A1460D1-492C-4520-A861-D2231AD9D42A}" type="sibTrans" cxnId="{875984DD-97F9-41D0-B576-FC34D00C921B}">
      <dgm:prSet/>
      <dgm:spPr/>
      <dgm:t>
        <a:bodyPr/>
        <a:lstStyle/>
        <a:p>
          <a:endParaRPr lang="en-US" sz="2400"/>
        </a:p>
      </dgm:t>
    </dgm:pt>
    <dgm:pt modelId="{0638A8EE-5EAA-4605-B9B7-6179D8E909ED}">
      <dgm:prSet custT="1"/>
      <dgm:spPr>
        <a:solidFill>
          <a:schemeClr val="tx2">
            <a:lumMod val="40000"/>
            <a:lumOff val="60000"/>
          </a:schemeClr>
        </a:solidFill>
      </dgm:spPr>
      <dgm:t>
        <a:bodyPr/>
        <a:lstStyle/>
        <a:p>
          <a:pPr rtl="0"/>
          <a:r>
            <a:rPr lang="en-US" sz="2000" b="1" dirty="0" smtClean="0">
              <a:solidFill>
                <a:schemeClr val="tx2">
                  <a:lumMod val="75000"/>
                </a:schemeClr>
              </a:solidFill>
            </a:rPr>
            <a:t>System</a:t>
          </a:r>
          <a:r>
            <a:rPr lang="en-US" sz="2000" b="1" baseline="0" dirty="0" smtClean="0">
              <a:solidFill>
                <a:schemeClr val="tx2">
                  <a:lumMod val="75000"/>
                </a:schemeClr>
              </a:solidFill>
            </a:rPr>
            <a:t> and Advisory Board will begin initiative to address dual-career couple relocation</a:t>
          </a:r>
          <a:endParaRPr lang="en-US" sz="2000" b="1" dirty="0">
            <a:solidFill>
              <a:schemeClr val="tx2">
                <a:lumMod val="75000"/>
              </a:schemeClr>
            </a:solidFill>
          </a:endParaRPr>
        </a:p>
      </dgm:t>
    </dgm:pt>
    <dgm:pt modelId="{6C64FF62-DFE7-4A8E-9906-2BE51D6C8787}" type="parTrans" cxnId="{90000482-B981-4B89-9F72-0D070FEDB17F}">
      <dgm:prSet/>
      <dgm:spPr/>
      <dgm:t>
        <a:bodyPr/>
        <a:lstStyle/>
        <a:p>
          <a:endParaRPr lang="en-US" sz="2400"/>
        </a:p>
      </dgm:t>
    </dgm:pt>
    <dgm:pt modelId="{EB625A9F-08CA-431A-97DE-8AA567B38A7B}" type="sibTrans" cxnId="{90000482-B981-4B89-9F72-0D070FEDB17F}">
      <dgm:prSet/>
      <dgm:spPr/>
      <dgm:t>
        <a:bodyPr/>
        <a:lstStyle/>
        <a:p>
          <a:endParaRPr lang="en-US" sz="2400"/>
        </a:p>
      </dgm:t>
    </dgm:pt>
    <dgm:pt modelId="{5FB19C24-4B85-42EF-BD09-1B2D50F24DA3}">
      <dgm:prSet custT="1"/>
      <dgm:spPr>
        <a:solidFill>
          <a:schemeClr val="tx2">
            <a:lumMod val="40000"/>
            <a:lumOff val="60000"/>
          </a:schemeClr>
        </a:solidFill>
      </dgm:spPr>
      <dgm:t>
        <a:bodyPr/>
        <a:lstStyle/>
        <a:p>
          <a:pPr rtl="0"/>
          <a:r>
            <a:rPr lang="en-US" sz="2000" b="1" dirty="0" smtClean="0">
              <a:solidFill>
                <a:schemeClr val="tx2">
                  <a:lumMod val="75000"/>
                </a:schemeClr>
              </a:solidFill>
            </a:rPr>
            <a:t>System and Advisory Board will examine feasibility of a cross-campus mentoring network</a:t>
          </a:r>
          <a:r>
            <a:rPr lang="en-US" sz="2400" dirty="0" smtClean="0"/>
            <a:t>	</a:t>
          </a:r>
          <a:endParaRPr lang="en-US" sz="2400" dirty="0"/>
        </a:p>
      </dgm:t>
    </dgm:pt>
    <dgm:pt modelId="{1802F346-D523-40DE-860F-441C265B9F57}" type="parTrans" cxnId="{E731C488-C5FA-49B8-8467-9AA3AB640977}">
      <dgm:prSet/>
      <dgm:spPr/>
      <dgm:t>
        <a:bodyPr/>
        <a:lstStyle/>
        <a:p>
          <a:endParaRPr lang="en-US" sz="2400"/>
        </a:p>
      </dgm:t>
    </dgm:pt>
    <dgm:pt modelId="{75536355-93E8-4CDF-8295-206A08B6E122}" type="sibTrans" cxnId="{E731C488-C5FA-49B8-8467-9AA3AB640977}">
      <dgm:prSet/>
      <dgm:spPr/>
      <dgm:t>
        <a:bodyPr/>
        <a:lstStyle/>
        <a:p>
          <a:endParaRPr lang="en-US" sz="2400"/>
        </a:p>
      </dgm:t>
    </dgm:pt>
    <dgm:pt modelId="{38D83DFB-D57B-416E-AAD6-EB589E28ED1D}">
      <dgm:prSet custT="1"/>
      <dgm:spPr>
        <a:solidFill>
          <a:schemeClr val="tx2">
            <a:lumMod val="40000"/>
            <a:lumOff val="60000"/>
          </a:schemeClr>
        </a:solidFill>
      </dgm:spPr>
      <dgm:t>
        <a:bodyPr/>
        <a:lstStyle/>
        <a:p>
          <a:pPr rtl="0"/>
          <a:r>
            <a:rPr lang="en-US" sz="2000" b="1" dirty="0" smtClean="0">
              <a:solidFill>
                <a:schemeClr val="tx2">
                  <a:lumMod val="75000"/>
                </a:schemeClr>
              </a:solidFill>
            </a:rPr>
            <a:t>Campuses begin planning for CDO</a:t>
          </a:r>
          <a:endParaRPr lang="en-US" sz="2000" b="1" dirty="0">
            <a:solidFill>
              <a:schemeClr val="tx2">
                <a:lumMod val="75000"/>
              </a:schemeClr>
            </a:solidFill>
          </a:endParaRPr>
        </a:p>
      </dgm:t>
    </dgm:pt>
    <dgm:pt modelId="{C653A74A-1ABF-426D-923D-DCCFFB74F795}" type="parTrans" cxnId="{6BA1CA90-29BD-4CAA-A26D-E4118D121CA1}">
      <dgm:prSet/>
      <dgm:spPr/>
      <dgm:t>
        <a:bodyPr/>
        <a:lstStyle/>
        <a:p>
          <a:endParaRPr lang="en-US" sz="2400"/>
        </a:p>
      </dgm:t>
    </dgm:pt>
    <dgm:pt modelId="{0C86D462-4AD2-4616-B45B-CD92900E3A1F}" type="sibTrans" cxnId="{6BA1CA90-29BD-4CAA-A26D-E4118D121CA1}">
      <dgm:prSet/>
      <dgm:spPr/>
      <dgm:t>
        <a:bodyPr/>
        <a:lstStyle/>
        <a:p>
          <a:endParaRPr lang="en-US" sz="2400"/>
        </a:p>
      </dgm:t>
    </dgm:pt>
    <dgm:pt modelId="{5B5DFBED-9C7A-483E-ACA2-7B2A7D1BC9CF}">
      <dgm:prSet custT="1"/>
      <dgm:spPr>
        <a:solidFill>
          <a:schemeClr val="tx2">
            <a:lumMod val="40000"/>
            <a:lumOff val="60000"/>
          </a:schemeClr>
        </a:solidFill>
      </dgm:spPr>
      <dgm:t>
        <a:bodyPr/>
        <a:lstStyle/>
        <a:p>
          <a:r>
            <a:rPr lang="en-US" sz="2000" b="1" dirty="0" smtClean="0">
              <a:solidFill>
                <a:schemeClr val="tx2">
                  <a:lumMod val="75000"/>
                </a:schemeClr>
              </a:solidFill>
            </a:rPr>
            <a:t>Campuses begin strategic diversity and inclusion plans</a:t>
          </a:r>
          <a:endParaRPr lang="en-US" sz="2000" b="1" dirty="0">
            <a:solidFill>
              <a:schemeClr val="tx2">
                <a:lumMod val="75000"/>
              </a:schemeClr>
            </a:solidFill>
          </a:endParaRPr>
        </a:p>
      </dgm:t>
    </dgm:pt>
    <dgm:pt modelId="{B77CF443-A4F4-45AF-8148-E6853184C7D3}" type="parTrans" cxnId="{EBA58F0A-B3BA-426B-A9FB-DEFAE2E6AF05}">
      <dgm:prSet/>
      <dgm:spPr/>
      <dgm:t>
        <a:bodyPr/>
        <a:lstStyle/>
        <a:p>
          <a:endParaRPr lang="en-US"/>
        </a:p>
      </dgm:t>
    </dgm:pt>
    <dgm:pt modelId="{55ACE7DE-4468-4FA3-A54C-9A754653093C}" type="sibTrans" cxnId="{EBA58F0A-B3BA-426B-A9FB-DEFAE2E6AF05}">
      <dgm:prSet/>
      <dgm:spPr/>
      <dgm:t>
        <a:bodyPr/>
        <a:lstStyle/>
        <a:p>
          <a:endParaRPr lang="en-US"/>
        </a:p>
      </dgm:t>
    </dgm:pt>
    <dgm:pt modelId="{CE4AAC08-CF28-43B6-81E2-C329B813D4EC}">
      <dgm:prSet custT="1"/>
      <dgm:spPr>
        <a:solidFill>
          <a:schemeClr val="tx2">
            <a:lumMod val="40000"/>
            <a:lumOff val="60000"/>
          </a:schemeClr>
        </a:solidFill>
      </dgm:spPr>
      <dgm:t>
        <a:bodyPr/>
        <a:lstStyle/>
        <a:p>
          <a:r>
            <a:rPr lang="en-US" sz="2000" b="1" dirty="0" smtClean="0">
              <a:solidFill>
                <a:schemeClr val="tx2">
                  <a:lumMod val="75000"/>
                </a:schemeClr>
              </a:solidFill>
            </a:rPr>
            <a:t>Convene a group of faculty researchers in the areas of diversity, equity and inclusion to support CDO network and D&amp;I Policy effectiveness</a:t>
          </a:r>
          <a:endParaRPr lang="en-US" sz="2000" b="1" dirty="0">
            <a:solidFill>
              <a:schemeClr val="tx2">
                <a:lumMod val="75000"/>
              </a:schemeClr>
            </a:solidFill>
          </a:endParaRPr>
        </a:p>
      </dgm:t>
    </dgm:pt>
    <dgm:pt modelId="{1626B94E-3BDA-4689-A965-EE6B18E75304}" type="parTrans" cxnId="{D376F6A7-E23E-424B-A1FC-40A2C6E33CE7}">
      <dgm:prSet/>
      <dgm:spPr/>
      <dgm:t>
        <a:bodyPr/>
        <a:lstStyle/>
        <a:p>
          <a:endParaRPr lang="en-US"/>
        </a:p>
      </dgm:t>
    </dgm:pt>
    <dgm:pt modelId="{8045F42F-382F-4DB4-8256-A57097BC91A7}" type="sibTrans" cxnId="{D376F6A7-E23E-424B-A1FC-40A2C6E33CE7}">
      <dgm:prSet/>
      <dgm:spPr/>
      <dgm:t>
        <a:bodyPr/>
        <a:lstStyle/>
        <a:p>
          <a:endParaRPr lang="en-US"/>
        </a:p>
      </dgm:t>
    </dgm:pt>
    <dgm:pt modelId="{19CB9ED8-8814-4D79-8C91-98130E6DA866}" type="pres">
      <dgm:prSet presAssocID="{880AA137-046B-4E86-B194-723F44065F71}" presName="linear" presStyleCnt="0">
        <dgm:presLayoutVars>
          <dgm:animLvl val="lvl"/>
          <dgm:resizeHandles val="exact"/>
        </dgm:presLayoutVars>
      </dgm:prSet>
      <dgm:spPr/>
      <dgm:t>
        <a:bodyPr/>
        <a:lstStyle/>
        <a:p>
          <a:endParaRPr lang="en-US"/>
        </a:p>
      </dgm:t>
    </dgm:pt>
    <dgm:pt modelId="{58E775FA-1C90-4428-9FFE-A578327820D3}" type="pres">
      <dgm:prSet presAssocID="{06B02CFB-5D06-4D95-B1F6-02236CD751FB}" presName="parentText" presStyleLbl="node1" presStyleIdx="0" presStyleCnt="8" custLinFactY="-23831" custLinFactNeighborY="-100000">
        <dgm:presLayoutVars>
          <dgm:chMax val="0"/>
          <dgm:bulletEnabled val="1"/>
        </dgm:presLayoutVars>
      </dgm:prSet>
      <dgm:spPr/>
      <dgm:t>
        <a:bodyPr/>
        <a:lstStyle/>
        <a:p>
          <a:endParaRPr lang="en-US"/>
        </a:p>
      </dgm:t>
    </dgm:pt>
    <dgm:pt modelId="{77A64E74-8F33-44AD-B0BE-888BEA9F1FC4}" type="pres">
      <dgm:prSet presAssocID="{3804A72A-201E-432A-A3F8-BE36EFFC2E7D}" presName="spacer" presStyleCnt="0"/>
      <dgm:spPr/>
    </dgm:pt>
    <dgm:pt modelId="{836D85C2-BB34-4B4B-8DFC-C3B8AE3860D3}" type="pres">
      <dgm:prSet presAssocID="{FC60F970-FABF-4FFA-A934-08A0D3D7C16E}" presName="parentText" presStyleLbl="node1" presStyleIdx="1" presStyleCnt="8">
        <dgm:presLayoutVars>
          <dgm:chMax val="0"/>
          <dgm:bulletEnabled val="1"/>
        </dgm:presLayoutVars>
      </dgm:prSet>
      <dgm:spPr/>
      <dgm:t>
        <a:bodyPr/>
        <a:lstStyle/>
        <a:p>
          <a:endParaRPr lang="en-US"/>
        </a:p>
      </dgm:t>
    </dgm:pt>
    <dgm:pt modelId="{CFB69158-C30E-4CE5-923D-3CD1A15411DC}" type="pres">
      <dgm:prSet presAssocID="{5E059C72-13C3-4ED7-81E0-EC7808374D38}" presName="spacer" presStyleCnt="0"/>
      <dgm:spPr/>
    </dgm:pt>
    <dgm:pt modelId="{894BBCD2-FD58-4D29-BE55-262EEFCB7504}" type="pres">
      <dgm:prSet presAssocID="{216002F3-5274-47A9-A38F-0CDED7960EB3}" presName="parentText" presStyleLbl="node1" presStyleIdx="2" presStyleCnt="8">
        <dgm:presLayoutVars>
          <dgm:chMax val="0"/>
          <dgm:bulletEnabled val="1"/>
        </dgm:presLayoutVars>
      </dgm:prSet>
      <dgm:spPr/>
      <dgm:t>
        <a:bodyPr/>
        <a:lstStyle/>
        <a:p>
          <a:endParaRPr lang="en-US"/>
        </a:p>
      </dgm:t>
    </dgm:pt>
    <dgm:pt modelId="{1454005C-4DA5-4B18-9D25-95783A217197}" type="pres">
      <dgm:prSet presAssocID="{6A1460D1-492C-4520-A861-D2231AD9D42A}" presName="spacer" presStyleCnt="0"/>
      <dgm:spPr/>
    </dgm:pt>
    <dgm:pt modelId="{6182B6FD-48BC-41B9-B9DC-A397360A7518}" type="pres">
      <dgm:prSet presAssocID="{0638A8EE-5EAA-4605-B9B7-6179D8E909ED}" presName="parentText" presStyleLbl="node1" presStyleIdx="3" presStyleCnt="8">
        <dgm:presLayoutVars>
          <dgm:chMax val="0"/>
          <dgm:bulletEnabled val="1"/>
        </dgm:presLayoutVars>
      </dgm:prSet>
      <dgm:spPr/>
      <dgm:t>
        <a:bodyPr/>
        <a:lstStyle/>
        <a:p>
          <a:endParaRPr lang="en-US"/>
        </a:p>
      </dgm:t>
    </dgm:pt>
    <dgm:pt modelId="{4409D1BC-2787-479A-A689-35CB1B347FBD}" type="pres">
      <dgm:prSet presAssocID="{EB625A9F-08CA-431A-97DE-8AA567B38A7B}" presName="spacer" presStyleCnt="0"/>
      <dgm:spPr/>
    </dgm:pt>
    <dgm:pt modelId="{4228A501-7FA8-4BB7-9D6F-B73DAA2C0D6D}" type="pres">
      <dgm:prSet presAssocID="{5FB19C24-4B85-42EF-BD09-1B2D50F24DA3}" presName="parentText" presStyleLbl="node1" presStyleIdx="4" presStyleCnt="8">
        <dgm:presLayoutVars>
          <dgm:chMax val="0"/>
          <dgm:bulletEnabled val="1"/>
        </dgm:presLayoutVars>
      </dgm:prSet>
      <dgm:spPr/>
      <dgm:t>
        <a:bodyPr/>
        <a:lstStyle/>
        <a:p>
          <a:endParaRPr lang="en-US"/>
        </a:p>
      </dgm:t>
    </dgm:pt>
    <dgm:pt modelId="{8590FDA8-5464-4E15-8D31-FE14CAE706A3}" type="pres">
      <dgm:prSet presAssocID="{75536355-93E8-4CDF-8295-206A08B6E122}" presName="spacer" presStyleCnt="0"/>
      <dgm:spPr/>
    </dgm:pt>
    <dgm:pt modelId="{23E7E99E-F811-41EE-A565-971E4F9A247F}" type="pres">
      <dgm:prSet presAssocID="{38D83DFB-D57B-416E-AAD6-EB589E28ED1D}" presName="parentText" presStyleLbl="node1" presStyleIdx="5" presStyleCnt="8">
        <dgm:presLayoutVars>
          <dgm:chMax val="0"/>
          <dgm:bulletEnabled val="1"/>
        </dgm:presLayoutVars>
      </dgm:prSet>
      <dgm:spPr/>
      <dgm:t>
        <a:bodyPr/>
        <a:lstStyle/>
        <a:p>
          <a:endParaRPr lang="en-US"/>
        </a:p>
      </dgm:t>
    </dgm:pt>
    <dgm:pt modelId="{39C40A99-641B-4D44-829E-9E74F5443D76}" type="pres">
      <dgm:prSet presAssocID="{0C86D462-4AD2-4616-B45B-CD92900E3A1F}" presName="spacer" presStyleCnt="0"/>
      <dgm:spPr/>
    </dgm:pt>
    <dgm:pt modelId="{A052FB98-E079-408B-AD3A-5C6F805369EB}" type="pres">
      <dgm:prSet presAssocID="{5B5DFBED-9C7A-483E-ACA2-7B2A7D1BC9CF}" presName="parentText" presStyleLbl="node1" presStyleIdx="6" presStyleCnt="8">
        <dgm:presLayoutVars>
          <dgm:chMax val="0"/>
          <dgm:bulletEnabled val="1"/>
        </dgm:presLayoutVars>
      </dgm:prSet>
      <dgm:spPr/>
      <dgm:t>
        <a:bodyPr/>
        <a:lstStyle/>
        <a:p>
          <a:endParaRPr lang="en-US"/>
        </a:p>
      </dgm:t>
    </dgm:pt>
    <dgm:pt modelId="{FC9AF1F6-B897-4F75-9711-DDC58CBF4080}" type="pres">
      <dgm:prSet presAssocID="{55ACE7DE-4468-4FA3-A54C-9A754653093C}" presName="spacer" presStyleCnt="0"/>
      <dgm:spPr/>
    </dgm:pt>
    <dgm:pt modelId="{82B8D743-CFE6-4628-B958-CDD91D3AFFC3}" type="pres">
      <dgm:prSet presAssocID="{CE4AAC08-CF28-43B6-81E2-C329B813D4EC}" presName="parentText" presStyleLbl="node1" presStyleIdx="7" presStyleCnt="8">
        <dgm:presLayoutVars>
          <dgm:chMax val="0"/>
          <dgm:bulletEnabled val="1"/>
        </dgm:presLayoutVars>
      </dgm:prSet>
      <dgm:spPr/>
      <dgm:t>
        <a:bodyPr/>
        <a:lstStyle/>
        <a:p>
          <a:endParaRPr lang="en-US"/>
        </a:p>
      </dgm:t>
    </dgm:pt>
  </dgm:ptLst>
  <dgm:cxnLst>
    <dgm:cxn modelId="{492CFB7E-05C1-4CE4-9E11-6755D5689A8F}" type="presOf" srcId="{880AA137-046B-4E86-B194-723F44065F71}" destId="{19CB9ED8-8814-4D79-8C91-98130E6DA866}" srcOrd="0" destOrd="0" presId="urn:microsoft.com/office/officeart/2005/8/layout/vList2"/>
    <dgm:cxn modelId="{6C379F2A-6103-4BD3-924A-588F87E5A1E2}" type="presOf" srcId="{38D83DFB-D57B-416E-AAD6-EB589E28ED1D}" destId="{23E7E99E-F811-41EE-A565-971E4F9A247F}" srcOrd="0" destOrd="0" presId="urn:microsoft.com/office/officeart/2005/8/layout/vList2"/>
    <dgm:cxn modelId="{80BFEA0B-F190-4A47-BA45-6935B030F7BD}" type="presOf" srcId="{0638A8EE-5EAA-4605-B9B7-6179D8E909ED}" destId="{6182B6FD-48BC-41B9-B9DC-A397360A7518}" srcOrd="0" destOrd="0" presId="urn:microsoft.com/office/officeart/2005/8/layout/vList2"/>
    <dgm:cxn modelId="{F1EAEB7D-CE65-486D-94FC-A6E12AED53F7}" type="presOf" srcId="{06B02CFB-5D06-4D95-B1F6-02236CD751FB}" destId="{58E775FA-1C90-4428-9FFE-A578327820D3}" srcOrd="0" destOrd="0" presId="urn:microsoft.com/office/officeart/2005/8/layout/vList2"/>
    <dgm:cxn modelId="{6127CDFE-0739-45FC-BBB5-C50C4B6DA77F}" type="presOf" srcId="{5FB19C24-4B85-42EF-BD09-1B2D50F24DA3}" destId="{4228A501-7FA8-4BB7-9D6F-B73DAA2C0D6D}" srcOrd="0" destOrd="0" presId="urn:microsoft.com/office/officeart/2005/8/layout/vList2"/>
    <dgm:cxn modelId="{6BA1CA90-29BD-4CAA-A26D-E4118D121CA1}" srcId="{880AA137-046B-4E86-B194-723F44065F71}" destId="{38D83DFB-D57B-416E-AAD6-EB589E28ED1D}" srcOrd="5" destOrd="0" parTransId="{C653A74A-1ABF-426D-923D-DCCFFB74F795}" sibTransId="{0C86D462-4AD2-4616-B45B-CD92900E3A1F}"/>
    <dgm:cxn modelId="{D376F6A7-E23E-424B-A1FC-40A2C6E33CE7}" srcId="{880AA137-046B-4E86-B194-723F44065F71}" destId="{CE4AAC08-CF28-43B6-81E2-C329B813D4EC}" srcOrd="7" destOrd="0" parTransId="{1626B94E-3BDA-4689-A965-EE6B18E75304}" sibTransId="{8045F42F-382F-4DB4-8256-A57097BC91A7}"/>
    <dgm:cxn modelId="{EBA58F0A-B3BA-426B-A9FB-DEFAE2E6AF05}" srcId="{880AA137-046B-4E86-B194-723F44065F71}" destId="{5B5DFBED-9C7A-483E-ACA2-7B2A7D1BC9CF}" srcOrd="6" destOrd="0" parTransId="{B77CF443-A4F4-45AF-8148-E6853184C7D3}" sibTransId="{55ACE7DE-4468-4FA3-A54C-9A754653093C}"/>
    <dgm:cxn modelId="{875984DD-97F9-41D0-B576-FC34D00C921B}" srcId="{880AA137-046B-4E86-B194-723F44065F71}" destId="{216002F3-5274-47A9-A38F-0CDED7960EB3}" srcOrd="2" destOrd="0" parTransId="{804C86C4-D4D4-4355-AD49-9B1564F2BA20}" sibTransId="{6A1460D1-492C-4520-A861-D2231AD9D42A}"/>
    <dgm:cxn modelId="{90000482-B981-4B89-9F72-0D070FEDB17F}" srcId="{880AA137-046B-4E86-B194-723F44065F71}" destId="{0638A8EE-5EAA-4605-B9B7-6179D8E909ED}" srcOrd="3" destOrd="0" parTransId="{6C64FF62-DFE7-4A8E-9906-2BE51D6C8787}" sibTransId="{EB625A9F-08CA-431A-97DE-8AA567B38A7B}"/>
    <dgm:cxn modelId="{DAD622D0-67F6-4FAD-B26E-59EBD6D6440A}" srcId="{880AA137-046B-4E86-B194-723F44065F71}" destId="{06B02CFB-5D06-4D95-B1F6-02236CD751FB}" srcOrd="0" destOrd="0" parTransId="{76F613DD-1BF3-4C70-ACE7-BD7BDDCF2A96}" sibTransId="{3804A72A-201E-432A-A3F8-BE36EFFC2E7D}"/>
    <dgm:cxn modelId="{EEDF7586-D58B-409E-A09C-65239B9496EC}" type="presOf" srcId="{FC60F970-FABF-4FFA-A934-08A0D3D7C16E}" destId="{836D85C2-BB34-4B4B-8DFC-C3B8AE3860D3}" srcOrd="0" destOrd="0" presId="urn:microsoft.com/office/officeart/2005/8/layout/vList2"/>
    <dgm:cxn modelId="{99F756BB-5932-461E-A96A-9661570862E8}" type="presOf" srcId="{CE4AAC08-CF28-43B6-81E2-C329B813D4EC}" destId="{82B8D743-CFE6-4628-B958-CDD91D3AFFC3}" srcOrd="0" destOrd="0" presId="urn:microsoft.com/office/officeart/2005/8/layout/vList2"/>
    <dgm:cxn modelId="{05EE8BB5-D083-4BDF-9911-6980C6B4A907}" srcId="{880AA137-046B-4E86-B194-723F44065F71}" destId="{FC60F970-FABF-4FFA-A934-08A0D3D7C16E}" srcOrd="1" destOrd="0" parTransId="{2812D566-10CF-48FF-B9DA-AC374B1D2FBF}" sibTransId="{5E059C72-13C3-4ED7-81E0-EC7808374D38}"/>
    <dgm:cxn modelId="{E731C488-C5FA-49B8-8467-9AA3AB640977}" srcId="{880AA137-046B-4E86-B194-723F44065F71}" destId="{5FB19C24-4B85-42EF-BD09-1B2D50F24DA3}" srcOrd="4" destOrd="0" parTransId="{1802F346-D523-40DE-860F-441C265B9F57}" sibTransId="{75536355-93E8-4CDF-8295-206A08B6E122}"/>
    <dgm:cxn modelId="{0E87DECA-E525-40AA-8C70-160B1CD167FA}" type="presOf" srcId="{5B5DFBED-9C7A-483E-ACA2-7B2A7D1BC9CF}" destId="{A052FB98-E079-408B-AD3A-5C6F805369EB}" srcOrd="0" destOrd="0" presId="urn:microsoft.com/office/officeart/2005/8/layout/vList2"/>
    <dgm:cxn modelId="{7D7B7474-049F-4632-903B-D4115CF9EF6E}" type="presOf" srcId="{216002F3-5274-47A9-A38F-0CDED7960EB3}" destId="{894BBCD2-FD58-4D29-BE55-262EEFCB7504}" srcOrd="0" destOrd="0" presId="urn:microsoft.com/office/officeart/2005/8/layout/vList2"/>
    <dgm:cxn modelId="{D6EDDA11-3947-4B9A-9330-8D16A498E2A3}" type="presParOf" srcId="{19CB9ED8-8814-4D79-8C91-98130E6DA866}" destId="{58E775FA-1C90-4428-9FFE-A578327820D3}" srcOrd="0" destOrd="0" presId="urn:microsoft.com/office/officeart/2005/8/layout/vList2"/>
    <dgm:cxn modelId="{10FBB37D-5EEF-452E-9E51-8FCF56F8AC8B}" type="presParOf" srcId="{19CB9ED8-8814-4D79-8C91-98130E6DA866}" destId="{77A64E74-8F33-44AD-B0BE-888BEA9F1FC4}" srcOrd="1" destOrd="0" presId="urn:microsoft.com/office/officeart/2005/8/layout/vList2"/>
    <dgm:cxn modelId="{641A0347-7820-486D-8445-ACAE285EB81D}" type="presParOf" srcId="{19CB9ED8-8814-4D79-8C91-98130E6DA866}" destId="{836D85C2-BB34-4B4B-8DFC-C3B8AE3860D3}" srcOrd="2" destOrd="0" presId="urn:microsoft.com/office/officeart/2005/8/layout/vList2"/>
    <dgm:cxn modelId="{4BA5EABE-8F80-495D-8536-974FF90B154F}" type="presParOf" srcId="{19CB9ED8-8814-4D79-8C91-98130E6DA866}" destId="{CFB69158-C30E-4CE5-923D-3CD1A15411DC}" srcOrd="3" destOrd="0" presId="urn:microsoft.com/office/officeart/2005/8/layout/vList2"/>
    <dgm:cxn modelId="{1E27BE06-D2BC-4A9D-9055-44879F0D3129}" type="presParOf" srcId="{19CB9ED8-8814-4D79-8C91-98130E6DA866}" destId="{894BBCD2-FD58-4D29-BE55-262EEFCB7504}" srcOrd="4" destOrd="0" presId="urn:microsoft.com/office/officeart/2005/8/layout/vList2"/>
    <dgm:cxn modelId="{9B091799-8AF2-44A0-B8B8-2F65101D8A16}" type="presParOf" srcId="{19CB9ED8-8814-4D79-8C91-98130E6DA866}" destId="{1454005C-4DA5-4B18-9D25-95783A217197}" srcOrd="5" destOrd="0" presId="urn:microsoft.com/office/officeart/2005/8/layout/vList2"/>
    <dgm:cxn modelId="{B2525662-A3D6-495C-A71C-EC5260EB5D49}" type="presParOf" srcId="{19CB9ED8-8814-4D79-8C91-98130E6DA866}" destId="{6182B6FD-48BC-41B9-B9DC-A397360A7518}" srcOrd="6" destOrd="0" presId="urn:microsoft.com/office/officeart/2005/8/layout/vList2"/>
    <dgm:cxn modelId="{354D6510-A32B-4EA3-A2B9-68314414F2F7}" type="presParOf" srcId="{19CB9ED8-8814-4D79-8C91-98130E6DA866}" destId="{4409D1BC-2787-479A-A689-35CB1B347FBD}" srcOrd="7" destOrd="0" presId="urn:microsoft.com/office/officeart/2005/8/layout/vList2"/>
    <dgm:cxn modelId="{AEB919C8-F422-473F-9E4D-B1ED358205F1}" type="presParOf" srcId="{19CB9ED8-8814-4D79-8C91-98130E6DA866}" destId="{4228A501-7FA8-4BB7-9D6F-B73DAA2C0D6D}" srcOrd="8" destOrd="0" presId="urn:microsoft.com/office/officeart/2005/8/layout/vList2"/>
    <dgm:cxn modelId="{A03D1898-A64D-4A60-83E0-C6EE7B2C99D0}" type="presParOf" srcId="{19CB9ED8-8814-4D79-8C91-98130E6DA866}" destId="{8590FDA8-5464-4E15-8D31-FE14CAE706A3}" srcOrd="9" destOrd="0" presId="urn:microsoft.com/office/officeart/2005/8/layout/vList2"/>
    <dgm:cxn modelId="{87F88F9B-1273-42C1-94E6-230AD3768A7F}" type="presParOf" srcId="{19CB9ED8-8814-4D79-8C91-98130E6DA866}" destId="{23E7E99E-F811-41EE-A565-971E4F9A247F}" srcOrd="10" destOrd="0" presId="urn:microsoft.com/office/officeart/2005/8/layout/vList2"/>
    <dgm:cxn modelId="{E9072579-371A-47B5-A2B5-FACCD97F3DD3}" type="presParOf" srcId="{19CB9ED8-8814-4D79-8C91-98130E6DA866}" destId="{39C40A99-641B-4D44-829E-9E74F5443D76}" srcOrd="11" destOrd="0" presId="urn:microsoft.com/office/officeart/2005/8/layout/vList2"/>
    <dgm:cxn modelId="{E115A2D3-AA54-46CA-A4C3-67D8AE01BBC3}" type="presParOf" srcId="{19CB9ED8-8814-4D79-8C91-98130E6DA866}" destId="{A052FB98-E079-408B-AD3A-5C6F805369EB}" srcOrd="12" destOrd="0" presId="urn:microsoft.com/office/officeart/2005/8/layout/vList2"/>
    <dgm:cxn modelId="{73ACE963-5C53-4B56-AF7C-8A44A29F86AE}" type="presParOf" srcId="{19CB9ED8-8814-4D79-8C91-98130E6DA866}" destId="{FC9AF1F6-B897-4F75-9711-DDC58CBF4080}" srcOrd="13" destOrd="0" presId="urn:microsoft.com/office/officeart/2005/8/layout/vList2"/>
    <dgm:cxn modelId="{9E9C07A7-1D64-40D4-A555-DB7F0B33EF70}" type="presParOf" srcId="{19CB9ED8-8814-4D79-8C91-98130E6DA866}" destId="{82B8D743-CFE6-4628-B958-CDD91D3AFFC3}" srcOrd="14" destOrd="0" presId="urn:microsoft.com/office/officeart/2005/8/layout/vList2"/>
  </dgm:cxnLst>
  <dgm:bg>
    <a:noFill/>
  </dgm:bg>
  <dgm:whole/>
  <dgm:extLst>
    <a:ext uri="http://schemas.microsoft.com/office/drawing/2008/diagram">
      <dsp:dataModelExt xmlns:dsp="http://schemas.microsoft.com/office/drawing/2008/diagram" xmlns="" relId="rId9"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87388142-11DE-4261-BDD8-841FB7E1B387}" type="datetimeFigureOut">
              <a:rPr lang="en-US"/>
              <a:pPr>
                <a:defRPr/>
              </a:pPr>
              <a:t>10/22/2015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728C81C0-AD1D-4E05-89E2-7130F2A9DBB3}"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All of this is set against the backdrop of SUNY’s historic connection to diversity.</a:t>
            </a:r>
          </a:p>
          <a:p>
            <a:endParaRPr lang="en-US" dirty="0" smtClean="0"/>
          </a:p>
          <a:p>
            <a:r>
              <a:rPr lang="en-US" dirty="0" smtClean="0"/>
              <a:t>SUNY was founded in large measure to </a:t>
            </a:r>
            <a:r>
              <a:rPr lang="en-US" dirty="0"/>
              <a:t>educate those who had been </a:t>
            </a:r>
            <a:r>
              <a:rPr lang="en-US" dirty="0" smtClean="0"/>
              <a:t>discriminated against by private institutions in the state because of race, ethnicity and/or religion. </a:t>
            </a:r>
          </a:p>
          <a:p>
            <a:endParaRPr lang="en-US" dirty="0"/>
          </a:p>
          <a:p>
            <a:r>
              <a:rPr lang="en-US" dirty="0" smtClean="0"/>
              <a:t>Further, our statutory mission charges SUNY to:</a:t>
            </a:r>
          </a:p>
          <a:p>
            <a:endParaRPr lang="en-US" dirty="0"/>
          </a:p>
          <a:p>
            <a:pPr marL="432390" lvl="1"/>
            <a:r>
              <a:rPr lang="en-US" dirty="0" smtClean="0"/>
              <a:t>“provide the highest quality education, </a:t>
            </a:r>
            <a:r>
              <a:rPr lang="en-US" dirty="0"/>
              <a:t>w</a:t>
            </a:r>
            <a:r>
              <a:rPr lang="en-US" dirty="0" smtClean="0"/>
              <a:t>ith the broadest possible access, fully representative of all segments of the population.”</a:t>
            </a:r>
          </a:p>
          <a:p>
            <a:pPr marL="432390" lvl="1"/>
            <a:endParaRPr lang="en-US" dirty="0"/>
          </a:p>
          <a:p>
            <a:pPr indent="-16260"/>
            <a:r>
              <a:rPr lang="en-US" dirty="0" smtClean="0"/>
              <a:t>[next slide]</a:t>
            </a:r>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a:t>
            </a:fld>
            <a:endParaRPr lang="en-US" dirty="0"/>
          </a:p>
        </p:txBody>
      </p:sp>
    </p:spTree>
    <p:extLst>
      <p:ext uri="{BB962C8B-B14F-4D97-AF65-F5344CB8AC3E}">
        <p14:creationId xmlns="" xmlns:p14="http://schemas.microsoft.com/office/powerpoint/2010/main" val="901592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57348" name="Slide Number Placeholder 3"/>
          <p:cNvSpPr>
            <a:spLocks noGrp="1"/>
          </p:cNvSpPr>
          <p:nvPr>
            <p:ph type="sldNum" sz="quarter" idx="5"/>
          </p:nvPr>
        </p:nvSpPr>
        <p:spPr bwMode="auto">
          <a:noFill/>
          <a:ln>
            <a:miter lim="800000"/>
            <a:headEnd/>
            <a:tailEnd/>
          </a:ln>
        </p:spPr>
        <p:txBody>
          <a:bodyPr/>
          <a:lstStyle/>
          <a:p>
            <a:fld id="{7C80BE25-F5BA-4135-9C43-80829D77A056}" type="slidenum">
              <a:rPr lang="en-US" altLang="en-US" smtClean="0"/>
              <a:pPr/>
              <a:t>12</a:t>
            </a:fld>
            <a:endParaRPr lang="en-US" alt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t>
            </a:r>
          </a:p>
          <a:p>
            <a:endParaRPr lang="en-US" dirty="0" smtClean="0"/>
          </a:p>
        </p:txBody>
      </p:sp>
      <p:sp>
        <p:nvSpPr>
          <p:cNvPr id="58372" name="Slide Number Placeholder 3"/>
          <p:cNvSpPr>
            <a:spLocks noGrp="1"/>
          </p:cNvSpPr>
          <p:nvPr>
            <p:ph type="sldNum" sz="quarter" idx="5"/>
          </p:nvPr>
        </p:nvSpPr>
        <p:spPr bwMode="auto">
          <a:noFill/>
          <a:ln>
            <a:miter lim="800000"/>
            <a:headEnd/>
            <a:tailEnd/>
          </a:ln>
        </p:spPr>
        <p:txBody>
          <a:bodyPr/>
          <a:lstStyle/>
          <a:p>
            <a:fld id="{D582D848-62E8-4B0D-98EF-CFFE3C11A583}" type="slidenum">
              <a:rPr lang="en-US" altLang="en-US" smtClean="0"/>
              <a:pPr/>
              <a:t>13</a:t>
            </a:fld>
            <a:endParaRPr lang="en-US" alt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t>
            </a:r>
          </a:p>
          <a:p>
            <a:endParaRPr lang="en-US" dirty="0" smtClean="0"/>
          </a:p>
        </p:txBody>
      </p:sp>
      <p:sp>
        <p:nvSpPr>
          <p:cNvPr id="58372" name="Slide Number Placeholder 3"/>
          <p:cNvSpPr>
            <a:spLocks noGrp="1"/>
          </p:cNvSpPr>
          <p:nvPr>
            <p:ph type="sldNum" sz="quarter" idx="5"/>
          </p:nvPr>
        </p:nvSpPr>
        <p:spPr bwMode="auto">
          <a:noFill/>
          <a:ln>
            <a:miter lim="800000"/>
            <a:headEnd/>
            <a:tailEnd/>
          </a:ln>
        </p:spPr>
        <p:txBody>
          <a:bodyPr/>
          <a:lstStyle/>
          <a:p>
            <a:fld id="{D582D848-62E8-4B0D-98EF-CFFE3C11A583}" type="slidenum">
              <a:rPr lang="en-US" altLang="en-US" smtClean="0"/>
              <a:pPr/>
              <a:t>14</a:t>
            </a:fld>
            <a:endParaRPr lang="en-US" alt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t>
            </a:r>
          </a:p>
          <a:p>
            <a:endParaRPr lang="en-US" dirty="0" smtClean="0"/>
          </a:p>
        </p:txBody>
      </p:sp>
      <p:sp>
        <p:nvSpPr>
          <p:cNvPr id="58372" name="Slide Number Placeholder 3"/>
          <p:cNvSpPr>
            <a:spLocks noGrp="1"/>
          </p:cNvSpPr>
          <p:nvPr>
            <p:ph type="sldNum" sz="quarter" idx="5"/>
          </p:nvPr>
        </p:nvSpPr>
        <p:spPr bwMode="auto">
          <a:noFill/>
          <a:ln>
            <a:miter lim="800000"/>
            <a:headEnd/>
            <a:tailEnd/>
          </a:ln>
        </p:spPr>
        <p:txBody>
          <a:bodyPr/>
          <a:lstStyle/>
          <a:p>
            <a:fld id="{D582D848-62E8-4B0D-98EF-CFFE3C11A583}" type="slidenum">
              <a:rPr lang="en-US" altLang="en-US" smtClean="0"/>
              <a:pPr/>
              <a:t>15</a:t>
            </a:fld>
            <a:endParaRPr lang="en-US" alt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t>
            </a:r>
          </a:p>
          <a:p>
            <a:endParaRPr lang="en-US" dirty="0" smtClean="0"/>
          </a:p>
        </p:txBody>
      </p:sp>
      <p:sp>
        <p:nvSpPr>
          <p:cNvPr id="58372" name="Slide Number Placeholder 3"/>
          <p:cNvSpPr>
            <a:spLocks noGrp="1"/>
          </p:cNvSpPr>
          <p:nvPr>
            <p:ph type="sldNum" sz="quarter" idx="5"/>
          </p:nvPr>
        </p:nvSpPr>
        <p:spPr bwMode="auto">
          <a:noFill/>
          <a:ln>
            <a:miter lim="800000"/>
            <a:headEnd/>
            <a:tailEnd/>
          </a:ln>
        </p:spPr>
        <p:txBody>
          <a:bodyPr/>
          <a:lstStyle/>
          <a:p>
            <a:fld id="{D582D848-62E8-4B0D-98EF-CFFE3C11A583}" type="slidenum">
              <a:rPr lang="en-US" altLang="en-US" smtClean="0"/>
              <a:pPr/>
              <a:t>16</a:t>
            </a:fld>
            <a:endParaRPr lang="en-US" alt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t>
            </a:r>
          </a:p>
          <a:p>
            <a:endParaRPr lang="en-US" dirty="0" smtClean="0"/>
          </a:p>
        </p:txBody>
      </p:sp>
      <p:sp>
        <p:nvSpPr>
          <p:cNvPr id="58372" name="Slide Number Placeholder 3"/>
          <p:cNvSpPr>
            <a:spLocks noGrp="1"/>
          </p:cNvSpPr>
          <p:nvPr>
            <p:ph type="sldNum" sz="quarter" idx="5"/>
          </p:nvPr>
        </p:nvSpPr>
        <p:spPr bwMode="auto">
          <a:noFill/>
          <a:ln>
            <a:miter lim="800000"/>
            <a:headEnd/>
            <a:tailEnd/>
          </a:ln>
        </p:spPr>
        <p:txBody>
          <a:bodyPr/>
          <a:lstStyle/>
          <a:p>
            <a:fld id="{D582D848-62E8-4B0D-98EF-CFFE3C11A583}" type="slidenum">
              <a:rPr lang="en-US" altLang="en-US" smtClean="0"/>
              <a:pPr/>
              <a:t>17</a:t>
            </a:fld>
            <a:endParaRPr lang="en-US" alt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t>
            </a:r>
          </a:p>
          <a:p>
            <a:endParaRPr lang="en-US" dirty="0" smtClean="0"/>
          </a:p>
        </p:txBody>
      </p:sp>
      <p:sp>
        <p:nvSpPr>
          <p:cNvPr id="58372" name="Slide Number Placeholder 3"/>
          <p:cNvSpPr>
            <a:spLocks noGrp="1"/>
          </p:cNvSpPr>
          <p:nvPr>
            <p:ph type="sldNum" sz="quarter" idx="5"/>
          </p:nvPr>
        </p:nvSpPr>
        <p:spPr bwMode="auto">
          <a:noFill/>
          <a:ln>
            <a:miter lim="800000"/>
            <a:headEnd/>
            <a:tailEnd/>
          </a:ln>
        </p:spPr>
        <p:txBody>
          <a:bodyPr/>
          <a:lstStyle/>
          <a:p>
            <a:fld id="{D582D848-62E8-4B0D-98EF-CFFE3C11A583}" type="slidenum">
              <a:rPr lang="en-US" altLang="en-US" smtClean="0"/>
              <a:pPr/>
              <a:t>18</a:t>
            </a:fld>
            <a:endParaRPr lang="en-US" alt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58372" name="Slide Number Placeholder 3"/>
          <p:cNvSpPr>
            <a:spLocks noGrp="1"/>
          </p:cNvSpPr>
          <p:nvPr>
            <p:ph type="sldNum" sz="quarter" idx="5"/>
          </p:nvPr>
        </p:nvSpPr>
        <p:spPr bwMode="auto">
          <a:noFill/>
          <a:ln>
            <a:miter lim="800000"/>
            <a:headEnd/>
            <a:tailEnd/>
          </a:ln>
        </p:spPr>
        <p:txBody>
          <a:bodyPr/>
          <a:lstStyle/>
          <a:p>
            <a:fld id="{D582D848-62E8-4B0D-98EF-CFFE3C11A583}" type="slidenum">
              <a:rPr lang="en-US" altLang="en-US" smtClean="0"/>
              <a:pPr/>
              <a:t>19</a:t>
            </a:fld>
            <a:endParaRPr lang="en-US" alt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270244" indent="-270244" defTabSz="864781">
              <a:defRPr/>
            </a:pPr>
            <a:r>
              <a:rPr lang="en-US" dirty="0" smtClean="0"/>
              <a:t>The</a:t>
            </a:r>
            <a:r>
              <a:rPr lang="en-US" baseline="0" dirty="0" smtClean="0"/>
              <a:t> proposed policy is based on the recommendations of the system-wide Diversity Task Force</a:t>
            </a:r>
          </a:p>
          <a:p>
            <a:pPr defTabSz="864781">
              <a:defRPr/>
            </a:pPr>
            <a:endParaRPr lang="en-US" baseline="0" dirty="0" smtClean="0"/>
          </a:p>
          <a:p>
            <a:pPr marL="270244" indent="-270244" defTabSz="864781">
              <a:defRPr/>
            </a:pPr>
            <a:r>
              <a:rPr lang="en-US" baseline="0" dirty="0" smtClean="0"/>
              <a:t>The policy has gone through a comprehensive vetting process. </a:t>
            </a:r>
          </a:p>
          <a:p>
            <a:pPr defTabSz="864781">
              <a:defRPr/>
            </a:pPr>
            <a:endParaRPr lang="en-US" baseline="0" dirty="0" smtClean="0"/>
          </a:p>
          <a:p>
            <a:pPr marL="270244" indent="-270244" defTabSz="864781">
              <a:defRPr/>
            </a:pPr>
            <a:r>
              <a:rPr lang="en-US" dirty="0" smtClean="0"/>
              <a:t>The policy is designed to take a multi-faceted approach to not only addressing existing challenges but to underscoring our commitment to inclusive excellence:</a:t>
            </a:r>
            <a:endParaRPr lang="en-US" baseline="0" dirty="0" smtClean="0"/>
          </a:p>
          <a:p>
            <a:pPr marL="270244" indent="-270244" defTabSz="864781">
              <a:defRPr/>
            </a:pPr>
            <a:endParaRPr lang="en-US" baseline="0" dirty="0" smtClean="0"/>
          </a:p>
          <a:p>
            <a:pPr marL="702635" lvl="1" indent="-270244" defTabSz="864781">
              <a:buFont typeface="Courier New" panose="02070309020205020404" pitchFamily="49" charset="0"/>
              <a:buChar char="o"/>
              <a:defRPr/>
            </a:pPr>
            <a:r>
              <a:rPr lang="en-US" baseline="0" dirty="0" smtClean="0"/>
              <a:t>Student recruitment, retention and success</a:t>
            </a:r>
          </a:p>
          <a:p>
            <a:pPr marL="702635" lvl="1" indent="-270244" defTabSz="864781">
              <a:buFont typeface="Courier New" panose="02070309020205020404" pitchFamily="49" charset="0"/>
              <a:buChar char="o"/>
              <a:defRPr/>
            </a:pPr>
            <a:r>
              <a:rPr lang="en-US" baseline="0" dirty="0" smtClean="0"/>
              <a:t>Faculty recruitment, retention and success</a:t>
            </a:r>
          </a:p>
          <a:p>
            <a:pPr marL="702635" lvl="1" indent="-270244" defTabSz="864781">
              <a:buFont typeface="Courier New" panose="02070309020205020404" pitchFamily="49" charset="0"/>
              <a:buChar char="o"/>
              <a:defRPr/>
            </a:pPr>
            <a:r>
              <a:rPr lang="en-US" baseline="0" dirty="0" smtClean="0"/>
              <a:t>The best structure for diversity on campuses and at system</a:t>
            </a:r>
          </a:p>
          <a:p>
            <a:pPr marL="702635" lvl="1" indent="-270244" defTabSz="864781">
              <a:buFont typeface="Courier New" panose="02070309020205020404" pitchFamily="49" charset="0"/>
              <a:buChar char="o"/>
              <a:defRPr/>
            </a:pPr>
            <a:r>
              <a:rPr lang="en-US" baseline="0" dirty="0" smtClean="0"/>
              <a:t>And campus climate</a:t>
            </a:r>
          </a:p>
          <a:p>
            <a:pPr marL="702635" lvl="1" indent="-270244" defTabSz="864781">
              <a:buFont typeface="Courier New" panose="02070309020205020404" pitchFamily="49" charset="0"/>
              <a:buChar char="o"/>
              <a:defRPr/>
            </a:pPr>
            <a:endParaRPr lang="en-US" baseline="0" dirty="0" smtClean="0"/>
          </a:p>
          <a:p>
            <a:pPr marL="270244" indent="-270244" defTabSz="864781">
              <a:defRPr/>
            </a:pPr>
            <a:r>
              <a:rPr lang="en-US" dirty="0" smtClean="0"/>
              <a:t>It is a policy that includes</a:t>
            </a:r>
            <a:r>
              <a:rPr lang="en-US" baseline="0" dirty="0" smtClean="0"/>
              <a:t> measures for assessment and evaluation.</a:t>
            </a:r>
          </a:p>
          <a:p>
            <a:pPr marL="270244" indent="-270244" defTabSz="864781">
              <a:defRPr/>
            </a:pPr>
            <a:endParaRPr lang="en-US" baseline="0" dirty="0" smtClean="0"/>
          </a:p>
          <a:p>
            <a:pPr marL="270244" indent="-270244" defTabSz="864781">
              <a:defRPr/>
            </a:pPr>
            <a:r>
              <a:rPr lang="en-US" baseline="0" dirty="0" smtClean="0"/>
              <a:t>And we have committed to holding ourselves accountable:</a:t>
            </a:r>
          </a:p>
          <a:p>
            <a:pPr marL="270244" indent="-270244" defTabSz="864781">
              <a:defRPr/>
            </a:pPr>
            <a:endParaRPr lang="en-US" baseline="0" dirty="0" smtClean="0"/>
          </a:p>
          <a:p>
            <a:pPr marL="729057" lvl="1" indent="-280406" defTabSz="864781">
              <a:buFont typeface="Courier New" panose="02070309020205020404" pitchFamily="49" charset="0"/>
              <a:buChar char="o"/>
              <a:defRPr/>
            </a:pPr>
            <a:r>
              <a:rPr lang="en-US" dirty="0" smtClean="0"/>
              <a:t>Campus presidents will be required to report annually on their progress as part of their performance improvement plans. </a:t>
            </a:r>
          </a:p>
          <a:p>
            <a:pPr marL="729057" lvl="1" indent="-280406" defTabSz="864781">
              <a:buFont typeface="Courier New" panose="02070309020205020404" pitchFamily="49" charset="0"/>
              <a:buChar char="o"/>
              <a:defRPr/>
            </a:pPr>
            <a:endParaRPr lang="en-US" dirty="0" smtClean="0"/>
          </a:p>
          <a:p>
            <a:pPr marL="729057" lvl="1" indent="-280406" defTabSz="864781">
              <a:buFont typeface="Courier New" panose="02070309020205020404" pitchFamily="49" charset="0"/>
              <a:buChar char="o"/>
              <a:defRPr/>
            </a:pPr>
            <a:r>
              <a:rPr lang="en-US" dirty="0" smtClean="0"/>
              <a:t>System Administration will also develop an annual report.</a:t>
            </a:r>
          </a:p>
          <a:p>
            <a:pPr marL="729057" lvl="1" indent="-280406" defTabSz="864781">
              <a:buFont typeface="Courier New" panose="02070309020205020404" pitchFamily="49" charset="0"/>
              <a:buChar char="o"/>
              <a:defRPr/>
            </a:pPr>
            <a:endParaRPr lang="en-US" dirty="0" smtClean="0"/>
          </a:p>
          <a:p>
            <a:pPr marL="729057" lvl="1" indent="-280406" defTabSz="864781">
              <a:buFont typeface="Courier New" panose="02070309020205020404" pitchFamily="49" charset="0"/>
              <a:buChar char="o"/>
              <a:defRPr/>
            </a:pPr>
            <a:r>
              <a:rPr lang="en-US" dirty="0" smtClean="0"/>
              <a:t>System Administration will annually update the diversity data brief, incorporating System and campus progress, and submit the report to the legislature.   [next slide]</a:t>
            </a:r>
          </a:p>
          <a:p>
            <a:pPr marL="270222" indent="-270283" defTabSz="864781">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20</a:t>
            </a:fld>
            <a:endParaRPr lang="en-US" dirty="0"/>
          </a:p>
        </p:txBody>
      </p:sp>
    </p:spTree>
    <p:extLst>
      <p:ext uri="{BB962C8B-B14F-4D97-AF65-F5344CB8AC3E}">
        <p14:creationId xmlns="" xmlns:p14="http://schemas.microsoft.com/office/powerpoint/2010/main" val="36991602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A key component of the policy is the appointment of a member of the leadership team – on campuse</a:t>
            </a:r>
            <a:r>
              <a:rPr lang="en-US" baseline="0" dirty="0" smtClean="0"/>
              <a:t>s and at system – to support our progress.</a:t>
            </a:r>
          </a:p>
          <a:p>
            <a:endParaRPr lang="en-US" dirty="0" smtClean="0"/>
          </a:p>
          <a:p>
            <a:r>
              <a:rPr lang="en-US" dirty="0" smtClean="0"/>
              <a:t>The policy requires </a:t>
            </a:r>
            <a:r>
              <a:rPr lang="en-US" baseline="0" dirty="0" smtClean="0"/>
              <a:t>a chief diversity officer on every SUNY campus as soon as possible but no later than fall 2017.</a:t>
            </a:r>
          </a:p>
          <a:p>
            <a:endParaRPr lang="en-US" baseline="0" dirty="0" smtClean="0"/>
          </a:p>
          <a:p>
            <a:r>
              <a:rPr lang="en-US" baseline="0" dirty="0" smtClean="0"/>
              <a:t>The CDO must report to the President or Provost.</a:t>
            </a:r>
          </a:p>
          <a:p>
            <a:endParaRPr lang="en-US" baseline="0" dirty="0" smtClean="0"/>
          </a:p>
          <a:p>
            <a:r>
              <a:rPr lang="en-US" dirty="0" smtClean="0"/>
              <a:t>Campus CDOs</a:t>
            </a:r>
            <a:r>
              <a:rPr lang="en-US" baseline="0" dirty="0" smtClean="0"/>
              <a:t> will work with all offices on campus to establish programs to support success for diverse students and create a welcoming and supportive environment for all.</a:t>
            </a:r>
          </a:p>
          <a:p>
            <a:endParaRPr lang="en-US" baseline="0" dirty="0" smtClean="0"/>
          </a:p>
          <a:p>
            <a:r>
              <a:rPr lang="en-US" baseline="0" dirty="0" smtClean="0"/>
              <a:t>Each CDO will be part of a System-wide network of CDOs</a:t>
            </a:r>
          </a:p>
          <a:p>
            <a:endParaRPr lang="en-US" baseline="0" dirty="0" smtClean="0"/>
          </a:p>
          <a:p>
            <a:pPr lvl="0"/>
            <a:r>
              <a:rPr lang="en-US" dirty="0" smtClean="0"/>
              <a:t>Each campus and system will also develop strategic diversity and inclusion plans.</a:t>
            </a:r>
          </a:p>
          <a:p>
            <a:pPr lvl="0"/>
            <a:endParaRPr lang="en-US" dirty="0" smtClean="0"/>
          </a:p>
          <a:p>
            <a:pPr lvl="0"/>
            <a:r>
              <a:rPr lang="en-US" dirty="0" smtClean="0"/>
              <a:t>Campus plans include: a student recruitment, retention and completion strategies; administrative, faculty and staff recruitment and retention strategies; and an evaluation/assessment component.   [next slide]</a:t>
            </a:r>
          </a:p>
          <a:p>
            <a:endParaRPr lang="en-US" baseline="0" dirty="0" smtClean="0"/>
          </a:p>
        </p:txBody>
      </p:sp>
      <p:sp>
        <p:nvSpPr>
          <p:cNvPr id="4" name="Slide Number Placeholder 3"/>
          <p:cNvSpPr>
            <a:spLocks noGrp="1"/>
          </p:cNvSpPr>
          <p:nvPr>
            <p:ph type="sldNum" sz="quarter" idx="10"/>
          </p:nvPr>
        </p:nvSpPr>
        <p:spPr/>
        <p:txBody>
          <a:bodyPr/>
          <a:lstStyle/>
          <a:p>
            <a:fld id="{CDD52411-BD8B-429F-B633-25E40D07A155}" type="slidenum">
              <a:rPr lang="en-US" smtClean="0">
                <a:solidFill>
                  <a:prstClr val="black"/>
                </a:solidFill>
              </a:rPr>
              <a:pPr/>
              <a:t>21</a:t>
            </a:fld>
            <a:endParaRPr lang="en-US" dirty="0">
              <a:solidFill>
                <a:prstClr val="black"/>
              </a:solidFill>
            </a:endParaRPr>
          </a:p>
        </p:txBody>
      </p:sp>
    </p:spTree>
    <p:extLst>
      <p:ext uri="{BB962C8B-B14F-4D97-AF65-F5344CB8AC3E}">
        <p14:creationId xmlns="" xmlns:p14="http://schemas.microsoft.com/office/powerpoint/2010/main" val="2733554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a:lstStyle/>
          <a:p>
            <a:fld id="{4EBFF12B-85B7-4D18-A0C3-4ED48EAD72D8}" type="slidenum">
              <a:rPr lang="en-US" altLang="en-US" smtClean="0"/>
              <a:pPr/>
              <a:t>3</a:t>
            </a:fld>
            <a:endParaRPr lang="en-US" alt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Carlos:   Also part of the policy</a:t>
            </a:r>
            <a:r>
              <a:rPr lang="en-US" baseline="0" dirty="0" smtClean="0"/>
              <a:t> recommendations are:</a:t>
            </a:r>
          </a:p>
          <a:p>
            <a:endParaRPr lang="en-US" dirty="0"/>
          </a:p>
          <a:p>
            <a:pPr lvl="0"/>
            <a:r>
              <a:rPr lang="en-US" dirty="0"/>
              <a:t>Customized cultural competency training will be developed by System for implementation across the University</a:t>
            </a:r>
            <a:r>
              <a:rPr lang="en-US" dirty="0" smtClean="0"/>
              <a:t>.</a:t>
            </a:r>
          </a:p>
          <a:p>
            <a:endParaRPr lang="en-US" dirty="0" smtClean="0"/>
          </a:p>
          <a:p>
            <a:pPr marL="270283" indent="-270283" defTabSz="864908"/>
            <a:r>
              <a:rPr lang="en-US" dirty="0" smtClean="0"/>
              <a:t>We will convene dedicated faculty researchers in the areas of diversity, equity and inclusion to support the SUNY CDO network and evaluate the effectiveness of this policy with the aim of ongoing continuous improvement.</a:t>
            </a:r>
          </a:p>
          <a:p>
            <a:pPr marL="270283" indent="-270283" defTabSz="864908"/>
            <a:endParaRPr lang="en-US" dirty="0" smtClean="0"/>
          </a:p>
          <a:p>
            <a:pPr marL="270283" indent="-270283" defTabSz="864908"/>
            <a:r>
              <a:rPr lang="en-US" dirty="0" smtClean="0"/>
              <a:t>System will pilot a new cross-campus mentoring network for diverse faculty and staff to potentially be expanded later to all faculty and staff. </a:t>
            </a:r>
          </a:p>
          <a:p>
            <a:pPr marL="270283" indent="-270283" defTabSz="864908"/>
            <a:endParaRPr lang="en-US" dirty="0" smtClean="0"/>
          </a:p>
          <a:p>
            <a:pPr defTabSz="864908"/>
            <a:r>
              <a:rPr lang="en-US" dirty="0" smtClean="0"/>
              <a:t>This is </a:t>
            </a:r>
            <a:r>
              <a:rPr lang="en-US" baseline="0" dirty="0" smtClean="0"/>
              <a:t>challenging but exciting work that we are ready to take on.</a:t>
            </a:r>
          </a:p>
          <a:p>
            <a:pPr defTabSz="864908"/>
            <a:endParaRPr lang="en-US" baseline="0" dirty="0" smtClean="0"/>
          </a:p>
          <a:p>
            <a:pPr defTabSz="864908"/>
            <a:r>
              <a:rPr lang="en-US" baseline="0" dirty="0" smtClean="0"/>
              <a:t>Alex?</a:t>
            </a:r>
            <a:r>
              <a:rPr lang="en-US" dirty="0" smtClean="0"/>
              <a:t>  [next slide]</a:t>
            </a:r>
          </a:p>
          <a:p>
            <a:pPr defTabSz="864908"/>
            <a:endParaRPr lang="en-US" dirty="0" smtClean="0"/>
          </a:p>
          <a:p>
            <a:pPr lvl="0"/>
            <a:endParaRPr lang="en-US" dirty="0" smtClean="0"/>
          </a:p>
          <a:p>
            <a:pPr lvl="0"/>
            <a:endParaRPr lang="en-US" dirty="0" smtClean="0"/>
          </a:p>
          <a:p>
            <a:pPr lvl="0"/>
            <a:endParaRPr lang="en-US" dirty="0"/>
          </a:p>
        </p:txBody>
      </p:sp>
      <p:sp>
        <p:nvSpPr>
          <p:cNvPr id="4" name="Slide Number Placeholder 3"/>
          <p:cNvSpPr>
            <a:spLocks noGrp="1"/>
          </p:cNvSpPr>
          <p:nvPr>
            <p:ph type="sldNum" sz="quarter" idx="10"/>
          </p:nvPr>
        </p:nvSpPr>
        <p:spPr/>
        <p:txBody>
          <a:bodyPr/>
          <a:lstStyle/>
          <a:p>
            <a:fld id="{CDD52411-BD8B-429F-B633-25E40D07A155}" type="slidenum">
              <a:rPr lang="en-US" smtClean="0">
                <a:solidFill>
                  <a:prstClr val="black"/>
                </a:solidFill>
              </a:rPr>
              <a:pPr/>
              <a:t>22</a:t>
            </a:fld>
            <a:endParaRPr lang="en-US" dirty="0">
              <a:solidFill>
                <a:prstClr val="black"/>
              </a:solidFill>
            </a:endParaRPr>
          </a:p>
        </p:txBody>
      </p:sp>
    </p:spTree>
    <p:extLst>
      <p:ext uri="{BB962C8B-B14F-4D97-AF65-F5344CB8AC3E}">
        <p14:creationId xmlns="" xmlns:p14="http://schemas.microsoft.com/office/powerpoint/2010/main" val="42636330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Because this policy</a:t>
            </a:r>
            <a:r>
              <a:rPr lang="en-US" baseline="0" dirty="0" smtClean="0"/>
              <a:t> applies to campuses and system alike, that means a new focus of our System diversity officer.  Carlos?</a:t>
            </a:r>
          </a:p>
          <a:p>
            <a:endParaRPr lang="en-US" baseline="0" dirty="0" smtClean="0"/>
          </a:p>
          <a:p>
            <a:r>
              <a:rPr lang="en-US" baseline="0" dirty="0" smtClean="0"/>
              <a:t>CARLOS:</a:t>
            </a:r>
            <a:br>
              <a:rPr lang="en-US" baseline="0" dirty="0" smtClean="0"/>
            </a:br>
            <a:endParaRPr lang="en-US" baseline="0" dirty="0" smtClean="0"/>
          </a:p>
          <a:p>
            <a:pPr>
              <a:spcAft>
                <a:spcPts val="785"/>
              </a:spcAft>
            </a:pPr>
            <a:r>
              <a:rPr lang="en-US" baseline="0" dirty="0" smtClean="0"/>
              <a:t>Thank you Provost.</a:t>
            </a:r>
          </a:p>
          <a:p>
            <a:pPr>
              <a:spcAft>
                <a:spcPts val="785"/>
              </a:spcAft>
            </a:pPr>
            <a:r>
              <a:rPr lang="en-US" baseline="0" dirty="0" smtClean="0"/>
              <a:t>Working with the Diversity Task Force over the past year has been an incredible experience. </a:t>
            </a:r>
          </a:p>
          <a:p>
            <a:pPr>
              <a:spcAft>
                <a:spcPts val="785"/>
              </a:spcAft>
            </a:pPr>
            <a:r>
              <a:rPr lang="en-US" baseline="0" dirty="0" smtClean="0"/>
              <a:t>Every time we talked about setting a high bar for campuses, they asked what we are going to do at System.</a:t>
            </a:r>
          </a:p>
          <a:p>
            <a:pPr>
              <a:spcAft>
                <a:spcPts val="785"/>
              </a:spcAft>
            </a:pPr>
            <a:r>
              <a:rPr lang="en-US" baseline="0" dirty="0" smtClean="0"/>
              <a:t>We will now be developing a strategic diversity plan for SUNY System.</a:t>
            </a:r>
          </a:p>
          <a:p>
            <a:pPr>
              <a:spcAft>
                <a:spcPts val="785"/>
              </a:spcAft>
            </a:pPr>
            <a:r>
              <a:rPr lang="en-US" baseline="0" dirty="0" smtClean="0"/>
              <a:t>This is a new area of focus for my office and we look forward to the challenge; to working closer with human resources and enrollment marketing to ensure that we are working to make system more diverse and inclusive.</a:t>
            </a:r>
          </a:p>
          <a:p>
            <a:pPr>
              <a:spcAft>
                <a:spcPts val="785"/>
              </a:spcAft>
            </a:pPr>
            <a:r>
              <a:rPr lang="en-US" baseline="0" dirty="0" smtClean="0"/>
              <a:t>We also look forward to leading the System-wide network of CDOs. What a tremendous resource to have; to be able to bring these folks together to solve problems and implement new ideas.</a:t>
            </a:r>
          </a:p>
          <a:p>
            <a:endParaRPr lang="en-US" baseline="0" dirty="0" smtClean="0"/>
          </a:p>
          <a:p>
            <a:r>
              <a:rPr lang="en-US" baseline="0" dirty="0" smtClean="0"/>
              <a:t>Next slide – also Carlos</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23</a:t>
            </a:fld>
            <a:endParaRPr lang="en-US" dirty="0"/>
          </a:p>
        </p:txBody>
      </p:sp>
    </p:spTree>
    <p:extLst>
      <p:ext uri="{BB962C8B-B14F-4D97-AF65-F5344CB8AC3E}">
        <p14:creationId xmlns="" xmlns:p14="http://schemas.microsoft.com/office/powerpoint/2010/main" val="21397467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70244" indent="-270244" defTabSz="864781">
              <a:defRPr/>
            </a:pPr>
            <a:r>
              <a:rPr lang="en-US" dirty="0" smtClean="0"/>
              <a:t>Thank you Carlos.</a:t>
            </a:r>
          </a:p>
          <a:p>
            <a:pPr marL="270244" indent="-270244" defTabSz="864781">
              <a:defRPr/>
            </a:pPr>
            <a:endParaRPr lang="en-US" dirty="0" smtClean="0"/>
          </a:p>
          <a:p>
            <a:pPr marL="270244" indent="-270244" defTabSz="864781">
              <a:defRPr/>
            </a:pPr>
            <a:r>
              <a:rPr lang="en-US" dirty="0" smtClean="0"/>
              <a:t>A big part of our efforts</a:t>
            </a:r>
            <a:r>
              <a:rPr lang="en-US" baseline="0" dirty="0" smtClean="0"/>
              <a:t> to recruit campus and system leaders falls in the hands of search firms.</a:t>
            </a:r>
          </a:p>
          <a:p>
            <a:pPr marL="270244" indent="-270244" defTabSz="864781">
              <a:defRPr/>
            </a:pPr>
            <a:endParaRPr lang="en-US" baseline="0" dirty="0" smtClean="0"/>
          </a:p>
          <a:p>
            <a:pPr marL="270244" indent="-270244" defTabSz="864781">
              <a:defRPr/>
            </a:pPr>
            <a:r>
              <a:rPr lang="en-US" baseline="0" dirty="0" smtClean="0"/>
              <a:t>As part of this policy we are elevating our review of search firms with respect to diversity. </a:t>
            </a:r>
          </a:p>
          <a:p>
            <a:pPr marL="270244" indent="-270244" defTabSz="864781">
              <a:defRPr/>
            </a:pPr>
            <a:endParaRPr lang="en-US" baseline="0" dirty="0" smtClean="0"/>
          </a:p>
          <a:p>
            <a:pPr marL="270244" indent="-270244" defTabSz="864781">
              <a:defRPr/>
            </a:pPr>
            <a:r>
              <a:rPr lang="en-US" dirty="0" smtClean="0"/>
              <a:t>Campuses </a:t>
            </a:r>
            <a:r>
              <a:rPr lang="en-US" dirty="0"/>
              <a:t>and System Administration will inquire about a search firm’s success in assuring diverse candidate pools. </a:t>
            </a:r>
          </a:p>
          <a:p>
            <a:pPr defTabSz="864781">
              <a:defRPr/>
            </a:pPr>
            <a:endParaRPr lang="en-US" dirty="0"/>
          </a:p>
          <a:p>
            <a:pPr marL="270244" indent="-270244" defTabSz="864781">
              <a:defRPr/>
            </a:pPr>
            <a:r>
              <a:rPr lang="en-US" dirty="0"/>
              <a:t>In those instances where the campus is considered a Federal Contractor, the campus will require:</a:t>
            </a:r>
          </a:p>
          <a:p>
            <a:pPr marL="270244" indent="-270244" defTabSz="864781">
              <a:defRPr/>
            </a:pPr>
            <a:endParaRPr lang="en-US" dirty="0"/>
          </a:p>
          <a:p>
            <a:pPr lvl="1">
              <a:buFont typeface="Courier New" panose="02070309020205020404" pitchFamily="49" charset="0"/>
              <a:buChar char="o"/>
              <a:defRPr/>
            </a:pPr>
            <a:r>
              <a:rPr lang="en-US" b="1" kern="1200" dirty="0" smtClean="0">
                <a:solidFill>
                  <a:schemeClr val="tx1"/>
                </a:solidFill>
                <a:effectLst/>
                <a:latin typeface="+mn-lt"/>
                <a:ea typeface="+mn-ea"/>
                <a:cs typeface="+mn-cs"/>
              </a:rPr>
              <a:t>that the search firm provide it with information about the diversity of the search firm’s staff and </a:t>
            </a:r>
          </a:p>
          <a:p>
            <a:pPr lvl="1">
              <a:buFont typeface="Courier New" panose="02070309020205020404" pitchFamily="49" charset="0"/>
              <a:buChar char="o"/>
              <a:defRPr/>
            </a:pPr>
            <a:endParaRPr lang="en-US" dirty="0"/>
          </a:p>
          <a:p>
            <a:pPr lvl="1">
              <a:buFont typeface="Courier New" panose="02070309020205020404" pitchFamily="49" charset="0"/>
              <a:buChar char="o"/>
              <a:defRPr/>
            </a:pPr>
            <a:r>
              <a:rPr lang="en-US" b="1" kern="1200" dirty="0" smtClean="0">
                <a:solidFill>
                  <a:schemeClr val="tx1"/>
                </a:solidFill>
                <a:effectLst/>
                <a:latin typeface="+mn-lt"/>
                <a:ea typeface="+mn-ea"/>
                <a:cs typeface="+mn-cs"/>
              </a:rPr>
              <a:t>its success rate in placing diverse candidates prior to entering into a contract with such firm.  [next slide]</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24</a:t>
            </a:fld>
            <a:endParaRPr lang="en-US" dirty="0"/>
          </a:p>
        </p:txBody>
      </p:sp>
    </p:spTree>
    <p:extLst>
      <p:ext uri="{BB962C8B-B14F-4D97-AF65-F5344CB8AC3E}">
        <p14:creationId xmlns="" xmlns:p14="http://schemas.microsoft.com/office/powerpoint/2010/main" val="19380704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System will launch a new initiative to identify ways to meet the challenges associated with dual-career couple relocation.</a:t>
            </a:r>
          </a:p>
          <a:p>
            <a:r>
              <a:rPr lang="en-US" dirty="0"/>
              <a:t> </a:t>
            </a:r>
          </a:p>
          <a:p>
            <a:pPr lvl="0"/>
            <a:r>
              <a:rPr lang="en-US" dirty="0"/>
              <a:t>We know that one nationally regarded best practice is cluster </a:t>
            </a:r>
            <a:r>
              <a:rPr lang="en-US" dirty="0" smtClean="0"/>
              <a:t>hiring;</a:t>
            </a:r>
            <a:r>
              <a:rPr lang="en-US" baseline="0" dirty="0" smtClean="0"/>
              <a:t> this is just one of the measures we will explore.</a:t>
            </a:r>
            <a:endParaRPr lang="en-US" dirty="0" smtClean="0"/>
          </a:p>
          <a:p>
            <a:pPr lvl="0"/>
            <a:endParaRPr lang="en-US" dirty="0"/>
          </a:p>
          <a:p>
            <a:r>
              <a:rPr lang="en-US" dirty="0" smtClean="0"/>
              <a:t>[next slide]</a:t>
            </a:r>
            <a:endParaRPr lang="en-US" dirty="0"/>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25</a:t>
            </a:fld>
            <a:endParaRPr lang="en-US" dirty="0"/>
          </a:p>
        </p:txBody>
      </p:sp>
    </p:spTree>
    <p:extLst>
      <p:ext uri="{BB962C8B-B14F-4D97-AF65-F5344CB8AC3E}">
        <p14:creationId xmlns="" xmlns:p14="http://schemas.microsoft.com/office/powerpoint/2010/main" val="34645562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t>
            </a:r>
          </a:p>
          <a:p>
            <a:endParaRPr lang="en-US" dirty="0" smtClean="0"/>
          </a:p>
        </p:txBody>
      </p:sp>
      <p:sp>
        <p:nvSpPr>
          <p:cNvPr id="58372" name="Slide Number Placeholder 3"/>
          <p:cNvSpPr>
            <a:spLocks noGrp="1"/>
          </p:cNvSpPr>
          <p:nvPr>
            <p:ph type="sldNum" sz="quarter" idx="5"/>
          </p:nvPr>
        </p:nvSpPr>
        <p:spPr bwMode="auto">
          <a:noFill/>
          <a:ln>
            <a:miter lim="800000"/>
            <a:headEnd/>
            <a:tailEnd/>
          </a:ln>
        </p:spPr>
        <p:txBody>
          <a:bodyPr/>
          <a:lstStyle/>
          <a:p>
            <a:fld id="{D582D848-62E8-4B0D-98EF-CFFE3C11A583}" type="slidenum">
              <a:rPr lang="en-US" altLang="en-US" smtClean="0"/>
              <a:pPr/>
              <a:t>26</a:t>
            </a:fld>
            <a:endParaRPr lang="en-US" alt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t>
            </a:r>
          </a:p>
          <a:p>
            <a:endParaRPr lang="en-US" dirty="0" smtClean="0"/>
          </a:p>
        </p:txBody>
      </p:sp>
      <p:sp>
        <p:nvSpPr>
          <p:cNvPr id="58372" name="Slide Number Placeholder 3"/>
          <p:cNvSpPr>
            <a:spLocks noGrp="1"/>
          </p:cNvSpPr>
          <p:nvPr>
            <p:ph type="sldNum" sz="quarter" idx="5"/>
          </p:nvPr>
        </p:nvSpPr>
        <p:spPr bwMode="auto">
          <a:noFill/>
          <a:ln>
            <a:miter lim="800000"/>
            <a:headEnd/>
            <a:tailEnd/>
          </a:ln>
        </p:spPr>
        <p:txBody>
          <a:bodyPr/>
          <a:lstStyle/>
          <a:p>
            <a:fld id="{D582D848-62E8-4B0D-98EF-CFFE3C11A583}" type="slidenum">
              <a:rPr lang="en-US" altLang="en-US" smtClean="0"/>
              <a:pPr/>
              <a:t>27</a:t>
            </a:fld>
            <a:endParaRPr lang="en-US" alt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28</a:t>
            </a:fld>
            <a:endParaRPr lang="en-US" dirty="0"/>
          </a:p>
        </p:txBody>
      </p:sp>
    </p:spTree>
    <p:extLst>
      <p:ext uri="{BB962C8B-B14F-4D97-AF65-F5344CB8AC3E}">
        <p14:creationId xmlns="" xmlns:p14="http://schemas.microsoft.com/office/powerpoint/2010/main" val="21397467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58372" name="Slide Number Placeholder 3"/>
          <p:cNvSpPr>
            <a:spLocks noGrp="1"/>
          </p:cNvSpPr>
          <p:nvPr>
            <p:ph type="sldNum" sz="quarter" idx="5"/>
          </p:nvPr>
        </p:nvSpPr>
        <p:spPr bwMode="auto">
          <a:noFill/>
          <a:ln>
            <a:miter lim="800000"/>
            <a:headEnd/>
            <a:tailEnd/>
          </a:ln>
        </p:spPr>
        <p:txBody>
          <a:bodyPr/>
          <a:lstStyle/>
          <a:p>
            <a:fld id="{D582D848-62E8-4B0D-98EF-CFFE3C11A583}" type="slidenum">
              <a:rPr lang="en-US" altLang="en-US" smtClean="0"/>
              <a:pPr/>
              <a:t>29</a:t>
            </a:fld>
            <a:endParaRPr lang="en-US" alt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58372" name="Slide Number Placeholder 3"/>
          <p:cNvSpPr>
            <a:spLocks noGrp="1"/>
          </p:cNvSpPr>
          <p:nvPr>
            <p:ph type="sldNum" sz="quarter" idx="5"/>
          </p:nvPr>
        </p:nvSpPr>
        <p:spPr bwMode="auto">
          <a:noFill/>
          <a:ln>
            <a:miter lim="800000"/>
            <a:headEnd/>
            <a:tailEnd/>
          </a:ln>
        </p:spPr>
        <p:txBody>
          <a:bodyPr/>
          <a:lstStyle/>
          <a:p>
            <a:fld id="{D582D848-62E8-4B0D-98EF-CFFE3C11A583}" type="slidenum">
              <a:rPr lang="en-US" altLang="en-US" smtClean="0"/>
              <a:pPr/>
              <a:t>30</a:t>
            </a:fld>
            <a:endParaRPr lang="en-US" alt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66563" name="Notes Placeholder 2"/>
          <p:cNvSpPr>
            <a:spLocks noGrp="1"/>
          </p:cNvSpPr>
          <p:nvPr>
            <p:ph type="body" idx="1"/>
          </p:nvPr>
        </p:nvSpPr>
        <p:spPr bwMode="auto"/>
        <p:txBody>
          <a:bodyPr wrap="square" numCol="1" anchor="t" anchorCtr="0" compatLnSpc="1">
            <a:prstTxWarp prst="textNoShape">
              <a:avLst/>
            </a:prstTxWarp>
          </a:bodyPr>
          <a:lstStyle/>
          <a:p>
            <a:pPr>
              <a:defRPr/>
            </a:pPr>
            <a:r>
              <a:rPr lang="en-US" dirty="0" smtClean="0">
                <a:solidFill>
                  <a:schemeClr val="tx2">
                    <a:lumMod val="75000"/>
                  </a:schemeClr>
                </a:solidFill>
              </a:rPr>
              <a:t>The following initial recommendations of the SUNY Diversity Task Force are designed to advance diversity goals in a meaningful way. </a:t>
            </a:r>
          </a:p>
          <a:p>
            <a:pPr>
              <a:defRPr/>
            </a:pPr>
            <a:endParaRPr lang="en-US" dirty="0" smtClean="0"/>
          </a:p>
        </p:txBody>
      </p:sp>
      <p:sp>
        <p:nvSpPr>
          <p:cNvPr id="29700" name="Slide Number Placeholder 3"/>
          <p:cNvSpPr>
            <a:spLocks noGrp="1"/>
          </p:cNvSpPr>
          <p:nvPr>
            <p:ph type="sldNum" sz="quarter" idx="5"/>
          </p:nvPr>
        </p:nvSpPr>
        <p:spPr bwMode="auto">
          <a:noFill/>
          <a:ln>
            <a:miter lim="800000"/>
            <a:headEnd/>
            <a:tailEnd/>
          </a:ln>
        </p:spPr>
        <p:txBody>
          <a:bodyPr/>
          <a:lstStyle/>
          <a:p>
            <a:fld id="{44186657-EB7F-411E-9DDB-07BD6E48CE71}" type="slidenum">
              <a:rPr lang="en-US" altLang="en-US" smtClean="0"/>
              <a:pPr/>
              <a:t>4</a:t>
            </a:fld>
            <a:endParaRPr lang="en-US" alt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pPr>
              <a:buFontTx/>
              <a:buChar char="•"/>
            </a:pPr>
            <a:endParaRPr lang="en-US" smtClean="0"/>
          </a:p>
        </p:txBody>
      </p:sp>
      <p:sp>
        <p:nvSpPr>
          <p:cNvPr id="30724" name="Slide Number Placeholder 3"/>
          <p:cNvSpPr>
            <a:spLocks noGrp="1"/>
          </p:cNvSpPr>
          <p:nvPr>
            <p:ph type="sldNum" sz="quarter" idx="5"/>
          </p:nvPr>
        </p:nvSpPr>
        <p:spPr bwMode="auto">
          <a:noFill/>
          <a:ln>
            <a:miter lim="800000"/>
            <a:headEnd/>
            <a:tailEnd/>
          </a:ln>
        </p:spPr>
        <p:txBody>
          <a:bodyPr/>
          <a:lstStyle/>
          <a:p>
            <a:fld id="{AFD2F992-A6A3-4FC2-BE2F-7853C8D7FC06}" type="slidenum">
              <a:rPr lang="en-US" altLang="en-US" smtClean="0"/>
              <a:pPr/>
              <a:t>5</a:t>
            </a:fld>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a result, we rightfully, set the bar high.</a:t>
            </a:r>
          </a:p>
          <a:p>
            <a:endParaRPr lang="en-US" dirty="0" smtClean="0"/>
          </a:p>
          <a:p>
            <a:r>
              <a:rPr lang="en-US" dirty="0" smtClean="0"/>
              <a:t>The proposed policy before you begins with SUNY’s aspiration to be the most inclusive State University System in the Country.</a:t>
            </a:r>
          </a:p>
          <a:p>
            <a:endParaRPr lang="en-US" dirty="0" smtClean="0"/>
          </a:p>
          <a:p>
            <a:pPr>
              <a:spcAft>
                <a:spcPts val="1570"/>
              </a:spcAft>
            </a:pPr>
            <a:r>
              <a:rPr lang="en-US" b="1" dirty="0" smtClean="0"/>
              <a:t>We will strive to ensure that the student population we serve and the administrative staff and faculty we employ are representative of New York; </a:t>
            </a:r>
          </a:p>
          <a:p>
            <a:pPr>
              <a:spcAft>
                <a:spcPts val="1570"/>
              </a:spcAft>
            </a:pPr>
            <a:r>
              <a:rPr lang="en-US" b="1" dirty="0" smtClean="0"/>
              <a:t>We will recognize the value of international experiences and interactions;</a:t>
            </a:r>
          </a:p>
          <a:p>
            <a:pPr>
              <a:spcAft>
                <a:spcPts val="1570"/>
              </a:spcAft>
            </a:pPr>
            <a:r>
              <a:rPr lang="en-US" b="1" dirty="0" smtClean="0"/>
              <a:t>We will eliminate achievement gaps for minority and low income students; </a:t>
            </a:r>
          </a:p>
          <a:p>
            <a:pPr>
              <a:spcAft>
                <a:spcPts val="1570"/>
              </a:spcAft>
            </a:pPr>
            <a:r>
              <a:rPr lang="en-US" b="1" dirty="0" smtClean="0"/>
              <a:t>We will develop strategic diversity and inclusion plans for system administration and at each campus that demonstrate that we embrace diversity, equity and inclusion.</a:t>
            </a:r>
          </a:p>
          <a:p>
            <a:pPr>
              <a:spcAft>
                <a:spcPts val="1570"/>
              </a:spcAft>
            </a:pPr>
            <a:r>
              <a:rPr lang="en-US" b="1" dirty="0" smtClean="0"/>
              <a:t>We are committed to inclusive excellence, wherein an institution can only achieve excellence when it is inclusive. </a:t>
            </a:r>
          </a:p>
        </p:txBody>
      </p:sp>
      <p:sp>
        <p:nvSpPr>
          <p:cNvPr id="4" name="Slide Number Placeholder 3"/>
          <p:cNvSpPr>
            <a:spLocks noGrp="1"/>
          </p:cNvSpPr>
          <p:nvPr>
            <p:ph type="sldNum" sz="quarter" idx="10"/>
          </p:nvPr>
        </p:nvSpPr>
        <p:spPr/>
        <p:txBody>
          <a:bodyPr/>
          <a:lstStyle/>
          <a:p>
            <a:fld id="{0C2A6502-EEF5-4ABE-8183-4E5906979868}" type="slidenum">
              <a:rPr lang="en-US" smtClean="0"/>
              <a:pPr/>
              <a:t>6</a:t>
            </a:fld>
            <a:endParaRPr lang="en-US" dirty="0"/>
          </a:p>
        </p:txBody>
      </p:sp>
    </p:spTree>
    <p:extLst>
      <p:ext uri="{BB962C8B-B14F-4D97-AF65-F5344CB8AC3E}">
        <p14:creationId xmlns="" xmlns:p14="http://schemas.microsoft.com/office/powerpoint/2010/main" val="2518321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864781">
              <a:defRPr/>
            </a:pPr>
            <a:r>
              <a:rPr lang="en-US" dirty="0"/>
              <a:t>We will build on existing successes:</a:t>
            </a:r>
          </a:p>
          <a:p>
            <a:pPr marL="270244" indent="-270244" defTabSz="864781">
              <a:defRPr/>
            </a:pPr>
            <a:endParaRPr lang="en-US" dirty="0"/>
          </a:p>
          <a:p>
            <a:pPr marL="270244" indent="-270244" defTabSz="864781">
              <a:defRPr/>
            </a:pPr>
            <a:r>
              <a:rPr lang="en-US" dirty="0"/>
              <a:t>SUNY has narrowed the achievement gap between Under-Represented Minority (URM) students and White students to </a:t>
            </a:r>
            <a:r>
              <a:rPr lang="en-US" dirty="0" smtClean="0"/>
              <a:t>8.1% </a:t>
            </a:r>
            <a:r>
              <a:rPr lang="en-US" dirty="0"/>
              <a:t>for six-year graduation rates, as compared to its national publics and private peers who on average face a gap of 17%. </a:t>
            </a:r>
          </a:p>
          <a:p>
            <a:pPr defTabSz="864781">
              <a:defRPr/>
            </a:pPr>
            <a:endParaRPr lang="en-US" dirty="0"/>
          </a:p>
          <a:p>
            <a:pPr marL="270244" indent="-270244" defTabSz="864781">
              <a:defRPr/>
            </a:pPr>
            <a:r>
              <a:rPr lang="en-US" dirty="0"/>
              <a:t>As a percent of SUNY’s total enrollment, URM enrollment has grown from 14.7% to 23.8% in a ten-year period. </a:t>
            </a:r>
          </a:p>
          <a:p>
            <a:pPr marL="270244" indent="-270244" defTabSz="864781">
              <a:defRPr/>
            </a:pPr>
            <a:endParaRPr lang="en-US" dirty="0"/>
          </a:p>
          <a:p>
            <a:pPr marL="270244" indent="-270244" defTabSz="864781">
              <a:defRPr/>
            </a:pPr>
            <a:r>
              <a:rPr lang="en-US" b="1" dirty="0" smtClean="0">
                <a:latin typeface="Arial" pitchFamily="34" charset="0"/>
                <a:cs typeface="Arial" pitchFamily="34" charset="0"/>
              </a:rPr>
              <a:t>International enrollment is now at 5.3%</a:t>
            </a:r>
            <a:r>
              <a:rPr lang="en-US" b="1" baseline="0" dirty="0" smtClean="0">
                <a:latin typeface="Arial" pitchFamily="34" charset="0"/>
                <a:cs typeface="Arial" pitchFamily="34" charset="0"/>
              </a:rPr>
              <a:t> - this is also a key part of our diversity.</a:t>
            </a:r>
            <a:endParaRPr lang="en-US" dirty="0"/>
          </a:p>
          <a:p>
            <a:pPr marL="270244" indent="-270244" defTabSz="864781">
              <a:defRPr/>
            </a:pPr>
            <a:endParaRPr lang="en-US" dirty="0"/>
          </a:p>
          <a:p>
            <a:pPr marL="270244" indent="-270244" defTabSz="864781">
              <a:defRPr/>
            </a:pPr>
            <a:r>
              <a:rPr lang="en-US" dirty="0"/>
              <a:t>SUNY </a:t>
            </a:r>
            <a:r>
              <a:rPr lang="en-US" dirty="0" smtClean="0"/>
              <a:t>administers </a:t>
            </a:r>
            <a:r>
              <a:rPr lang="en-US" dirty="0"/>
              <a:t>and monitors student opinion survey responses about campus environment and </a:t>
            </a:r>
            <a:r>
              <a:rPr lang="en-US" dirty="0" smtClean="0"/>
              <a:t>incidences </a:t>
            </a:r>
            <a:r>
              <a:rPr lang="en-US" dirty="0"/>
              <a:t>of prejudice based on gender identify and sexual orientation. </a:t>
            </a:r>
            <a:r>
              <a:rPr lang="en-US" dirty="0" smtClean="0"/>
              <a:t>   [next slide]</a:t>
            </a:r>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7</a:t>
            </a:fld>
            <a:endParaRPr lang="en-US" dirty="0"/>
          </a:p>
        </p:txBody>
      </p:sp>
    </p:spTree>
    <p:extLst>
      <p:ext uri="{BB962C8B-B14F-4D97-AF65-F5344CB8AC3E}">
        <p14:creationId xmlns="" xmlns:p14="http://schemas.microsoft.com/office/powerpoint/2010/main" val="2859980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1001" y="4343399"/>
            <a:ext cx="6096000" cy="4636646"/>
          </a:xfrm>
        </p:spPr>
        <p:txBody>
          <a:bodyPr>
            <a:normAutofit fontScale="62500" lnSpcReduction="20000"/>
          </a:bodyPr>
          <a:lstStyle/>
          <a:p>
            <a:pPr marL="270244" indent="-270244" defTabSz="864781">
              <a:lnSpc>
                <a:spcPct val="120000"/>
              </a:lnSpc>
              <a:spcAft>
                <a:spcPts val="589"/>
              </a:spcAft>
              <a:defRPr/>
            </a:pPr>
            <a:r>
              <a:rPr lang="en-US" sz="1900" b="1" dirty="0" smtClean="0">
                <a:cs typeface="Arial" pitchFamily="34" charset="0"/>
              </a:rPr>
              <a:t>We will also work aggressively to meet challenges and make needed improvements. </a:t>
            </a:r>
          </a:p>
          <a:p>
            <a:pPr marL="270244" indent="-270244" defTabSz="864781">
              <a:lnSpc>
                <a:spcPct val="120000"/>
              </a:lnSpc>
              <a:spcAft>
                <a:spcPts val="589"/>
              </a:spcAft>
              <a:defRPr/>
            </a:pPr>
            <a:r>
              <a:rPr lang="en-US" sz="1900" b="1" dirty="0" smtClean="0">
                <a:cs typeface="Arial" pitchFamily="34" charset="0"/>
              </a:rPr>
              <a:t>For example:</a:t>
            </a:r>
          </a:p>
          <a:p>
            <a:pPr marL="702635" lvl="1" indent="-270244" defTabSz="864781">
              <a:lnSpc>
                <a:spcPct val="120000"/>
              </a:lnSpc>
              <a:spcAft>
                <a:spcPts val="589"/>
              </a:spcAft>
              <a:buFont typeface="Courier New" panose="02070309020205020404" pitchFamily="49" charset="0"/>
              <a:buChar char="o"/>
              <a:defRPr/>
            </a:pPr>
            <a:r>
              <a:rPr lang="en-US" sz="1900" b="1" dirty="0" smtClean="0">
                <a:cs typeface="Arial" pitchFamily="34" charset="0"/>
              </a:rPr>
              <a:t>While we have made progress in closing the achievement gap for URM gradation rates at the six-year mark; gaps for Pell Recipients &amp; URM retention are higher. </a:t>
            </a:r>
            <a:endParaRPr lang="en-US" sz="1900" dirty="0">
              <a:cs typeface="Arial" pitchFamily="34" charset="0"/>
            </a:endParaRPr>
          </a:p>
          <a:p>
            <a:pPr marL="702635" lvl="1" indent="-270244" defTabSz="864781">
              <a:lnSpc>
                <a:spcPct val="120000"/>
              </a:lnSpc>
              <a:spcAft>
                <a:spcPts val="589"/>
              </a:spcAft>
              <a:buFont typeface="Courier New" panose="02070309020205020404" pitchFamily="49" charset="0"/>
              <a:buChar char="o"/>
              <a:defRPr/>
            </a:pPr>
            <a:r>
              <a:rPr lang="en-US" sz="1900" b="1" dirty="0" smtClean="0">
                <a:cs typeface="Arial" pitchFamily="34" charset="0"/>
              </a:rPr>
              <a:t>All need to be closed.</a:t>
            </a:r>
            <a:endParaRPr lang="en-US" sz="1900" dirty="0">
              <a:cs typeface="Arial" panose="020B0604020202020204" pitchFamily="34" charset="0"/>
            </a:endParaRPr>
          </a:p>
          <a:p>
            <a:pPr marL="702635" lvl="1" indent="-270244" defTabSz="864781">
              <a:lnSpc>
                <a:spcPct val="120000"/>
              </a:lnSpc>
              <a:spcAft>
                <a:spcPts val="589"/>
              </a:spcAft>
              <a:buFont typeface="Courier New" panose="02070309020205020404" pitchFamily="49" charset="0"/>
              <a:buChar char="o"/>
              <a:defRPr/>
            </a:pPr>
            <a:r>
              <a:rPr lang="en-US" sz="1900" b="1" dirty="0" smtClean="0">
                <a:cs typeface="Arial" pitchFamily="34" charset="0"/>
              </a:rPr>
              <a:t>URM enrollment varies by campus from a high of 67% to a low of 8%</a:t>
            </a:r>
          </a:p>
          <a:p>
            <a:pPr marL="702635" lvl="1" indent="-270244" defTabSz="864781">
              <a:lnSpc>
                <a:spcPct val="120000"/>
              </a:lnSpc>
              <a:spcAft>
                <a:spcPts val="589"/>
              </a:spcAft>
              <a:buFont typeface="Courier New" panose="02070309020205020404" pitchFamily="49" charset="0"/>
              <a:buChar char="o"/>
              <a:defRPr/>
            </a:pPr>
            <a:r>
              <a:rPr lang="en-US" sz="1900" b="1" dirty="0" smtClean="0">
                <a:cs typeface="Arial" pitchFamily="34" charset="0"/>
              </a:rPr>
              <a:t>The majority of our leadership, faculty and staff are White. Only 17% of State-Op Presidents; 13% of CC Presidents; 16% System employees; and 12% of faculty are URM</a:t>
            </a:r>
          </a:p>
          <a:p>
            <a:pPr marL="702635" lvl="1" indent="-270244" defTabSz="864781">
              <a:lnSpc>
                <a:spcPct val="120000"/>
              </a:lnSpc>
              <a:spcAft>
                <a:spcPts val="589"/>
              </a:spcAft>
              <a:buFont typeface="Courier New" panose="02070309020205020404" pitchFamily="49" charset="0"/>
              <a:buChar char="o"/>
              <a:defRPr/>
            </a:pPr>
            <a:r>
              <a:rPr lang="en-US" sz="1900" dirty="0" smtClean="0">
                <a:cs typeface="Arial" pitchFamily="34" charset="0"/>
              </a:rPr>
              <a:t>We need better data to understand the needs of some diverse populations.</a:t>
            </a:r>
            <a:endParaRPr lang="en-US" sz="1900" b="1" dirty="0" smtClean="0">
              <a:cs typeface="Arial" pitchFamily="34" charset="0"/>
            </a:endParaRPr>
          </a:p>
          <a:p>
            <a:pPr marL="270244" indent="-270244" defTabSz="864781">
              <a:lnSpc>
                <a:spcPct val="120000"/>
              </a:lnSpc>
              <a:spcAft>
                <a:spcPts val="589"/>
              </a:spcAft>
              <a:defRPr/>
            </a:pPr>
            <a:r>
              <a:rPr lang="en-US" sz="1900" b="1" dirty="0" smtClean="0">
                <a:cs typeface="Arial" pitchFamily="34" charset="0"/>
              </a:rPr>
              <a:t>We also recognize that we have the depth and breadth to address state needs:</a:t>
            </a:r>
          </a:p>
          <a:p>
            <a:pPr marL="702635" lvl="1" indent="-270244" defTabSz="864781">
              <a:lnSpc>
                <a:spcPct val="120000"/>
              </a:lnSpc>
              <a:spcAft>
                <a:spcPts val="589"/>
              </a:spcAft>
              <a:buFont typeface="Courier New" panose="02070309020205020404" pitchFamily="49" charset="0"/>
              <a:buChar char="o"/>
              <a:defRPr/>
            </a:pPr>
            <a:r>
              <a:rPr lang="en-US" sz="1900" b="1" dirty="0" smtClean="0">
                <a:cs typeface="Arial" pitchFamily="34" charset="0"/>
              </a:rPr>
              <a:t>The State is to become increasingly diverse with the largest projected growth in the most under-served populations</a:t>
            </a:r>
          </a:p>
          <a:p>
            <a:pPr marL="702635" lvl="1" indent="-270244" defTabSz="864781">
              <a:lnSpc>
                <a:spcPct val="120000"/>
              </a:lnSpc>
              <a:spcAft>
                <a:spcPts val="589"/>
              </a:spcAft>
              <a:buFont typeface="Courier New" panose="02070309020205020404" pitchFamily="49" charset="0"/>
              <a:buChar char="o"/>
              <a:defRPr/>
            </a:pPr>
            <a:r>
              <a:rPr lang="en-US" sz="1900" b="1" dirty="0" smtClean="0">
                <a:cs typeface="Arial" pitchFamily="34" charset="0"/>
              </a:rPr>
              <a:t>State data highlight growing number of minority adults who need a college credential to gain employment</a:t>
            </a:r>
          </a:p>
          <a:p>
            <a:pPr marL="702635" lvl="1" indent="-270244" defTabSz="864781">
              <a:lnSpc>
                <a:spcPct val="120000"/>
              </a:lnSpc>
              <a:spcAft>
                <a:spcPts val="589"/>
              </a:spcAft>
              <a:buFont typeface="Courier New" panose="02070309020205020404" pitchFamily="49" charset="0"/>
              <a:buChar char="o"/>
              <a:defRPr/>
            </a:pPr>
            <a:r>
              <a:rPr lang="en-US" sz="1900" b="1" dirty="0" smtClean="0">
                <a:cs typeface="Arial" pitchFamily="34" charset="0"/>
              </a:rPr>
              <a:t>We currently have a lack of data on some diverse populations—LGBTQ students, students with disabilities, veterans.  [next slide]</a:t>
            </a:r>
            <a:endParaRPr lang="en-US" b="1" dirty="0" smtClean="0">
              <a:solidFill>
                <a:srgbClr val="004C93"/>
              </a:solidFill>
              <a:latin typeface="Arial" pitchFamily="34" charset="0"/>
              <a:cs typeface="Arial" pitchFamily="34" charset="0"/>
            </a:endParaRPr>
          </a:p>
          <a:p>
            <a:pPr marL="270244" indent="-270244" defTabSz="864781">
              <a:defRPr/>
            </a:pPr>
            <a:endParaRPr lang="en-US" b="1" dirty="0" smtClean="0">
              <a:solidFill>
                <a:schemeClr val="bg1"/>
              </a:solidFill>
              <a:latin typeface="Arial" pitchFamily="34" charset="0"/>
              <a:cs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8</a:t>
            </a:fld>
            <a:endParaRPr lang="en-US" dirty="0"/>
          </a:p>
        </p:txBody>
      </p:sp>
    </p:spTree>
    <p:extLst>
      <p:ext uri="{BB962C8B-B14F-4D97-AF65-F5344CB8AC3E}">
        <p14:creationId xmlns="" xmlns:p14="http://schemas.microsoft.com/office/powerpoint/2010/main" val="1677269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p:spPr>
      </p:sp>
      <p:sp>
        <p:nvSpPr>
          <p:cNvPr id="10342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
        <p:nvSpPr>
          <p:cNvPr id="103428" name="Slide Number Placeholder 3"/>
          <p:cNvSpPr>
            <a:spLocks noGrp="1"/>
          </p:cNvSpPr>
          <p:nvPr>
            <p:ph type="sldNum" sz="quarter" idx="5"/>
          </p:nvPr>
        </p:nvSpPr>
        <p:spPr bwMode="auto">
          <a:noFill/>
          <a:ln>
            <a:miter lim="800000"/>
            <a:headEnd/>
            <a:tailEnd/>
          </a:ln>
        </p:spPr>
        <p:txBody>
          <a:bodyPr/>
          <a:lstStyle/>
          <a:p>
            <a:fld id="{726D64A1-FF6E-413B-81AF-791F2A8A23C9}" type="slidenum">
              <a:rPr lang="en-US" altLang="en-US" smtClean="0"/>
              <a:pPr/>
              <a:t>10</a:t>
            </a:fld>
            <a:endParaRPr lang="en-US" alt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figure shows the race/ethnicity percentage distribution of all SUNY Campus employees, full and part-time, as reported on the 2013 IPEDS Human Resources Survey.  The under-represented minority percentage includes employees identifying as Black/African American, Hispanic/Latino, American Indian/Alaskan Native, Native Hawaiian/Pacific Islander or Two or More Races.</a:t>
            </a:r>
          </a:p>
          <a:p>
            <a:endParaRPr lang="en-US" dirty="0" smtClean="0"/>
          </a:p>
        </p:txBody>
      </p:sp>
      <p:sp>
        <p:nvSpPr>
          <p:cNvPr id="58372" name="Slide Number Placeholder 3"/>
          <p:cNvSpPr>
            <a:spLocks noGrp="1"/>
          </p:cNvSpPr>
          <p:nvPr>
            <p:ph type="sldNum" sz="quarter" idx="5"/>
          </p:nvPr>
        </p:nvSpPr>
        <p:spPr bwMode="auto">
          <a:noFill/>
          <a:ln>
            <a:miter lim="800000"/>
            <a:headEnd/>
            <a:tailEnd/>
          </a:ln>
        </p:spPr>
        <p:txBody>
          <a:bodyPr/>
          <a:lstStyle/>
          <a:p>
            <a:fld id="{D582D848-62E8-4B0D-98EF-CFFE3C11A583}" type="slidenum">
              <a:rPr lang="en-US" altLang="en-US" smtClean="0"/>
              <a:pPr/>
              <a:t>11</a:t>
            </a:fld>
            <a:endParaRPr lang="en-US" alt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AdvantageBlueGreenTransitionSlide.png"/>
          <p:cNvPicPr>
            <a:picLocks noChangeAspect="1"/>
          </p:cNvPicPr>
          <p:nvPr userDrawn="1"/>
        </p:nvPicPr>
        <p:blipFill>
          <a:blip r:embed="rId2"/>
          <a:srcRect/>
          <a:stretch>
            <a:fillRect/>
          </a:stretch>
        </p:blipFill>
        <p:spPr bwMode="auto">
          <a:xfrm>
            <a:off x="0" y="0"/>
            <a:ext cx="9167813" cy="6877050"/>
          </a:xfrm>
          <a:prstGeom prst="rect">
            <a:avLst/>
          </a:prstGeom>
          <a:noFill/>
          <a:ln w="9525">
            <a:noFill/>
            <a:miter lim="800000"/>
            <a:headEnd/>
            <a:tailEnd/>
          </a:ln>
        </p:spPr>
      </p:pic>
      <p:sp>
        <p:nvSpPr>
          <p:cNvPr id="2" name="Title 1"/>
          <p:cNvSpPr>
            <a:spLocks noGrp="1"/>
          </p:cNvSpPr>
          <p:nvPr>
            <p:ph type="ctrTitle"/>
          </p:nvPr>
        </p:nvSpPr>
        <p:spPr>
          <a:xfrm>
            <a:off x="685800" y="1734574"/>
            <a:ext cx="7539910" cy="870540"/>
          </a:xfrm>
        </p:spPr>
        <p:txBody>
          <a:bodyPr>
            <a:normAutofit/>
          </a:bodyPr>
          <a:lstStyle>
            <a:lvl1pPr algn="l">
              <a:defRPr sz="5400" b="0" i="0">
                <a:solidFill>
                  <a:schemeClr val="bg1"/>
                </a:solidFill>
                <a:latin typeface="AauxPro OT Thin"/>
                <a:cs typeface="AauxPro OT Thin"/>
              </a:defRPr>
            </a:lvl1pPr>
          </a:lstStyle>
          <a:p>
            <a:r>
              <a:rPr lang="en-US" smtClean="0"/>
              <a:t>Click to edit Master title style</a:t>
            </a:r>
            <a:endParaRPr lang="en-US" dirty="0"/>
          </a:p>
        </p:txBody>
      </p:sp>
      <p:sp>
        <p:nvSpPr>
          <p:cNvPr id="3" name="Subtitle 2"/>
          <p:cNvSpPr>
            <a:spLocks noGrp="1"/>
          </p:cNvSpPr>
          <p:nvPr>
            <p:ph type="subTitle" idx="1"/>
          </p:nvPr>
        </p:nvSpPr>
        <p:spPr>
          <a:xfrm>
            <a:off x="685799" y="2814966"/>
            <a:ext cx="7539911" cy="3244660"/>
          </a:xfrm>
        </p:spPr>
        <p:txBody>
          <a:bodyPr>
            <a:noAutofit/>
          </a:bodyPr>
          <a:lstStyle>
            <a:lvl1pPr marL="0" indent="0" algn="l">
              <a:lnSpc>
                <a:spcPts val="5280"/>
              </a:lnSpc>
              <a:buNone/>
              <a:defRPr sz="6400" b="0" i="0">
                <a:solidFill>
                  <a:schemeClr val="bg1"/>
                </a:solidFill>
                <a:latin typeface="AauxPro OT Bold"/>
                <a:cs typeface="AauxPro OT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Section Header">
    <p:spTree>
      <p:nvGrpSpPr>
        <p:cNvPr id="1" name=""/>
        <p:cNvGrpSpPr/>
        <p:nvPr/>
      </p:nvGrpSpPr>
      <p:grpSpPr>
        <a:xfrm>
          <a:off x="0" y="0"/>
          <a:ext cx="0" cy="0"/>
          <a:chOff x="0" y="0"/>
          <a:chExt cx="0" cy="0"/>
        </a:xfrm>
      </p:grpSpPr>
      <p:pic>
        <p:nvPicPr>
          <p:cNvPr id="2" name="Picture 8" descr="watermark__BLUE_logo.png"/>
          <p:cNvPicPr>
            <a:picLocks noChangeAspect="1"/>
          </p:cNvPicPr>
          <p:nvPr userDrawn="1"/>
        </p:nvPicPr>
        <p:blipFill>
          <a:blip r:embed="rId2">
            <a:grayscl/>
          </a:blip>
          <a:srcRect l="-46124" r="-31454" b="26685"/>
          <a:stretch>
            <a:fillRect/>
          </a:stretch>
        </p:blipFill>
        <p:spPr bwMode="auto">
          <a:xfrm>
            <a:off x="7188200" y="6043613"/>
            <a:ext cx="1955800" cy="814387"/>
          </a:xfrm>
          <a:prstGeom prst="rect">
            <a:avLst/>
          </a:prstGeom>
          <a:noFill/>
          <a:ln w="9525">
            <a:noFill/>
            <a:miter lim="800000"/>
            <a:headEnd/>
            <a:tailEnd/>
          </a:ln>
        </p:spPr>
      </p:pic>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Section Header">
    <p:spTree>
      <p:nvGrpSpPr>
        <p:cNvPr id="1" name=""/>
        <p:cNvGrpSpPr/>
        <p:nvPr/>
      </p:nvGrpSpPr>
      <p:grpSpPr>
        <a:xfrm>
          <a:off x="0" y="0"/>
          <a:ext cx="0" cy="0"/>
          <a:chOff x="0" y="0"/>
          <a:chExt cx="0" cy="0"/>
        </a:xfrm>
      </p:grpSpPr>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1FAB8D33-E092-47AB-B5F7-50DEA5FF2D8B}" type="datetimeFigureOut">
              <a:rPr lang="en-US"/>
              <a:pPr>
                <a:defRPr/>
              </a:pPr>
              <a:t>10/22/2015</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B859708D-EBE4-4C9D-8756-16B6644A46E2}" type="slidenum">
              <a:rPr lang="en-US" altLang="en-US"/>
              <a:pPr>
                <a:defRPr/>
              </a:pPr>
              <a:t>‹#›</a:t>
            </a:fld>
            <a:endParaRPr lang="en-US" altLang="en-US" dirty="0"/>
          </a:p>
        </p:txBody>
      </p:sp>
    </p:spTree>
  </p:cSld>
  <p:clrMapOvr>
    <a:masterClrMapping/>
  </p:clrMapOvr>
  <p:transition spd="med">
    <p:split orient="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FAB8D33-E092-47AB-B5F7-50DEA5FF2D8B}" type="datetimeFigureOut">
              <a:rPr lang="en-US"/>
              <a:pPr>
                <a:defRPr/>
              </a:pPr>
              <a:t>10/22/2015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BA16AA7-4188-4D70-8044-1B162404BF85}" type="slidenum">
              <a:rPr lang="en-US" altLang="en-US"/>
              <a:pPr>
                <a:defRPr/>
              </a:pPr>
              <a:t>‹#›</a:t>
            </a:fld>
            <a:endParaRPr lang="en-US" altLang="en-US" dirty="0"/>
          </a:p>
        </p:txBody>
      </p:sp>
    </p:spTree>
  </p:cSld>
  <p:clrMapOvr>
    <a:masterClrMapping/>
  </p:clrMapOvr>
  <p:transition spd="med">
    <p:split orient="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rtlCol="0"/>
          <a:lstStyle>
            <a:lvl1pPr eaLnBrk="0" hangingPunct="0">
              <a:defRPr>
                <a:solidFill>
                  <a:prstClr val="black">
                    <a:tint val="75000"/>
                  </a:prstClr>
                </a:solidFill>
                <a:latin typeface="Arial" pitchFamily="34" charset="0"/>
              </a:defRPr>
            </a:lvl1pPr>
          </a:lstStyle>
          <a:p>
            <a:pPr>
              <a:defRPr/>
            </a:pPr>
            <a:fld id="{DEEAB652-E04D-422A-A41A-58FD7B5849D5}" type="datetime1">
              <a:rPr lang="en-US"/>
              <a:pPr>
                <a:defRPr/>
              </a:pPr>
              <a:t>10/22/2015</a:t>
            </a:fld>
            <a:endParaRPr lang="en-US" dirty="0"/>
          </a:p>
        </p:txBody>
      </p:sp>
      <p:sp>
        <p:nvSpPr>
          <p:cNvPr id="5" name="Footer Placeholder 4"/>
          <p:cNvSpPr>
            <a:spLocks noGrp="1"/>
          </p:cNvSpPr>
          <p:nvPr>
            <p:ph type="ftr" sz="quarter" idx="11"/>
          </p:nvPr>
        </p:nvSpPr>
        <p:spPr/>
        <p:txBody>
          <a:bodyPr rtlCol="0"/>
          <a:lstStyle>
            <a:lvl1pPr eaLnBrk="0" hangingPunct="0">
              <a:defRPr>
                <a:solidFill>
                  <a:prstClr val="black">
                    <a:tint val="75000"/>
                  </a:prstClr>
                </a:solidFill>
                <a:latin typeface="Arial" pitchFamily="34" charset="0"/>
              </a:defRPr>
            </a:lvl1pPr>
          </a:lstStyle>
          <a:p>
            <a:pPr>
              <a:defRPr/>
            </a:pPr>
            <a:endParaRPr lang="en-US" dirty="0"/>
          </a:p>
        </p:txBody>
      </p:sp>
      <p:sp>
        <p:nvSpPr>
          <p:cNvPr id="6" name="Slide Number Placeholder 5"/>
          <p:cNvSpPr>
            <a:spLocks noGrp="1"/>
          </p:cNvSpPr>
          <p:nvPr>
            <p:ph type="sldNum" sz="quarter" idx="12"/>
          </p:nvPr>
        </p:nvSpPr>
        <p:spPr/>
        <p:txBody>
          <a:bodyPr rtlCol="0"/>
          <a:lstStyle>
            <a:lvl1pPr eaLnBrk="0" hangingPunct="0">
              <a:defRPr>
                <a:solidFill>
                  <a:prstClr val="black">
                    <a:tint val="75000"/>
                  </a:prstClr>
                </a:solidFill>
                <a:latin typeface="Arial" pitchFamily="34" charset="0"/>
              </a:defRPr>
            </a:lvl1pPr>
          </a:lstStyle>
          <a:p>
            <a:pPr>
              <a:defRPr/>
            </a:pPr>
            <a:fld id="{D2251D3A-A205-4A24-8C63-30CE252BF7CF}"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rtlCol="0"/>
          <a:lstStyle>
            <a:lvl1pPr eaLnBrk="0" hangingPunct="0">
              <a:defRPr>
                <a:solidFill>
                  <a:prstClr val="black">
                    <a:tint val="75000"/>
                  </a:prstClr>
                </a:solidFill>
                <a:latin typeface="Arial" pitchFamily="34" charset="0"/>
              </a:defRPr>
            </a:lvl1pPr>
          </a:lstStyle>
          <a:p>
            <a:pPr>
              <a:defRPr/>
            </a:pPr>
            <a:fld id="{B17AD544-C415-4FE6-AE7B-BF2F34286D03}" type="datetime1">
              <a:rPr lang="en-US"/>
              <a:pPr>
                <a:defRPr/>
              </a:pPr>
              <a:t>10/22/2015</a:t>
            </a:fld>
            <a:endParaRPr lang="en-US" dirty="0"/>
          </a:p>
        </p:txBody>
      </p:sp>
      <p:sp>
        <p:nvSpPr>
          <p:cNvPr id="5" name="Footer Placeholder 4"/>
          <p:cNvSpPr>
            <a:spLocks noGrp="1"/>
          </p:cNvSpPr>
          <p:nvPr>
            <p:ph type="ftr" sz="quarter" idx="11"/>
          </p:nvPr>
        </p:nvSpPr>
        <p:spPr/>
        <p:txBody>
          <a:bodyPr rtlCol="0"/>
          <a:lstStyle>
            <a:lvl1pPr eaLnBrk="0" hangingPunct="0">
              <a:defRPr>
                <a:solidFill>
                  <a:prstClr val="black">
                    <a:tint val="75000"/>
                  </a:prstClr>
                </a:solidFill>
                <a:latin typeface="Arial" pitchFamily="34" charset="0"/>
              </a:defRPr>
            </a:lvl1pPr>
          </a:lstStyle>
          <a:p>
            <a:pPr>
              <a:defRPr/>
            </a:pPr>
            <a:endParaRPr lang="en-US" dirty="0"/>
          </a:p>
        </p:txBody>
      </p:sp>
      <p:sp>
        <p:nvSpPr>
          <p:cNvPr id="6" name="Slide Number Placeholder 5"/>
          <p:cNvSpPr>
            <a:spLocks noGrp="1"/>
          </p:cNvSpPr>
          <p:nvPr>
            <p:ph type="sldNum" sz="quarter" idx="12"/>
          </p:nvPr>
        </p:nvSpPr>
        <p:spPr/>
        <p:txBody>
          <a:bodyPr rtlCol="0"/>
          <a:lstStyle>
            <a:lvl1pPr eaLnBrk="0" hangingPunct="0">
              <a:defRPr>
                <a:solidFill>
                  <a:prstClr val="black">
                    <a:tint val="75000"/>
                  </a:prstClr>
                </a:solidFill>
                <a:latin typeface="Arial" pitchFamily="34" charset="0"/>
              </a:defRPr>
            </a:lvl1pPr>
          </a:lstStyle>
          <a:p>
            <a:pPr>
              <a:defRPr/>
            </a:pPr>
            <a:fld id="{CDDDFCE0-4EF3-46AC-B67A-256073EE388B}"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rtlCol="0"/>
          <a:lstStyle>
            <a:lvl1pPr eaLnBrk="0" hangingPunct="0">
              <a:defRPr>
                <a:solidFill>
                  <a:prstClr val="black">
                    <a:tint val="75000"/>
                  </a:prstClr>
                </a:solidFill>
                <a:latin typeface="Arial" pitchFamily="34" charset="0"/>
              </a:defRPr>
            </a:lvl1pPr>
          </a:lstStyle>
          <a:p>
            <a:pPr>
              <a:defRPr/>
            </a:pPr>
            <a:fld id="{F9E62283-C597-4D77-8B8A-63D64D24AB6F}" type="datetime1">
              <a:rPr lang="en-US"/>
              <a:pPr>
                <a:defRPr/>
              </a:pPr>
              <a:t>10/22/2015</a:t>
            </a:fld>
            <a:endParaRPr lang="en-US" dirty="0"/>
          </a:p>
        </p:txBody>
      </p:sp>
      <p:sp>
        <p:nvSpPr>
          <p:cNvPr id="5" name="Footer Placeholder 4"/>
          <p:cNvSpPr>
            <a:spLocks noGrp="1"/>
          </p:cNvSpPr>
          <p:nvPr>
            <p:ph type="ftr" sz="quarter" idx="11"/>
          </p:nvPr>
        </p:nvSpPr>
        <p:spPr/>
        <p:txBody>
          <a:bodyPr rtlCol="0"/>
          <a:lstStyle>
            <a:lvl1pPr eaLnBrk="0" hangingPunct="0">
              <a:defRPr>
                <a:solidFill>
                  <a:prstClr val="black">
                    <a:tint val="75000"/>
                  </a:prstClr>
                </a:solidFill>
                <a:latin typeface="Arial" pitchFamily="34" charset="0"/>
              </a:defRPr>
            </a:lvl1pPr>
          </a:lstStyle>
          <a:p>
            <a:pPr>
              <a:defRPr/>
            </a:pPr>
            <a:endParaRPr lang="en-US" dirty="0"/>
          </a:p>
        </p:txBody>
      </p:sp>
      <p:sp>
        <p:nvSpPr>
          <p:cNvPr id="6" name="Slide Number Placeholder 5"/>
          <p:cNvSpPr>
            <a:spLocks noGrp="1"/>
          </p:cNvSpPr>
          <p:nvPr>
            <p:ph type="sldNum" sz="quarter" idx="12"/>
          </p:nvPr>
        </p:nvSpPr>
        <p:spPr/>
        <p:txBody>
          <a:bodyPr rtlCol="0"/>
          <a:lstStyle>
            <a:lvl1pPr eaLnBrk="0" hangingPunct="0">
              <a:defRPr>
                <a:solidFill>
                  <a:prstClr val="black">
                    <a:tint val="75000"/>
                  </a:prstClr>
                </a:solidFill>
                <a:latin typeface="Arial" pitchFamily="34" charset="0"/>
              </a:defRPr>
            </a:lvl1pPr>
          </a:lstStyle>
          <a:p>
            <a:pPr>
              <a:defRPr/>
            </a:pPr>
            <a:fld id="{6C17817C-568E-4DEE-91CD-541A83B57EDA}"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rtlCol="0"/>
          <a:lstStyle>
            <a:lvl1pPr eaLnBrk="0" hangingPunct="0">
              <a:defRPr>
                <a:solidFill>
                  <a:prstClr val="black">
                    <a:tint val="75000"/>
                  </a:prstClr>
                </a:solidFill>
                <a:latin typeface="Arial" pitchFamily="34" charset="0"/>
              </a:defRPr>
            </a:lvl1pPr>
          </a:lstStyle>
          <a:p>
            <a:pPr>
              <a:defRPr/>
            </a:pPr>
            <a:fld id="{486E5E20-3B66-4C93-83B9-F4FF466AC246}" type="datetime1">
              <a:rPr lang="en-US"/>
              <a:pPr>
                <a:defRPr/>
              </a:pPr>
              <a:t>10/22/2015</a:t>
            </a:fld>
            <a:endParaRPr lang="en-US" dirty="0"/>
          </a:p>
        </p:txBody>
      </p:sp>
      <p:sp>
        <p:nvSpPr>
          <p:cNvPr id="6" name="Footer Placeholder 5"/>
          <p:cNvSpPr>
            <a:spLocks noGrp="1"/>
          </p:cNvSpPr>
          <p:nvPr>
            <p:ph type="ftr" sz="quarter" idx="11"/>
          </p:nvPr>
        </p:nvSpPr>
        <p:spPr/>
        <p:txBody>
          <a:bodyPr rtlCol="0"/>
          <a:lstStyle>
            <a:lvl1pPr eaLnBrk="0" hangingPunct="0">
              <a:defRPr>
                <a:solidFill>
                  <a:prstClr val="black">
                    <a:tint val="75000"/>
                  </a:prstClr>
                </a:solidFill>
                <a:latin typeface="Arial" pitchFamily="34" charset="0"/>
              </a:defRPr>
            </a:lvl1pPr>
          </a:lstStyle>
          <a:p>
            <a:pPr>
              <a:defRPr/>
            </a:pPr>
            <a:endParaRPr lang="en-US" dirty="0"/>
          </a:p>
        </p:txBody>
      </p:sp>
      <p:sp>
        <p:nvSpPr>
          <p:cNvPr id="7" name="Slide Number Placeholder 6"/>
          <p:cNvSpPr>
            <a:spLocks noGrp="1"/>
          </p:cNvSpPr>
          <p:nvPr>
            <p:ph type="sldNum" sz="quarter" idx="12"/>
          </p:nvPr>
        </p:nvSpPr>
        <p:spPr/>
        <p:txBody>
          <a:bodyPr rtlCol="0"/>
          <a:lstStyle>
            <a:lvl1pPr eaLnBrk="0" hangingPunct="0">
              <a:defRPr>
                <a:solidFill>
                  <a:prstClr val="black">
                    <a:tint val="75000"/>
                  </a:prstClr>
                </a:solidFill>
                <a:latin typeface="Arial" pitchFamily="34" charset="0"/>
              </a:defRPr>
            </a:lvl1pPr>
          </a:lstStyle>
          <a:p>
            <a:pPr>
              <a:defRPr/>
            </a:pPr>
            <a:fld id="{2A7FE0AF-AAEB-4F48-950A-9C030063AC30}"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rtlCol="0"/>
          <a:lstStyle>
            <a:lvl1pPr eaLnBrk="0" hangingPunct="0">
              <a:defRPr>
                <a:solidFill>
                  <a:prstClr val="black">
                    <a:tint val="75000"/>
                  </a:prstClr>
                </a:solidFill>
                <a:latin typeface="Arial" pitchFamily="34" charset="0"/>
              </a:defRPr>
            </a:lvl1pPr>
          </a:lstStyle>
          <a:p>
            <a:pPr>
              <a:defRPr/>
            </a:pPr>
            <a:fld id="{99D7623E-6263-4ABC-A5AA-2FEAF973393D}" type="datetime1">
              <a:rPr lang="en-US"/>
              <a:pPr>
                <a:defRPr/>
              </a:pPr>
              <a:t>10/22/2015</a:t>
            </a:fld>
            <a:endParaRPr lang="en-US" dirty="0"/>
          </a:p>
        </p:txBody>
      </p:sp>
      <p:sp>
        <p:nvSpPr>
          <p:cNvPr id="8" name="Footer Placeholder 7"/>
          <p:cNvSpPr>
            <a:spLocks noGrp="1"/>
          </p:cNvSpPr>
          <p:nvPr>
            <p:ph type="ftr" sz="quarter" idx="11"/>
          </p:nvPr>
        </p:nvSpPr>
        <p:spPr/>
        <p:txBody>
          <a:bodyPr rtlCol="0"/>
          <a:lstStyle>
            <a:lvl1pPr eaLnBrk="0" hangingPunct="0">
              <a:defRPr>
                <a:solidFill>
                  <a:prstClr val="black">
                    <a:tint val="75000"/>
                  </a:prstClr>
                </a:solidFill>
                <a:latin typeface="Arial" pitchFamily="34" charset="0"/>
              </a:defRPr>
            </a:lvl1pPr>
          </a:lstStyle>
          <a:p>
            <a:pPr>
              <a:defRPr/>
            </a:pPr>
            <a:endParaRPr lang="en-US" dirty="0"/>
          </a:p>
        </p:txBody>
      </p:sp>
      <p:sp>
        <p:nvSpPr>
          <p:cNvPr id="9" name="Slide Number Placeholder 8"/>
          <p:cNvSpPr>
            <a:spLocks noGrp="1"/>
          </p:cNvSpPr>
          <p:nvPr>
            <p:ph type="sldNum" sz="quarter" idx="12"/>
          </p:nvPr>
        </p:nvSpPr>
        <p:spPr/>
        <p:txBody>
          <a:bodyPr rtlCol="0"/>
          <a:lstStyle>
            <a:lvl1pPr eaLnBrk="0" hangingPunct="0">
              <a:defRPr>
                <a:solidFill>
                  <a:prstClr val="black">
                    <a:tint val="75000"/>
                  </a:prstClr>
                </a:solidFill>
                <a:latin typeface="Arial" pitchFamily="34" charset="0"/>
              </a:defRPr>
            </a:lvl1pPr>
          </a:lstStyle>
          <a:p>
            <a:pPr>
              <a:defRPr/>
            </a:pPr>
            <a:fld id="{62B92813-213C-4D81-8DF1-943FC3611ACD}"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rtlCol="0"/>
          <a:lstStyle>
            <a:lvl1pPr eaLnBrk="0" hangingPunct="0">
              <a:defRPr>
                <a:solidFill>
                  <a:prstClr val="black">
                    <a:tint val="75000"/>
                  </a:prstClr>
                </a:solidFill>
                <a:latin typeface="Arial" pitchFamily="34" charset="0"/>
              </a:defRPr>
            </a:lvl1pPr>
          </a:lstStyle>
          <a:p>
            <a:pPr>
              <a:defRPr/>
            </a:pPr>
            <a:fld id="{04B81FFD-5214-4B9D-B897-BF5071D92CD6}" type="datetime1">
              <a:rPr lang="en-US"/>
              <a:pPr>
                <a:defRPr/>
              </a:pPr>
              <a:t>10/22/2015</a:t>
            </a:fld>
            <a:endParaRPr lang="en-US" dirty="0"/>
          </a:p>
        </p:txBody>
      </p:sp>
      <p:sp>
        <p:nvSpPr>
          <p:cNvPr id="4" name="Footer Placeholder 3"/>
          <p:cNvSpPr>
            <a:spLocks noGrp="1"/>
          </p:cNvSpPr>
          <p:nvPr>
            <p:ph type="ftr" sz="quarter" idx="11"/>
          </p:nvPr>
        </p:nvSpPr>
        <p:spPr/>
        <p:txBody>
          <a:bodyPr rtlCol="0"/>
          <a:lstStyle>
            <a:lvl1pPr eaLnBrk="0" hangingPunct="0">
              <a:defRPr>
                <a:solidFill>
                  <a:prstClr val="black">
                    <a:tint val="75000"/>
                  </a:prstClr>
                </a:solidFill>
                <a:latin typeface="Arial" pitchFamily="34" charset="0"/>
              </a:defRPr>
            </a:lvl1pPr>
          </a:lstStyle>
          <a:p>
            <a:pPr>
              <a:defRPr/>
            </a:pPr>
            <a:endParaRPr lang="en-US" dirty="0"/>
          </a:p>
        </p:txBody>
      </p:sp>
      <p:sp>
        <p:nvSpPr>
          <p:cNvPr id="5" name="Slide Number Placeholder 4"/>
          <p:cNvSpPr>
            <a:spLocks noGrp="1"/>
          </p:cNvSpPr>
          <p:nvPr>
            <p:ph type="sldNum" sz="quarter" idx="12"/>
          </p:nvPr>
        </p:nvSpPr>
        <p:spPr/>
        <p:txBody>
          <a:bodyPr rtlCol="0"/>
          <a:lstStyle>
            <a:lvl1pPr eaLnBrk="0" hangingPunct="0">
              <a:defRPr>
                <a:solidFill>
                  <a:prstClr val="black">
                    <a:tint val="75000"/>
                  </a:prstClr>
                </a:solidFill>
                <a:latin typeface="Arial" pitchFamily="34" charset="0"/>
              </a:defRPr>
            </a:lvl1pPr>
          </a:lstStyle>
          <a:p>
            <a:pPr>
              <a:defRPr/>
            </a:pPr>
            <a:fld id="{B6ADD28B-2D90-47F2-B5AB-7D066B7C0F75}"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Picture 6" descr="AdvantageBlueGreenTransitionSlide.png"/>
          <p:cNvPicPr>
            <a:picLocks noChangeAspect="1"/>
          </p:cNvPicPr>
          <p:nvPr userDrawn="1"/>
        </p:nvPicPr>
        <p:blipFill>
          <a:blip r:embed="rId2"/>
          <a:srcRect/>
          <a:stretch>
            <a:fillRect/>
          </a:stretch>
        </p:blipFill>
        <p:spPr bwMode="auto">
          <a:xfrm>
            <a:off x="-6350" y="0"/>
            <a:ext cx="9167813" cy="6877050"/>
          </a:xfrm>
          <a:prstGeom prst="rect">
            <a:avLst/>
          </a:prstGeom>
          <a:noFill/>
          <a:ln w="9525">
            <a:noFill/>
            <a:miter lim="800000"/>
            <a:headEnd/>
            <a:tailEnd/>
          </a:ln>
        </p:spPr>
      </p:pic>
      <p:sp>
        <p:nvSpPr>
          <p:cNvPr id="2" name="Title 1"/>
          <p:cNvSpPr>
            <a:spLocks noGrp="1"/>
          </p:cNvSpPr>
          <p:nvPr>
            <p:ph type="title"/>
          </p:nvPr>
        </p:nvSpPr>
        <p:spPr>
          <a:xfrm>
            <a:off x="457200" y="1822824"/>
            <a:ext cx="8229600" cy="2764117"/>
          </a:xfrm>
        </p:spPr>
        <p:txBody>
          <a:bodyPr>
            <a:noAutofit/>
          </a:bodyPr>
          <a:lstStyle>
            <a:lvl1pPr algn="l">
              <a:defRPr sz="6400" b="0" i="0">
                <a:solidFill>
                  <a:schemeClr val="bg1"/>
                </a:solidFill>
                <a:latin typeface="AauxPro OT Bold"/>
                <a:cs typeface="AauxPro OT Bold"/>
              </a:defRPr>
            </a:lvl1pPr>
          </a:lstStyle>
          <a:p>
            <a:r>
              <a:rPr lang="en-US" smtClean="0"/>
              <a:t>Click to edit Master title style</a:t>
            </a:r>
            <a:endParaRPr lang="en-US"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Box 1"/>
          <p:cNvSpPr txBox="1"/>
          <p:nvPr userDrawn="1"/>
        </p:nvSpPr>
        <p:spPr>
          <a:xfrm>
            <a:off x="8382000" y="6324600"/>
            <a:ext cx="381000" cy="276225"/>
          </a:xfrm>
          <a:prstGeom prst="rect">
            <a:avLst/>
          </a:prstGeom>
          <a:noFill/>
        </p:spPr>
        <p:txBody>
          <a:bodyPr>
            <a:spAutoFit/>
          </a:bodyPr>
          <a:lstStyle/>
          <a:p>
            <a:pPr defTabSz="914400" eaLnBrk="1" fontAlgn="auto" hangingPunct="1">
              <a:spcBef>
                <a:spcPts val="0"/>
              </a:spcBef>
              <a:spcAft>
                <a:spcPts val="0"/>
              </a:spcAft>
              <a:defRPr/>
            </a:pPr>
            <a:fld id="{6B524BA3-AD24-4EBA-B5FA-6812ED29F852}" type="slidenum">
              <a:rPr lang="en-US" sz="1200" b="1">
                <a:solidFill>
                  <a:prstClr val="white"/>
                </a:solidFill>
                <a:latin typeface="Calibri"/>
                <a:ea typeface="+mn-ea"/>
              </a:rPr>
              <a:pPr defTabSz="914400" eaLnBrk="1" fontAlgn="auto" hangingPunct="1">
                <a:spcBef>
                  <a:spcPts val="0"/>
                </a:spcBef>
                <a:spcAft>
                  <a:spcPts val="0"/>
                </a:spcAft>
                <a:defRPr/>
              </a:pPr>
              <a:t>‹#›</a:t>
            </a:fld>
            <a:endParaRPr lang="en-US" sz="1200" b="1" dirty="0">
              <a:solidFill>
                <a:prstClr val="white"/>
              </a:solidFill>
              <a:latin typeface="Calibri"/>
              <a:ea typeface="+mn-ea"/>
            </a:endParaRPr>
          </a:p>
        </p:txBody>
      </p:sp>
      <p:sp>
        <p:nvSpPr>
          <p:cNvPr id="3" name="Date Placeholder 1"/>
          <p:cNvSpPr>
            <a:spLocks noGrp="1"/>
          </p:cNvSpPr>
          <p:nvPr>
            <p:ph type="dt" sz="half" idx="10"/>
          </p:nvPr>
        </p:nvSpPr>
        <p:spPr/>
        <p:txBody>
          <a:bodyPr rtlCol="0"/>
          <a:lstStyle>
            <a:lvl1pPr eaLnBrk="0" hangingPunct="0">
              <a:defRPr>
                <a:solidFill>
                  <a:prstClr val="black">
                    <a:tint val="75000"/>
                  </a:prstClr>
                </a:solidFill>
                <a:latin typeface="Arial" pitchFamily="34" charset="0"/>
              </a:defRPr>
            </a:lvl1pPr>
          </a:lstStyle>
          <a:p>
            <a:pPr>
              <a:defRPr/>
            </a:pPr>
            <a:fld id="{B167C7AE-8633-4162-9A39-5CBE85581169}" type="datetime1">
              <a:rPr lang="en-US"/>
              <a:pPr>
                <a:defRPr/>
              </a:pPr>
              <a:t>10/22/2015</a:t>
            </a:fld>
            <a:endParaRPr lang="en-US" dirty="0"/>
          </a:p>
        </p:txBody>
      </p:sp>
      <p:sp>
        <p:nvSpPr>
          <p:cNvPr id="4" name="Footer Placeholder 2"/>
          <p:cNvSpPr>
            <a:spLocks noGrp="1"/>
          </p:cNvSpPr>
          <p:nvPr>
            <p:ph type="ftr" sz="quarter" idx="11"/>
          </p:nvPr>
        </p:nvSpPr>
        <p:spPr/>
        <p:txBody>
          <a:bodyPr rtlCol="0"/>
          <a:lstStyle>
            <a:lvl1pPr eaLnBrk="0" hangingPunct="0">
              <a:defRPr>
                <a:solidFill>
                  <a:prstClr val="black">
                    <a:tint val="75000"/>
                  </a:prstClr>
                </a:solidFill>
                <a:latin typeface="Arial" pitchFamily="34" charset="0"/>
              </a:defRPr>
            </a:lvl1pPr>
          </a:lstStyle>
          <a:p>
            <a:pPr>
              <a:defRPr/>
            </a:pP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rtlCol="0"/>
          <a:lstStyle>
            <a:lvl1pPr eaLnBrk="0" hangingPunct="0">
              <a:defRPr>
                <a:solidFill>
                  <a:prstClr val="black">
                    <a:tint val="75000"/>
                  </a:prstClr>
                </a:solidFill>
                <a:latin typeface="Arial" pitchFamily="34" charset="0"/>
              </a:defRPr>
            </a:lvl1pPr>
          </a:lstStyle>
          <a:p>
            <a:pPr>
              <a:defRPr/>
            </a:pPr>
            <a:fld id="{B7AE50DC-6D01-42CD-8329-0BD82ED1F29B}" type="datetime1">
              <a:rPr lang="en-US"/>
              <a:pPr>
                <a:defRPr/>
              </a:pPr>
              <a:t>10/22/2015</a:t>
            </a:fld>
            <a:endParaRPr lang="en-US" dirty="0"/>
          </a:p>
        </p:txBody>
      </p:sp>
      <p:sp>
        <p:nvSpPr>
          <p:cNvPr id="6" name="Footer Placeholder 5"/>
          <p:cNvSpPr>
            <a:spLocks noGrp="1"/>
          </p:cNvSpPr>
          <p:nvPr>
            <p:ph type="ftr" sz="quarter" idx="11"/>
          </p:nvPr>
        </p:nvSpPr>
        <p:spPr/>
        <p:txBody>
          <a:bodyPr rtlCol="0"/>
          <a:lstStyle>
            <a:lvl1pPr eaLnBrk="0" hangingPunct="0">
              <a:defRPr>
                <a:solidFill>
                  <a:prstClr val="black">
                    <a:tint val="75000"/>
                  </a:prstClr>
                </a:solidFill>
                <a:latin typeface="Arial" pitchFamily="34" charset="0"/>
              </a:defRPr>
            </a:lvl1pPr>
          </a:lstStyle>
          <a:p>
            <a:pPr>
              <a:defRPr/>
            </a:pPr>
            <a:endParaRPr lang="en-US" dirty="0"/>
          </a:p>
        </p:txBody>
      </p:sp>
      <p:sp>
        <p:nvSpPr>
          <p:cNvPr id="7" name="Slide Number Placeholder 6"/>
          <p:cNvSpPr>
            <a:spLocks noGrp="1"/>
          </p:cNvSpPr>
          <p:nvPr>
            <p:ph type="sldNum" sz="quarter" idx="12"/>
          </p:nvPr>
        </p:nvSpPr>
        <p:spPr/>
        <p:txBody>
          <a:bodyPr rtlCol="0"/>
          <a:lstStyle>
            <a:lvl1pPr eaLnBrk="0" hangingPunct="0">
              <a:defRPr>
                <a:solidFill>
                  <a:prstClr val="black">
                    <a:tint val="75000"/>
                  </a:prstClr>
                </a:solidFill>
                <a:latin typeface="Arial" pitchFamily="34" charset="0"/>
              </a:defRPr>
            </a:lvl1pPr>
          </a:lstStyle>
          <a:p>
            <a:pPr>
              <a:defRPr/>
            </a:pPr>
            <a:fld id="{45C185AA-A422-4E61-8A27-7E09CB249C10}"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rtlCol="0"/>
          <a:lstStyle>
            <a:lvl1pPr eaLnBrk="0" hangingPunct="0">
              <a:defRPr>
                <a:solidFill>
                  <a:prstClr val="black">
                    <a:tint val="75000"/>
                  </a:prstClr>
                </a:solidFill>
                <a:latin typeface="Arial" pitchFamily="34" charset="0"/>
              </a:defRPr>
            </a:lvl1pPr>
          </a:lstStyle>
          <a:p>
            <a:pPr>
              <a:defRPr/>
            </a:pPr>
            <a:fld id="{57A9EB39-FECF-4F7B-994E-7E181167E4FF}" type="datetime1">
              <a:rPr lang="en-US"/>
              <a:pPr>
                <a:defRPr/>
              </a:pPr>
              <a:t>10/22/2015</a:t>
            </a:fld>
            <a:endParaRPr lang="en-US" dirty="0"/>
          </a:p>
        </p:txBody>
      </p:sp>
      <p:sp>
        <p:nvSpPr>
          <p:cNvPr id="6" name="Footer Placeholder 5"/>
          <p:cNvSpPr>
            <a:spLocks noGrp="1"/>
          </p:cNvSpPr>
          <p:nvPr>
            <p:ph type="ftr" sz="quarter" idx="11"/>
          </p:nvPr>
        </p:nvSpPr>
        <p:spPr/>
        <p:txBody>
          <a:bodyPr rtlCol="0"/>
          <a:lstStyle>
            <a:lvl1pPr eaLnBrk="0" hangingPunct="0">
              <a:defRPr>
                <a:solidFill>
                  <a:prstClr val="black">
                    <a:tint val="75000"/>
                  </a:prstClr>
                </a:solidFill>
                <a:latin typeface="Arial" pitchFamily="34" charset="0"/>
              </a:defRPr>
            </a:lvl1pPr>
          </a:lstStyle>
          <a:p>
            <a:pPr>
              <a:defRPr/>
            </a:pPr>
            <a:endParaRPr lang="en-US" dirty="0"/>
          </a:p>
        </p:txBody>
      </p:sp>
      <p:sp>
        <p:nvSpPr>
          <p:cNvPr id="7" name="Slide Number Placeholder 6"/>
          <p:cNvSpPr>
            <a:spLocks noGrp="1"/>
          </p:cNvSpPr>
          <p:nvPr>
            <p:ph type="sldNum" sz="quarter" idx="12"/>
          </p:nvPr>
        </p:nvSpPr>
        <p:spPr/>
        <p:txBody>
          <a:bodyPr rtlCol="0"/>
          <a:lstStyle>
            <a:lvl1pPr eaLnBrk="0" hangingPunct="0">
              <a:defRPr>
                <a:solidFill>
                  <a:prstClr val="black">
                    <a:tint val="75000"/>
                  </a:prstClr>
                </a:solidFill>
                <a:latin typeface="Arial" pitchFamily="34" charset="0"/>
              </a:defRPr>
            </a:lvl1pPr>
          </a:lstStyle>
          <a:p>
            <a:pPr>
              <a:defRPr/>
            </a:pPr>
            <a:fld id="{564F6A1A-E06C-46DF-9DD5-951E5D5FAB47}"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rtlCol="0"/>
          <a:lstStyle>
            <a:lvl1pPr eaLnBrk="0" hangingPunct="0">
              <a:defRPr>
                <a:solidFill>
                  <a:prstClr val="black">
                    <a:tint val="75000"/>
                  </a:prstClr>
                </a:solidFill>
                <a:latin typeface="Arial" pitchFamily="34" charset="0"/>
              </a:defRPr>
            </a:lvl1pPr>
          </a:lstStyle>
          <a:p>
            <a:pPr>
              <a:defRPr/>
            </a:pPr>
            <a:fld id="{2BC62A99-D9C7-403C-AF7D-A735836F66D5}" type="datetime1">
              <a:rPr lang="en-US"/>
              <a:pPr>
                <a:defRPr/>
              </a:pPr>
              <a:t>10/22/2015</a:t>
            </a:fld>
            <a:endParaRPr lang="en-US" dirty="0"/>
          </a:p>
        </p:txBody>
      </p:sp>
      <p:sp>
        <p:nvSpPr>
          <p:cNvPr id="5" name="Footer Placeholder 4"/>
          <p:cNvSpPr>
            <a:spLocks noGrp="1"/>
          </p:cNvSpPr>
          <p:nvPr>
            <p:ph type="ftr" sz="quarter" idx="11"/>
          </p:nvPr>
        </p:nvSpPr>
        <p:spPr/>
        <p:txBody>
          <a:bodyPr rtlCol="0"/>
          <a:lstStyle>
            <a:lvl1pPr eaLnBrk="0" hangingPunct="0">
              <a:defRPr>
                <a:solidFill>
                  <a:prstClr val="black">
                    <a:tint val="75000"/>
                  </a:prstClr>
                </a:solidFill>
                <a:latin typeface="Arial" pitchFamily="34" charset="0"/>
              </a:defRPr>
            </a:lvl1pPr>
          </a:lstStyle>
          <a:p>
            <a:pPr>
              <a:defRPr/>
            </a:pPr>
            <a:endParaRPr lang="en-US" dirty="0"/>
          </a:p>
        </p:txBody>
      </p:sp>
      <p:sp>
        <p:nvSpPr>
          <p:cNvPr id="6" name="Slide Number Placeholder 5"/>
          <p:cNvSpPr>
            <a:spLocks noGrp="1"/>
          </p:cNvSpPr>
          <p:nvPr>
            <p:ph type="sldNum" sz="quarter" idx="12"/>
          </p:nvPr>
        </p:nvSpPr>
        <p:spPr/>
        <p:txBody>
          <a:bodyPr rtlCol="0"/>
          <a:lstStyle>
            <a:lvl1pPr eaLnBrk="0" hangingPunct="0">
              <a:defRPr>
                <a:solidFill>
                  <a:prstClr val="black">
                    <a:tint val="75000"/>
                  </a:prstClr>
                </a:solidFill>
                <a:latin typeface="Arial" pitchFamily="34" charset="0"/>
              </a:defRPr>
            </a:lvl1pPr>
          </a:lstStyle>
          <a:p>
            <a:pPr>
              <a:defRPr/>
            </a:pPr>
            <a:fld id="{C5FBDFBB-C0DD-441D-9416-98BE7324474E}" type="slidenum">
              <a:rPr lang="en-US"/>
              <a:pPr>
                <a:defRPr/>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rtlCol="0"/>
          <a:lstStyle>
            <a:lvl1pPr eaLnBrk="0" hangingPunct="0">
              <a:defRPr>
                <a:solidFill>
                  <a:prstClr val="black">
                    <a:tint val="75000"/>
                  </a:prstClr>
                </a:solidFill>
                <a:latin typeface="Arial" pitchFamily="34" charset="0"/>
              </a:defRPr>
            </a:lvl1pPr>
          </a:lstStyle>
          <a:p>
            <a:pPr>
              <a:defRPr/>
            </a:pPr>
            <a:fld id="{5BF8848D-4A2A-4907-98F1-CB0A235603D2}" type="datetime1">
              <a:rPr lang="en-US"/>
              <a:pPr>
                <a:defRPr/>
              </a:pPr>
              <a:t>10/22/2015</a:t>
            </a:fld>
            <a:endParaRPr lang="en-US" dirty="0"/>
          </a:p>
        </p:txBody>
      </p:sp>
      <p:sp>
        <p:nvSpPr>
          <p:cNvPr id="5" name="Footer Placeholder 4"/>
          <p:cNvSpPr>
            <a:spLocks noGrp="1"/>
          </p:cNvSpPr>
          <p:nvPr>
            <p:ph type="ftr" sz="quarter" idx="11"/>
          </p:nvPr>
        </p:nvSpPr>
        <p:spPr/>
        <p:txBody>
          <a:bodyPr rtlCol="0"/>
          <a:lstStyle>
            <a:lvl1pPr eaLnBrk="0" hangingPunct="0">
              <a:defRPr>
                <a:solidFill>
                  <a:prstClr val="black">
                    <a:tint val="75000"/>
                  </a:prstClr>
                </a:solidFill>
                <a:latin typeface="Arial" pitchFamily="34" charset="0"/>
              </a:defRPr>
            </a:lvl1pPr>
          </a:lstStyle>
          <a:p>
            <a:pPr>
              <a:defRPr/>
            </a:pPr>
            <a:endParaRPr lang="en-US" dirty="0"/>
          </a:p>
        </p:txBody>
      </p:sp>
      <p:sp>
        <p:nvSpPr>
          <p:cNvPr id="6" name="Slide Number Placeholder 5"/>
          <p:cNvSpPr>
            <a:spLocks noGrp="1"/>
          </p:cNvSpPr>
          <p:nvPr>
            <p:ph type="sldNum" sz="quarter" idx="12"/>
          </p:nvPr>
        </p:nvSpPr>
        <p:spPr/>
        <p:txBody>
          <a:bodyPr rtlCol="0"/>
          <a:lstStyle>
            <a:lvl1pPr eaLnBrk="0" hangingPunct="0">
              <a:defRPr>
                <a:solidFill>
                  <a:prstClr val="black">
                    <a:tint val="75000"/>
                  </a:prstClr>
                </a:solidFill>
                <a:latin typeface="Arial" pitchFamily="34" charset="0"/>
              </a:defRPr>
            </a:lvl1pPr>
          </a:lstStyle>
          <a:p>
            <a:pPr>
              <a:defRPr/>
            </a:pPr>
            <a:fld id="{42F4FFA8-130C-4252-9776-A355C0854F4F}"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2" name="Picture 6" descr="AdvantageBlueGreenTransitionSlide.png"/>
          <p:cNvPicPr>
            <a:picLocks noChangeAspect="1"/>
          </p:cNvPicPr>
          <p:nvPr userDrawn="1"/>
        </p:nvPicPr>
        <p:blipFill>
          <a:blip r:embed="rId2"/>
          <a:srcRect/>
          <a:stretch>
            <a:fillRect/>
          </a:stretch>
        </p:blipFill>
        <p:spPr bwMode="auto">
          <a:xfrm>
            <a:off x="-6350" y="0"/>
            <a:ext cx="9167813" cy="6877050"/>
          </a:xfrm>
          <a:prstGeom prst="rect">
            <a:avLst/>
          </a:prstGeom>
          <a:noFill/>
          <a:ln w="9525">
            <a:noFill/>
            <a:miter lim="800000"/>
            <a:headEnd/>
            <a:tailEnd/>
          </a:ln>
        </p:spPr>
      </p:pic>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2" name="Picture 6" descr="GreenTransitionSlide.png"/>
          <p:cNvPicPr>
            <a:picLocks noChangeAspect="1"/>
          </p:cNvPicPr>
          <p:nvPr userDrawn="1"/>
        </p:nvPicPr>
        <p:blipFill>
          <a:blip r:embed="rId2"/>
          <a:srcRect/>
          <a:stretch>
            <a:fillRect/>
          </a:stretch>
        </p:blipFill>
        <p:spPr bwMode="auto">
          <a:xfrm>
            <a:off x="0" y="0"/>
            <a:ext cx="9144000" cy="6872288"/>
          </a:xfrm>
          <a:prstGeom prst="rect">
            <a:avLst/>
          </a:prstGeom>
          <a:noFill/>
          <a:ln w="9525">
            <a:noFill/>
            <a:miter lim="800000"/>
            <a:headEnd/>
            <a:tailEnd/>
          </a:ln>
        </p:spPr>
      </p:pic>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2" name="Picture 6" descr="PurpleTransitionSlide.png"/>
          <p:cNvPicPr>
            <a:picLocks noChangeAspect="1"/>
          </p:cNvPicPr>
          <p:nvPr userDrawn="1"/>
        </p:nvPicPr>
        <p:blipFill>
          <a:blip r:embed="rId2"/>
          <a:srcRect/>
          <a:stretch>
            <a:fillRect/>
          </a:stretch>
        </p:blipFill>
        <p:spPr bwMode="auto">
          <a:xfrm>
            <a:off x="0" y="0"/>
            <a:ext cx="9144000" cy="6872288"/>
          </a:xfrm>
          <a:prstGeom prst="rect">
            <a:avLst/>
          </a:prstGeom>
          <a:noFill/>
          <a:ln w="9525">
            <a:noFill/>
            <a:miter lim="800000"/>
            <a:headEnd/>
            <a:tailEnd/>
          </a:ln>
        </p:spPr>
      </p:pic>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6" descr="OrangeTransitionSlide.png"/>
          <p:cNvPicPr>
            <a:picLocks noChangeAspect="1"/>
          </p:cNvPicPr>
          <p:nvPr userDrawn="1"/>
        </p:nvPicPr>
        <p:blipFill>
          <a:blip r:embed="rId2"/>
          <a:srcRect/>
          <a:stretch>
            <a:fillRect/>
          </a:stretch>
        </p:blipFill>
        <p:spPr bwMode="auto">
          <a:xfrm>
            <a:off x="0" y="0"/>
            <a:ext cx="9144000" cy="6872288"/>
          </a:xfrm>
          <a:prstGeom prst="rect">
            <a:avLst/>
          </a:prstGeom>
          <a:noFill/>
          <a:ln w="9525">
            <a:noFill/>
            <a:miter lim="800000"/>
            <a:headEnd/>
            <a:tailEnd/>
          </a:ln>
        </p:spPr>
      </p:pic>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4" name="Picture 8" descr="watermark__BLUE_logo.png"/>
          <p:cNvPicPr>
            <a:picLocks noChangeAspect="1"/>
          </p:cNvPicPr>
          <p:nvPr userDrawn="1"/>
        </p:nvPicPr>
        <p:blipFill>
          <a:blip r:embed="rId2">
            <a:grayscl/>
          </a:blip>
          <a:srcRect l="-46124" r="-31454" b="26685"/>
          <a:stretch>
            <a:fillRect/>
          </a:stretch>
        </p:blipFill>
        <p:spPr bwMode="auto">
          <a:xfrm>
            <a:off x="7188200" y="6043613"/>
            <a:ext cx="1955800" cy="814387"/>
          </a:xfrm>
          <a:prstGeom prst="rect">
            <a:avLst/>
          </a:prstGeom>
          <a:noFill/>
          <a:ln w="9525">
            <a:noFill/>
            <a:miter lim="800000"/>
            <a:headEnd/>
            <a:tailEnd/>
          </a:ln>
        </p:spPr>
      </p:pic>
      <p:sp>
        <p:nvSpPr>
          <p:cNvPr id="2" name="Title 1"/>
          <p:cNvSpPr>
            <a:spLocks noGrp="1"/>
          </p:cNvSpPr>
          <p:nvPr>
            <p:ph type="title"/>
          </p:nvPr>
        </p:nvSpPr>
        <p:spPr>
          <a:xfrm>
            <a:off x="428555" y="1484208"/>
            <a:ext cx="7919578" cy="2910762"/>
          </a:xfrm>
        </p:spPr>
        <p:txBody>
          <a:bodyPr anchor="t">
            <a:normAutofit/>
          </a:bodyPr>
          <a:lstStyle>
            <a:lvl1pPr marL="119063" indent="-119063" algn="l">
              <a:buFont typeface="Arial"/>
              <a:buChar char="•"/>
              <a:defRPr sz="1800" b="0" i="0" cap="none">
                <a:solidFill>
                  <a:srgbClr val="4D4D4D"/>
                </a:solidFill>
                <a:latin typeface="AauxPro OT Regular"/>
                <a:cs typeface="AauxPro OT Regular"/>
              </a:defRPr>
            </a:lvl1pPr>
          </a:lstStyle>
          <a:p>
            <a:r>
              <a:rPr lang="en-US" smtClean="0"/>
              <a:t>Click to edit Master title style</a:t>
            </a:r>
            <a:endParaRPr lang="en-US" dirty="0"/>
          </a:p>
        </p:txBody>
      </p:sp>
      <p:sp>
        <p:nvSpPr>
          <p:cNvPr id="3" name="Text Placeholder 2"/>
          <p:cNvSpPr>
            <a:spLocks noGrp="1"/>
          </p:cNvSpPr>
          <p:nvPr>
            <p:ph type="body" idx="1"/>
          </p:nvPr>
        </p:nvSpPr>
        <p:spPr>
          <a:xfrm>
            <a:off x="428555" y="831648"/>
            <a:ext cx="7919578" cy="558513"/>
          </a:xfrm>
        </p:spPr>
        <p:txBody>
          <a:bodyPr anchor="ctr"/>
          <a:lstStyle>
            <a:lvl1pPr marL="0" indent="0" algn="l">
              <a:buNone/>
              <a:defRPr sz="2000" b="0" i="0">
                <a:solidFill>
                  <a:srgbClr val="004C93"/>
                </a:solidFill>
                <a:latin typeface="AauxPro OT Bold"/>
                <a:cs typeface="AauxPro OT Bold"/>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pic>
        <p:nvPicPr>
          <p:cNvPr id="2" name="Picture 8" descr="watermark__BLUE_logo.png"/>
          <p:cNvPicPr>
            <a:picLocks noChangeAspect="1"/>
          </p:cNvPicPr>
          <p:nvPr userDrawn="1"/>
        </p:nvPicPr>
        <p:blipFill>
          <a:blip r:embed="rId2">
            <a:grayscl/>
          </a:blip>
          <a:srcRect l="-46124" r="-31454" b="26685"/>
          <a:stretch>
            <a:fillRect/>
          </a:stretch>
        </p:blipFill>
        <p:spPr bwMode="auto">
          <a:xfrm>
            <a:off x="7188200" y="6043613"/>
            <a:ext cx="1955800" cy="814387"/>
          </a:xfrm>
          <a:prstGeom prst="rect">
            <a:avLst/>
          </a:prstGeom>
          <a:noFill/>
          <a:ln w="9525">
            <a:noFill/>
            <a:miter lim="800000"/>
            <a:headEnd/>
            <a:tailEnd/>
          </a:ln>
        </p:spPr>
      </p:pic>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2" name="Picture 8" descr="watermark__BLUE_logo.png"/>
          <p:cNvPicPr>
            <a:picLocks noChangeAspect="1"/>
          </p:cNvPicPr>
          <p:nvPr userDrawn="1"/>
        </p:nvPicPr>
        <p:blipFill>
          <a:blip r:embed="rId2">
            <a:grayscl/>
          </a:blip>
          <a:srcRect l="-46124" r="-31454" b="26685"/>
          <a:stretch>
            <a:fillRect/>
          </a:stretch>
        </p:blipFill>
        <p:spPr bwMode="auto">
          <a:xfrm>
            <a:off x="7188200" y="6043613"/>
            <a:ext cx="1955800" cy="814387"/>
          </a:xfrm>
          <a:prstGeom prst="rect">
            <a:avLst/>
          </a:prstGeom>
          <a:noFill/>
          <a:ln w="9525">
            <a:noFill/>
            <a:miter lim="800000"/>
            <a:headEnd/>
            <a:tailEnd/>
          </a:ln>
        </p:spPr>
      </p:pic>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defRPr>
            </a:lvl1pPr>
          </a:lstStyle>
          <a:p>
            <a:pPr>
              <a:defRPr/>
            </a:pPr>
            <a:fld id="{6802993B-2128-43F5-9B39-EA3CF5F0D965}" type="datetime1">
              <a:rPr lang="en-US"/>
              <a:pPr>
                <a:defRPr/>
              </a:pPr>
              <a:t>10/22/2015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defRPr>
            </a:lvl1pPr>
          </a:lstStyle>
          <a:p>
            <a:pPr>
              <a:defRPr/>
            </a:pPr>
            <a:fld id="{C9996E5D-46CE-451A-95D0-F8F9324DD0BA}"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5749" r:id="rId1"/>
    <p:sldLayoutId id="2147485750" r:id="rId2"/>
    <p:sldLayoutId id="2147485751" r:id="rId3"/>
    <p:sldLayoutId id="2147485752" r:id="rId4"/>
    <p:sldLayoutId id="2147485753" r:id="rId5"/>
    <p:sldLayoutId id="2147485754" r:id="rId6"/>
    <p:sldLayoutId id="2147485755" r:id="rId7"/>
    <p:sldLayoutId id="2147485756" r:id="rId8"/>
    <p:sldLayoutId id="2147485757" r:id="rId9"/>
    <p:sldLayoutId id="2147485758" r:id="rId10"/>
    <p:sldLayoutId id="2147485759" r:id="rId11"/>
    <p:sldLayoutId id="2147485760" r:id="rId12"/>
    <p:sldLayoutId id="2147485761" r:id="rId13"/>
  </p:sldLayoutIdLst>
  <p:transition/>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ヒラギノ角ゴ Pro W3" charset="-128"/>
          <a:cs typeface="ヒラギノ角ゴ Pro W3" charset="-128"/>
        </a:defRPr>
      </a:lvl1pPr>
      <a:lvl2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2pPr>
      <a:lvl3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3pPr>
      <a:lvl4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4pPr>
      <a:lvl5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5pPr>
      <a:lvl6pPr marL="4572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4" charset="0"/>
              </a:defRPr>
            </a:lvl1pPr>
          </a:lstStyle>
          <a:p>
            <a:fld id="{0F405B5E-AE8B-4E06-8F77-46379BA8D61A}" type="datetime1">
              <a:rPr lang="en-US"/>
              <a:pPr/>
              <a:t>10/22/2015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4" charset="0"/>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defRPr>
            </a:lvl1pPr>
          </a:lstStyle>
          <a:p>
            <a:fld id="{21BA8C40-D398-4CBB-A6C9-41AA561E8BB6}"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5795" r:id="rId1"/>
    <p:sldLayoutId id="2147485796" r:id="rId2"/>
    <p:sldLayoutId id="2147485797" r:id="rId3"/>
    <p:sldLayoutId id="2147485798" r:id="rId4"/>
    <p:sldLayoutId id="2147485799" r:id="rId5"/>
    <p:sldLayoutId id="2147485800" r:id="rId6"/>
    <p:sldLayoutId id="2147485801" r:id="rId7"/>
    <p:sldLayoutId id="2147485802" r:id="rId8"/>
    <p:sldLayoutId id="2147485803" r:id="rId9"/>
    <p:sldLayoutId id="2147485804" r:id="rId10"/>
    <p:sldLayoutId id="2147485805"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oleObject" Target="../embeddings/Microsoft_Office_Excel_97-2003_Worksheet3.xls"/><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oleObject" Target="../embeddings/Microsoft_Office_Excel_97-2003_Worksheet2.xls"/><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7.emf"/><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7.png"/><Relationship Id="rId7" Type="http://schemas.openxmlformats.org/officeDocument/2006/relationships/diagramQuickStyle" Target="../diagrams/quickStyle1.xml"/><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8.png"/><Relationship Id="rId9" Type="http://schemas.microsoft.com/office/2007/relationships/diagramDrawing" Target="../diagrams/drawing1.xml"/></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7.png"/><Relationship Id="rId7" Type="http://schemas.openxmlformats.org/officeDocument/2006/relationships/diagramQuickStyle" Target="../diagrams/quickStyle2.xml"/><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8.png"/><Relationship Id="rId9" Type="http://schemas.microsoft.com/office/2007/relationships/diagramDrawing" Target="../diagrams/drawing2.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oleObject" Target="../embeddings/Microsoft_Office_Excel_97-2003_Worksheet1.xls"/><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tx2"/>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65538" name="TextBox 4"/>
          <p:cNvSpPr txBox="1">
            <a:spLocks noChangeArrowheads="1"/>
          </p:cNvSpPr>
          <p:nvPr/>
        </p:nvSpPr>
        <p:spPr bwMode="auto">
          <a:xfrm>
            <a:off x="1038225" y="1924050"/>
            <a:ext cx="7124700" cy="1384995"/>
          </a:xfrm>
          <a:prstGeom prst="rect">
            <a:avLst/>
          </a:prstGeom>
          <a:noFill/>
          <a:ln w="9525">
            <a:noFill/>
            <a:miter lim="800000"/>
            <a:headEnd/>
            <a:tailEnd/>
          </a:ln>
        </p:spPr>
        <p:txBody>
          <a:bodyPr>
            <a:spAutoFit/>
          </a:bodyPr>
          <a:lstStyle/>
          <a:p>
            <a:pPr algn="ctr" eaLnBrk="1" hangingPunct="1"/>
            <a:r>
              <a:rPr lang="en-US" altLang="en-US" sz="2800" dirty="0" smtClean="0">
                <a:solidFill>
                  <a:schemeClr val="bg1"/>
                </a:solidFill>
              </a:rPr>
              <a:t>University Faculty Senate Plenary Meeting </a:t>
            </a:r>
            <a:endParaRPr lang="en-US" altLang="en-US" sz="2800" dirty="0">
              <a:solidFill>
                <a:schemeClr val="bg1"/>
              </a:solidFill>
            </a:endParaRPr>
          </a:p>
          <a:p>
            <a:pPr algn="ctr" eaLnBrk="1" hangingPunct="1"/>
            <a:r>
              <a:rPr lang="en-US" altLang="en-US" sz="2800" dirty="0">
                <a:solidFill>
                  <a:schemeClr val="bg1"/>
                </a:solidFill>
              </a:rPr>
              <a:t> </a:t>
            </a:r>
          </a:p>
          <a:p>
            <a:pPr algn="ctr" eaLnBrk="1" hangingPunct="1"/>
            <a:endParaRPr lang="en-US" altLang="en-US" sz="2800" dirty="0">
              <a:solidFill>
                <a:schemeClr val="bg1"/>
              </a:solidFill>
            </a:endParaRPr>
          </a:p>
        </p:txBody>
      </p:sp>
      <p:sp>
        <p:nvSpPr>
          <p:cNvPr id="65539" name="TextBox 5"/>
          <p:cNvSpPr txBox="1">
            <a:spLocks noChangeArrowheads="1"/>
          </p:cNvSpPr>
          <p:nvPr/>
        </p:nvSpPr>
        <p:spPr bwMode="auto">
          <a:xfrm>
            <a:off x="1038225" y="5113338"/>
            <a:ext cx="5143500" cy="954087"/>
          </a:xfrm>
          <a:prstGeom prst="rect">
            <a:avLst/>
          </a:prstGeom>
          <a:noFill/>
          <a:ln w="9525">
            <a:noFill/>
            <a:miter lim="800000"/>
            <a:headEnd/>
            <a:tailEnd/>
          </a:ln>
        </p:spPr>
        <p:txBody>
          <a:bodyPr>
            <a:spAutoFit/>
          </a:bodyPr>
          <a:lstStyle/>
          <a:p>
            <a:pPr eaLnBrk="1" hangingPunct="1"/>
            <a:r>
              <a:rPr lang="en-US" altLang="en-US" sz="1400" b="1" dirty="0">
                <a:solidFill>
                  <a:schemeClr val="bg1"/>
                </a:solidFill>
              </a:rPr>
              <a:t>Carlos N. </a:t>
            </a:r>
            <a:r>
              <a:rPr lang="en-US" altLang="en-US" sz="1400" b="1" dirty="0" smtClean="0">
                <a:solidFill>
                  <a:schemeClr val="bg1"/>
                </a:solidFill>
              </a:rPr>
              <a:t>Medina, Ed.D.</a:t>
            </a:r>
            <a:endParaRPr lang="en-US" altLang="en-US" sz="1400" b="1" dirty="0">
              <a:solidFill>
                <a:schemeClr val="bg1"/>
              </a:solidFill>
            </a:endParaRPr>
          </a:p>
          <a:p>
            <a:pPr eaLnBrk="1" hangingPunct="1"/>
            <a:r>
              <a:rPr lang="en-US" altLang="en-US" sz="1400" dirty="0">
                <a:solidFill>
                  <a:schemeClr val="bg1"/>
                </a:solidFill>
              </a:rPr>
              <a:t>Chief Diversity Officer and Senior Associate Vice Chancellor</a:t>
            </a:r>
          </a:p>
          <a:p>
            <a:pPr eaLnBrk="1" hangingPunct="1"/>
            <a:r>
              <a:rPr lang="en-US" altLang="en-US" sz="1400" dirty="0">
                <a:solidFill>
                  <a:schemeClr val="bg1"/>
                </a:solidFill>
              </a:rPr>
              <a:t>Office of Diversity, Equity and Inclusion</a:t>
            </a:r>
          </a:p>
          <a:p>
            <a:pPr eaLnBrk="1" hangingPunct="1"/>
            <a:r>
              <a:rPr lang="en-US" altLang="en-US" sz="1400" dirty="0">
                <a:solidFill>
                  <a:schemeClr val="bg1"/>
                </a:solidFill>
              </a:rPr>
              <a:t>State University of New York</a:t>
            </a:r>
          </a:p>
        </p:txBody>
      </p:sp>
      <p:sp>
        <p:nvSpPr>
          <p:cNvPr id="65540" name="TextBox 3"/>
          <p:cNvSpPr txBox="1">
            <a:spLocks noChangeArrowheads="1"/>
          </p:cNvSpPr>
          <p:nvPr/>
        </p:nvSpPr>
        <p:spPr bwMode="auto">
          <a:xfrm>
            <a:off x="1897063" y="2514600"/>
            <a:ext cx="5413375" cy="707886"/>
          </a:xfrm>
          <a:prstGeom prst="rect">
            <a:avLst/>
          </a:prstGeom>
          <a:noFill/>
          <a:ln w="9525">
            <a:noFill/>
            <a:miter lim="800000"/>
            <a:headEnd/>
            <a:tailEnd/>
          </a:ln>
        </p:spPr>
        <p:txBody>
          <a:bodyPr>
            <a:spAutoFit/>
          </a:bodyPr>
          <a:lstStyle/>
          <a:p>
            <a:pPr algn="ctr"/>
            <a:r>
              <a:rPr lang="en-US" sz="2000" dirty="0" smtClean="0">
                <a:solidFill>
                  <a:schemeClr val="bg1"/>
                </a:solidFill>
              </a:rPr>
              <a:t>SUNY’s Diversity, Equity and Inclusion Policy</a:t>
            </a:r>
          </a:p>
          <a:p>
            <a:pPr algn="ctr"/>
            <a:r>
              <a:rPr lang="en-US" sz="2000" dirty="0" smtClean="0">
                <a:solidFill>
                  <a:schemeClr val="bg1"/>
                </a:solidFill>
              </a:rPr>
              <a:t>October 23, 2015</a:t>
            </a:r>
            <a:endParaRPr lang="en-US" sz="2000" dirty="0">
              <a:solidFill>
                <a:schemeClr val="bg1"/>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1" descr="SUNY_Blue_Bar-01.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pic>
        <p:nvPicPr>
          <p:cNvPr id="1029" name="Picture 2" descr="SUNY_small_logo-01.png"/>
          <p:cNvPicPr>
            <a:picLocks noChangeAspect="1"/>
          </p:cNvPicPr>
          <p:nvPr/>
        </p:nvPicPr>
        <p:blipFill>
          <a:blip r:embed="rId5"/>
          <a:srcRect/>
          <a:stretch>
            <a:fillRect/>
          </a:stretch>
        </p:blipFill>
        <p:spPr bwMode="auto">
          <a:xfrm>
            <a:off x="0" y="0"/>
            <a:ext cx="9144000" cy="6858000"/>
          </a:xfrm>
          <a:prstGeom prst="rect">
            <a:avLst/>
          </a:prstGeom>
          <a:noFill/>
          <a:ln w="9525">
            <a:noFill/>
            <a:miter lim="800000"/>
            <a:headEnd/>
            <a:tailEnd/>
          </a:ln>
        </p:spPr>
      </p:pic>
      <p:sp>
        <p:nvSpPr>
          <p:cNvPr id="1030" name="TextBox 7"/>
          <p:cNvSpPr txBox="1">
            <a:spLocks noChangeArrowheads="1"/>
          </p:cNvSpPr>
          <p:nvPr/>
        </p:nvSpPr>
        <p:spPr bwMode="auto">
          <a:xfrm>
            <a:off x="2198688" y="438150"/>
            <a:ext cx="6369050" cy="708025"/>
          </a:xfrm>
          <a:prstGeom prst="rect">
            <a:avLst/>
          </a:prstGeom>
          <a:noFill/>
          <a:ln w="9525">
            <a:noFill/>
            <a:miter lim="800000"/>
            <a:headEnd/>
            <a:tailEnd/>
          </a:ln>
        </p:spPr>
        <p:txBody>
          <a:bodyPr wrap="none">
            <a:spAutoFit/>
          </a:bodyPr>
          <a:lstStyle/>
          <a:p>
            <a:pPr algn="ctr" eaLnBrk="1" hangingPunct="1"/>
            <a:r>
              <a:rPr lang="en-US" altLang="en-US" sz="2000" b="1" dirty="0">
                <a:solidFill>
                  <a:schemeClr val="bg1"/>
                </a:solidFill>
                <a:latin typeface="AauxPro OT Bold"/>
              </a:rPr>
              <a:t>Changing Demographics Demand </a:t>
            </a:r>
            <a:br>
              <a:rPr lang="en-US" altLang="en-US" sz="2000" b="1" dirty="0">
                <a:solidFill>
                  <a:schemeClr val="bg1"/>
                </a:solidFill>
                <a:latin typeface="AauxPro OT Bold"/>
              </a:rPr>
            </a:br>
            <a:r>
              <a:rPr lang="en-US" altLang="en-US" sz="2000" b="1" dirty="0">
                <a:solidFill>
                  <a:schemeClr val="bg1"/>
                </a:solidFill>
                <a:latin typeface="AauxPro OT Bold"/>
              </a:rPr>
              <a:t> Greater Focus on Under-Represented Populations</a:t>
            </a:r>
          </a:p>
        </p:txBody>
      </p:sp>
      <p:sp>
        <p:nvSpPr>
          <p:cNvPr id="1031" name="Rectangle 5"/>
          <p:cNvSpPr>
            <a:spLocks noChangeArrowheads="1"/>
          </p:cNvSpPr>
          <p:nvPr/>
        </p:nvSpPr>
        <p:spPr bwMode="auto">
          <a:xfrm>
            <a:off x="381000" y="1485900"/>
            <a:ext cx="3629025" cy="646113"/>
          </a:xfrm>
          <a:prstGeom prst="rect">
            <a:avLst/>
          </a:prstGeom>
          <a:noFill/>
          <a:ln w="9525">
            <a:noFill/>
            <a:miter lim="800000"/>
            <a:headEnd/>
            <a:tailEnd/>
          </a:ln>
        </p:spPr>
        <p:txBody>
          <a:bodyPr>
            <a:spAutoFit/>
          </a:bodyPr>
          <a:lstStyle/>
          <a:p>
            <a:pPr algn="ctr" eaLnBrk="1" hangingPunct="1"/>
            <a:r>
              <a:rPr lang="en-US" altLang="en-US" dirty="0"/>
              <a:t>Population Increase, Ages 0-24,</a:t>
            </a:r>
          </a:p>
          <a:p>
            <a:pPr algn="ctr" eaLnBrk="1" hangingPunct="1"/>
            <a:r>
              <a:rPr lang="en-US" altLang="en-US" dirty="0"/>
              <a:t> (in millions)</a:t>
            </a:r>
          </a:p>
        </p:txBody>
      </p:sp>
      <p:sp>
        <p:nvSpPr>
          <p:cNvPr id="1032" name="Rectangle 7"/>
          <p:cNvSpPr>
            <a:spLocks noChangeArrowheads="1"/>
          </p:cNvSpPr>
          <p:nvPr/>
        </p:nvSpPr>
        <p:spPr bwMode="auto">
          <a:xfrm>
            <a:off x="4219575" y="1485900"/>
            <a:ext cx="3657600" cy="646113"/>
          </a:xfrm>
          <a:prstGeom prst="rect">
            <a:avLst/>
          </a:prstGeom>
          <a:noFill/>
          <a:ln w="9525">
            <a:noFill/>
            <a:miter lim="800000"/>
            <a:headEnd/>
            <a:tailEnd/>
          </a:ln>
        </p:spPr>
        <p:txBody>
          <a:bodyPr>
            <a:spAutoFit/>
          </a:bodyPr>
          <a:lstStyle/>
          <a:p>
            <a:pPr algn="ctr" eaLnBrk="1" hangingPunct="1"/>
            <a:r>
              <a:rPr lang="en-US" altLang="en-US" dirty="0"/>
              <a:t>Percentage Increase, Ages 0-24, (percentage) </a:t>
            </a:r>
          </a:p>
        </p:txBody>
      </p:sp>
      <p:graphicFrame>
        <p:nvGraphicFramePr>
          <p:cNvPr id="1026" name="Content Placeholder 7"/>
          <p:cNvGraphicFramePr>
            <a:graphicFrameLocks/>
          </p:cNvGraphicFramePr>
          <p:nvPr/>
        </p:nvGraphicFramePr>
        <p:xfrm>
          <a:off x="330200" y="2235200"/>
          <a:ext cx="3711575" cy="4556125"/>
        </p:xfrm>
        <a:graphic>
          <a:graphicData uri="http://schemas.openxmlformats.org/presentationml/2006/ole">
            <p:oleObj spid="_x0000_s1026" r:id="rId6" imgW="3712786" imgH="4554107" progId="Excel.Sheet.8">
              <p:embed/>
            </p:oleObj>
          </a:graphicData>
        </a:graphic>
      </p:graphicFrame>
      <p:graphicFrame>
        <p:nvGraphicFramePr>
          <p:cNvPr id="1027" name="Content Placeholder 8"/>
          <p:cNvGraphicFramePr>
            <a:graphicFrameLocks/>
          </p:cNvGraphicFramePr>
          <p:nvPr/>
        </p:nvGraphicFramePr>
        <p:xfrm>
          <a:off x="4292600" y="1889125"/>
          <a:ext cx="4316413" cy="4902200"/>
        </p:xfrm>
        <a:graphic>
          <a:graphicData uri="http://schemas.openxmlformats.org/presentationml/2006/ole">
            <p:oleObj spid="_x0000_s1027" r:id="rId7" imgW="4316342" imgH="4901609" progId="Excel.Sheet.8">
              <p:embed/>
            </p:oleObj>
          </a:graphicData>
        </a:graphic>
      </p:graphicFrame>
      <p:sp>
        <p:nvSpPr>
          <p:cNvPr id="1033" name="Rectangle 10"/>
          <p:cNvSpPr>
            <a:spLocks noChangeArrowheads="1"/>
          </p:cNvSpPr>
          <p:nvPr/>
        </p:nvSpPr>
        <p:spPr bwMode="auto">
          <a:xfrm>
            <a:off x="685800" y="6308725"/>
            <a:ext cx="4781550" cy="215900"/>
          </a:xfrm>
          <a:prstGeom prst="rect">
            <a:avLst/>
          </a:prstGeom>
          <a:noFill/>
          <a:ln w="9525">
            <a:noFill/>
            <a:miter lim="800000"/>
            <a:headEnd/>
            <a:tailEnd/>
          </a:ln>
        </p:spPr>
        <p:txBody>
          <a:bodyPr>
            <a:spAutoFit/>
          </a:bodyPr>
          <a:lstStyle/>
          <a:p>
            <a:pPr eaLnBrk="1" hangingPunct="1"/>
            <a:r>
              <a:rPr lang="en-US" altLang="en-US" sz="800" b="1" dirty="0"/>
              <a:t>Note: </a:t>
            </a:r>
            <a:r>
              <a:rPr lang="en-US" altLang="en-US" sz="800" dirty="0"/>
              <a:t>Projected Population Growth,  Ages 0-24, 2010-2050</a:t>
            </a:r>
          </a:p>
        </p:txBody>
      </p:sp>
      <p:sp>
        <p:nvSpPr>
          <p:cNvPr id="1034" name="Rectangle 11"/>
          <p:cNvSpPr>
            <a:spLocks noChangeArrowheads="1"/>
          </p:cNvSpPr>
          <p:nvPr/>
        </p:nvSpPr>
        <p:spPr bwMode="auto">
          <a:xfrm>
            <a:off x="685800" y="6524625"/>
            <a:ext cx="7686675" cy="215900"/>
          </a:xfrm>
          <a:prstGeom prst="rect">
            <a:avLst/>
          </a:prstGeom>
          <a:noFill/>
          <a:ln w="9525">
            <a:noFill/>
            <a:miter lim="800000"/>
            <a:headEnd/>
            <a:tailEnd/>
          </a:ln>
        </p:spPr>
        <p:txBody>
          <a:bodyPr>
            <a:spAutoFit/>
          </a:bodyPr>
          <a:lstStyle/>
          <a:p>
            <a:pPr eaLnBrk="1" hangingPunct="1"/>
            <a:r>
              <a:rPr lang="en-US" altLang="en-US" sz="800" b="1" dirty="0"/>
              <a:t>Source: </a:t>
            </a:r>
            <a:r>
              <a:rPr lang="fr-FR" altLang="en-US" sz="800" dirty="0"/>
              <a:t>National Population Projections, U.S.  Census Bureau.  Released 2008; NCHEMS, </a:t>
            </a:r>
            <a:r>
              <a:rPr lang="en-US" altLang="en-US" sz="800" dirty="0"/>
              <a:t>Adding It Up, 2007</a:t>
            </a:r>
          </a:p>
        </p:txBody>
      </p:sp>
    </p:spTree>
  </p:cSld>
  <p:clrMapOvr>
    <a:masterClrMapping/>
  </p:clrMapOvr>
  <p:transition spd="med">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descr="SUNY_Blue_Bar-01.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44035" name="Picture 2" descr="SUNY_small_logo-01.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44036" name="TextBox 7"/>
          <p:cNvSpPr txBox="1">
            <a:spLocks noChangeArrowheads="1"/>
          </p:cNvSpPr>
          <p:nvPr/>
        </p:nvSpPr>
        <p:spPr bwMode="auto">
          <a:xfrm>
            <a:off x="2341563" y="142875"/>
            <a:ext cx="6507162" cy="830263"/>
          </a:xfrm>
          <a:prstGeom prst="rect">
            <a:avLst/>
          </a:prstGeom>
          <a:noFill/>
          <a:ln w="9525">
            <a:noFill/>
            <a:miter lim="800000"/>
            <a:headEnd/>
            <a:tailEnd/>
          </a:ln>
        </p:spPr>
        <p:txBody>
          <a:bodyPr>
            <a:spAutoFit/>
          </a:bodyPr>
          <a:lstStyle/>
          <a:p>
            <a:pPr algn="ctr" eaLnBrk="1" hangingPunct="1"/>
            <a:r>
              <a:rPr lang="en-US" altLang="en-US" sz="2400" b="1" dirty="0">
                <a:solidFill>
                  <a:schemeClr val="bg1"/>
                </a:solidFill>
                <a:latin typeface="AauxPro OT Bold"/>
              </a:rPr>
              <a:t>Race/Ethnicity Distribution of all SUNY Campus Employees - Fall 2013</a:t>
            </a:r>
          </a:p>
        </p:txBody>
      </p:sp>
      <p:pic>
        <p:nvPicPr>
          <p:cNvPr id="44037" name="Picture 6"/>
          <p:cNvPicPr>
            <a:picLocks noChangeAspect="1" noChangeArrowheads="1"/>
          </p:cNvPicPr>
          <p:nvPr/>
        </p:nvPicPr>
        <p:blipFill>
          <a:blip r:embed="rId5"/>
          <a:srcRect/>
          <a:stretch>
            <a:fillRect/>
          </a:stretch>
        </p:blipFill>
        <p:spPr bwMode="auto">
          <a:xfrm>
            <a:off x="923925" y="1571625"/>
            <a:ext cx="7267575" cy="4829175"/>
          </a:xfrm>
          <a:prstGeom prst="rect">
            <a:avLst/>
          </a:prstGeom>
          <a:noFill/>
          <a:ln w="9525">
            <a:noFill/>
            <a:miter lim="800000"/>
            <a:headEnd/>
            <a:tailEnd/>
          </a:ln>
        </p:spPr>
      </p:pic>
    </p:spTree>
  </p:cSld>
  <p:clrMapOvr>
    <a:masterClrMapping/>
  </p:clrMapOvr>
  <p:transition spd="med">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 descr="SUNYwhite_small_logotext-01.png"/>
          <p:cNvPicPr>
            <a:picLocks noChangeAspect="1"/>
          </p:cNvPicPr>
          <p:nvPr/>
        </p:nvPicPr>
        <p:blipFill>
          <a:blip r:embed="rId3"/>
          <a:srcRect/>
          <a:stretch>
            <a:fillRect/>
          </a:stretch>
        </p:blipFill>
        <p:spPr bwMode="auto">
          <a:xfrm>
            <a:off x="7938" y="0"/>
            <a:ext cx="9144000" cy="6858000"/>
          </a:xfrm>
          <a:prstGeom prst="rect">
            <a:avLst/>
          </a:prstGeom>
          <a:noFill/>
          <a:ln w="9525">
            <a:noFill/>
            <a:miter lim="800000"/>
            <a:headEnd/>
            <a:tailEnd/>
          </a:ln>
        </p:spPr>
      </p:pic>
      <p:sp>
        <p:nvSpPr>
          <p:cNvPr id="6" name="TextBox 5"/>
          <p:cNvSpPr txBox="1"/>
          <p:nvPr/>
        </p:nvSpPr>
        <p:spPr>
          <a:xfrm>
            <a:off x="2552700" y="144463"/>
            <a:ext cx="5726113" cy="585787"/>
          </a:xfrm>
          <a:prstGeom prst="rect">
            <a:avLst/>
          </a:prstGeom>
          <a:noFill/>
          <a:ln>
            <a:noFill/>
          </a:ln>
        </p:spPr>
        <p:txBody>
          <a:bodyPr>
            <a:spAutoFit/>
          </a:bodyPr>
          <a:lstStyle/>
          <a:p>
            <a:pPr algn="ctr">
              <a:defRPr/>
            </a:pPr>
            <a:r>
              <a:rPr lang="en-US" sz="1600" b="1" dirty="0">
                <a:solidFill>
                  <a:schemeClr val="tx2">
                    <a:lumMod val="75000"/>
                  </a:schemeClr>
                </a:solidFill>
                <a:latin typeface="AauxPro OT Bold"/>
              </a:rPr>
              <a:t>Percent Minority and International Employees by </a:t>
            </a:r>
          </a:p>
          <a:p>
            <a:pPr algn="ctr">
              <a:defRPr/>
            </a:pPr>
            <a:r>
              <a:rPr lang="en-US" sz="1600" b="1" dirty="0">
                <a:solidFill>
                  <a:schemeClr val="tx2">
                    <a:lumMod val="75000"/>
                  </a:schemeClr>
                </a:solidFill>
                <a:latin typeface="AauxPro OT Bold"/>
              </a:rPr>
              <a:t>State-Operated Institution - Fall </a:t>
            </a:r>
            <a:r>
              <a:rPr lang="en-US" sz="1600" b="1" dirty="0" smtClean="0">
                <a:solidFill>
                  <a:schemeClr val="tx2">
                    <a:lumMod val="75000"/>
                  </a:schemeClr>
                </a:solidFill>
                <a:latin typeface="AauxPro OT Bold"/>
              </a:rPr>
              <a:t>2013</a:t>
            </a:r>
            <a:endParaRPr lang="en-US" sz="1600" b="1" dirty="0">
              <a:solidFill>
                <a:schemeClr val="tx2">
                  <a:lumMod val="75000"/>
                </a:schemeClr>
              </a:solidFill>
              <a:latin typeface="AauxPro OT Bold"/>
            </a:endParaRPr>
          </a:p>
        </p:txBody>
      </p:sp>
      <p:pic>
        <p:nvPicPr>
          <p:cNvPr id="43012" name="Picture 2"/>
          <p:cNvPicPr>
            <a:picLocks noChangeAspect="1" noChangeArrowheads="1"/>
          </p:cNvPicPr>
          <p:nvPr/>
        </p:nvPicPr>
        <p:blipFill>
          <a:blip r:embed="rId4"/>
          <a:srcRect/>
          <a:stretch>
            <a:fillRect/>
          </a:stretch>
        </p:blipFill>
        <p:spPr bwMode="auto">
          <a:xfrm>
            <a:off x="2754313" y="730250"/>
            <a:ext cx="5106987" cy="6092825"/>
          </a:xfrm>
          <a:prstGeom prst="rect">
            <a:avLst/>
          </a:prstGeom>
          <a:noFill/>
          <a:ln w="9525">
            <a:noFill/>
            <a:miter lim="800000"/>
            <a:headEnd/>
            <a:tailEnd/>
          </a:ln>
        </p:spPr>
      </p:pic>
      <p:cxnSp>
        <p:nvCxnSpPr>
          <p:cNvPr id="7" name="Straight Connector 6"/>
          <p:cNvCxnSpPr/>
          <p:nvPr/>
        </p:nvCxnSpPr>
        <p:spPr>
          <a:xfrm>
            <a:off x="3267075" y="2628900"/>
            <a:ext cx="6096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cSld>
  <p:clrMapOvr>
    <a:masterClrMapping/>
  </p:clrMapOvr>
  <p:transition spd="med">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descr="SUNY_Blue_Bar-01.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44035" name="Picture 2" descr="SUNY_small_logo-01.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44036" name="TextBox 7"/>
          <p:cNvSpPr txBox="1">
            <a:spLocks noChangeArrowheads="1"/>
          </p:cNvSpPr>
          <p:nvPr/>
        </p:nvSpPr>
        <p:spPr bwMode="auto">
          <a:xfrm>
            <a:off x="2341563" y="142875"/>
            <a:ext cx="6507162" cy="830997"/>
          </a:xfrm>
          <a:prstGeom prst="rect">
            <a:avLst/>
          </a:prstGeom>
          <a:noFill/>
          <a:ln w="9525">
            <a:noFill/>
            <a:miter lim="800000"/>
            <a:headEnd/>
            <a:tailEnd/>
          </a:ln>
        </p:spPr>
        <p:txBody>
          <a:bodyPr>
            <a:spAutoFit/>
          </a:bodyPr>
          <a:lstStyle/>
          <a:p>
            <a:pPr algn="ctr" eaLnBrk="1" hangingPunct="1"/>
            <a:r>
              <a:rPr lang="en-US" altLang="en-US" sz="2400" b="1" dirty="0">
                <a:solidFill>
                  <a:schemeClr val="bg1"/>
                </a:solidFill>
                <a:latin typeface="AauxPro OT Bold"/>
              </a:rPr>
              <a:t>Race/Ethnicity Distribution of </a:t>
            </a:r>
            <a:r>
              <a:rPr lang="en-US" altLang="en-US" sz="2400" b="1" dirty="0" smtClean="0">
                <a:solidFill>
                  <a:schemeClr val="bg1"/>
                </a:solidFill>
                <a:latin typeface="AauxPro OT Bold"/>
              </a:rPr>
              <a:t>Full-Time SUNY Campus </a:t>
            </a:r>
            <a:r>
              <a:rPr lang="en-US" altLang="en-US" sz="2400" b="1" u="sng" dirty="0" smtClean="0">
                <a:solidFill>
                  <a:schemeClr val="bg1"/>
                </a:solidFill>
                <a:latin typeface="AauxPro OT Bold"/>
              </a:rPr>
              <a:t>Faculty</a:t>
            </a:r>
            <a:r>
              <a:rPr lang="en-US" altLang="en-US" sz="2400" b="1" dirty="0" smtClean="0">
                <a:solidFill>
                  <a:schemeClr val="bg1"/>
                </a:solidFill>
                <a:latin typeface="AauxPro OT Bold"/>
              </a:rPr>
              <a:t>, </a:t>
            </a:r>
            <a:r>
              <a:rPr lang="en-US" altLang="en-US" sz="2400" b="1" dirty="0">
                <a:solidFill>
                  <a:schemeClr val="bg1"/>
                </a:solidFill>
                <a:latin typeface="AauxPro OT Bold"/>
              </a:rPr>
              <a:t>Fall 2013</a:t>
            </a:r>
          </a:p>
        </p:txBody>
      </p:sp>
      <p:pic>
        <p:nvPicPr>
          <p:cNvPr id="168962" name="Picture 2"/>
          <p:cNvPicPr>
            <a:picLocks noChangeAspect="1" noChangeArrowheads="1"/>
          </p:cNvPicPr>
          <p:nvPr/>
        </p:nvPicPr>
        <p:blipFill>
          <a:blip r:embed="rId5"/>
          <a:srcRect/>
          <a:stretch>
            <a:fillRect/>
          </a:stretch>
        </p:blipFill>
        <p:spPr bwMode="auto">
          <a:xfrm>
            <a:off x="1209675" y="1500188"/>
            <a:ext cx="7219950" cy="5034965"/>
          </a:xfrm>
          <a:prstGeom prst="rect">
            <a:avLst/>
          </a:prstGeom>
          <a:noFill/>
          <a:ln w="9525">
            <a:noFill/>
            <a:miter lim="800000"/>
            <a:headEnd/>
            <a:tailEnd/>
          </a:ln>
        </p:spPr>
      </p:pic>
    </p:spTree>
  </p:cSld>
  <p:clrMapOvr>
    <a:masterClrMapping/>
  </p:clrMapOvr>
  <p:transition spd="med">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descr="SUNY_Blue_Bar-01.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44035" name="Picture 2" descr="SUNY_small_logo-01.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44036" name="TextBox 7"/>
          <p:cNvSpPr txBox="1">
            <a:spLocks noChangeArrowheads="1"/>
          </p:cNvSpPr>
          <p:nvPr/>
        </p:nvSpPr>
        <p:spPr bwMode="auto">
          <a:xfrm>
            <a:off x="2341563" y="142875"/>
            <a:ext cx="6507162" cy="830997"/>
          </a:xfrm>
          <a:prstGeom prst="rect">
            <a:avLst/>
          </a:prstGeom>
          <a:noFill/>
          <a:ln w="9525">
            <a:noFill/>
            <a:miter lim="800000"/>
            <a:headEnd/>
            <a:tailEnd/>
          </a:ln>
        </p:spPr>
        <p:txBody>
          <a:bodyPr>
            <a:spAutoFit/>
          </a:bodyPr>
          <a:lstStyle/>
          <a:p>
            <a:pPr algn="ctr" eaLnBrk="1" hangingPunct="1"/>
            <a:r>
              <a:rPr lang="en-US" altLang="en-US" sz="2400" b="1" dirty="0">
                <a:solidFill>
                  <a:schemeClr val="bg1"/>
                </a:solidFill>
                <a:latin typeface="AauxPro OT Bold"/>
              </a:rPr>
              <a:t>Race/Ethnicity Distribution of </a:t>
            </a:r>
            <a:r>
              <a:rPr lang="en-US" altLang="en-US" sz="2400" b="1" dirty="0" smtClean="0">
                <a:solidFill>
                  <a:schemeClr val="bg1"/>
                </a:solidFill>
                <a:latin typeface="AauxPro OT Bold"/>
              </a:rPr>
              <a:t>Full-Time SUNY Campus </a:t>
            </a:r>
            <a:r>
              <a:rPr lang="en-US" altLang="en-US" sz="2400" b="1" u="sng" dirty="0" smtClean="0">
                <a:solidFill>
                  <a:schemeClr val="bg1"/>
                </a:solidFill>
                <a:latin typeface="AauxPro OT Bold"/>
              </a:rPr>
              <a:t>Professionals</a:t>
            </a:r>
            <a:r>
              <a:rPr lang="en-US" altLang="en-US" sz="2400" b="1" dirty="0" smtClean="0">
                <a:solidFill>
                  <a:schemeClr val="bg1"/>
                </a:solidFill>
                <a:latin typeface="AauxPro OT Bold"/>
              </a:rPr>
              <a:t>, </a:t>
            </a:r>
            <a:r>
              <a:rPr lang="en-US" altLang="en-US" sz="2400" b="1" dirty="0">
                <a:solidFill>
                  <a:schemeClr val="bg1"/>
                </a:solidFill>
                <a:latin typeface="AauxPro OT Bold"/>
              </a:rPr>
              <a:t>Fall 2013</a:t>
            </a:r>
          </a:p>
        </p:txBody>
      </p:sp>
      <p:pic>
        <p:nvPicPr>
          <p:cNvPr id="169986" name="Picture 2"/>
          <p:cNvPicPr>
            <a:picLocks noChangeAspect="1" noChangeArrowheads="1"/>
          </p:cNvPicPr>
          <p:nvPr/>
        </p:nvPicPr>
        <p:blipFill>
          <a:blip r:embed="rId5"/>
          <a:srcRect/>
          <a:stretch>
            <a:fillRect/>
          </a:stretch>
        </p:blipFill>
        <p:spPr bwMode="auto">
          <a:xfrm>
            <a:off x="1400174" y="1463732"/>
            <a:ext cx="7134225" cy="4927543"/>
          </a:xfrm>
          <a:prstGeom prst="rect">
            <a:avLst/>
          </a:prstGeom>
          <a:noFill/>
          <a:ln w="9525">
            <a:noFill/>
            <a:miter lim="800000"/>
            <a:headEnd/>
            <a:tailEnd/>
          </a:ln>
        </p:spPr>
      </p:pic>
    </p:spTree>
  </p:cSld>
  <p:clrMapOvr>
    <a:masterClrMapping/>
  </p:clrMapOvr>
  <p:transition spd="med">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descr="SUNY_Blue_Bar-01.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44035" name="Picture 2" descr="SUNY_small_logo-01.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44036" name="TextBox 7"/>
          <p:cNvSpPr txBox="1">
            <a:spLocks noChangeArrowheads="1"/>
          </p:cNvSpPr>
          <p:nvPr/>
        </p:nvSpPr>
        <p:spPr bwMode="auto">
          <a:xfrm>
            <a:off x="2341563" y="142875"/>
            <a:ext cx="6507162" cy="1200329"/>
          </a:xfrm>
          <a:prstGeom prst="rect">
            <a:avLst/>
          </a:prstGeom>
          <a:noFill/>
          <a:ln w="9525">
            <a:noFill/>
            <a:miter lim="800000"/>
            <a:headEnd/>
            <a:tailEnd/>
          </a:ln>
        </p:spPr>
        <p:txBody>
          <a:bodyPr>
            <a:spAutoFit/>
          </a:bodyPr>
          <a:lstStyle/>
          <a:p>
            <a:pPr algn="ctr" eaLnBrk="1" hangingPunct="1"/>
            <a:r>
              <a:rPr lang="en-US" altLang="en-US" sz="2400" b="1" dirty="0" smtClean="0">
                <a:solidFill>
                  <a:schemeClr val="bg1"/>
                </a:solidFill>
                <a:latin typeface="AauxPro OT Bold"/>
              </a:rPr>
              <a:t>URM Full-Time </a:t>
            </a:r>
            <a:r>
              <a:rPr lang="en-US" altLang="en-US" sz="2400" b="1" u="sng" dirty="0" smtClean="0">
                <a:solidFill>
                  <a:schemeClr val="bg1"/>
                </a:solidFill>
                <a:latin typeface="AauxPro OT Bold"/>
              </a:rPr>
              <a:t>Faculty</a:t>
            </a:r>
            <a:r>
              <a:rPr lang="en-US" altLang="en-US" sz="2400" b="1" dirty="0" smtClean="0">
                <a:solidFill>
                  <a:schemeClr val="bg1"/>
                </a:solidFill>
                <a:latin typeface="AauxPro OT Bold"/>
              </a:rPr>
              <a:t> at SUNY State-Operated Institutions vs. National Public 4-Year Institutions, </a:t>
            </a:r>
            <a:r>
              <a:rPr lang="en-US" altLang="en-US" sz="2400" b="1" dirty="0">
                <a:solidFill>
                  <a:schemeClr val="bg1"/>
                </a:solidFill>
                <a:latin typeface="AauxPro OT Bold"/>
              </a:rPr>
              <a:t>Fall 2013</a:t>
            </a:r>
          </a:p>
        </p:txBody>
      </p:sp>
      <p:pic>
        <p:nvPicPr>
          <p:cNvPr id="171010" name="Picture 2"/>
          <p:cNvPicPr>
            <a:picLocks noChangeAspect="1" noChangeArrowheads="1"/>
          </p:cNvPicPr>
          <p:nvPr/>
        </p:nvPicPr>
        <p:blipFill>
          <a:blip r:embed="rId5"/>
          <a:srcRect/>
          <a:stretch>
            <a:fillRect/>
          </a:stretch>
        </p:blipFill>
        <p:spPr bwMode="auto">
          <a:xfrm>
            <a:off x="344035" y="1771651"/>
            <a:ext cx="8504690" cy="4400550"/>
          </a:xfrm>
          <a:prstGeom prst="rect">
            <a:avLst/>
          </a:prstGeom>
          <a:noFill/>
          <a:ln w="9525">
            <a:noFill/>
            <a:miter lim="800000"/>
            <a:headEnd/>
            <a:tailEnd/>
          </a:ln>
        </p:spPr>
      </p:pic>
    </p:spTree>
  </p:cSld>
  <p:clrMapOvr>
    <a:masterClrMapping/>
  </p:clrMapOvr>
  <p:transition spd="med">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descr="SUNY_Blue_Bar-01.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44035" name="Picture 2" descr="SUNY_small_logo-01.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44036" name="TextBox 7"/>
          <p:cNvSpPr txBox="1">
            <a:spLocks noChangeArrowheads="1"/>
          </p:cNvSpPr>
          <p:nvPr/>
        </p:nvSpPr>
        <p:spPr bwMode="auto">
          <a:xfrm>
            <a:off x="2341563" y="142875"/>
            <a:ext cx="6507162" cy="1200329"/>
          </a:xfrm>
          <a:prstGeom prst="rect">
            <a:avLst/>
          </a:prstGeom>
          <a:noFill/>
          <a:ln w="9525">
            <a:noFill/>
            <a:miter lim="800000"/>
            <a:headEnd/>
            <a:tailEnd/>
          </a:ln>
        </p:spPr>
        <p:txBody>
          <a:bodyPr>
            <a:spAutoFit/>
          </a:bodyPr>
          <a:lstStyle/>
          <a:p>
            <a:pPr algn="ctr" eaLnBrk="1" hangingPunct="1"/>
            <a:r>
              <a:rPr lang="en-US" altLang="en-US" sz="2400" b="1" dirty="0" smtClean="0">
                <a:solidFill>
                  <a:schemeClr val="bg1"/>
                </a:solidFill>
                <a:latin typeface="AauxPro OT Bold"/>
              </a:rPr>
              <a:t>URM Full-Time </a:t>
            </a:r>
            <a:r>
              <a:rPr lang="en-US" altLang="en-US" sz="2400" b="1" u="sng" dirty="0" smtClean="0">
                <a:solidFill>
                  <a:schemeClr val="bg1"/>
                </a:solidFill>
                <a:latin typeface="AauxPro OT Bold"/>
              </a:rPr>
              <a:t>Professionals</a:t>
            </a:r>
            <a:r>
              <a:rPr lang="en-US" altLang="en-US" sz="2400" b="1" dirty="0" smtClean="0">
                <a:solidFill>
                  <a:schemeClr val="bg1"/>
                </a:solidFill>
                <a:latin typeface="AauxPro OT Bold"/>
              </a:rPr>
              <a:t> at SUNY State-Operated Institutions vs. National Public 4-Year Institutions, </a:t>
            </a:r>
            <a:r>
              <a:rPr lang="en-US" altLang="en-US" sz="2400" b="1" dirty="0">
                <a:solidFill>
                  <a:schemeClr val="bg1"/>
                </a:solidFill>
                <a:latin typeface="AauxPro OT Bold"/>
              </a:rPr>
              <a:t>Fall 2013</a:t>
            </a:r>
          </a:p>
        </p:txBody>
      </p:sp>
      <p:pic>
        <p:nvPicPr>
          <p:cNvPr id="173058" name="Picture 2"/>
          <p:cNvPicPr>
            <a:picLocks noChangeAspect="1" noChangeArrowheads="1"/>
          </p:cNvPicPr>
          <p:nvPr/>
        </p:nvPicPr>
        <p:blipFill>
          <a:blip r:embed="rId5"/>
          <a:srcRect/>
          <a:stretch>
            <a:fillRect/>
          </a:stretch>
        </p:blipFill>
        <p:spPr bwMode="auto">
          <a:xfrm>
            <a:off x="158749" y="1851331"/>
            <a:ext cx="8689975" cy="4430407"/>
          </a:xfrm>
          <a:prstGeom prst="rect">
            <a:avLst/>
          </a:prstGeom>
          <a:noFill/>
          <a:ln w="9525">
            <a:noFill/>
            <a:miter lim="800000"/>
            <a:headEnd/>
            <a:tailEnd/>
          </a:ln>
        </p:spPr>
      </p:pic>
    </p:spTree>
  </p:cSld>
  <p:clrMapOvr>
    <a:masterClrMapping/>
  </p:clrMapOvr>
  <p:transition spd="med">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descr="SUNY_Blue_Bar-01.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44035" name="Picture 2" descr="SUNY_small_logo-01.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44036" name="TextBox 7"/>
          <p:cNvSpPr txBox="1">
            <a:spLocks noChangeArrowheads="1"/>
          </p:cNvSpPr>
          <p:nvPr/>
        </p:nvSpPr>
        <p:spPr bwMode="auto">
          <a:xfrm>
            <a:off x="2341563" y="142875"/>
            <a:ext cx="6507162" cy="1200329"/>
          </a:xfrm>
          <a:prstGeom prst="rect">
            <a:avLst/>
          </a:prstGeom>
          <a:noFill/>
          <a:ln w="9525">
            <a:noFill/>
            <a:miter lim="800000"/>
            <a:headEnd/>
            <a:tailEnd/>
          </a:ln>
        </p:spPr>
        <p:txBody>
          <a:bodyPr>
            <a:spAutoFit/>
          </a:bodyPr>
          <a:lstStyle/>
          <a:p>
            <a:pPr algn="ctr" eaLnBrk="1" hangingPunct="1"/>
            <a:r>
              <a:rPr lang="en-US" altLang="en-US" sz="2400" b="1" dirty="0" smtClean="0">
                <a:solidFill>
                  <a:schemeClr val="bg1"/>
                </a:solidFill>
                <a:latin typeface="AauxPro OT Bold"/>
              </a:rPr>
              <a:t>Full-Time Campus Employees in Management Occupations by Gender, Fall 2013</a:t>
            </a:r>
            <a:endParaRPr lang="en-US" altLang="en-US" sz="2400" b="1" dirty="0">
              <a:solidFill>
                <a:schemeClr val="bg1"/>
              </a:solidFill>
              <a:latin typeface="AauxPro OT Bold"/>
            </a:endParaRPr>
          </a:p>
        </p:txBody>
      </p:sp>
      <p:graphicFrame>
        <p:nvGraphicFramePr>
          <p:cNvPr id="6" name="Table 5"/>
          <p:cNvGraphicFramePr>
            <a:graphicFrameLocks noGrp="1"/>
          </p:cNvGraphicFramePr>
          <p:nvPr>
            <p:extLst>
              <p:ext uri="{D42A27DB-BD31-4B8C-83A1-F6EECF244321}">
                <p14:modId xmlns:p14="http://schemas.microsoft.com/office/powerpoint/2010/main" xmlns="" val="1849336998"/>
              </p:ext>
            </p:extLst>
          </p:nvPr>
        </p:nvGraphicFramePr>
        <p:xfrm>
          <a:off x="1209674" y="2000250"/>
          <a:ext cx="6696075" cy="2614231"/>
        </p:xfrm>
        <a:graphic>
          <a:graphicData uri="http://schemas.openxmlformats.org/drawingml/2006/table">
            <a:tbl>
              <a:tblPr firstRow="1" bandRow="1">
                <a:tableStyleId>{6E25E649-3F16-4E02-A733-19D2CDBF48F0}</a:tableStyleId>
              </a:tblPr>
              <a:tblGrid>
                <a:gridCol w="2699887"/>
                <a:gridCol w="1877404"/>
                <a:gridCol w="2118784"/>
              </a:tblGrid>
              <a:tr h="1104900">
                <a:tc>
                  <a:txBody>
                    <a:bodyPr/>
                    <a:lstStyle/>
                    <a:p>
                      <a:pPr algn="ctr"/>
                      <a:r>
                        <a:rPr lang="en-US" sz="2400" dirty="0" smtClean="0"/>
                        <a:t>Sector</a:t>
                      </a:r>
                      <a:endParaRPr lang="en-US" sz="2400" dirty="0">
                        <a:latin typeface="Arial" pitchFamily="34" charset="0"/>
                        <a:cs typeface="Arial" pitchFamily="34" charset="0"/>
                      </a:endParaRPr>
                    </a:p>
                  </a:txBody>
                  <a:tcPr marL="25400" marR="25400" marT="12701" marB="12701" anchor="ctr"/>
                </a:tc>
                <a:tc>
                  <a:txBody>
                    <a:bodyPr/>
                    <a:lstStyle/>
                    <a:p>
                      <a:pPr algn="ctr"/>
                      <a:r>
                        <a:rPr lang="en-US" sz="2400" dirty="0" smtClean="0"/>
                        <a:t>Male</a:t>
                      </a:r>
                      <a:endParaRPr lang="en-US" sz="2400" dirty="0">
                        <a:latin typeface="Arial" pitchFamily="34" charset="0"/>
                        <a:cs typeface="Arial" pitchFamily="34" charset="0"/>
                      </a:endParaRPr>
                    </a:p>
                  </a:txBody>
                  <a:tcPr marL="25400" marR="25400" marT="12701" marB="12701" anchor="ctr"/>
                </a:tc>
                <a:tc>
                  <a:txBody>
                    <a:bodyPr/>
                    <a:lstStyle/>
                    <a:p>
                      <a:pPr algn="ctr"/>
                      <a:r>
                        <a:rPr lang="en-US" sz="2400" dirty="0" smtClean="0"/>
                        <a:t>Female</a:t>
                      </a:r>
                      <a:endParaRPr lang="en-US" sz="2400" dirty="0">
                        <a:latin typeface="Arial" pitchFamily="34" charset="0"/>
                        <a:cs typeface="Arial" pitchFamily="34" charset="0"/>
                      </a:endParaRPr>
                    </a:p>
                  </a:txBody>
                  <a:tcPr marL="25400" marR="25400" marT="12701" marB="12701" anchor="ctr"/>
                </a:tc>
              </a:tr>
              <a:tr h="771525">
                <a:tc>
                  <a:txBody>
                    <a:bodyPr/>
                    <a:lstStyle/>
                    <a:p>
                      <a:pPr algn="l"/>
                      <a:r>
                        <a:rPr lang="en-US" sz="1800" baseline="0" dirty="0" smtClean="0"/>
                        <a:t>All SUNY Sectors </a:t>
                      </a:r>
                      <a:endParaRPr lang="en-US" sz="1800" b="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800" dirty="0" smtClean="0"/>
                        <a:t>45.8%</a:t>
                      </a:r>
                      <a:endParaRPr lang="en-US" sz="18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800" dirty="0" smtClean="0"/>
                        <a:t>54.2%</a:t>
                      </a:r>
                      <a:endParaRPr lang="en-US" sz="1800" dirty="0">
                        <a:solidFill>
                          <a:schemeClr val="tx2">
                            <a:lumMod val="75000"/>
                          </a:schemeClr>
                        </a:solidFill>
                        <a:latin typeface="Arial" pitchFamily="34" charset="0"/>
                        <a:cs typeface="Arial" pitchFamily="34" charset="0"/>
                      </a:endParaRPr>
                    </a:p>
                  </a:txBody>
                  <a:tcPr marL="25400" marR="25400" marT="12701" marB="12701" anchor="ctr"/>
                </a:tc>
              </a:tr>
              <a:tr h="737806">
                <a:tc>
                  <a:txBody>
                    <a:bodyPr/>
                    <a:lstStyle/>
                    <a:p>
                      <a:pPr lvl="0" algn="l"/>
                      <a:r>
                        <a:rPr lang="en-US" sz="1800" dirty="0" smtClean="0"/>
                        <a:t>State Operated</a:t>
                      </a:r>
                      <a:endParaRPr lang="en-US" sz="18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800" dirty="0" smtClean="0"/>
                        <a:t>46.5%</a:t>
                      </a:r>
                      <a:endParaRPr lang="en-US" sz="18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800" dirty="0" smtClean="0"/>
                        <a:t>53.5%</a:t>
                      </a:r>
                      <a:endParaRPr lang="en-US" sz="1800" dirty="0">
                        <a:solidFill>
                          <a:schemeClr val="tx2">
                            <a:lumMod val="75000"/>
                          </a:schemeClr>
                        </a:solidFill>
                        <a:latin typeface="Arial" pitchFamily="34" charset="0"/>
                        <a:cs typeface="Arial" pitchFamily="34" charset="0"/>
                      </a:endParaRPr>
                    </a:p>
                  </a:txBody>
                  <a:tcPr marL="25400" marR="25400" marT="12701" marB="12701" anchor="ctr"/>
                </a:tc>
              </a:tr>
            </a:tbl>
          </a:graphicData>
        </a:graphic>
      </p:graphicFrame>
      <p:sp>
        <p:nvSpPr>
          <p:cNvPr id="7" name="TextBox 6"/>
          <p:cNvSpPr txBox="1"/>
          <p:nvPr/>
        </p:nvSpPr>
        <p:spPr>
          <a:xfrm>
            <a:off x="1209674" y="4614481"/>
            <a:ext cx="4794902" cy="369332"/>
          </a:xfrm>
          <a:prstGeom prst="rect">
            <a:avLst/>
          </a:prstGeom>
          <a:noFill/>
        </p:spPr>
        <p:txBody>
          <a:bodyPr wrap="none" rtlCol="0">
            <a:spAutoFit/>
          </a:bodyPr>
          <a:lstStyle/>
          <a:p>
            <a:r>
              <a:rPr lang="en-US" sz="900" i="1" dirty="0" smtClean="0"/>
              <a:t>SUNY System Administration Office of Institutional Research and Data Analytics                </a:t>
            </a:r>
          </a:p>
          <a:p>
            <a:r>
              <a:rPr lang="en-US" sz="900" i="1" dirty="0" smtClean="0"/>
              <a:t>Source: IPEDS 2013 Human Resource Survey</a:t>
            </a:r>
            <a:endParaRPr lang="en-US" sz="900" i="1" dirty="0"/>
          </a:p>
        </p:txBody>
      </p:sp>
    </p:spTree>
  </p:cSld>
  <p:clrMapOvr>
    <a:masterClrMapping/>
  </p:clrMapOvr>
  <p:transition spd="med">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descr="SUNY_Blue_Bar-01.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44035" name="Picture 2" descr="SUNY_small_logo-01.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44036" name="TextBox 7"/>
          <p:cNvSpPr txBox="1">
            <a:spLocks noChangeArrowheads="1"/>
          </p:cNvSpPr>
          <p:nvPr/>
        </p:nvSpPr>
        <p:spPr bwMode="auto">
          <a:xfrm>
            <a:off x="2341563" y="142875"/>
            <a:ext cx="6507162" cy="1200329"/>
          </a:xfrm>
          <a:prstGeom prst="rect">
            <a:avLst/>
          </a:prstGeom>
          <a:noFill/>
          <a:ln w="9525">
            <a:noFill/>
            <a:miter lim="800000"/>
            <a:headEnd/>
            <a:tailEnd/>
          </a:ln>
        </p:spPr>
        <p:txBody>
          <a:bodyPr>
            <a:spAutoFit/>
          </a:bodyPr>
          <a:lstStyle/>
          <a:p>
            <a:pPr algn="ctr" eaLnBrk="1" hangingPunct="1"/>
            <a:r>
              <a:rPr lang="en-US" altLang="en-US" sz="2400" b="1" dirty="0" smtClean="0">
                <a:solidFill>
                  <a:schemeClr val="bg1"/>
                </a:solidFill>
                <a:latin typeface="AauxPro OT Bold"/>
              </a:rPr>
              <a:t>Full-Time Campus Employees in Management Occupations by Race/Ethnicity, Fall 2013</a:t>
            </a:r>
            <a:endParaRPr lang="en-US" altLang="en-US" sz="2400" b="1" dirty="0">
              <a:solidFill>
                <a:schemeClr val="bg1"/>
              </a:solidFill>
              <a:latin typeface="AauxPro OT Bold"/>
            </a:endParaRPr>
          </a:p>
        </p:txBody>
      </p:sp>
      <p:graphicFrame>
        <p:nvGraphicFramePr>
          <p:cNvPr id="6" name="Table 5"/>
          <p:cNvGraphicFramePr>
            <a:graphicFrameLocks noGrp="1"/>
          </p:cNvGraphicFramePr>
          <p:nvPr>
            <p:extLst>
              <p:ext uri="{D42A27DB-BD31-4B8C-83A1-F6EECF244321}">
                <p14:modId xmlns:p14="http://schemas.microsoft.com/office/powerpoint/2010/main" xmlns="" val="1849336998"/>
              </p:ext>
            </p:extLst>
          </p:nvPr>
        </p:nvGraphicFramePr>
        <p:xfrm>
          <a:off x="200024" y="1819275"/>
          <a:ext cx="8648701" cy="1929957"/>
        </p:xfrm>
        <a:graphic>
          <a:graphicData uri="http://schemas.openxmlformats.org/drawingml/2006/table">
            <a:tbl>
              <a:tblPr firstRow="1" bandRow="1">
                <a:tableStyleId>{6E25E649-3F16-4E02-A733-19D2CDBF48F0}</a:tableStyleId>
              </a:tblPr>
              <a:tblGrid>
                <a:gridCol w="1428750"/>
                <a:gridCol w="713253"/>
                <a:gridCol w="556469"/>
                <a:gridCol w="611524"/>
                <a:gridCol w="915324"/>
                <a:gridCol w="674877"/>
                <a:gridCol w="931624"/>
                <a:gridCol w="704220"/>
                <a:gridCol w="704220"/>
                <a:gridCol w="704220"/>
                <a:gridCol w="704220"/>
              </a:tblGrid>
              <a:tr h="562486">
                <a:tc>
                  <a:txBody>
                    <a:bodyPr/>
                    <a:lstStyle/>
                    <a:p>
                      <a:pPr algn="ctr"/>
                      <a:r>
                        <a:rPr lang="en-US" sz="1200" dirty="0" smtClean="0"/>
                        <a:t>Sector</a:t>
                      </a:r>
                      <a:endParaRPr lang="en-US" sz="1200" dirty="0">
                        <a:latin typeface="Arial" pitchFamily="34" charset="0"/>
                        <a:cs typeface="Arial" pitchFamily="34" charset="0"/>
                      </a:endParaRPr>
                    </a:p>
                  </a:txBody>
                  <a:tcPr marL="25400" marR="25400" marT="12701" marB="12701" anchor="ctr"/>
                </a:tc>
                <a:tc>
                  <a:txBody>
                    <a:bodyPr/>
                    <a:lstStyle/>
                    <a:p>
                      <a:pPr algn="ctr"/>
                      <a:r>
                        <a:rPr lang="en-US" sz="1100" dirty="0" smtClean="0"/>
                        <a:t>White</a:t>
                      </a:r>
                      <a:endParaRPr lang="en-US" sz="1100" dirty="0">
                        <a:latin typeface="Arial" pitchFamily="34" charset="0"/>
                        <a:cs typeface="Arial" pitchFamily="34" charset="0"/>
                      </a:endParaRPr>
                    </a:p>
                  </a:txBody>
                  <a:tcPr marL="25400" marR="25400" marT="12701" marB="12701" anchor="ctr"/>
                </a:tc>
                <a:tc>
                  <a:txBody>
                    <a:bodyPr/>
                    <a:lstStyle/>
                    <a:p>
                      <a:pPr algn="ctr"/>
                      <a:r>
                        <a:rPr lang="en-US" sz="1100" dirty="0" smtClean="0"/>
                        <a:t>Asian</a:t>
                      </a:r>
                      <a:endParaRPr lang="en-US" sz="1100" dirty="0">
                        <a:latin typeface="Arial" pitchFamily="34" charset="0"/>
                        <a:cs typeface="Arial" pitchFamily="34" charset="0"/>
                      </a:endParaRPr>
                    </a:p>
                  </a:txBody>
                  <a:tcPr marL="25400" marR="25400" marT="12701" marB="12701" anchor="ctr"/>
                </a:tc>
                <a:tc>
                  <a:txBody>
                    <a:bodyPr/>
                    <a:lstStyle/>
                    <a:p>
                      <a:pPr algn="ctr"/>
                      <a:r>
                        <a:rPr lang="en-US" sz="1100" dirty="0" smtClean="0"/>
                        <a:t>URM*</a:t>
                      </a:r>
                      <a:endParaRPr lang="en-US" sz="1100" dirty="0">
                        <a:latin typeface="Arial" pitchFamily="34" charset="0"/>
                        <a:cs typeface="Arial" pitchFamily="34" charset="0"/>
                      </a:endParaRPr>
                    </a:p>
                  </a:txBody>
                  <a:tcPr marL="25400" marR="25400" marT="12701" marB="12701" anchor="ctr"/>
                </a:tc>
                <a:tc>
                  <a:txBody>
                    <a:bodyPr/>
                    <a:lstStyle/>
                    <a:p>
                      <a:pPr algn="ctr"/>
                      <a:r>
                        <a:rPr lang="en-US" sz="1100" dirty="0" smtClean="0"/>
                        <a:t>Black/</a:t>
                      </a:r>
                    </a:p>
                    <a:p>
                      <a:pPr algn="ctr"/>
                      <a:r>
                        <a:rPr lang="en-US" sz="1100" dirty="0" smtClean="0"/>
                        <a:t>African</a:t>
                      </a:r>
                      <a:r>
                        <a:rPr lang="en-US" sz="1100" baseline="0" dirty="0" smtClean="0"/>
                        <a:t> American</a:t>
                      </a:r>
                      <a:endParaRPr lang="en-US" sz="1100" dirty="0">
                        <a:latin typeface="Arial" pitchFamily="34" charset="0"/>
                        <a:cs typeface="Arial" pitchFamily="34" charset="0"/>
                      </a:endParaRPr>
                    </a:p>
                  </a:txBody>
                  <a:tcPr marL="25400" marR="25400" marT="12701" marB="12701" anchor="ctr"/>
                </a:tc>
                <a:tc>
                  <a:txBody>
                    <a:bodyPr/>
                    <a:lstStyle/>
                    <a:p>
                      <a:pPr algn="ctr"/>
                      <a:r>
                        <a:rPr lang="en-US" sz="1100" dirty="0" smtClean="0"/>
                        <a:t>Hispanic/</a:t>
                      </a:r>
                    </a:p>
                    <a:p>
                      <a:pPr algn="ctr"/>
                      <a:r>
                        <a:rPr lang="en-US" sz="1100" dirty="0" smtClean="0"/>
                        <a:t>Latino</a:t>
                      </a:r>
                      <a:endParaRPr lang="en-US" sz="1100" dirty="0">
                        <a:latin typeface="Arial" pitchFamily="34" charset="0"/>
                        <a:cs typeface="Arial" pitchFamily="34" charset="0"/>
                      </a:endParaRPr>
                    </a:p>
                  </a:txBody>
                  <a:tcPr marL="25400" marR="25400" marT="12701" marB="12701" anchor="ctr"/>
                </a:tc>
                <a:tc>
                  <a:txBody>
                    <a:bodyPr/>
                    <a:lstStyle/>
                    <a:p>
                      <a:pPr algn="ctr"/>
                      <a:r>
                        <a:rPr lang="en-US" sz="1100" dirty="0" smtClean="0"/>
                        <a:t>American Indian/Alaskan Native</a:t>
                      </a:r>
                      <a:endParaRPr lang="en-US" sz="1100" dirty="0">
                        <a:latin typeface="Arial" pitchFamily="34" charset="0"/>
                        <a:cs typeface="Arial" pitchFamily="34" charset="0"/>
                      </a:endParaRPr>
                    </a:p>
                  </a:txBody>
                  <a:tcPr marL="25400" marR="25400" marT="12701" marB="12701" anchor="ctr"/>
                </a:tc>
                <a:tc>
                  <a:txBody>
                    <a:bodyPr/>
                    <a:lstStyle/>
                    <a:p>
                      <a:pPr algn="ctr"/>
                      <a:r>
                        <a:rPr lang="en-US" sz="1100" dirty="0" smtClean="0"/>
                        <a:t>Hawaiian/Other</a:t>
                      </a:r>
                      <a:r>
                        <a:rPr lang="en-US" sz="1100" baseline="0" dirty="0" smtClean="0"/>
                        <a:t> Pacific Islander</a:t>
                      </a:r>
                      <a:endParaRPr lang="en-US" sz="1100" dirty="0">
                        <a:latin typeface="Arial" pitchFamily="34" charset="0"/>
                        <a:cs typeface="Arial" pitchFamily="34" charset="0"/>
                      </a:endParaRPr>
                    </a:p>
                  </a:txBody>
                  <a:tcPr marL="25400" marR="25400" marT="12701" marB="12701" anchor="ctr"/>
                </a:tc>
                <a:tc>
                  <a:txBody>
                    <a:bodyPr/>
                    <a:lstStyle/>
                    <a:p>
                      <a:pPr algn="ctr"/>
                      <a:r>
                        <a:rPr lang="en-US" sz="1100" dirty="0" smtClean="0"/>
                        <a:t>Two or More Races</a:t>
                      </a:r>
                      <a:endParaRPr lang="en-US" sz="1100" dirty="0">
                        <a:latin typeface="Arial" pitchFamily="34" charset="0"/>
                        <a:cs typeface="Arial" pitchFamily="34" charset="0"/>
                      </a:endParaRPr>
                    </a:p>
                  </a:txBody>
                  <a:tcPr marL="25400" marR="25400" marT="12701" marB="12701" anchor="ctr"/>
                </a:tc>
                <a:tc>
                  <a:txBody>
                    <a:bodyPr/>
                    <a:lstStyle/>
                    <a:p>
                      <a:pPr algn="ctr"/>
                      <a:r>
                        <a:rPr lang="en-US" sz="1100" dirty="0" smtClean="0"/>
                        <a:t>Non-Resident Alien</a:t>
                      </a:r>
                      <a:endParaRPr lang="en-US" sz="1100" dirty="0">
                        <a:latin typeface="Arial" pitchFamily="34" charset="0"/>
                        <a:cs typeface="Arial" pitchFamily="34" charset="0"/>
                      </a:endParaRPr>
                    </a:p>
                  </a:txBody>
                  <a:tcPr marL="25400" marR="25400" marT="12701" marB="12701" anchor="ctr"/>
                </a:tc>
                <a:tc>
                  <a:txBody>
                    <a:bodyPr/>
                    <a:lstStyle/>
                    <a:p>
                      <a:pPr algn="ctr"/>
                      <a:r>
                        <a:rPr lang="en-US" sz="1100" dirty="0" smtClean="0"/>
                        <a:t>Unknown</a:t>
                      </a:r>
                      <a:endParaRPr lang="en-US" sz="1100" dirty="0">
                        <a:latin typeface="Arial" pitchFamily="34" charset="0"/>
                        <a:cs typeface="Arial" pitchFamily="34" charset="0"/>
                      </a:endParaRPr>
                    </a:p>
                  </a:txBody>
                  <a:tcPr marL="25400" marR="25400" marT="12701" marB="12701" anchor="ctr"/>
                </a:tc>
              </a:tr>
              <a:tr h="767031">
                <a:tc>
                  <a:txBody>
                    <a:bodyPr/>
                    <a:lstStyle/>
                    <a:p>
                      <a:r>
                        <a:rPr lang="en-US" sz="1200" dirty="0" smtClean="0"/>
                        <a:t>SUNY</a:t>
                      </a:r>
                      <a:r>
                        <a:rPr lang="en-US" sz="1200" baseline="0" dirty="0" smtClean="0"/>
                        <a:t> Campuses</a:t>
                      </a:r>
                      <a:endParaRPr lang="en-US" sz="1200" b="1"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83.1%</a:t>
                      </a:r>
                      <a:endParaRPr lang="en-US" sz="12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2.6%</a:t>
                      </a:r>
                      <a:endParaRPr lang="en-US" sz="12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11.6%</a:t>
                      </a:r>
                      <a:endParaRPr lang="en-US" sz="12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8.4%</a:t>
                      </a:r>
                      <a:endParaRPr lang="en-US" sz="12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2.5%</a:t>
                      </a:r>
                      <a:endParaRPr lang="en-US" sz="12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0.4%</a:t>
                      </a:r>
                      <a:endParaRPr lang="en-US" sz="12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0.0%</a:t>
                      </a:r>
                      <a:endParaRPr lang="en-US" sz="12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0.3%</a:t>
                      </a:r>
                      <a:endParaRPr lang="en-US" sz="12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2.0%</a:t>
                      </a:r>
                      <a:endParaRPr lang="en-US" sz="12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0.6%</a:t>
                      </a:r>
                      <a:endParaRPr lang="en-US" sz="1200" dirty="0">
                        <a:solidFill>
                          <a:schemeClr val="tx2">
                            <a:lumMod val="75000"/>
                          </a:schemeClr>
                        </a:solidFill>
                        <a:latin typeface="Arial" pitchFamily="34" charset="0"/>
                        <a:cs typeface="Arial" pitchFamily="34" charset="0"/>
                      </a:endParaRPr>
                    </a:p>
                  </a:txBody>
                  <a:tcPr marL="25400" marR="25400" marT="12701" marB="12701" anchor="ctr"/>
                </a:tc>
              </a:tr>
              <a:tr h="466964">
                <a:tc>
                  <a:txBody>
                    <a:bodyPr/>
                    <a:lstStyle/>
                    <a:p>
                      <a:pPr lvl="0"/>
                      <a:r>
                        <a:rPr lang="en-US" sz="1200" dirty="0" smtClean="0"/>
                        <a:t>State</a:t>
                      </a:r>
                      <a:r>
                        <a:rPr lang="en-US" sz="1200" baseline="0" dirty="0" smtClean="0"/>
                        <a:t> Operated</a:t>
                      </a:r>
                      <a:endParaRPr lang="en-US" sz="1200" b="1"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82.4%</a:t>
                      </a:r>
                      <a:endParaRPr lang="en-US" sz="12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3.2%</a:t>
                      </a:r>
                      <a:endParaRPr lang="en-US" sz="12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11.5%</a:t>
                      </a:r>
                      <a:endParaRPr lang="en-US" sz="12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8.6.%</a:t>
                      </a:r>
                      <a:endParaRPr lang="en-US" sz="12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2.4%</a:t>
                      </a:r>
                      <a:endParaRPr lang="en-US" sz="12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0.4%</a:t>
                      </a:r>
                      <a:endParaRPr lang="en-US" sz="1200" dirty="0" smtClean="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0.0%</a:t>
                      </a:r>
                      <a:endParaRPr lang="en-US" sz="12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0.2%</a:t>
                      </a:r>
                      <a:endParaRPr lang="en-US" sz="12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2.7%</a:t>
                      </a:r>
                      <a:endParaRPr lang="en-US" sz="12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200" dirty="0" smtClean="0"/>
                        <a:t>0.1%</a:t>
                      </a:r>
                      <a:endParaRPr lang="en-US" sz="1200" dirty="0">
                        <a:solidFill>
                          <a:schemeClr val="tx2">
                            <a:lumMod val="75000"/>
                          </a:schemeClr>
                        </a:solidFill>
                        <a:latin typeface="Arial" pitchFamily="34" charset="0"/>
                        <a:cs typeface="Arial" pitchFamily="34" charset="0"/>
                      </a:endParaRPr>
                    </a:p>
                  </a:txBody>
                  <a:tcPr marL="25400" marR="25400" marT="12701" marB="12701" anchor="ctr"/>
                </a:tc>
              </a:tr>
            </a:tbl>
          </a:graphicData>
        </a:graphic>
      </p:graphicFrame>
      <p:sp>
        <p:nvSpPr>
          <p:cNvPr id="7" name="TextBox 6"/>
          <p:cNvSpPr txBox="1"/>
          <p:nvPr/>
        </p:nvSpPr>
        <p:spPr>
          <a:xfrm>
            <a:off x="200024" y="4468137"/>
            <a:ext cx="7763664" cy="507831"/>
          </a:xfrm>
          <a:prstGeom prst="rect">
            <a:avLst/>
          </a:prstGeom>
          <a:noFill/>
        </p:spPr>
        <p:txBody>
          <a:bodyPr wrap="none" rtlCol="0">
            <a:spAutoFit/>
          </a:bodyPr>
          <a:lstStyle/>
          <a:p>
            <a:r>
              <a:rPr lang="en-US" sz="900" i="1" dirty="0" smtClean="0"/>
              <a:t>SUNY System Administration Office of Institutional Research and Data Analytics</a:t>
            </a:r>
          </a:p>
          <a:p>
            <a:r>
              <a:rPr lang="en-US" sz="900" i="1" dirty="0" smtClean="0"/>
              <a:t>Source: IPEDS 2013 Human Resource Survey</a:t>
            </a:r>
            <a:br>
              <a:rPr lang="en-US" sz="900" i="1" dirty="0" smtClean="0"/>
            </a:br>
            <a:r>
              <a:rPr lang="en-US" sz="900" i="1" dirty="0" smtClean="0"/>
              <a:t>*Includes Black/African American, Hispanic/Latino, American Indian/Alaskan Native, Native Hawaiian/Pacific Islander, Two or More Races                 </a:t>
            </a:r>
            <a:endParaRPr lang="en-US" sz="900" i="1" dirty="0"/>
          </a:p>
        </p:txBody>
      </p:sp>
    </p:spTree>
  </p:cSld>
  <p:clrMapOvr>
    <a:masterClrMapping/>
  </p:clrMapOvr>
  <p:transition spd="med">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descr="SUNY_Blue_Bar-01.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44035" name="Picture 2" descr="SUNY_small_logo-01.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44036" name="TextBox 7"/>
          <p:cNvSpPr txBox="1">
            <a:spLocks noChangeArrowheads="1"/>
          </p:cNvSpPr>
          <p:nvPr/>
        </p:nvSpPr>
        <p:spPr bwMode="auto">
          <a:xfrm>
            <a:off x="2341563" y="142875"/>
            <a:ext cx="6507162" cy="830997"/>
          </a:xfrm>
          <a:prstGeom prst="rect">
            <a:avLst/>
          </a:prstGeom>
          <a:noFill/>
          <a:ln w="9525">
            <a:noFill/>
            <a:miter lim="800000"/>
            <a:headEnd/>
            <a:tailEnd/>
          </a:ln>
        </p:spPr>
        <p:txBody>
          <a:bodyPr>
            <a:spAutoFit/>
          </a:bodyPr>
          <a:lstStyle/>
          <a:p>
            <a:pPr algn="ctr" eaLnBrk="1" hangingPunct="1"/>
            <a:r>
              <a:rPr lang="en-US" altLang="en-US" sz="2400" b="1" dirty="0" smtClean="0">
                <a:solidFill>
                  <a:schemeClr val="bg1"/>
                </a:solidFill>
                <a:latin typeface="AauxPro OT Bold"/>
              </a:rPr>
              <a:t>Executive Leadership by Gender and Race/Ethnicity, as of May 2015</a:t>
            </a:r>
            <a:endParaRPr lang="en-US" altLang="en-US" sz="2400" b="1" dirty="0">
              <a:solidFill>
                <a:schemeClr val="bg1"/>
              </a:solidFill>
              <a:latin typeface="AauxPro OT Bold"/>
            </a:endParaRPr>
          </a:p>
        </p:txBody>
      </p:sp>
      <p:graphicFrame>
        <p:nvGraphicFramePr>
          <p:cNvPr id="6" name="Table 5"/>
          <p:cNvGraphicFramePr>
            <a:graphicFrameLocks noGrp="1"/>
          </p:cNvGraphicFramePr>
          <p:nvPr>
            <p:extLst>
              <p:ext uri="{D42A27DB-BD31-4B8C-83A1-F6EECF244321}">
                <p14:modId xmlns:p14="http://schemas.microsoft.com/office/powerpoint/2010/main" xmlns="" val="1849336998"/>
              </p:ext>
            </p:extLst>
          </p:nvPr>
        </p:nvGraphicFramePr>
        <p:xfrm>
          <a:off x="361950" y="1657350"/>
          <a:ext cx="8486776" cy="4324349"/>
        </p:xfrm>
        <a:graphic>
          <a:graphicData uri="http://schemas.openxmlformats.org/drawingml/2006/table">
            <a:tbl>
              <a:tblPr firstRow="1" bandRow="1">
                <a:tableStyleId>{6E25E649-3F16-4E02-A733-19D2CDBF48F0}</a:tableStyleId>
              </a:tblPr>
              <a:tblGrid>
                <a:gridCol w="2426248"/>
                <a:gridCol w="885710"/>
                <a:gridCol w="783064"/>
                <a:gridCol w="919897"/>
                <a:gridCol w="824384"/>
                <a:gridCol w="825822"/>
                <a:gridCol w="1079371"/>
                <a:gridCol w="742280"/>
              </a:tblGrid>
              <a:tr h="562486">
                <a:tc>
                  <a:txBody>
                    <a:bodyPr/>
                    <a:lstStyle/>
                    <a:p>
                      <a:endParaRPr lang="en-US" sz="1400" dirty="0">
                        <a:latin typeface="Arial" pitchFamily="34" charset="0"/>
                        <a:cs typeface="Arial" pitchFamily="34" charset="0"/>
                      </a:endParaRPr>
                    </a:p>
                  </a:txBody>
                  <a:tcPr marL="25400" marR="25400" marT="12701" marB="12701"/>
                </a:tc>
                <a:tc>
                  <a:txBody>
                    <a:bodyPr/>
                    <a:lstStyle/>
                    <a:p>
                      <a:pPr algn="ctr"/>
                      <a:r>
                        <a:rPr lang="en-US" sz="1400" dirty="0" smtClean="0"/>
                        <a:t>Total</a:t>
                      </a:r>
                      <a:endParaRPr lang="en-US" sz="1400" dirty="0">
                        <a:latin typeface="Arial" pitchFamily="34" charset="0"/>
                        <a:cs typeface="Arial" pitchFamily="34" charset="0"/>
                      </a:endParaRPr>
                    </a:p>
                  </a:txBody>
                  <a:tcPr marL="25400" marR="25400" marT="12701" marB="12701" anchor="ctr"/>
                </a:tc>
                <a:tc>
                  <a:txBody>
                    <a:bodyPr/>
                    <a:lstStyle/>
                    <a:p>
                      <a:pPr algn="ctr"/>
                      <a:r>
                        <a:rPr lang="en-US" sz="1400" dirty="0" smtClean="0"/>
                        <a:t>Male</a:t>
                      </a:r>
                      <a:endParaRPr lang="en-US" sz="1400" dirty="0">
                        <a:latin typeface="Arial" pitchFamily="34" charset="0"/>
                        <a:cs typeface="Arial" pitchFamily="34" charset="0"/>
                      </a:endParaRPr>
                    </a:p>
                  </a:txBody>
                  <a:tcPr marL="25400" marR="25400" marT="12701" marB="12701" anchor="ctr"/>
                </a:tc>
                <a:tc>
                  <a:txBody>
                    <a:bodyPr/>
                    <a:lstStyle/>
                    <a:p>
                      <a:pPr algn="ctr"/>
                      <a:r>
                        <a:rPr lang="en-US" sz="1400" dirty="0" smtClean="0"/>
                        <a:t>Female</a:t>
                      </a:r>
                      <a:endParaRPr lang="en-US" sz="1400" dirty="0">
                        <a:latin typeface="Arial" pitchFamily="34" charset="0"/>
                        <a:cs typeface="Arial" pitchFamily="34" charset="0"/>
                      </a:endParaRPr>
                    </a:p>
                  </a:txBody>
                  <a:tcPr marL="25400" marR="25400" marT="12701" marB="12701" anchor="ctr"/>
                </a:tc>
                <a:tc>
                  <a:txBody>
                    <a:bodyPr/>
                    <a:lstStyle/>
                    <a:p>
                      <a:pPr algn="ctr"/>
                      <a:r>
                        <a:rPr lang="en-US" sz="1400" dirty="0" smtClean="0"/>
                        <a:t>White</a:t>
                      </a:r>
                      <a:endParaRPr lang="en-US" sz="1400" dirty="0">
                        <a:latin typeface="Arial" pitchFamily="34" charset="0"/>
                        <a:cs typeface="Arial" pitchFamily="34" charset="0"/>
                      </a:endParaRPr>
                    </a:p>
                  </a:txBody>
                  <a:tcPr marL="25400" marR="25400" marT="12701" marB="12701" anchor="ctr"/>
                </a:tc>
                <a:tc>
                  <a:txBody>
                    <a:bodyPr/>
                    <a:lstStyle/>
                    <a:p>
                      <a:pPr algn="ctr"/>
                      <a:r>
                        <a:rPr lang="en-US" sz="1400" dirty="0" smtClean="0"/>
                        <a:t>Asian</a:t>
                      </a:r>
                      <a:endParaRPr lang="en-US" sz="1400" dirty="0">
                        <a:latin typeface="Arial" pitchFamily="34" charset="0"/>
                        <a:cs typeface="Arial" pitchFamily="34" charset="0"/>
                      </a:endParaRPr>
                    </a:p>
                  </a:txBody>
                  <a:tcPr marL="25400" marR="25400" marT="12701" marB="12701" anchor="ctr"/>
                </a:tc>
                <a:tc>
                  <a:txBody>
                    <a:bodyPr/>
                    <a:lstStyle/>
                    <a:p>
                      <a:pPr algn="ctr"/>
                      <a:r>
                        <a:rPr lang="en-US" sz="1400" dirty="0" smtClean="0"/>
                        <a:t>Hispanic</a:t>
                      </a:r>
                      <a:endParaRPr lang="en-US" sz="1400" dirty="0">
                        <a:latin typeface="Arial" pitchFamily="34" charset="0"/>
                        <a:cs typeface="Arial" pitchFamily="34" charset="0"/>
                      </a:endParaRPr>
                    </a:p>
                  </a:txBody>
                  <a:tcPr marL="25400" marR="25400" marT="12701" marB="12701" anchor="ctr"/>
                </a:tc>
                <a:tc>
                  <a:txBody>
                    <a:bodyPr/>
                    <a:lstStyle/>
                    <a:p>
                      <a:pPr algn="ctr"/>
                      <a:r>
                        <a:rPr lang="en-US" sz="1400" dirty="0" smtClean="0"/>
                        <a:t>Black</a:t>
                      </a:r>
                      <a:endParaRPr lang="en-US" sz="1400" dirty="0">
                        <a:latin typeface="Arial" pitchFamily="34" charset="0"/>
                        <a:cs typeface="Arial" pitchFamily="34" charset="0"/>
                      </a:endParaRPr>
                    </a:p>
                  </a:txBody>
                  <a:tcPr marL="25400" marR="25400" marT="12701" marB="12701" anchor="ctr"/>
                </a:tc>
              </a:tr>
              <a:tr h="767031">
                <a:tc>
                  <a:txBody>
                    <a:bodyPr/>
                    <a:lstStyle/>
                    <a:p>
                      <a:r>
                        <a:rPr lang="en-US" sz="1400" dirty="0" smtClean="0"/>
                        <a:t>State-Operated</a:t>
                      </a:r>
                      <a:r>
                        <a:rPr lang="en-US" sz="1400" baseline="0" dirty="0" smtClean="0"/>
                        <a:t> Institutions: </a:t>
                      </a:r>
                      <a:endParaRPr lang="en-US" sz="1400" b="1" dirty="0">
                        <a:solidFill>
                          <a:schemeClr val="tx2">
                            <a:lumMod val="75000"/>
                          </a:schemeClr>
                        </a:solidFill>
                        <a:latin typeface="Arial" pitchFamily="34" charset="0"/>
                        <a:cs typeface="Arial" pitchFamily="34" charset="0"/>
                      </a:endParaRPr>
                    </a:p>
                  </a:txBody>
                  <a:tcPr marL="25400" marR="25400" marT="12701" marB="12701" anchor="ctr"/>
                </a:tc>
                <a:tc>
                  <a:txBody>
                    <a:bodyPr/>
                    <a:lstStyle/>
                    <a:p>
                      <a:endParaRPr lang="en-US" sz="1400" dirty="0">
                        <a:solidFill>
                          <a:schemeClr val="tx2">
                            <a:lumMod val="75000"/>
                          </a:schemeClr>
                        </a:solidFill>
                        <a:latin typeface="Arial" pitchFamily="34" charset="0"/>
                        <a:cs typeface="Arial" pitchFamily="34" charset="0"/>
                      </a:endParaRPr>
                    </a:p>
                  </a:txBody>
                  <a:tcPr marL="25400" marR="25400" marT="12701" marB="12701"/>
                </a:tc>
                <a:tc>
                  <a:txBody>
                    <a:bodyPr/>
                    <a:lstStyle/>
                    <a:p>
                      <a:endParaRPr lang="en-US" sz="1400" dirty="0">
                        <a:solidFill>
                          <a:schemeClr val="tx2">
                            <a:lumMod val="75000"/>
                          </a:schemeClr>
                        </a:solidFill>
                        <a:latin typeface="Arial" pitchFamily="34" charset="0"/>
                        <a:cs typeface="Arial" pitchFamily="34" charset="0"/>
                      </a:endParaRPr>
                    </a:p>
                  </a:txBody>
                  <a:tcPr marL="25400" marR="25400" marT="12701" marB="12701"/>
                </a:tc>
                <a:tc>
                  <a:txBody>
                    <a:bodyPr/>
                    <a:lstStyle/>
                    <a:p>
                      <a:endParaRPr lang="en-US" sz="1400" dirty="0">
                        <a:solidFill>
                          <a:schemeClr val="tx2">
                            <a:lumMod val="75000"/>
                          </a:schemeClr>
                        </a:solidFill>
                        <a:latin typeface="Arial" pitchFamily="34" charset="0"/>
                        <a:cs typeface="Arial" pitchFamily="34" charset="0"/>
                      </a:endParaRPr>
                    </a:p>
                  </a:txBody>
                  <a:tcPr marL="25400" marR="25400" marT="12701" marB="12701"/>
                </a:tc>
                <a:tc>
                  <a:txBody>
                    <a:bodyPr/>
                    <a:lstStyle/>
                    <a:p>
                      <a:endParaRPr lang="en-US" sz="1400" dirty="0">
                        <a:solidFill>
                          <a:schemeClr val="tx2">
                            <a:lumMod val="75000"/>
                          </a:schemeClr>
                        </a:solidFill>
                        <a:latin typeface="Arial" pitchFamily="34" charset="0"/>
                        <a:cs typeface="Arial" pitchFamily="34" charset="0"/>
                      </a:endParaRPr>
                    </a:p>
                  </a:txBody>
                  <a:tcPr marL="25400" marR="25400" marT="12701" marB="12701"/>
                </a:tc>
                <a:tc>
                  <a:txBody>
                    <a:bodyPr/>
                    <a:lstStyle/>
                    <a:p>
                      <a:endParaRPr lang="en-US" sz="1400" dirty="0">
                        <a:solidFill>
                          <a:schemeClr val="tx2">
                            <a:lumMod val="75000"/>
                          </a:schemeClr>
                        </a:solidFill>
                        <a:latin typeface="Arial" pitchFamily="34" charset="0"/>
                        <a:cs typeface="Arial" pitchFamily="34" charset="0"/>
                      </a:endParaRPr>
                    </a:p>
                  </a:txBody>
                  <a:tcPr marL="25400" marR="25400" marT="12701" marB="12701"/>
                </a:tc>
                <a:tc>
                  <a:txBody>
                    <a:bodyPr/>
                    <a:lstStyle/>
                    <a:p>
                      <a:endParaRPr lang="en-US" sz="1400" dirty="0">
                        <a:solidFill>
                          <a:schemeClr val="tx2">
                            <a:lumMod val="75000"/>
                          </a:schemeClr>
                        </a:solidFill>
                        <a:latin typeface="Arial" pitchFamily="34" charset="0"/>
                        <a:cs typeface="Arial" pitchFamily="34" charset="0"/>
                      </a:endParaRPr>
                    </a:p>
                  </a:txBody>
                  <a:tcPr marL="25400" marR="25400" marT="12701" marB="12701"/>
                </a:tc>
                <a:tc>
                  <a:txBody>
                    <a:bodyPr/>
                    <a:lstStyle/>
                    <a:p>
                      <a:endParaRPr lang="en-US" sz="1400" dirty="0">
                        <a:solidFill>
                          <a:schemeClr val="tx2">
                            <a:lumMod val="75000"/>
                          </a:schemeClr>
                        </a:solidFill>
                        <a:latin typeface="Arial" pitchFamily="34" charset="0"/>
                        <a:cs typeface="Arial" pitchFamily="34" charset="0"/>
                      </a:endParaRPr>
                    </a:p>
                  </a:txBody>
                  <a:tcPr marL="25400" marR="25400" marT="12701" marB="12701"/>
                </a:tc>
              </a:tr>
              <a:tr h="466964">
                <a:tc>
                  <a:txBody>
                    <a:bodyPr/>
                    <a:lstStyle/>
                    <a:p>
                      <a:pPr lvl="0"/>
                      <a:r>
                        <a:rPr lang="en-US" sz="1400" dirty="0" smtClean="0"/>
                        <a:t>   Presidents</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29</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20</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9</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24</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1</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0</a:t>
                      </a:r>
                      <a:endParaRPr lang="en-US" sz="1400" dirty="0" smtClean="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4</a:t>
                      </a:r>
                      <a:endParaRPr lang="en-US" sz="1400" dirty="0">
                        <a:solidFill>
                          <a:schemeClr val="tx2">
                            <a:lumMod val="75000"/>
                          </a:schemeClr>
                        </a:solidFill>
                        <a:latin typeface="Arial" pitchFamily="34" charset="0"/>
                        <a:cs typeface="Arial" pitchFamily="34" charset="0"/>
                      </a:endParaRPr>
                    </a:p>
                  </a:txBody>
                  <a:tcPr marL="25400" marR="25400" marT="12701" marB="12701" anchor="ctr"/>
                </a:tc>
              </a:tr>
              <a:tr h="718905">
                <a:tc>
                  <a:txBody>
                    <a:bodyPr/>
                    <a:lstStyle/>
                    <a:p>
                      <a:pPr lvl="0"/>
                      <a:r>
                        <a:rPr lang="en-US" sz="1400" dirty="0" smtClean="0"/>
                        <a:t>   Provosts/VPs</a:t>
                      </a:r>
                      <a:r>
                        <a:rPr lang="en-US" sz="1400" baseline="0" dirty="0" smtClean="0"/>
                        <a:t> for</a:t>
                      </a:r>
                    </a:p>
                    <a:p>
                      <a:pPr lvl="0"/>
                      <a:r>
                        <a:rPr lang="en-US" sz="1400" baseline="0" dirty="0" smtClean="0"/>
                        <a:t>   Academic Affairs</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26</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17</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9</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24</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0</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0</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2</a:t>
                      </a:r>
                      <a:endParaRPr lang="en-US" sz="1400" dirty="0">
                        <a:solidFill>
                          <a:schemeClr val="tx2">
                            <a:lumMod val="75000"/>
                          </a:schemeClr>
                        </a:solidFill>
                        <a:latin typeface="Arial" pitchFamily="34" charset="0"/>
                        <a:cs typeface="Arial" pitchFamily="34" charset="0"/>
                      </a:endParaRPr>
                    </a:p>
                  </a:txBody>
                  <a:tcPr marL="25400" marR="25400" marT="12701" marB="12701" anchor="ctr"/>
                </a:tc>
              </a:tr>
              <a:tr h="701725">
                <a:tc>
                  <a:txBody>
                    <a:bodyPr/>
                    <a:lstStyle/>
                    <a:p>
                      <a:pPr lvl="0"/>
                      <a:r>
                        <a:rPr lang="en-US" sz="1400" dirty="0" smtClean="0"/>
                        <a:t>   VPs for Business</a:t>
                      </a:r>
                      <a:br>
                        <a:rPr lang="en-US" sz="1400" dirty="0" smtClean="0"/>
                      </a:br>
                      <a:r>
                        <a:rPr lang="en-US" sz="1400" dirty="0" smtClean="0"/>
                        <a:t>    and Finance</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28</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19</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9</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27</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0</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0</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1</a:t>
                      </a:r>
                      <a:endParaRPr lang="en-US" sz="1400" dirty="0">
                        <a:solidFill>
                          <a:schemeClr val="tx2">
                            <a:lumMod val="75000"/>
                          </a:schemeClr>
                        </a:solidFill>
                        <a:latin typeface="Arial" pitchFamily="34" charset="0"/>
                        <a:cs typeface="Arial" pitchFamily="34" charset="0"/>
                      </a:endParaRPr>
                    </a:p>
                  </a:txBody>
                  <a:tcPr marL="25400" marR="25400" marT="12701" marB="12701" anchor="ctr"/>
                </a:tc>
              </a:tr>
              <a:tr h="640274">
                <a:tc>
                  <a:txBody>
                    <a:bodyPr/>
                    <a:lstStyle/>
                    <a:p>
                      <a:r>
                        <a:rPr lang="en-US" sz="1400" dirty="0" smtClean="0"/>
                        <a:t>Community</a:t>
                      </a:r>
                      <a:r>
                        <a:rPr lang="en-US" sz="1400" baseline="0" dirty="0" smtClean="0"/>
                        <a:t> Colleges:</a:t>
                      </a:r>
                      <a:endParaRPr lang="en-US" sz="1400" b="1"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endParaRPr lang="en-US" sz="1400" dirty="0">
                        <a:solidFill>
                          <a:schemeClr val="tx2">
                            <a:lumMod val="75000"/>
                          </a:schemeClr>
                        </a:solidFill>
                        <a:latin typeface="Arial" pitchFamily="34" charset="0"/>
                        <a:cs typeface="Arial" pitchFamily="34" charset="0"/>
                      </a:endParaRPr>
                    </a:p>
                  </a:txBody>
                  <a:tcPr marL="25400" marR="25400" marT="12701" marB="12701" anchor="ctr"/>
                </a:tc>
              </a:tr>
              <a:tr h="466964">
                <a:tc>
                  <a:txBody>
                    <a:bodyPr/>
                    <a:lstStyle/>
                    <a:p>
                      <a:r>
                        <a:rPr lang="en-US" sz="1400" dirty="0" smtClean="0"/>
                        <a:t>   Presidents</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30</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19</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11</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26</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0</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0</a:t>
                      </a:r>
                      <a:endParaRPr lang="en-US" sz="1400" dirty="0">
                        <a:solidFill>
                          <a:schemeClr val="tx2">
                            <a:lumMod val="75000"/>
                          </a:schemeClr>
                        </a:solidFill>
                        <a:latin typeface="Arial" pitchFamily="34" charset="0"/>
                        <a:cs typeface="Arial" pitchFamily="34" charset="0"/>
                      </a:endParaRPr>
                    </a:p>
                  </a:txBody>
                  <a:tcPr marL="25400" marR="25400" marT="12701" marB="12701" anchor="ctr"/>
                </a:tc>
                <a:tc>
                  <a:txBody>
                    <a:bodyPr/>
                    <a:lstStyle/>
                    <a:p>
                      <a:pPr algn="ctr"/>
                      <a:r>
                        <a:rPr lang="en-US" sz="1400" dirty="0" smtClean="0"/>
                        <a:t>4</a:t>
                      </a:r>
                      <a:endParaRPr lang="en-US" sz="1400" dirty="0">
                        <a:solidFill>
                          <a:schemeClr val="tx2">
                            <a:lumMod val="75000"/>
                          </a:schemeClr>
                        </a:solidFill>
                        <a:latin typeface="Arial" pitchFamily="34" charset="0"/>
                        <a:cs typeface="Arial" pitchFamily="34" charset="0"/>
                      </a:endParaRPr>
                    </a:p>
                  </a:txBody>
                  <a:tcPr marL="25400" marR="25400" marT="12701" marB="12701" anchor="ctr"/>
                </a:tc>
              </a:tr>
            </a:tbl>
          </a:graphicData>
        </a:graphic>
      </p:graphicFrame>
      <p:sp>
        <p:nvSpPr>
          <p:cNvPr id="7" name="TextBox 6"/>
          <p:cNvSpPr txBox="1"/>
          <p:nvPr/>
        </p:nvSpPr>
        <p:spPr>
          <a:xfrm>
            <a:off x="361950" y="5981699"/>
            <a:ext cx="6699270" cy="507831"/>
          </a:xfrm>
          <a:prstGeom prst="rect">
            <a:avLst/>
          </a:prstGeom>
          <a:noFill/>
        </p:spPr>
        <p:txBody>
          <a:bodyPr wrap="none" rtlCol="0">
            <a:spAutoFit/>
          </a:bodyPr>
          <a:lstStyle/>
          <a:p>
            <a:r>
              <a:rPr lang="en-US" sz="900" i="1" dirty="0" smtClean="0"/>
              <a:t>SUNY System Administration Office of Institutional Research and Data Analytics</a:t>
            </a:r>
          </a:p>
          <a:p>
            <a:r>
              <a:rPr lang="en-US" sz="900" i="1" dirty="0" smtClean="0"/>
              <a:t>Source: State-Operated data: SUNY Human Resources Management System (HRMS)</a:t>
            </a:r>
            <a:br>
              <a:rPr lang="en-US" sz="900" i="1" dirty="0" smtClean="0"/>
            </a:br>
            <a:r>
              <a:rPr lang="en-US" sz="900" i="1" dirty="0" smtClean="0"/>
              <a:t>Source: Community College data: SUNY System Administration Office of Education Pipeline and Community Colleges                 </a:t>
            </a:r>
            <a:endParaRPr lang="en-US" sz="900" i="1" dirty="0"/>
          </a:p>
        </p:txBody>
      </p:sp>
    </p:spTree>
  </p:cSld>
  <p:clrMapOvr>
    <a:masterClrMapping/>
  </p:clrMapOvr>
  <p:transition spd="med">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2" descr="https://ensemble.itec.suny.edu/app/assets/09bbcb9a-2842-4239-97eb-9efcb3c90e65.JPG"/>
          <p:cNvPicPr>
            <a:picLocks noChangeAspect="1" noChangeArrowheads="1"/>
          </p:cNvPicPr>
          <p:nvPr/>
        </p:nvPicPr>
        <p:blipFill>
          <a:blip r:embed="rId3"/>
          <a:srcRect b="15833"/>
          <a:stretch>
            <a:fillRect/>
          </a:stretch>
        </p:blipFill>
        <p:spPr bwMode="auto">
          <a:xfrm>
            <a:off x="0" y="-4539"/>
            <a:ext cx="9163050" cy="6862540"/>
          </a:xfrm>
          <a:prstGeom prst="rect">
            <a:avLst/>
          </a:prstGeom>
          <a:noFill/>
        </p:spPr>
      </p:pic>
      <p:sp>
        <p:nvSpPr>
          <p:cNvPr id="5" name="Rectangle 4"/>
          <p:cNvSpPr/>
          <p:nvPr/>
        </p:nvSpPr>
        <p:spPr>
          <a:xfrm>
            <a:off x="-10392" y="456071"/>
            <a:ext cx="5773018" cy="780132"/>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Diversity is our Foundation</a:t>
            </a:r>
            <a:endParaRPr lang="en-US" sz="1600" dirty="0">
              <a:solidFill>
                <a:schemeClr val="bg1"/>
              </a:solidFill>
              <a:latin typeface="Arial" pitchFamily="34" charset="0"/>
              <a:cs typeface="Arial" pitchFamily="34" charset="0"/>
            </a:endParaRPr>
          </a:p>
        </p:txBody>
      </p:sp>
      <p:sp>
        <p:nvSpPr>
          <p:cNvPr id="6" name="TextBox 5"/>
          <p:cNvSpPr txBox="1"/>
          <p:nvPr/>
        </p:nvSpPr>
        <p:spPr>
          <a:xfrm>
            <a:off x="1902401" y="1747757"/>
            <a:ext cx="5205845" cy="1089529"/>
          </a:xfrm>
          <a:prstGeom prst="rect">
            <a:avLst/>
          </a:prstGeom>
          <a:solidFill>
            <a:schemeClr val="accent1">
              <a:lumMod val="20000"/>
              <a:lumOff val="80000"/>
            </a:schemeClr>
          </a:solidFill>
        </p:spPr>
        <p:txBody>
          <a:bodyPr wrap="square" rtlCol="0">
            <a:spAutoFit/>
          </a:bodyPr>
          <a:lstStyle/>
          <a:p>
            <a:pPr>
              <a:lnSpc>
                <a:spcPct val="120000"/>
              </a:lnSpc>
            </a:pPr>
            <a:r>
              <a:rPr lang="en-US" dirty="0" smtClean="0">
                <a:solidFill>
                  <a:srgbClr val="004C93"/>
                </a:solidFill>
                <a:latin typeface="Arial" panose="020B0604020202020204" pitchFamily="34" charset="0"/>
                <a:cs typeface="Arial" panose="020B0604020202020204" pitchFamily="34" charset="0"/>
              </a:rPr>
              <a:t>The </a:t>
            </a:r>
            <a:r>
              <a:rPr lang="en-US" dirty="0">
                <a:solidFill>
                  <a:srgbClr val="004C93"/>
                </a:solidFill>
                <a:latin typeface="Arial" panose="020B0604020202020204" pitchFamily="34" charset="0"/>
                <a:cs typeface="Arial" panose="020B0604020202020204" pitchFamily="34" charset="0"/>
              </a:rPr>
              <a:t>SUNY system </a:t>
            </a:r>
            <a:r>
              <a:rPr lang="en-US" dirty="0" smtClean="0">
                <a:solidFill>
                  <a:srgbClr val="004C93"/>
                </a:solidFill>
                <a:latin typeface="Arial" panose="020B0604020202020204" pitchFamily="34" charset="0"/>
                <a:cs typeface="Arial" panose="020B0604020202020204" pitchFamily="34" charset="0"/>
              </a:rPr>
              <a:t>was founded to serve </a:t>
            </a:r>
            <a:r>
              <a:rPr lang="en-US" dirty="0">
                <a:solidFill>
                  <a:srgbClr val="004C93"/>
                </a:solidFill>
                <a:latin typeface="Arial" panose="020B0604020202020204" pitchFamily="34" charset="0"/>
                <a:cs typeface="Arial" panose="020B0604020202020204" pitchFamily="34" charset="0"/>
              </a:rPr>
              <a:t>those who had been turned away from </a:t>
            </a:r>
            <a:r>
              <a:rPr lang="en-US" dirty="0" smtClean="0">
                <a:solidFill>
                  <a:srgbClr val="004C93"/>
                </a:solidFill>
                <a:latin typeface="Arial" panose="020B0604020202020204" pitchFamily="34" charset="0"/>
                <a:cs typeface="Arial" panose="020B0604020202020204" pitchFamily="34" charset="0"/>
              </a:rPr>
              <a:t>other institutions because of </a:t>
            </a:r>
            <a:r>
              <a:rPr lang="en-US" dirty="0">
                <a:solidFill>
                  <a:srgbClr val="004C93"/>
                </a:solidFill>
                <a:latin typeface="Arial" panose="020B0604020202020204" pitchFamily="34" charset="0"/>
                <a:cs typeface="Arial" panose="020B0604020202020204" pitchFamily="34" charset="0"/>
              </a:rPr>
              <a:t>race, ethnicity and/or religion. </a:t>
            </a:r>
            <a:endParaRPr lang="en-US" dirty="0">
              <a:solidFill>
                <a:srgbClr val="004C93"/>
              </a:solidFill>
            </a:endParaRPr>
          </a:p>
        </p:txBody>
      </p:sp>
      <p:sp>
        <p:nvSpPr>
          <p:cNvPr id="7" name="TextBox 6"/>
          <p:cNvSpPr txBox="1"/>
          <p:nvPr/>
        </p:nvSpPr>
        <p:spPr>
          <a:xfrm>
            <a:off x="1677263" y="5570540"/>
            <a:ext cx="5656119" cy="461665"/>
          </a:xfrm>
          <a:prstGeom prst="rect">
            <a:avLst/>
          </a:prstGeom>
          <a:solidFill>
            <a:srgbClr val="004C93"/>
          </a:solidFill>
        </p:spPr>
        <p:txBody>
          <a:bodyPr wrap="square" rtlCol="0">
            <a:spAutoFit/>
          </a:bodyPr>
          <a:lstStyle/>
          <a:p>
            <a:r>
              <a:rPr lang="en-US" sz="1200" dirty="0" smtClean="0">
                <a:solidFill>
                  <a:schemeClr val="bg1"/>
                </a:solidFill>
                <a:latin typeface="Arial" panose="020B0604020202020204" pitchFamily="34" charset="0"/>
                <a:cs typeface="Arial" panose="020B0604020202020204" pitchFamily="34" charset="0"/>
              </a:rPr>
              <a:t>Data Brief: Diversity Equity and Inclusion, SUNY Office of the Provost, June 2015</a:t>
            </a:r>
          </a:p>
          <a:p>
            <a:r>
              <a:rPr lang="en-US" sz="1200" dirty="0" smtClean="0">
                <a:solidFill>
                  <a:schemeClr val="bg1"/>
                </a:solidFill>
                <a:latin typeface="Arial" panose="020B0604020202020204" pitchFamily="34" charset="0"/>
                <a:cs typeface="Arial" panose="020B0604020202020204" pitchFamily="34" charset="0"/>
              </a:rPr>
              <a:t>Clark</a:t>
            </a:r>
            <a:r>
              <a:rPr lang="en-US" sz="1200" dirty="0">
                <a:solidFill>
                  <a:schemeClr val="bg1"/>
                </a:solidFill>
                <a:latin typeface="Arial" panose="020B0604020202020204" pitchFamily="34" charset="0"/>
                <a:cs typeface="Arial" panose="020B0604020202020204" pitchFamily="34" charset="0"/>
              </a:rPr>
              <a:t>, J, Leslie W., O’Brien K. (2010). </a:t>
            </a:r>
            <a:r>
              <a:rPr lang="en-US" sz="1200" u="sng" dirty="0">
                <a:solidFill>
                  <a:schemeClr val="bg1"/>
                </a:solidFill>
                <a:latin typeface="Arial" panose="020B0604020202020204" pitchFamily="34" charset="0"/>
                <a:cs typeface="Arial" panose="020B0604020202020204" pitchFamily="34" charset="0"/>
              </a:rPr>
              <a:t>SUNY at Sixty</a:t>
            </a:r>
            <a:r>
              <a:rPr lang="en-US" sz="1200" dirty="0">
                <a:solidFill>
                  <a:schemeClr val="bg1"/>
                </a:solidFill>
                <a:latin typeface="Arial" panose="020B0604020202020204" pitchFamily="34" charset="0"/>
                <a:cs typeface="Arial" panose="020B0604020202020204" pitchFamily="34" charset="0"/>
              </a:rPr>
              <a:t>. SUNY Press. </a:t>
            </a:r>
          </a:p>
        </p:txBody>
      </p:sp>
      <p:sp>
        <p:nvSpPr>
          <p:cNvPr id="9" name="TextBox 8"/>
          <p:cNvSpPr txBox="1"/>
          <p:nvPr/>
        </p:nvSpPr>
        <p:spPr>
          <a:xfrm>
            <a:off x="1902402" y="3405107"/>
            <a:ext cx="5205845" cy="1421928"/>
          </a:xfrm>
          <a:prstGeom prst="rect">
            <a:avLst/>
          </a:prstGeom>
          <a:solidFill>
            <a:schemeClr val="accent1">
              <a:lumMod val="20000"/>
              <a:lumOff val="80000"/>
            </a:schemeClr>
          </a:solidFill>
        </p:spPr>
        <p:txBody>
          <a:bodyPr wrap="square" rtlCol="0">
            <a:spAutoFit/>
          </a:bodyPr>
          <a:lstStyle/>
          <a:p>
            <a:pPr>
              <a:lnSpc>
                <a:spcPct val="120000"/>
              </a:lnSpc>
            </a:pPr>
            <a:r>
              <a:rPr lang="en-US" dirty="0" smtClean="0">
                <a:solidFill>
                  <a:srgbClr val="004C93"/>
                </a:solidFill>
                <a:latin typeface="Arial" panose="020B0604020202020204" pitchFamily="34" charset="0"/>
                <a:cs typeface="Arial" panose="020B0604020202020204" pitchFamily="34" charset="0"/>
              </a:rPr>
              <a:t>SUNY’s </a:t>
            </a:r>
            <a:r>
              <a:rPr lang="en-US" dirty="0">
                <a:solidFill>
                  <a:srgbClr val="004C93"/>
                </a:solidFill>
                <a:latin typeface="Arial" panose="020B0604020202020204" pitchFamily="34" charset="0"/>
                <a:cs typeface="Arial" panose="020B0604020202020204" pitchFamily="34" charset="0"/>
              </a:rPr>
              <a:t>statutory mission </a:t>
            </a:r>
            <a:r>
              <a:rPr lang="en-US" dirty="0" smtClean="0">
                <a:solidFill>
                  <a:srgbClr val="004C93"/>
                </a:solidFill>
                <a:latin typeface="Arial" panose="020B0604020202020204" pitchFamily="34" charset="0"/>
                <a:cs typeface="Arial" panose="020B0604020202020204" pitchFamily="34" charset="0"/>
              </a:rPr>
              <a:t>states that the University will provide ‘broadest </a:t>
            </a:r>
            <a:r>
              <a:rPr lang="en-US" dirty="0">
                <a:solidFill>
                  <a:srgbClr val="004C93"/>
                </a:solidFill>
                <a:latin typeface="Arial" panose="020B0604020202020204" pitchFamily="34" charset="0"/>
                <a:cs typeface="Arial" panose="020B0604020202020204" pitchFamily="34" charset="0"/>
              </a:rPr>
              <a:t>possible access, fully representative of all segments of the population</a:t>
            </a:r>
            <a:r>
              <a:rPr lang="en-US" dirty="0" smtClean="0">
                <a:solidFill>
                  <a:srgbClr val="004C93"/>
                </a:solidFill>
                <a:latin typeface="Arial" panose="020B0604020202020204" pitchFamily="34" charset="0"/>
                <a:cs typeface="Arial" panose="020B0604020202020204" pitchFamily="34" charset="0"/>
              </a:rPr>
              <a:t>…’” </a:t>
            </a:r>
            <a:endParaRPr lang="en-US" dirty="0">
              <a:solidFill>
                <a:srgbClr val="004C93"/>
              </a:solidFill>
            </a:endParaRPr>
          </a:p>
        </p:txBody>
      </p:sp>
    </p:spTree>
    <p:extLst>
      <p:ext uri="{BB962C8B-B14F-4D97-AF65-F5344CB8AC3E}">
        <p14:creationId xmlns="" xmlns:p14="http://schemas.microsoft.com/office/powerpoint/2010/main" val="3509374060"/>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https://ensemble.itec.suny.edu/app/assets/246E8819-6202-4608-A8ED-38F02A71B388.jpg"/>
          <p:cNvPicPr>
            <a:picLocks noChangeAspect="1" noChangeArrowheads="1"/>
          </p:cNvPicPr>
          <p:nvPr/>
        </p:nvPicPr>
        <p:blipFill>
          <a:blip r:embed="rId3"/>
          <a:srcRect t="4494" b="11236"/>
          <a:stretch>
            <a:fillRect/>
          </a:stretch>
        </p:blipFill>
        <p:spPr bwMode="auto">
          <a:xfrm>
            <a:off x="-6333" y="-7021"/>
            <a:ext cx="9144000" cy="6858015"/>
          </a:xfrm>
          <a:prstGeom prst="rect">
            <a:avLst/>
          </a:prstGeom>
          <a:noFill/>
        </p:spPr>
      </p:pic>
      <p:sp>
        <p:nvSpPr>
          <p:cNvPr id="4" name="Rectangle 3"/>
          <p:cNvSpPr/>
          <p:nvPr/>
        </p:nvSpPr>
        <p:spPr>
          <a:xfrm>
            <a:off x="-9525" y="3581400"/>
            <a:ext cx="7439025" cy="970657"/>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dirty="0" smtClean="0">
                <a:solidFill>
                  <a:prstClr val="white"/>
                </a:solidFill>
                <a:latin typeface="Arial"/>
                <a:cs typeface="Arial"/>
              </a:rPr>
              <a:t>Diversity, Equity and Inclusion Policy</a:t>
            </a:r>
            <a:endParaRPr lang="en-US" sz="3200" b="1" dirty="0">
              <a:solidFill>
                <a:prstClr val="white"/>
              </a:solidFill>
              <a:latin typeface="Arial"/>
              <a:cs typeface="Arial"/>
            </a:endParaRPr>
          </a:p>
        </p:txBody>
      </p:sp>
    </p:spTree>
    <p:extLst>
      <p:ext uri="{BB962C8B-B14F-4D97-AF65-F5344CB8AC3E}">
        <p14:creationId xmlns="" xmlns:p14="http://schemas.microsoft.com/office/powerpoint/2010/main" val="3666334387"/>
      </p:ext>
    </p:extLst>
  </p:cSld>
  <p:clrMapOvr>
    <a:masterClrMapping/>
  </p:clrMapOvr>
  <p:transition spd="med">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_1MM4016a.JPG"/>
          <p:cNvPicPr>
            <a:picLocks noChangeAspect="1"/>
          </p:cNvPicPr>
          <p:nvPr/>
        </p:nvPicPr>
        <p:blipFill rotWithShape="1">
          <a:blip r:embed="rId3" cstate="screen">
            <a:extLst>
              <a:ext uri="{28A0092B-C50C-407E-A947-70E740481C1C}">
                <a14:useLocalDpi xmlns="" xmlns:a14="http://schemas.microsoft.com/office/drawing/2010/main"/>
              </a:ext>
            </a:extLst>
          </a:blip>
          <a:srcRect t="15737"/>
          <a:stretch/>
        </p:blipFill>
        <p:spPr>
          <a:xfrm>
            <a:off x="-1" y="24850"/>
            <a:ext cx="9144000" cy="6838647"/>
          </a:xfrm>
          <a:prstGeom prst="rect">
            <a:avLst/>
          </a:prstGeom>
        </p:spPr>
      </p:pic>
      <p:sp>
        <p:nvSpPr>
          <p:cNvPr id="7" name="Rectangle 6"/>
          <p:cNvSpPr/>
          <p:nvPr/>
        </p:nvSpPr>
        <p:spPr>
          <a:xfrm>
            <a:off x="1" y="3640531"/>
            <a:ext cx="7082970" cy="825608"/>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dirty="0" smtClean="0">
                <a:solidFill>
                  <a:prstClr val="white"/>
                </a:solidFill>
                <a:latin typeface="Arial"/>
                <a:cs typeface="Arial"/>
              </a:rPr>
              <a:t>Chief Diversity Officers</a:t>
            </a:r>
            <a:endParaRPr lang="en-US" sz="3200" b="1" dirty="0">
              <a:solidFill>
                <a:prstClr val="white"/>
              </a:solidFill>
              <a:latin typeface="Arial"/>
              <a:cs typeface="Arial"/>
            </a:endParaRPr>
          </a:p>
        </p:txBody>
      </p:sp>
      <p:sp>
        <p:nvSpPr>
          <p:cNvPr id="6" name="Rectangle 5"/>
          <p:cNvSpPr/>
          <p:nvPr/>
        </p:nvSpPr>
        <p:spPr>
          <a:xfrm>
            <a:off x="-1" y="5486692"/>
            <a:ext cx="7082970" cy="82356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dirty="0" smtClean="0">
                <a:solidFill>
                  <a:prstClr val="white"/>
                </a:solidFill>
                <a:latin typeface="Arial"/>
                <a:cs typeface="Arial"/>
              </a:rPr>
              <a:t>Strategic Diversity/Inclusion Plans</a:t>
            </a:r>
            <a:endParaRPr lang="en-US" sz="3200" b="1" dirty="0">
              <a:solidFill>
                <a:prstClr val="white"/>
              </a:solidFill>
              <a:latin typeface="Arial"/>
              <a:cs typeface="Arial"/>
            </a:endParaRPr>
          </a:p>
        </p:txBody>
      </p:sp>
      <p:sp>
        <p:nvSpPr>
          <p:cNvPr id="9" name="Rectangle 8"/>
          <p:cNvSpPr/>
          <p:nvPr/>
        </p:nvSpPr>
        <p:spPr>
          <a:xfrm>
            <a:off x="-1" y="2858402"/>
            <a:ext cx="7082970" cy="5982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smtClean="0">
                <a:solidFill>
                  <a:srgbClr val="009EE0"/>
                </a:solidFill>
                <a:latin typeface="Arial"/>
                <a:cs typeface="Arial"/>
              </a:rPr>
              <a:t>For </a:t>
            </a:r>
            <a:r>
              <a:rPr lang="en-US" sz="2000" b="1" dirty="0">
                <a:solidFill>
                  <a:srgbClr val="009EE0"/>
                </a:solidFill>
                <a:latin typeface="Arial"/>
                <a:cs typeface="Arial"/>
              </a:rPr>
              <a:t>E</a:t>
            </a:r>
            <a:r>
              <a:rPr lang="en-US" sz="2000" b="1" dirty="0" smtClean="0">
                <a:solidFill>
                  <a:srgbClr val="009EE0"/>
                </a:solidFill>
                <a:latin typeface="Arial"/>
                <a:cs typeface="Arial"/>
              </a:rPr>
              <a:t>very Campus and System Admin:</a:t>
            </a:r>
            <a:endParaRPr lang="en-US" sz="2000" b="1" dirty="0">
              <a:solidFill>
                <a:srgbClr val="009EE0"/>
              </a:solidFill>
              <a:latin typeface="Arial"/>
              <a:cs typeface="Arial"/>
            </a:endParaRPr>
          </a:p>
        </p:txBody>
      </p:sp>
      <p:sp>
        <p:nvSpPr>
          <p:cNvPr id="11" name="Rectangle 10"/>
          <p:cNvSpPr/>
          <p:nvPr/>
        </p:nvSpPr>
        <p:spPr>
          <a:xfrm>
            <a:off x="-1" y="4466139"/>
            <a:ext cx="7082970" cy="8256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dirty="0" smtClean="0">
                <a:solidFill>
                  <a:srgbClr val="009EE0"/>
                </a:solidFill>
                <a:latin typeface="Arial"/>
                <a:cs typeface="Arial"/>
              </a:rPr>
              <a:t>SUNY-Wide CDO Network</a:t>
            </a:r>
            <a:endParaRPr lang="en-US" sz="3200" b="1" dirty="0">
              <a:solidFill>
                <a:srgbClr val="009EE0"/>
              </a:solidFill>
              <a:latin typeface="Arial"/>
              <a:cs typeface="Arial"/>
            </a:endParaRPr>
          </a:p>
        </p:txBody>
      </p:sp>
    </p:spTree>
    <p:extLst>
      <p:ext uri="{BB962C8B-B14F-4D97-AF65-F5344CB8AC3E}">
        <p14:creationId xmlns="" xmlns:p14="http://schemas.microsoft.com/office/powerpoint/2010/main" val="3080435306"/>
      </p:ext>
    </p:extLst>
  </p:cSld>
  <p:clrMapOvr>
    <a:masterClrMapping/>
  </p:clrMapOvr>
  <p:transition spd="med">
    <p:split orient="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 xmlns:a14="http://schemas.microsoft.com/office/drawing/2010/main" val="0"/>
              </a:ext>
            </a:extLst>
          </a:blip>
          <a:srcRect l="-136" t="6382" r="14571" b="21047"/>
          <a:stretch/>
        </p:blipFill>
        <p:spPr>
          <a:xfrm>
            <a:off x="-14514" y="-1"/>
            <a:ext cx="9144000" cy="6889449"/>
          </a:xfrm>
          <a:prstGeom prst="rect">
            <a:avLst/>
          </a:prstGeom>
        </p:spPr>
      </p:pic>
      <p:sp>
        <p:nvSpPr>
          <p:cNvPr id="7" name="Rectangle 6"/>
          <p:cNvSpPr/>
          <p:nvPr/>
        </p:nvSpPr>
        <p:spPr>
          <a:xfrm>
            <a:off x="-14514" y="3251198"/>
            <a:ext cx="6016336" cy="772005"/>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dirty="0" smtClean="0">
                <a:solidFill>
                  <a:prstClr val="white"/>
                </a:solidFill>
                <a:latin typeface="Arial"/>
                <a:cs typeface="Arial"/>
              </a:rPr>
              <a:t>Cultural Competency Training</a:t>
            </a:r>
            <a:endParaRPr lang="en-US" sz="3200" b="1" dirty="0">
              <a:solidFill>
                <a:prstClr val="white"/>
              </a:solidFill>
              <a:latin typeface="Arial"/>
              <a:cs typeface="Arial"/>
            </a:endParaRPr>
          </a:p>
        </p:txBody>
      </p:sp>
      <p:sp>
        <p:nvSpPr>
          <p:cNvPr id="6" name="Rectangle 5"/>
          <p:cNvSpPr/>
          <p:nvPr/>
        </p:nvSpPr>
        <p:spPr>
          <a:xfrm>
            <a:off x="-14514" y="4122053"/>
            <a:ext cx="6016336" cy="860411"/>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dirty="0" smtClean="0">
                <a:solidFill>
                  <a:prstClr val="white"/>
                </a:solidFill>
                <a:latin typeface="Arial"/>
                <a:cs typeface="Arial"/>
              </a:rPr>
              <a:t>System-wide Research Effort</a:t>
            </a:r>
            <a:endParaRPr lang="en-US" sz="3200" b="1" dirty="0">
              <a:solidFill>
                <a:prstClr val="white"/>
              </a:solidFill>
              <a:latin typeface="Arial"/>
              <a:cs typeface="Arial"/>
            </a:endParaRPr>
          </a:p>
        </p:txBody>
      </p:sp>
      <p:sp>
        <p:nvSpPr>
          <p:cNvPr id="11" name="Rectangle 10"/>
          <p:cNvSpPr/>
          <p:nvPr/>
        </p:nvSpPr>
        <p:spPr>
          <a:xfrm>
            <a:off x="-14514" y="5147741"/>
            <a:ext cx="6016336" cy="1245812"/>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dirty="0" smtClean="0">
                <a:solidFill>
                  <a:prstClr val="white"/>
                </a:solidFill>
                <a:latin typeface="Arial"/>
                <a:cs typeface="Arial"/>
              </a:rPr>
              <a:t>Cross-Campus Faculty/Staff Mentoring Network</a:t>
            </a:r>
            <a:endParaRPr lang="en-US" sz="3200" b="1" dirty="0">
              <a:solidFill>
                <a:prstClr val="white"/>
              </a:solidFill>
              <a:latin typeface="Arial"/>
              <a:cs typeface="Arial"/>
            </a:endParaRPr>
          </a:p>
        </p:txBody>
      </p:sp>
    </p:spTree>
    <p:extLst>
      <p:ext uri="{BB962C8B-B14F-4D97-AF65-F5344CB8AC3E}">
        <p14:creationId xmlns="" xmlns:p14="http://schemas.microsoft.com/office/powerpoint/2010/main" val="493482806"/>
      </p:ext>
    </p:extLst>
  </p:cSld>
  <p:clrMapOvr>
    <a:masterClrMapping/>
  </p:clrMapOvr>
  <p:transition spd="med">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3" descr="SUNY_System_Admin_Building_2011_1.jpg"/>
          <p:cNvPicPr>
            <a:picLocks noChangeAspect="1"/>
          </p:cNvPicPr>
          <p:nvPr/>
        </p:nvPicPr>
        <p:blipFill>
          <a:blip r:embed="rId3" cstate="print"/>
          <a:srcRect t="3212" b="12448"/>
          <a:stretch>
            <a:fillRect/>
          </a:stretch>
        </p:blipFill>
        <p:spPr>
          <a:xfrm>
            <a:off x="0" y="0"/>
            <a:ext cx="9144000" cy="6883400"/>
          </a:xfrm>
          <a:prstGeom prst="rect">
            <a:avLst/>
          </a:prstGeom>
        </p:spPr>
      </p:pic>
      <p:sp>
        <p:nvSpPr>
          <p:cNvPr id="6" name="Rectangle 5"/>
          <p:cNvSpPr/>
          <p:nvPr/>
        </p:nvSpPr>
        <p:spPr>
          <a:xfrm>
            <a:off x="1068615" y="3143250"/>
            <a:ext cx="7082970" cy="1731017"/>
          </a:xfrm>
          <a:prstGeom prst="rect">
            <a:avLst/>
          </a:prstGeom>
          <a:solidFill>
            <a:srgbClr val="0030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smtClean="0">
                <a:solidFill>
                  <a:prstClr val="white"/>
                </a:solidFill>
                <a:latin typeface="Arial"/>
                <a:cs typeface="Arial"/>
              </a:rPr>
              <a:t>A New Internal Focus </a:t>
            </a:r>
            <a:br>
              <a:rPr lang="en-US" sz="3200" b="1" dirty="0" smtClean="0">
                <a:solidFill>
                  <a:prstClr val="white"/>
                </a:solidFill>
                <a:latin typeface="Arial"/>
                <a:cs typeface="Arial"/>
              </a:rPr>
            </a:br>
            <a:r>
              <a:rPr lang="en-US" sz="3200" b="1" dirty="0" smtClean="0">
                <a:solidFill>
                  <a:prstClr val="white"/>
                </a:solidFill>
                <a:latin typeface="Arial"/>
                <a:cs typeface="Arial"/>
              </a:rPr>
              <a:t>for SUNY’s System CDO</a:t>
            </a:r>
            <a:endParaRPr lang="en-US" sz="3200" b="1" dirty="0">
              <a:solidFill>
                <a:prstClr val="white"/>
              </a:solidFill>
              <a:latin typeface="Arial"/>
              <a:cs typeface="Arial"/>
            </a:endParaRPr>
          </a:p>
        </p:txBody>
      </p:sp>
    </p:spTree>
    <p:extLst>
      <p:ext uri="{BB962C8B-B14F-4D97-AF65-F5344CB8AC3E}">
        <p14:creationId xmlns="" xmlns:p14="http://schemas.microsoft.com/office/powerpoint/2010/main" val="181598277"/>
      </p:ext>
    </p:extLst>
  </p:cSld>
  <p:clrMapOvr>
    <a:masterClrMapping/>
  </p:clrMapOvr>
  <p:transition spd="med">
    <p:split orient="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rotWithShape="1">
          <a:blip r:embed="rId3">
            <a:extLst>
              <a:ext uri="{28A0092B-C50C-407E-A947-70E740481C1C}">
                <a14:useLocalDpi xmlns="" xmlns:a14="http://schemas.microsoft.com/office/drawing/2010/main" val="0"/>
              </a:ext>
            </a:extLst>
          </a:blip>
          <a:srcRect t="25539" b="34784"/>
          <a:stretch/>
        </p:blipFill>
        <p:spPr>
          <a:xfrm>
            <a:off x="1" y="0"/>
            <a:ext cx="9144001" cy="6575336"/>
          </a:xfrm>
        </p:spPr>
      </p:pic>
      <p:pic>
        <p:nvPicPr>
          <p:cNvPr id="6" name="Content Placeholder 3"/>
          <p:cNvPicPr>
            <a:picLocks noChangeAspect="1"/>
          </p:cNvPicPr>
          <p:nvPr/>
        </p:nvPicPr>
        <p:blipFill rotWithShape="1">
          <a:blip r:embed="rId3">
            <a:extLst>
              <a:ext uri="{28A0092B-C50C-407E-A947-70E740481C1C}">
                <a14:useLocalDpi xmlns="" xmlns:a14="http://schemas.microsoft.com/office/drawing/2010/main" val="0"/>
              </a:ext>
            </a:extLst>
          </a:blip>
          <a:srcRect t="92470"/>
          <a:stretch/>
        </p:blipFill>
        <p:spPr>
          <a:xfrm>
            <a:off x="-1" y="5610136"/>
            <a:ext cx="9144001" cy="1247864"/>
          </a:xfrm>
          <a:prstGeom prst="rect">
            <a:avLst/>
          </a:prstGeom>
        </p:spPr>
      </p:pic>
      <p:sp>
        <p:nvSpPr>
          <p:cNvPr id="7" name="Rectangle 6"/>
          <p:cNvSpPr/>
          <p:nvPr/>
        </p:nvSpPr>
        <p:spPr>
          <a:xfrm>
            <a:off x="0" y="3990949"/>
            <a:ext cx="5672364" cy="1154547"/>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dirty="0" smtClean="0">
                <a:solidFill>
                  <a:prstClr val="white"/>
                </a:solidFill>
                <a:latin typeface="Arial"/>
                <a:cs typeface="Arial"/>
              </a:rPr>
              <a:t>Search Firm Guidelines</a:t>
            </a:r>
            <a:endParaRPr lang="en-US" sz="3200" b="1" dirty="0">
              <a:solidFill>
                <a:prstClr val="white"/>
              </a:solidFill>
              <a:latin typeface="Arial"/>
              <a:cs typeface="Arial"/>
            </a:endParaRPr>
          </a:p>
        </p:txBody>
      </p:sp>
    </p:spTree>
    <p:extLst>
      <p:ext uri="{BB962C8B-B14F-4D97-AF65-F5344CB8AC3E}">
        <p14:creationId xmlns="" xmlns:p14="http://schemas.microsoft.com/office/powerpoint/2010/main" val="2527006457"/>
      </p:ext>
    </p:extLst>
  </p:cSld>
  <p:clrMapOvr>
    <a:masterClrMapping/>
  </p:clrMapOvr>
  <p:transition spd="med">
    <p:split orient="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p:txBody>
          <a:bodyPr/>
          <a:lstStyle/>
          <a:p>
            <a:endParaRPr lang="en-US" dirty="0"/>
          </a:p>
        </p:txBody>
      </p:sp>
      <p:pic>
        <p:nvPicPr>
          <p:cNvPr id="11" name="Picture 2" descr="https://ensemble.itec.suny.edu/app/assets/09bbcb9a-2842-4239-97eb-9efcb3c90e65.JPG"/>
          <p:cNvPicPr>
            <a:picLocks noChangeAspect="1" noChangeArrowheads="1"/>
          </p:cNvPicPr>
          <p:nvPr/>
        </p:nvPicPr>
        <p:blipFill>
          <a:blip r:embed="rId3"/>
          <a:srcRect b="15833"/>
          <a:stretch>
            <a:fillRect/>
          </a:stretch>
        </p:blipFill>
        <p:spPr bwMode="auto">
          <a:xfrm>
            <a:off x="0" y="1"/>
            <a:ext cx="9163050" cy="6862540"/>
          </a:xfrm>
          <a:prstGeom prst="rect">
            <a:avLst/>
          </a:prstGeom>
          <a:noFill/>
        </p:spPr>
      </p:pic>
      <p:sp>
        <p:nvSpPr>
          <p:cNvPr id="12" name="Rectangle 11"/>
          <p:cNvSpPr/>
          <p:nvPr/>
        </p:nvSpPr>
        <p:spPr>
          <a:xfrm>
            <a:off x="-14515" y="4412342"/>
            <a:ext cx="6342743" cy="1060204"/>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dirty="0" smtClean="0">
                <a:solidFill>
                  <a:prstClr val="white"/>
                </a:solidFill>
                <a:latin typeface="Arial"/>
                <a:cs typeface="Arial"/>
              </a:rPr>
              <a:t>Dual-Career Couple Relocation</a:t>
            </a:r>
            <a:endParaRPr lang="en-US" sz="3200" b="1" dirty="0">
              <a:solidFill>
                <a:prstClr val="white"/>
              </a:solidFill>
              <a:latin typeface="Arial"/>
              <a:cs typeface="Arial"/>
            </a:endParaRPr>
          </a:p>
        </p:txBody>
      </p:sp>
    </p:spTree>
    <p:extLst>
      <p:ext uri="{BB962C8B-B14F-4D97-AF65-F5344CB8AC3E}">
        <p14:creationId xmlns="" xmlns:p14="http://schemas.microsoft.com/office/powerpoint/2010/main" val="2678720224"/>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descr="SUNY_Blue_Bar-01.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44035" name="Picture 2" descr="SUNY_small_logo-01.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44036" name="TextBox 7"/>
          <p:cNvSpPr txBox="1">
            <a:spLocks noChangeArrowheads="1"/>
          </p:cNvSpPr>
          <p:nvPr/>
        </p:nvSpPr>
        <p:spPr bwMode="auto">
          <a:xfrm>
            <a:off x="2341563" y="142875"/>
            <a:ext cx="6507162" cy="830997"/>
          </a:xfrm>
          <a:prstGeom prst="rect">
            <a:avLst/>
          </a:prstGeom>
          <a:noFill/>
          <a:ln w="9525">
            <a:noFill/>
            <a:miter lim="800000"/>
            <a:headEnd/>
            <a:tailEnd/>
          </a:ln>
        </p:spPr>
        <p:txBody>
          <a:bodyPr>
            <a:spAutoFit/>
          </a:bodyPr>
          <a:lstStyle/>
          <a:p>
            <a:pPr algn="ctr" eaLnBrk="1" hangingPunct="1"/>
            <a:r>
              <a:rPr lang="en-US" altLang="en-US" sz="2400" b="1" dirty="0" smtClean="0">
                <a:solidFill>
                  <a:schemeClr val="bg1"/>
                </a:solidFill>
                <a:latin typeface="AauxPro OT Bold"/>
              </a:rPr>
              <a:t>Limited Data Available on Sexual Orientation, Gender Identity and More</a:t>
            </a:r>
            <a:endParaRPr lang="en-US" altLang="en-US" sz="2400" b="1" dirty="0">
              <a:solidFill>
                <a:schemeClr val="bg1"/>
              </a:solidFill>
              <a:latin typeface="AauxPro OT Bold"/>
            </a:endParaRPr>
          </a:p>
        </p:txBody>
      </p:sp>
      <p:sp>
        <p:nvSpPr>
          <p:cNvPr id="6" name="TextBox 5"/>
          <p:cNvSpPr txBox="1"/>
          <p:nvPr/>
        </p:nvSpPr>
        <p:spPr>
          <a:xfrm>
            <a:off x="914400" y="1504950"/>
            <a:ext cx="7219950" cy="707886"/>
          </a:xfrm>
          <a:prstGeom prst="rect">
            <a:avLst/>
          </a:prstGeom>
          <a:noFill/>
        </p:spPr>
        <p:txBody>
          <a:bodyPr wrap="square" rtlCol="0">
            <a:spAutoFit/>
          </a:bodyPr>
          <a:lstStyle/>
          <a:p>
            <a:pPr algn="ctr"/>
            <a:r>
              <a:rPr lang="en-US" sz="2000" b="1" dirty="0" smtClean="0"/>
              <a:t>New Survey Too will Address Data Deficiencies </a:t>
            </a:r>
          </a:p>
          <a:p>
            <a:pPr algn="ctr"/>
            <a:r>
              <a:rPr lang="en-US" sz="2000" b="1" dirty="0" smtClean="0"/>
              <a:t>and Inform Student Support Services</a:t>
            </a:r>
            <a:endParaRPr lang="en-US" sz="2000" b="1" dirty="0"/>
          </a:p>
        </p:txBody>
      </p:sp>
      <p:graphicFrame>
        <p:nvGraphicFramePr>
          <p:cNvPr id="9" name="Diagram 8"/>
          <p:cNvGraphicFramePr/>
          <p:nvPr/>
        </p:nvGraphicFramePr>
        <p:xfrm>
          <a:off x="742951" y="2390775"/>
          <a:ext cx="7734300" cy="40767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cove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descr="SUNY_Blue_Bar-01.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44035" name="Picture 2" descr="SUNY_small_logo-01.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44036" name="TextBox 7"/>
          <p:cNvSpPr txBox="1">
            <a:spLocks noChangeArrowheads="1"/>
          </p:cNvSpPr>
          <p:nvPr/>
        </p:nvSpPr>
        <p:spPr bwMode="auto">
          <a:xfrm>
            <a:off x="2503488" y="438150"/>
            <a:ext cx="5888037" cy="707886"/>
          </a:xfrm>
          <a:prstGeom prst="rect">
            <a:avLst/>
          </a:prstGeom>
          <a:noFill/>
          <a:ln w="9525">
            <a:noFill/>
            <a:miter lim="800000"/>
            <a:headEnd/>
            <a:tailEnd/>
          </a:ln>
        </p:spPr>
        <p:txBody>
          <a:bodyPr wrap="square">
            <a:spAutoFit/>
          </a:bodyPr>
          <a:lstStyle/>
          <a:p>
            <a:pPr algn="ctr" eaLnBrk="1" hangingPunct="1"/>
            <a:r>
              <a:rPr lang="en-US" altLang="en-US" sz="4000" b="1" dirty="0" smtClean="0">
                <a:solidFill>
                  <a:schemeClr val="bg1"/>
                </a:solidFill>
                <a:latin typeface="AauxPro OT Bold"/>
              </a:rPr>
              <a:t>Summary of Next Steps</a:t>
            </a:r>
            <a:endParaRPr lang="en-US" altLang="en-US" sz="4000" b="1" dirty="0">
              <a:solidFill>
                <a:schemeClr val="bg1"/>
              </a:solidFill>
              <a:latin typeface="AauxPro OT Bold"/>
            </a:endParaRPr>
          </a:p>
        </p:txBody>
      </p:sp>
      <p:graphicFrame>
        <p:nvGraphicFramePr>
          <p:cNvPr id="9" name="Diagram 8"/>
          <p:cNvGraphicFramePr/>
          <p:nvPr/>
        </p:nvGraphicFramePr>
        <p:xfrm>
          <a:off x="390526" y="1409700"/>
          <a:ext cx="8410574" cy="51530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blinds/>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3" descr="SUNY_System_Admin_Building_2011_1.jpg"/>
          <p:cNvPicPr>
            <a:picLocks noChangeAspect="1"/>
          </p:cNvPicPr>
          <p:nvPr/>
        </p:nvPicPr>
        <p:blipFill>
          <a:blip r:embed="rId3" cstate="print"/>
          <a:srcRect t="3212" b="12448"/>
          <a:stretch>
            <a:fillRect/>
          </a:stretch>
        </p:blipFill>
        <p:spPr>
          <a:xfrm>
            <a:off x="0" y="0"/>
            <a:ext cx="9144000" cy="6883400"/>
          </a:xfrm>
          <a:prstGeom prst="rect">
            <a:avLst/>
          </a:prstGeom>
        </p:spPr>
      </p:pic>
      <p:sp>
        <p:nvSpPr>
          <p:cNvPr id="6" name="Rectangle 5"/>
          <p:cNvSpPr/>
          <p:nvPr/>
        </p:nvSpPr>
        <p:spPr>
          <a:xfrm>
            <a:off x="3657599" y="734691"/>
            <a:ext cx="4886325" cy="1731017"/>
          </a:xfrm>
          <a:prstGeom prst="rect">
            <a:avLst/>
          </a:prstGeom>
          <a:solidFill>
            <a:srgbClr val="0030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200" b="1" dirty="0" smtClean="0">
                <a:solidFill>
                  <a:prstClr val="white"/>
                </a:solidFill>
                <a:latin typeface="Arial"/>
                <a:cs typeface="Arial"/>
              </a:rPr>
              <a:t>Q &amp; A</a:t>
            </a:r>
            <a:endParaRPr lang="en-US" sz="7200" b="1" dirty="0">
              <a:solidFill>
                <a:prstClr val="white"/>
              </a:solidFill>
              <a:latin typeface="Arial"/>
              <a:cs typeface="Arial"/>
            </a:endParaRPr>
          </a:p>
        </p:txBody>
      </p:sp>
    </p:spTree>
    <p:extLst>
      <p:ext uri="{BB962C8B-B14F-4D97-AF65-F5344CB8AC3E}">
        <p14:creationId xmlns="" xmlns:p14="http://schemas.microsoft.com/office/powerpoint/2010/main" val="181598277"/>
      </p:ext>
    </p:extLst>
  </p:cSld>
  <p:clrMapOvr>
    <a:masterClrMapping/>
  </p:clrMapOvr>
  <p:transition spd="med">
    <p:split orient="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descr="SUNY_Blue_Bar-01.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44035" name="Picture 2" descr="SUNY_small_logo-01.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44036" name="TextBox 7"/>
          <p:cNvSpPr txBox="1">
            <a:spLocks noChangeArrowheads="1"/>
          </p:cNvSpPr>
          <p:nvPr/>
        </p:nvSpPr>
        <p:spPr bwMode="auto">
          <a:xfrm>
            <a:off x="2217738" y="352425"/>
            <a:ext cx="6507162" cy="830997"/>
          </a:xfrm>
          <a:prstGeom prst="rect">
            <a:avLst/>
          </a:prstGeom>
          <a:noFill/>
          <a:ln w="9525">
            <a:noFill/>
            <a:miter lim="800000"/>
            <a:headEnd/>
            <a:tailEnd/>
          </a:ln>
        </p:spPr>
        <p:txBody>
          <a:bodyPr>
            <a:spAutoFit/>
          </a:bodyPr>
          <a:lstStyle/>
          <a:p>
            <a:pPr algn="ctr" eaLnBrk="1" hangingPunct="1"/>
            <a:r>
              <a:rPr lang="en-US" altLang="en-US" sz="4800" b="1" dirty="0" smtClean="0">
                <a:solidFill>
                  <a:schemeClr val="bg1"/>
                </a:solidFill>
                <a:latin typeface="AauxPro OT Bold"/>
              </a:rPr>
              <a:t>Feedback Questions</a:t>
            </a:r>
            <a:endParaRPr lang="en-US" altLang="en-US" sz="4800" b="1" dirty="0">
              <a:solidFill>
                <a:schemeClr val="bg1"/>
              </a:solidFill>
              <a:latin typeface="AauxPro OT Bold"/>
            </a:endParaRPr>
          </a:p>
        </p:txBody>
      </p:sp>
      <p:sp>
        <p:nvSpPr>
          <p:cNvPr id="212995" name="Rectangle 3"/>
          <p:cNvSpPr>
            <a:spLocks noChangeArrowheads="1"/>
          </p:cNvSpPr>
          <p:nvPr/>
        </p:nvSpPr>
        <p:spPr bwMode="auto">
          <a:xfrm>
            <a:off x="276840" y="1562100"/>
            <a:ext cx="8209935"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endParaRPr lang="en-US" sz="1200" dirty="0" smtClean="0">
              <a:latin typeface="Times New Roman" pitchFamily="18" charset="0"/>
              <a:ea typeface="Calibri" pitchFamily="34"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How can the faculty act to support a more welcoming and inclusive campus environment for new faculty particularly those from underrepresented groups including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LGBTQ</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What interdepartmental collaborations could be created to support these intersections?</a:t>
            </a:r>
            <a:endParaRPr lang="en-US" sz="2000" dirty="0" smtClean="0">
              <a:latin typeface="Times New Roman" pitchFamily="18" charset="0"/>
              <a:ea typeface="Calibri" pitchFamily="34" charset="0"/>
              <a:cs typeface="Times New Roman" pitchFamily="18" charset="0"/>
            </a:endParaRP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228600" marR="0" lvl="0" indent="-228600" algn="l" defTabSz="914400" rtl="0" eaLnBrk="0" fontAlgn="base" latinLnBrk="0" hangingPunct="0">
              <a:lnSpc>
                <a:spcPct val="100000"/>
              </a:lnSpc>
              <a:spcBef>
                <a:spcPct val="0"/>
              </a:spcBef>
              <a:spcAft>
                <a:spcPct val="0"/>
              </a:spcAft>
              <a:buClrTx/>
              <a:buSzTx/>
              <a:buFont typeface="+mj-lt"/>
              <a:buAutoNum type="arabicPeriod"/>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What can you as a faculty member do to assist your campus and ensure that your students (e.g. undergraduate and/or graduate) are culturally competent and understand the importance of diversity and inclusive excellence regardless of the subject matter being taught?</a:t>
            </a:r>
          </a:p>
          <a:p>
            <a:pPr marL="228600" marR="0" lvl="0" indent="-228600" algn="l" defTabSz="914400" rtl="0" eaLnBrk="0" fontAlgn="base" latinLnBrk="0" hangingPunct="0">
              <a:lnSpc>
                <a:spcPct val="100000"/>
              </a:lnSpc>
              <a:spcBef>
                <a:spcPct val="0"/>
              </a:spcBef>
              <a:spcAft>
                <a:spcPct val="0"/>
              </a:spcAft>
              <a:buClrTx/>
              <a:buSzTx/>
              <a:buFont typeface="+mj-lt"/>
              <a:buAutoNum type="arabicPeriod"/>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228600" marR="0" lvl="0" indent="-228600" algn="l" defTabSz="914400" rtl="0" eaLnBrk="0" fontAlgn="base" latinLnBrk="0" hangingPunct="0">
              <a:lnSpc>
                <a:spcPct val="100000"/>
              </a:lnSpc>
              <a:spcBef>
                <a:spcPct val="0"/>
              </a:spcBef>
              <a:spcAft>
                <a:spcPct val="0"/>
              </a:spcAft>
              <a:buClrTx/>
              <a:buSzTx/>
              <a:buFont typeface="+mj-lt"/>
              <a:buAutoNum type="arabicPeriod"/>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What diversity rewards and incentives can be put in place at the campus level to help you as a faculty engage URM students and mentor them beyond the classroom?</a:t>
            </a:r>
          </a:p>
          <a:p>
            <a:pPr marL="228600" marR="0" lvl="0" indent="-228600" algn="l" defTabSz="914400" rtl="0" eaLnBrk="0" fontAlgn="base" latinLnBrk="0" hangingPunct="0">
              <a:lnSpc>
                <a:spcPct val="100000"/>
              </a:lnSpc>
              <a:spcBef>
                <a:spcPct val="0"/>
              </a:spcBef>
              <a:spcAft>
                <a:spcPct val="0"/>
              </a:spcAft>
              <a:buClrTx/>
              <a:buSzTx/>
              <a:buFont typeface="+mj-lt"/>
              <a:buAutoNum type="arabicPeriod"/>
              <a:tabLst/>
            </a:pP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descr="SUNY_Blue_Bar-01.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16387" name="Picture 2" descr="SUNY_small_logo-01.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pic>
        <p:nvPicPr>
          <p:cNvPr id="16388" name="Picture 3" descr="SUNYwhite_Power_logo_circles-01.png"/>
          <p:cNvPicPr>
            <a:picLocks noChangeAspect="1"/>
          </p:cNvPicPr>
          <p:nvPr/>
        </p:nvPicPr>
        <p:blipFill>
          <a:blip r:embed="rId5"/>
          <a:srcRect/>
          <a:stretch>
            <a:fillRect/>
          </a:stretch>
        </p:blipFill>
        <p:spPr bwMode="auto">
          <a:xfrm>
            <a:off x="0" y="0"/>
            <a:ext cx="9144000" cy="7296150"/>
          </a:xfrm>
          <a:prstGeom prst="rect">
            <a:avLst/>
          </a:prstGeom>
          <a:noFill/>
          <a:ln w="9525">
            <a:noFill/>
            <a:miter lim="800000"/>
            <a:headEnd/>
            <a:tailEnd/>
          </a:ln>
        </p:spPr>
      </p:pic>
      <p:sp>
        <p:nvSpPr>
          <p:cNvPr id="16389" name="TextBox 5"/>
          <p:cNvSpPr txBox="1">
            <a:spLocks noChangeArrowheads="1"/>
          </p:cNvSpPr>
          <p:nvPr/>
        </p:nvSpPr>
        <p:spPr bwMode="auto">
          <a:xfrm>
            <a:off x="663575" y="1979613"/>
            <a:ext cx="6786563" cy="396875"/>
          </a:xfrm>
          <a:prstGeom prst="rect">
            <a:avLst/>
          </a:prstGeom>
          <a:noFill/>
          <a:ln w="9525">
            <a:noFill/>
            <a:miter lim="800000"/>
            <a:headEnd/>
            <a:tailEnd/>
          </a:ln>
        </p:spPr>
        <p:txBody>
          <a:bodyPr>
            <a:spAutoFit/>
          </a:bodyPr>
          <a:lstStyle/>
          <a:p>
            <a:pPr eaLnBrk="1" hangingPunct="1">
              <a:buFontTx/>
              <a:buChar char="•"/>
            </a:pPr>
            <a:endParaRPr lang="en-US" altLang="en-US" sz="2000" b="1" dirty="0">
              <a:solidFill>
                <a:srgbClr val="7F7F7F"/>
              </a:solidFill>
              <a:latin typeface="AauxPro OT"/>
            </a:endParaRPr>
          </a:p>
        </p:txBody>
      </p:sp>
      <p:sp>
        <p:nvSpPr>
          <p:cNvPr id="8" name="TextBox 7"/>
          <p:cNvSpPr txBox="1"/>
          <p:nvPr/>
        </p:nvSpPr>
        <p:spPr>
          <a:xfrm>
            <a:off x="528638" y="1984375"/>
            <a:ext cx="8023225" cy="1754188"/>
          </a:xfrm>
          <a:prstGeom prst="rect">
            <a:avLst/>
          </a:prstGeom>
          <a:noFill/>
        </p:spPr>
        <p:txBody>
          <a:bodyPr>
            <a:spAutoFit/>
          </a:bodyPr>
          <a:lstStyle/>
          <a:p>
            <a:pPr eaLnBrk="1" hangingPunct="1">
              <a:defRPr/>
            </a:pPr>
            <a:endParaRPr lang="en-US" dirty="0">
              <a:solidFill>
                <a:schemeClr val="accent1">
                  <a:lumMod val="75000"/>
                </a:schemeClr>
              </a:solidFill>
              <a:latin typeface="Arial" charset="0"/>
            </a:endParaRPr>
          </a:p>
          <a:p>
            <a:pPr eaLnBrk="1" hangingPunct="1">
              <a:defRPr/>
            </a:pPr>
            <a:endParaRPr lang="en-US" dirty="0">
              <a:solidFill>
                <a:schemeClr val="accent1">
                  <a:lumMod val="75000"/>
                </a:schemeClr>
              </a:solidFill>
              <a:latin typeface="Arial" charset="0"/>
            </a:endParaRPr>
          </a:p>
          <a:p>
            <a:pPr eaLnBrk="1" hangingPunct="1">
              <a:defRPr/>
            </a:pPr>
            <a:endParaRPr lang="en-US" dirty="0">
              <a:solidFill>
                <a:schemeClr val="accent1">
                  <a:lumMod val="75000"/>
                </a:schemeClr>
              </a:solidFill>
              <a:latin typeface="Arial" charset="0"/>
            </a:endParaRPr>
          </a:p>
          <a:p>
            <a:pPr eaLnBrk="1" hangingPunct="1">
              <a:defRPr/>
            </a:pPr>
            <a:endParaRPr lang="en-US" dirty="0">
              <a:solidFill>
                <a:schemeClr val="accent1">
                  <a:lumMod val="75000"/>
                </a:schemeClr>
              </a:solidFill>
              <a:latin typeface="Arial" charset="0"/>
            </a:endParaRPr>
          </a:p>
          <a:p>
            <a:pPr eaLnBrk="1" hangingPunct="1">
              <a:defRPr/>
            </a:pPr>
            <a:endParaRPr lang="en-US" dirty="0">
              <a:solidFill>
                <a:schemeClr val="accent1">
                  <a:lumMod val="75000"/>
                </a:schemeClr>
              </a:solidFill>
              <a:latin typeface="Arial" charset="0"/>
            </a:endParaRPr>
          </a:p>
          <a:p>
            <a:pPr eaLnBrk="1" hangingPunct="1">
              <a:defRPr/>
            </a:pPr>
            <a:endParaRPr lang="en-US" dirty="0">
              <a:solidFill>
                <a:schemeClr val="accent1">
                  <a:lumMod val="75000"/>
                </a:schemeClr>
              </a:solidFill>
              <a:latin typeface="Arial" charset="0"/>
            </a:endParaRPr>
          </a:p>
        </p:txBody>
      </p:sp>
      <p:sp>
        <p:nvSpPr>
          <p:cNvPr id="10" name="Rectangle 9"/>
          <p:cNvSpPr/>
          <p:nvPr/>
        </p:nvSpPr>
        <p:spPr>
          <a:xfrm>
            <a:off x="354013" y="1371600"/>
            <a:ext cx="5472112" cy="523875"/>
          </a:xfrm>
          <a:prstGeom prst="rect">
            <a:avLst/>
          </a:prstGeom>
        </p:spPr>
        <p:txBody>
          <a:bodyPr>
            <a:spAutoFit/>
          </a:bodyPr>
          <a:lstStyle/>
          <a:p>
            <a:pPr>
              <a:defRPr/>
            </a:pPr>
            <a:r>
              <a:rPr lang="en-US" sz="2800" b="1" dirty="0">
                <a:solidFill>
                  <a:schemeClr val="accent1">
                    <a:lumMod val="75000"/>
                  </a:schemeClr>
                </a:solidFill>
              </a:rPr>
              <a:t>Chancellor’s Diversity Goal</a:t>
            </a:r>
            <a:endParaRPr lang="en-US" sz="2800" dirty="0">
              <a:solidFill>
                <a:schemeClr val="accent1">
                  <a:lumMod val="75000"/>
                </a:schemeClr>
              </a:solidFill>
            </a:endParaRPr>
          </a:p>
        </p:txBody>
      </p:sp>
      <p:sp>
        <p:nvSpPr>
          <p:cNvPr id="14" name="Rectangle 13"/>
          <p:cNvSpPr/>
          <p:nvPr/>
        </p:nvSpPr>
        <p:spPr>
          <a:xfrm>
            <a:off x="4191000" y="2376488"/>
            <a:ext cx="4572000" cy="3694112"/>
          </a:xfrm>
          <a:prstGeom prst="rect">
            <a:avLst/>
          </a:prstGeom>
        </p:spPr>
        <p:txBody>
          <a:bodyPr>
            <a:spAutoFit/>
          </a:bodyPr>
          <a:lstStyle/>
          <a:p>
            <a:pPr defTabSz="914400" eaLnBrk="1" fontAlgn="auto" hangingPunct="1">
              <a:spcBef>
                <a:spcPts val="0"/>
              </a:spcBef>
              <a:spcAft>
                <a:spcPts val="0"/>
              </a:spcAft>
              <a:defRPr/>
            </a:pPr>
            <a:r>
              <a:rPr lang="en-US" dirty="0">
                <a:solidFill>
                  <a:schemeClr val="accent1">
                    <a:lumMod val="75000"/>
                  </a:schemeClr>
                </a:solidFill>
                <a:latin typeface="Georgia"/>
                <a:ea typeface="+mn-ea"/>
              </a:rPr>
              <a:t>“</a:t>
            </a:r>
            <a:r>
              <a:rPr lang="en-US" dirty="0">
                <a:solidFill>
                  <a:schemeClr val="accent1">
                    <a:lumMod val="75000"/>
                  </a:schemeClr>
                </a:solidFill>
                <a:latin typeface="Aaux ProBlack" pitchFamily="2" charset="0"/>
                <a:ea typeface="+mn-ea"/>
              </a:rPr>
              <a:t>Ensure that SUNY continues to reflect the unique diversity of New York among student, faculty and administrative bodies. Therefore,      </a:t>
            </a:r>
          </a:p>
          <a:p>
            <a:pPr algn="ctr" defTabSz="914400" eaLnBrk="1" fontAlgn="auto" hangingPunct="1">
              <a:spcBef>
                <a:spcPts val="0"/>
              </a:spcBef>
              <a:spcAft>
                <a:spcPts val="0"/>
              </a:spcAft>
              <a:defRPr/>
            </a:pPr>
            <a:r>
              <a:rPr lang="en-US" dirty="0">
                <a:solidFill>
                  <a:prstClr val="black"/>
                </a:solidFill>
                <a:latin typeface="Aaux ProBlack" pitchFamily="2" charset="0"/>
                <a:ea typeface="+mn-ea"/>
              </a:rPr>
              <a:t>   </a:t>
            </a:r>
            <a:r>
              <a:rPr lang="en-US" sz="2000" dirty="0">
                <a:solidFill>
                  <a:srgbClr val="D16349"/>
                </a:solidFill>
                <a:latin typeface="Aaux ProBlack" pitchFamily="2" charset="0"/>
                <a:ea typeface="+mn-ea"/>
              </a:rPr>
              <a:t>I am naming a special </a:t>
            </a:r>
          </a:p>
          <a:p>
            <a:pPr algn="ctr" defTabSz="914400" eaLnBrk="1" fontAlgn="auto" hangingPunct="1">
              <a:spcBef>
                <a:spcPts val="0"/>
              </a:spcBef>
              <a:spcAft>
                <a:spcPts val="0"/>
              </a:spcAft>
              <a:defRPr/>
            </a:pPr>
            <a:r>
              <a:rPr lang="en-US" sz="2000" dirty="0">
                <a:solidFill>
                  <a:srgbClr val="D16349"/>
                </a:solidFill>
                <a:latin typeface="Aaux ProBlack" pitchFamily="2" charset="0"/>
                <a:ea typeface="+mn-ea"/>
              </a:rPr>
              <a:t>  Diversity Task Force</a:t>
            </a:r>
          </a:p>
          <a:p>
            <a:pPr defTabSz="914400" eaLnBrk="1" fontAlgn="auto" hangingPunct="1">
              <a:spcBef>
                <a:spcPts val="0"/>
              </a:spcBef>
              <a:spcAft>
                <a:spcPts val="0"/>
              </a:spcAft>
              <a:defRPr/>
            </a:pPr>
            <a:r>
              <a:rPr lang="en-US" sz="2000" dirty="0">
                <a:solidFill>
                  <a:srgbClr val="D16349"/>
                </a:solidFill>
                <a:latin typeface="Aaux ProBlack" pitchFamily="2" charset="0"/>
                <a:ea typeface="+mn-ea"/>
              </a:rPr>
              <a:t> </a:t>
            </a:r>
            <a:r>
              <a:rPr lang="en-US" dirty="0">
                <a:solidFill>
                  <a:schemeClr val="accent1">
                    <a:lumMod val="75000"/>
                  </a:schemeClr>
                </a:solidFill>
                <a:latin typeface="Aaux ProBlack" pitchFamily="2" charset="0"/>
                <a:ea typeface="+mn-ea"/>
              </a:rPr>
              <a:t>to propose ways to improve diversity in our SUNY family. Our goal is to catch up with the diversity of this great state and to surpass it.”</a:t>
            </a:r>
            <a:endParaRPr lang="en-US" baseline="30000" dirty="0">
              <a:solidFill>
                <a:schemeClr val="accent1">
                  <a:lumMod val="75000"/>
                </a:schemeClr>
              </a:solidFill>
              <a:latin typeface="Aaux ProBlack" pitchFamily="2" charset="0"/>
              <a:ea typeface="+mn-ea"/>
            </a:endParaRPr>
          </a:p>
          <a:p>
            <a:pPr defTabSz="914400" eaLnBrk="1" fontAlgn="auto" hangingPunct="1">
              <a:spcBef>
                <a:spcPts val="0"/>
              </a:spcBef>
              <a:spcAft>
                <a:spcPts val="0"/>
              </a:spcAft>
              <a:defRPr/>
            </a:pPr>
            <a:endParaRPr lang="en-US" baseline="30000" dirty="0">
              <a:solidFill>
                <a:schemeClr val="accent1">
                  <a:lumMod val="75000"/>
                </a:schemeClr>
              </a:solidFill>
              <a:latin typeface="Georgia"/>
              <a:ea typeface="+mn-ea"/>
            </a:endParaRPr>
          </a:p>
          <a:p>
            <a:pPr algn="ctr" defTabSz="914400" eaLnBrk="1" fontAlgn="auto" hangingPunct="1">
              <a:spcBef>
                <a:spcPts val="0"/>
              </a:spcBef>
              <a:spcAft>
                <a:spcPts val="0"/>
              </a:spcAft>
              <a:defRPr/>
            </a:pPr>
            <a:r>
              <a:rPr lang="en-US" b="1" dirty="0">
                <a:solidFill>
                  <a:schemeClr val="accent1">
                    <a:lumMod val="75000"/>
                  </a:schemeClr>
                </a:solidFill>
                <a:latin typeface="Papyrus" pitchFamily="66" charset="0"/>
                <a:ea typeface="+mn-ea"/>
              </a:rPr>
              <a:t>State of the University Address</a:t>
            </a:r>
          </a:p>
          <a:p>
            <a:pPr algn="ctr" defTabSz="914400" eaLnBrk="1" fontAlgn="auto" hangingPunct="1">
              <a:spcBef>
                <a:spcPts val="0"/>
              </a:spcBef>
              <a:spcAft>
                <a:spcPts val="0"/>
              </a:spcAft>
              <a:defRPr/>
            </a:pPr>
            <a:r>
              <a:rPr lang="en-US" b="1" dirty="0">
                <a:solidFill>
                  <a:schemeClr val="accent1">
                    <a:lumMod val="75000"/>
                  </a:schemeClr>
                </a:solidFill>
                <a:latin typeface="Papyrus" pitchFamily="66" charset="0"/>
                <a:ea typeface="+mn-ea"/>
              </a:rPr>
              <a:t>January 14, 2014</a:t>
            </a:r>
          </a:p>
        </p:txBody>
      </p:sp>
      <p:sp>
        <p:nvSpPr>
          <p:cNvPr id="16393" name="AutoShape 12" descr="nzpressavail.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dirty="0"/>
          </a:p>
        </p:txBody>
      </p:sp>
      <p:pic>
        <p:nvPicPr>
          <p:cNvPr id="16394" name="Picture 11" descr="nzpressavail.jpg"/>
          <p:cNvPicPr>
            <a:picLocks noChangeAspect="1"/>
          </p:cNvPicPr>
          <p:nvPr/>
        </p:nvPicPr>
        <p:blipFill>
          <a:blip r:embed="rId6"/>
          <a:srcRect/>
          <a:stretch>
            <a:fillRect/>
          </a:stretch>
        </p:blipFill>
        <p:spPr bwMode="auto">
          <a:xfrm>
            <a:off x="796925" y="2043113"/>
            <a:ext cx="2381250" cy="3390900"/>
          </a:xfrm>
          <a:prstGeom prst="rect">
            <a:avLst/>
          </a:prstGeom>
          <a:noFill/>
          <a:ln w="9525">
            <a:noFill/>
            <a:miter lim="800000"/>
            <a:headEnd/>
            <a:tailEnd/>
          </a:ln>
        </p:spPr>
      </p:pic>
    </p:spTree>
  </p:cSld>
  <p:clrMapOvr>
    <a:masterClrMapping/>
  </p:clrMapOvr>
  <p:transition spd="med">
    <p:cover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descr="SUNY_Blue_Bar-01.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44035" name="Picture 2" descr="SUNY_small_logo-01.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44036" name="TextBox 7"/>
          <p:cNvSpPr txBox="1">
            <a:spLocks noChangeArrowheads="1"/>
          </p:cNvSpPr>
          <p:nvPr/>
        </p:nvSpPr>
        <p:spPr bwMode="auto">
          <a:xfrm>
            <a:off x="2217738" y="352425"/>
            <a:ext cx="6507162" cy="830997"/>
          </a:xfrm>
          <a:prstGeom prst="rect">
            <a:avLst/>
          </a:prstGeom>
          <a:noFill/>
          <a:ln w="9525">
            <a:noFill/>
            <a:miter lim="800000"/>
            <a:headEnd/>
            <a:tailEnd/>
          </a:ln>
        </p:spPr>
        <p:txBody>
          <a:bodyPr>
            <a:spAutoFit/>
          </a:bodyPr>
          <a:lstStyle/>
          <a:p>
            <a:pPr algn="ctr" eaLnBrk="1" hangingPunct="1"/>
            <a:r>
              <a:rPr lang="en-US" altLang="en-US" sz="4800" b="1" dirty="0" smtClean="0">
                <a:solidFill>
                  <a:schemeClr val="bg1"/>
                </a:solidFill>
                <a:latin typeface="AauxPro OT Bold"/>
              </a:rPr>
              <a:t>Feedback Questions</a:t>
            </a:r>
            <a:endParaRPr lang="en-US" altLang="en-US" sz="4800" b="1" dirty="0">
              <a:solidFill>
                <a:schemeClr val="bg1"/>
              </a:solidFill>
              <a:latin typeface="AauxPro OT Bold"/>
            </a:endParaRPr>
          </a:p>
        </p:txBody>
      </p:sp>
      <p:sp>
        <p:nvSpPr>
          <p:cNvPr id="212995" name="Rectangle 3"/>
          <p:cNvSpPr>
            <a:spLocks noChangeArrowheads="1"/>
          </p:cNvSpPr>
          <p:nvPr/>
        </p:nvSpPr>
        <p:spPr bwMode="auto">
          <a:xfrm>
            <a:off x="514965" y="1457325"/>
            <a:ext cx="8209935" cy="43396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marR="0" lvl="0" indent="-228600" algn="l" defTabSz="914400" rtl="0" eaLnBrk="0" fontAlgn="base" latinLnBrk="0" hangingPunct="0">
              <a:lnSpc>
                <a:spcPct val="100000"/>
              </a:lnSpc>
              <a:spcBef>
                <a:spcPct val="0"/>
              </a:spcBef>
              <a:spcAft>
                <a:spcPct val="0"/>
              </a:spcAft>
              <a:buClrTx/>
              <a:buSzTx/>
              <a:buFont typeface="+mj-lt"/>
              <a:buAutoNum type="arabicPeriod"/>
              <a:tabLst/>
            </a:pP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startAt="4"/>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What types of professional development workshops/training/seminars would you like SUNY System and/or your campus to provide for faculty?    </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startAt="4"/>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startAt="4"/>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How can faculty help guide the Diversity and Inclusion agenda by campuses to assist SUNY in becoming the most inclusive system of higher education in the nation?</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startAt="4"/>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startAt="4"/>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How can faculty support the development of campus strategic diversity and inclusion plans that address faculty and staff recruitment, retention and campus climate issues?</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startAt="4"/>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startAt="4"/>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How can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UFS</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support cultural competency training for all faculty and staff?</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descr="SUNY_Blue_Bar-01.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17411" name="Picture 2" descr="SUNY_small_logo-01.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17412" name="TextBox 7"/>
          <p:cNvSpPr txBox="1">
            <a:spLocks noChangeArrowheads="1"/>
          </p:cNvSpPr>
          <p:nvPr/>
        </p:nvSpPr>
        <p:spPr bwMode="auto">
          <a:xfrm>
            <a:off x="2214563" y="447675"/>
            <a:ext cx="6224587" cy="708025"/>
          </a:xfrm>
          <a:prstGeom prst="rect">
            <a:avLst/>
          </a:prstGeom>
          <a:noFill/>
          <a:ln w="9525">
            <a:noFill/>
            <a:miter lim="800000"/>
            <a:headEnd/>
            <a:tailEnd/>
          </a:ln>
        </p:spPr>
        <p:txBody>
          <a:bodyPr wrap="none">
            <a:spAutoFit/>
          </a:bodyPr>
          <a:lstStyle/>
          <a:p>
            <a:pPr algn="ctr" eaLnBrk="1" hangingPunct="1"/>
            <a:r>
              <a:rPr lang="en-US" altLang="en-US" sz="4000" b="1" dirty="0">
                <a:solidFill>
                  <a:schemeClr val="bg1"/>
                </a:solidFill>
                <a:latin typeface="AauxPro OT Bold"/>
              </a:rPr>
              <a:t>The Chancellor’s Charge</a:t>
            </a:r>
          </a:p>
        </p:txBody>
      </p:sp>
      <p:sp>
        <p:nvSpPr>
          <p:cNvPr id="17413" name="Rectangle 8"/>
          <p:cNvSpPr>
            <a:spLocks noChangeArrowheads="1"/>
          </p:cNvSpPr>
          <p:nvPr/>
        </p:nvSpPr>
        <p:spPr bwMode="auto">
          <a:xfrm>
            <a:off x="476250" y="2133600"/>
            <a:ext cx="8477250" cy="1754188"/>
          </a:xfrm>
          <a:prstGeom prst="rect">
            <a:avLst/>
          </a:prstGeom>
          <a:noFill/>
          <a:ln w="9525">
            <a:noFill/>
            <a:miter lim="800000"/>
            <a:headEnd/>
            <a:tailEnd/>
          </a:ln>
        </p:spPr>
        <p:txBody>
          <a:bodyPr>
            <a:spAutoFit/>
          </a:bodyPr>
          <a:lstStyle/>
          <a:p>
            <a:pPr algn="ctr"/>
            <a:r>
              <a:rPr lang="en-US" dirty="0">
                <a:solidFill>
                  <a:srgbClr val="C00000"/>
                </a:solidFill>
                <a:latin typeface="AauxPro OT Bold"/>
              </a:rPr>
              <a:t> </a:t>
            </a:r>
            <a:r>
              <a:rPr lang="en-US" sz="3600" i="1" dirty="0">
                <a:solidFill>
                  <a:srgbClr val="C00000"/>
                </a:solidFill>
                <a:latin typeface="AauxPro OT Bold"/>
              </a:rPr>
              <a:t>“if you have thought about it or read about it, we have already tried it. Be bold in your recommendations.” </a:t>
            </a:r>
          </a:p>
        </p:txBody>
      </p:sp>
    </p:spTree>
  </p:cSld>
  <p:clrMapOvr>
    <a:masterClrMapping/>
  </p:clrMapOvr>
  <p:transition spd="med">
    <p:spli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descr="SUNY_Blue_Bar-01.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18435" name="Picture 2" descr="SUNY_small_logo-01.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12" name="TextBox 11"/>
          <p:cNvSpPr txBox="1"/>
          <p:nvPr/>
        </p:nvSpPr>
        <p:spPr>
          <a:xfrm>
            <a:off x="663575" y="3019425"/>
            <a:ext cx="7699375" cy="3139321"/>
          </a:xfrm>
          <a:prstGeom prst="rect">
            <a:avLst/>
          </a:prstGeom>
          <a:noFill/>
        </p:spPr>
        <p:txBody>
          <a:bodyPr>
            <a:spAutoFit/>
          </a:bodyPr>
          <a:lstStyle/>
          <a:p>
            <a:pPr marL="457200" indent="-457200" eaLnBrk="1" hangingPunct="1">
              <a:buFont typeface="+mj-lt"/>
              <a:buAutoNum type="arabicPeriod"/>
              <a:defRPr/>
            </a:pPr>
            <a:r>
              <a:rPr lang="en-US" dirty="0" smtClean="0">
                <a:solidFill>
                  <a:schemeClr val="accent1">
                    <a:lumMod val="50000"/>
                  </a:schemeClr>
                </a:solidFill>
              </a:rPr>
              <a:t>Student recruitment</a:t>
            </a:r>
            <a:r>
              <a:rPr lang="en-US" dirty="0">
                <a:solidFill>
                  <a:schemeClr val="accent1">
                    <a:lumMod val="50000"/>
                  </a:schemeClr>
                </a:solidFill>
              </a:rPr>
              <a:t>, </a:t>
            </a:r>
            <a:r>
              <a:rPr lang="en-US" dirty="0" smtClean="0">
                <a:solidFill>
                  <a:schemeClr val="accent1">
                    <a:lumMod val="50000"/>
                  </a:schemeClr>
                </a:solidFill>
              </a:rPr>
              <a:t>retention </a:t>
            </a:r>
            <a:r>
              <a:rPr lang="en-US" dirty="0">
                <a:solidFill>
                  <a:schemeClr val="accent1">
                    <a:lumMod val="50000"/>
                  </a:schemeClr>
                </a:solidFill>
              </a:rPr>
              <a:t>and </a:t>
            </a:r>
            <a:r>
              <a:rPr lang="en-US" dirty="0" smtClean="0">
                <a:solidFill>
                  <a:schemeClr val="accent1">
                    <a:lumMod val="50000"/>
                  </a:schemeClr>
                </a:solidFill>
              </a:rPr>
              <a:t>completion</a:t>
            </a:r>
            <a:endParaRPr lang="en-US" dirty="0">
              <a:solidFill>
                <a:schemeClr val="accent1">
                  <a:lumMod val="50000"/>
                </a:schemeClr>
              </a:solidFill>
            </a:endParaRPr>
          </a:p>
          <a:p>
            <a:pPr marL="457200" indent="-457200" eaLnBrk="1" hangingPunct="1">
              <a:buFont typeface="+mj-lt"/>
              <a:buAutoNum type="arabicPeriod"/>
              <a:defRPr/>
            </a:pPr>
            <a:endParaRPr lang="en-US" dirty="0">
              <a:solidFill>
                <a:schemeClr val="accent1">
                  <a:lumMod val="50000"/>
                </a:schemeClr>
              </a:solidFill>
            </a:endParaRPr>
          </a:p>
          <a:p>
            <a:pPr marL="457200" indent="-457200" eaLnBrk="1" hangingPunct="1">
              <a:buFont typeface="+mj-lt"/>
              <a:buAutoNum type="arabicPeriod"/>
              <a:defRPr/>
            </a:pPr>
            <a:r>
              <a:rPr lang="en-US" dirty="0">
                <a:solidFill>
                  <a:schemeClr val="accent1">
                    <a:lumMod val="50000"/>
                  </a:schemeClr>
                </a:solidFill>
              </a:rPr>
              <a:t>R</a:t>
            </a:r>
            <a:r>
              <a:rPr lang="en-US" dirty="0" smtClean="0">
                <a:solidFill>
                  <a:schemeClr val="accent1">
                    <a:lumMod val="50000"/>
                  </a:schemeClr>
                </a:solidFill>
              </a:rPr>
              <a:t>ecruitment</a:t>
            </a:r>
            <a:r>
              <a:rPr lang="en-US" dirty="0">
                <a:solidFill>
                  <a:schemeClr val="accent1">
                    <a:lumMod val="50000"/>
                  </a:schemeClr>
                </a:solidFill>
              </a:rPr>
              <a:t>, retention and support of diverse faculty, staff and </a:t>
            </a:r>
            <a:r>
              <a:rPr lang="en-US" dirty="0" smtClean="0">
                <a:solidFill>
                  <a:schemeClr val="accent1">
                    <a:lumMod val="50000"/>
                  </a:schemeClr>
                </a:solidFill>
              </a:rPr>
              <a:t>administrators</a:t>
            </a:r>
            <a:endParaRPr lang="en-US" dirty="0">
              <a:solidFill>
                <a:schemeClr val="accent1">
                  <a:lumMod val="50000"/>
                </a:schemeClr>
              </a:solidFill>
            </a:endParaRPr>
          </a:p>
          <a:p>
            <a:pPr marL="457200" indent="-457200" eaLnBrk="1" hangingPunct="1">
              <a:buFont typeface="+mj-lt"/>
              <a:buAutoNum type="arabicPeriod"/>
              <a:defRPr/>
            </a:pPr>
            <a:endParaRPr lang="en-US" dirty="0">
              <a:solidFill>
                <a:schemeClr val="accent1">
                  <a:lumMod val="50000"/>
                </a:schemeClr>
              </a:solidFill>
            </a:endParaRPr>
          </a:p>
          <a:p>
            <a:pPr marL="457200" indent="-457200" eaLnBrk="1" hangingPunct="1">
              <a:buFont typeface="+mj-lt"/>
              <a:buAutoNum type="arabicPeriod"/>
              <a:defRPr/>
            </a:pPr>
            <a:r>
              <a:rPr lang="en-US" dirty="0" smtClean="0">
                <a:solidFill>
                  <a:schemeClr val="accent1">
                    <a:lumMod val="50000"/>
                  </a:schemeClr>
                </a:solidFill>
              </a:rPr>
              <a:t>Creating welcoming campus and System environments </a:t>
            </a:r>
            <a:endParaRPr lang="en-US" dirty="0">
              <a:solidFill>
                <a:schemeClr val="accent1">
                  <a:lumMod val="50000"/>
                </a:schemeClr>
              </a:solidFill>
            </a:endParaRPr>
          </a:p>
          <a:p>
            <a:pPr marL="457200" indent="-457200" eaLnBrk="1" hangingPunct="1">
              <a:buFont typeface="+mj-lt"/>
              <a:buAutoNum type="arabicPeriod"/>
              <a:defRPr/>
            </a:pPr>
            <a:endParaRPr lang="en-US" dirty="0">
              <a:solidFill>
                <a:schemeClr val="accent1">
                  <a:lumMod val="50000"/>
                </a:schemeClr>
              </a:solidFill>
            </a:endParaRPr>
          </a:p>
          <a:p>
            <a:pPr marL="457200" indent="-457200" eaLnBrk="1" hangingPunct="1">
              <a:buFont typeface="+mj-lt"/>
              <a:buAutoNum type="arabicPeriod"/>
              <a:defRPr/>
            </a:pPr>
            <a:r>
              <a:rPr lang="en-US" dirty="0" smtClean="0">
                <a:solidFill>
                  <a:schemeClr val="accent1">
                    <a:lumMod val="50000"/>
                  </a:schemeClr>
                </a:solidFill>
              </a:rPr>
              <a:t>Identification of the most effective structures for </a:t>
            </a:r>
            <a:r>
              <a:rPr lang="en-US" dirty="0">
                <a:solidFill>
                  <a:schemeClr val="accent1">
                    <a:lumMod val="50000"/>
                  </a:schemeClr>
                </a:solidFill>
              </a:rPr>
              <a:t>diversity </a:t>
            </a:r>
            <a:r>
              <a:rPr lang="en-US" dirty="0" smtClean="0">
                <a:solidFill>
                  <a:schemeClr val="accent1">
                    <a:lumMod val="50000"/>
                  </a:schemeClr>
                </a:solidFill>
              </a:rPr>
              <a:t>officers/offices</a:t>
            </a:r>
            <a:r>
              <a:rPr lang="en-US" dirty="0">
                <a:solidFill>
                  <a:schemeClr val="accent1">
                    <a:lumMod val="50000"/>
                  </a:schemeClr>
                </a:solidFill>
              </a:rPr>
              <a:t/>
            </a:r>
            <a:br>
              <a:rPr lang="en-US" dirty="0">
                <a:solidFill>
                  <a:schemeClr val="accent1">
                    <a:lumMod val="50000"/>
                  </a:schemeClr>
                </a:solidFill>
              </a:rPr>
            </a:br>
            <a:endParaRPr lang="en-US" dirty="0">
              <a:solidFill>
                <a:schemeClr val="accent1">
                  <a:lumMod val="50000"/>
                </a:schemeClr>
              </a:solidFill>
            </a:endParaRPr>
          </a:p>
          <a:p>
            <a:pPr eaLnBrk="1" hangingPunct="1">
              <a:defRPr/>
            </a:pPr>
            <a:endParaRPr lang="en-US" dirty="0"/>
          </a:p>
        </p:txBody>
      </p:sp>
      <p:sp>
        <p:nvSpPr>
          <p:cNvPr id="18437" name="TextBox 6"/>
          <p:cNvSpPr txBox="1">
            <a:spLocks noChangeArrowheads="1"/>
          </p:cNvSpPr>
          <p:nvPr/>
        </p:nvSpPr>
        <p:spPr bwMode="auto">
          <a:xfrm>
            <a:off x="2246313" y="481013"/>
            <a:ext cx="6116637" cy="522287"/>
          </a:xfrm>
          <a:prstGeom prst="rect">
            <a:avLst/>
          </a:prstGeom>
          <a:noFill/>
          <a:ln w="9525">
            <a:noFill/>
            <a:miter lim="800000"/>
            <a:headEnd/>
            <a:tailEnd/>
          </a:ln>
        </p:spPr>
        <p:txBody>
          <a:bodyPr>
            <a:spAutoFit/>
          </a:bodyPr>
          <a:lstStyle/>
          <a:p>
            <a:pPr algn="ctr" eaLnBrk="1" hangingPunct="1"/>
            <a:r>
              <a:rPr lang="en-US" altLang="en-US" sz="2800" b="1">
                <a:solidFill>
                  <a:schemeClr val="bg1"/>
                </a:solidFill>
                <a:latin typeface="AauxPro OT Bold"/>
              </a:rPr>
              <a:t> Diversity Task Force	</a:t>
            </a:r>
          </a:p>
        </p:txBody>
      </p:sp>
      <p:sp>
        <p:nvSpPr>
          <p:cNvPr id="6" name="TextBox 5"/>
          <p:cNvSpPr txBox="1"/>
          <p:nvPr/>
        </p:nvSpPr>
        <p:spPr>
          <a:xfrm>
            <a:off x="400050" y="1333500"/>
            <a:ext cx="8118475" cy="1200329"/>
          </a:xfrm>
          <a:prstGeom prst="rect">
            <a:avLst/>
          </a:prstGeom>
          <a:noFill/>
        </p:spPr>
        <p:txBody>
          <a:bodyPr wrap="square">
            <a:spAutoFit/>
          </a:bodyPr>
          <a:lstStyle/>
          <a:p>
            <a:pPr>
              <a:defRPr/>
            </a:pPr>
            <a:r>
              <a:rPr lang="en-US" sz="2400" dirty="0">
                <a:solidFill>
                  <a:schemeClr val="accent1">
                    <a:lumMod val="50000"/>
                  </a:schemeClr>
                </a:solidFill>
              </a:rPr>
              <a:t>The</a:t>
            </a:r>
            <a:r>
              <a:rPr lang="en-US" sz="2400" b="1" dirty="0">
                <a:solidFill>
                  <a:schemeClr val="accent1">
                    <a:lumMod val="50000"/>
                  </a:schemeClr>
                </a:solidFill>
              </a:rPr>
              <a:t> SUNY Diversity Task </a:t>
            </a:r>
            <a:r>
              <a:rPr lang="en-US" sz="2400" b="1" dirty="0" smtClean="0">
                <a:solidFill>
                  <a:schemeClr val="accent1">
                    <a:lumMod val="50000"/>
                  </a:schemeClr>
                </a:solidFill>
              </a:rPr>
              <a:t>Force </a:t>
            </a:r>
            <a:r>
              <a:rPr lang="en-US" sz="2400" dirty="0" smtClean="0">
                <a:solidFill>
                  <a:schemeClr val="accent1">
                    <a:lumMod val="50000"/>
                  </a:schemeClr>
                </a:solidFill>
              </a:rPr>
              <a:t>recommends policies to strengthen diversity and ensure an inclusive, welcoming environment for all.</a:t>
            </a:r>
            <a:endParaRPr lang="en-US" sz="2400" dirty="0">
              <a:solidFill>
                <a:schemeClr val="accent1">
                  <a:lumMod val="50000"/>
                </a:schemeClr>
              </a:solidFill>
            </a:endParaRPr>
          </a:p>
        </p:txBody>
      </p:sp>
      <p:sp>
        <p:nvSpPr>
          <p:cNvPr id="7" name="TextBox 6"/>
          <p:cNvSpPr txBox="1"/>
          <p:nvPr/>
        </p:nvSpPr>
        <p:spPr>
          <a:xfrm>
            <a:off x="400050" y="2533829"/>
            <a:ext cx="3075586" cy="400110"/>
          </a:xfrm>
          <a:prstGeom prst="rect">
            <a:avLst/>
          </a:prstGeom>
          <a:noFill/>
        </p:spPr>
        <p:txBody>
          <a:bodyPr wrap="none" rtlCol="0">
            <a:spAutoFit/>
          </a:bodyPr>
          <a:lstStyle/>
          <a:p>
            <a:r>
              <a:rPr lang="en-US" sz="2000" dirty="0" smtClean="0">
                <a:solidFill>
                  <a:srgbClr val="FF0000"/>
                </a:solidFill>
              </a:rPr>
              <a:t>Task Force Focus Areas: </a:t>
            </a:r>
            <a:endParaRPr lang="en-US" sz="2000" dirty="0">
              <a:solidFill>
                <a:srgbClr val="FF0000"/>
              </a:solidFill>
            </a:endParaRPr>
          </a:p>
        </p:txBody>
      </p:sp>
    </p:spTree>
  </p:cSld>
  <p:clrMapOvr>
    <a:masterClrMapping/>
  </p:clrMapOvr>
  <p:transition spd="med">
    <p:wipe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UNY_System_Admin_Building_2011_1.jpg"/>
          <p:cNvPicPr>
            <a:picLocks noChangeAspect="1"/>
          </p:cNvPicPr>
          <p:nvPr/>
        </p:nvPicPr>
        <p:blipFill>
          <a:blip r:embed="rId3" cstate="print"/>
          <a:srcRect t="3212" b="12448"/>
          <a:stretch>
            <a:fillRect/>
          </a:stretch>
        </p:blipFill>
        <p:spPr>
          <a:xfrm>
            <a:off x="0" y="1856"/>
            <a:ext cx="9144000" cy="6883400"/>
          </a:xfrm>
          <a:prstGeom prst="rect">
            <a:avLst/>
          </a:prstGeom>
        </p:spPr>
      </p:pic>
      <p:sp>
        <p:nvSpPr>
          <p:cNvPr id="5" name="Rectangle 4"/>
          <p:cNvSpPr/>
          <p:nvPr/>
        </p:nvSpPr>
        <p:spPr>
          <a:xfrm>
            <a:off x="935182" y="421950"/>
            <a:ext cx="7273637" cy="1238004"/>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b="1" dirty="0"/>
              <a:t>SUNY </a:t>
            </a:r>
            <a:r>
              <a:rPr lang="en-US" sz="2200" b="1" dirty="0" smtClean="0"/>
              <a:t>Aspires </a:t>
            </a:r>
            <a:r>
              <a:rPr lang="en-US" sz="2200" b="1" dirty="0"/>
              <a:t>to be the </a:t>
            </a:r>
            <a:r>
              <a:rPr lang="en-US" sz="2200" b="1" dirty="0" smtClean="0"/>
              <a:t>Most </a:t>
            </a:r>
            <a:r>
              <a:rPr lang="en-US" sz="2200" b="1" dirty="0"/>
              <a:t>I</a:t>
            </a:r>
            <a:r>
              <a:rPr lang="en-US" sz="2200" b="1" dirty="0" smtClean="0"/>
              <a:t>nclusive</a:t>
            </a:r>
            <a:br>
              <a:rPr lang="en-US" sz="2200" b="1" dirty="0" smtClean="0"/>
            </a:br>
            <a:r>
              <a:rPr lang="en-US" sz="2200" b="1" dirty="0" smtClean="0"/>
              <a:t> State University System </a:t>
            </a:r>
            <a:r>
              <a:rPr lang="en-US" sz="2200" b="1" dirty="0"/>
              <a:t>in the </a:t>
            </a:r>
            <a:r>
              <a:rPr lang="en-US" sz="2200" b="1" dirty="0" smtClean="0"/>
              <a:t>Country</a:t>
            </a:r>
            <a:endParaRPr lang="en-US" sz="2200" b="1" dirty="0">
              <a:solidFill>
                <a:schemeClr val="bg1"/>
              </a:solidFill>
              <a:latin typeface="Arial" pitchFamily="34" charset="0"/>
              <a:cs typeface="Arial" pitchFamily="34" charset="0"/>
            </a:endParaRPr>
          </a:p>
        </p:txBody>
      </p:sp>
      <p:sp>
        <p:nvSpPr>
          <p:cNvPr id="6" name="TextBox 5"/>
          <p:cNvSpPr txBox="1"/>
          <p:nvPr/>
        </p:nvSpPr>
        <p:spPr>
          <a:xfrm>
            <a:off x="935182" y="1876442"/>
            <a:ext cx="7273636" cy="4541415"/>
          </a:xfrm>
          <a:prstGeom prst="rect">
            <a:avLst/>
          </a:prstGeom>
          <a:solidFill>
            <a:schemeClr val="accent1">
              <a:lumMod val="20000"/>
              <a:lumOff val="80000"/>
            </a:schemeClr>
          </a:solidFill>
        </p:spPr>
        <p:txBody>
          <a:bodyPr wrap="square" rtlCol="0">
            <a:spAutoFit/>
          </a:bodyPr>
          <a:lstStyle/>
          <a:p>
            <a:pPr>
              <a:spcAft>
                <a:spcPts val="1600"/>
              </a:spcAft>
            </a:pPr>
            <a:r>
              <a:rPr lang="en-US" b="1" dirty="0" smtClean="0">
                <a:solidFill>
                  <a:srgbClr val="00305C"/>
                </a:solidFill>
              </a:rPr>
              <a:t>We </a:t>
            </a:r>
            <a:r>
              <a:rPr lang="en-US" b="1" dirty="0">
                <a:solidFill>
                  <a:srgbClr val="00305C"/>
                </a:solidFill>
              </a:rPr>
              <a:t>will </a:t>
            </a:r>
            <a:r>
              <a:rPr lang="en-US" b="1" dirty="0" smtClean="0">
                <a:solidFill>
                  <a:srgbClr val="00305C"/>
                </a:solidFill>
              </a:rPr>
              <a:t>strive </a:t>
            </a:r>
            <a:r>
              <a:rPr lang="en-US" b="1" dirty="0">
                <a:solidFill>
                  <a:srgbClr val="00305C"/>
                </a:solidFill>
              </a:rPr>
              <a:t>to ensure that the student population we serve and the administrative staff and faculty we employ are representative of </a:t>
            </a:r>
            <a:r>
              <a:rPr lang="en-US" b="1" dirty="0" smtClean="0">
                <a:solidFill>
                  <a:srgbClr val="00305C"/>
                </a:solidFill>
              </a:rPr>
              <a:t>New York; </a:t>
            </a:r>
          </a:p>
          <a:p>
            <a:pPr>
              <a:spcAft>
                <a:spcPts val="1600"/>
              </a:spcAft>
            </a:pPr>
            <a:r>
              <a:rPr lang="en-US" b="1" dirty="0" smtClean="0">
                <a:solidFill>
                  <a:srgbClr val="00305C"/>
                </a:solidFill>
              </a:rPr>
              <a:t>We will recognize </a:t>
            </a:r>
            <a:r>
              <a:rPr lang="en-US" b="1" dirty="0">
                <a:solidFill>
                  <a:srgbClr val="00305C"/>
                </a:solidFill>
              </a:rPr>
              <a:t>the value of international experiences and interactions</a:t>
            </a:r>
            <a:r>
              <a:rPr lang="en-US" b="1" dirty="0" smtClean="0">
                <a:solidFill>
                  <a:srgbClr val="00305C"/>
                </a:solidFill>
              </a:rPr>
              <a:t>;</a:t>
            </a:r>
          </a:p>
          <a:p>
            <a:pPr>
              <a:spcAft>
                <a:spcPts val="1600"/>
              </a:spcAft>
            </a:pPr>
            <a:r>
              <a:rPr lang="en-US" b="1" dirty="0" smtClean="0">
                <a:solidFill>
                  <a:srgbClr val="00305C"/>
                </a:solidFill>
              </a:rPr>
              <a:t>We will eliminate </a:t>
            </a:r>
            <a:r>
              <a:rPr lang="en-US" b="1" dirty="0">
                <a:solidFill>
                  <a:srgbClr val="00305C"/>
                </a:solidFill>
              </a:rPr>
              <a:t>achievement gaps for minority and low income </a:t>
            </a:r>
            <a:r>
              <a:rPr lang="en-US" b="1" dirty="0" smtClean="0">
                <a:solidFill>
                  <a:srgbClr val="00305C"/>
                </a:solidFill>
              </a:rPr>
              <a:t>students; </a:t>
            </a:r>
          </a:p>
          <a:p>
            <a:pPr>
              <a:spcAft>
                <a:spcPts val="1600"/>
              </a:spcAft>
            </a:pPr>
            <a:r>
              <a:rPr lang="en-US" b="1" dirty="0" smtClean="0">
                <a:solidFill>
                  <a:srgbClr val="00305C"/>
                </a:solidFill>
              </a:rPr>
              <a:t>We will develop strategic diversity and inclusion plans </a:t>
            </a:r>
            <a:r>
              <a:rPr lang="en-US" b="1" dirty="0">
                <a:solidFill>
                  <a:srgbClr val="00305C"/>
                </a:solidFill>
              </a:rPr>
              <a:t>for system administration and at each campus that </a:t>
            </a:r>
            <a:r>
              <a:rPr lang="en-US" b="1" dirty="0" smtClean="0">
                <a:solidFill>
                  <a:srgbClr val="00305C"/>
                </a:solidFill>
              </a:rPr>
              <a:t>demonstrate </a:t>
            </a:r>
            <a:r>
              <a:rPr lang="en-US" b="1" dirty="0">
                <a:solidFill>
                  <a:srgbClr val="00305C"/>
                </a:solidFill>
              </a:rPr>
              <a:t>that we embrace diversity, equity and </a:t>
            </a:r>
            <a:r>
              <a:rPr lang="en-US" b="1" dirty="0" smtClean="0">
                <a:solidFill>
                  <a:srgbClr val="00305C"/>
                </a:solidFill>
              </a:rPr>
              <a:t>inclusion.</a:t>
            </a:r>
          </a:p>
          <a:p>
            <a:pPr>
              <a:spcAft>
                <a:spcPts val="1600"/>
              </a:spcAft>
            </a:pPr>
            <a:r>
              <a:rPr lang="en-US" b="1" dirty="0" smtClean="0">
                <a:solidFill>
                  <a:srgbClr val="00305C"/>
                </a:solidFill>
              </a:rPr>
              <a:t>We will be known for our commitment to inclusive excellence, wherein an institution can only achieve excellence when it is inclusive. </a:t>
            </a:r>
            <a:endParaRPr lang="en-US" b="1" dirty="0">
              <a:solidFill>
                <a:srgbClr val="00305C"/>
              </a:solidFill>
            </a:endParaRPr>
          </a:p>
        </p:txBody>
      </p:sp>
    </p:spTree>
    <p:extLst>
      <p:ext uri="{BB962C8B-B14F-4D97-AF65-F5344CB8AC3E}">
        <p14:creationId xmlns="" xmlns:p14="http://schemas.microsoft.com/office/powerpoint/2010/main" val="3606746807"/>
      </p:ext>
    </p:extLst>
  </p:cSld>
  <p:clrMapOvr>
    <a:masterClrMapping/>
  </p:clrMapOvr>
  <p:transition spd="med">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Content Placeholder 8"/>
          <p:cNvPicPr>
            <a:picLocks noChangeAspect="1"/>
          </p:cNvPicPr>
          <p:nvPr/>
        </p:nvPicPr>
        <p:blipFill rotWithShape="1">
          <a:blip r:embed="rId3">
            <a:extLst>
              <a:ext uri="{28A0092B-C50C-407E-A947-70E740481C1C}">
                <a14:useLocalDpi xmlns="" xmlns:a14="http://schemas.microsoft.com/office/drawing/2010/main" val="0"/>
              </a:ext>
            </a:extLst>
          </a:blip>
          <a:srcRect l="20588" t="-288" r="5027" b="1"/>
          <a:stretch/>
        </p:blipFill>
        <p:spPr>
          <a:xfrm>
            <a:off x="14514" y="-38704"/>
            <a:ext cx="9129486" cy="6877747"/>
          </a:xfrm>
          <a:prstGeom prst="rect">
            <a:avLst/>
          </a:prstGeom>
        </p:spPr>
      </p:pic>
      <p:sp>
        <p:nvSpPr>
          <p:cNvPr id="4" name="Rectangle 3"/>
          <p:cNvSpPr/>
          <p:nvPr/>
        </p:nvSpPr>
        <p:spPr>
          <a:xfrm>
            <a:off x="1240888" y="1956080"/>
            <a:ext cx="6400803" cy="1447179"/>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b="1" spc="-150" dirty="0" smtClean="0">
                <a:solidFill>
                  <a:schemeClr val="bg1"/>
                </a:solidFill>
                <a:latin typeface="Arial" pitchFamily="34" charset="0"/>
                <a:cs typeface="Arial" pitchFamily="34" charset="0"/>
              </a:rPr>
              <a:t>We will build on </a:t>
            </a:r>
          </a:p>
          <a:p>
            <a:pPr algn="ctr"/>
            <a:r>
              <a:rPr lang="en-US" sz="3600" b="1" spc="-150" dirty="0" smtClean="0">
                <a:solidFill>
                  <a:schemeClr val="bg1"/>
                </a:solidFill>
                <a:latin typeface="Arial" pitchFamily="34" charset="0"/>
                <a:cs typeface="Arial" pitchFamily="34" charset="0"/>
              </a:rPr>
              <a:t>existing successes.</a:t>
            </a:r>
            <a:endParaRPr lang="en-US" sz="1600" dirty="0">
              <a:solidFill>
                <a:schemeClr val="bg1"/>
              </a:solidFill>
              <a:latin typeface="Arial" pitchFamily="34" charset="0"/>
              <a:cs typeface="Arial" pitchFamily="34" charset="0"/>
            </a:endParaRPr>
          </a:p>
        </p:txBody>
      </p:sp>
      <p:sp>
        <p:nvSpPr>
          <p:cNvPr id="8" name="Rectangle 7"/>
          <p:cNvSpPr/>
          <p:nvPr/>
        </p:nvSpPr>
        <p:spPr>
          <a:xfrm>
            <a:off x="-36161" y="3680013"/>
            <a:ext cx="4400341" cy="646331"/>
          </a:xfrm>
          <a:prstGeom prst="rect">
            <a:avLst/>
          </a:prstGeom>
          <a:solidFill>
            <a:schemeClr val="accent1">
              <a:lumMod val="40000"/>
              <a:lumOff val="60000"/>
            </a:schemeClr>
          </a:solidFill>
        </p:spPr>
        <p:txBody>
          <a:bodyPr wrap="square">
            <a:spAutoFit/>
          </a:bodyPr>
          <a:lstStyle/>
          <a:p>
            <a:pPr fontAlgn="auto">
              <a:spcBef>
                <a:spcPts val="0"/>
              </a:spcBef>
              <a:spcAft>
                <a:spcPts val="0"/>
              </a:spcAft>
              <a:defRPr/>
            </a:pPr>
            <a:r>
              <a:rPr lang="en-US" b="1" dirty="0" smtClean="0">
                <a:solidFill>
                  <a:srgbClr val="004C93"/>
                </a:solidFill>
                <a:latin typeface="Arial" pitchFamily="34" charset="0"/>
                <a:cs typeface="Arial" pitchFamily="34" charset="0"/>
              </a:rPr>
              <a:t>Narrowed URM achievement gap to 8.6% in six-year grad rates</a:t>
            </a:r>
            <a:endParaRPr lang="en-US" b="1" dirty="0">
              <a:solidFill>
                <a:srgbClr val="004C93"/>
              </a:solidFill>
              <a:latin typeface="Arial" pitchFamily="34" charset="0"/>
              <a:cs typeface="Arial" pitchFamily="34" charset="0"/>
            </a:endParaRPr>
          </a:p>
        </p:txBody>
      </p:sp>
      <p:sp>
        <p:nvSpPr>
          <p:cNvPr id="9" name="Rectangle 8"/>
          <p:cNvSpPr/>
          <p:nvPr/>
        </p:nvSpPr>
        <p:spPr>
          <a:xfrm>
            <a:off x="-40057" y="4745313"/>
            <a:ext cx="4404238" cy="646331"/>
          </a:xfrm>
          <a:prstGeom prst="rect">
            <a:avLst/>
          </a:prstGeom>
          <a:solidFill>
            <a:schemeClr val="accent1">
              <a:lumMod val="40000"/>
              <a:lumOff val="60000"/>
            </a:schemeClr>
          </a:solidFill>
        </p:spPr>
        <p:txBody>
          <a:bodyPr wrap="square">
            <a:spAutoFit/>
          </a:bodyPr>
          <a:lstStyle/>
          <a:p>
            <a:pPr fontAlgn="auto">
              <a:spcBef>
                <a:spcPts val="0"/>
              </a:spcBef>
              <a:spcAft>
                <a:spcPts val="0"/>
              </a:spcAft>
              <a:defRPr/>
            </a:pPr>
            <a:r>
              <a:rPr lang="en-US" b="1" dirty="0" smtClean="0">
                <a:solidFill>
                  <a:srgbClr val="004C93"/>
                </a:solidFill>
                <a:latin typeface="Arial" pitchFamily="34" charset="0"/>
                <a:cs typeface="Arial" pitchFamily="34" charset="0"/>
              </a:rPr>
              <a:t>Overall URM enrollment up from 14.7% to 23.8% in last 10 years</a:t>
            </a:r>
            <a:endParaRPr lang="en-US" b="1" dirty="0">
              <a:solidFill>
                <a:srgbClr val="004C93"/>
              </a:solidFill>
              <a:latin typeface="Arial" pitchFamily="34" charset="0"/>
              <a:cs typeface="Arial" pitchFamily="34" charset="0"/>
            </a:endParaRPr>
          </a:p>
        </p:txBody>
      </p:sp>
      <p:sp>
        <p:nvSpPr>
          <p:cNvPr id="10" name="Rectangle 9"/>
          <p:cNvSpPr/>
          <p:nvPr/>
        </p:nvSpPr>
        <p:spPr>
          <a:xfrm>
            <a:off x="4806004" y="4385093"/>
            <a:ext cx="4335111" cy="923330"/>
          </a:xfrm>
          <a:prstGeom prst="rect">
            <a:avLst/>
          </a:prstGeom>
          <a:solidFill>
            <a:schemeClr val="accent1">
              <a:lumMod val="40000"/>
              <a:lumOff val="60000"/>
            </a:schemeClr>
          </a:solidFill>
        </p:spPr>
        <p:txBody>
          <a:bodyPr wrap="square">
            <a:spAutoFit/>
          </a:bodyPr>
          <a:lstStyle/>
          <a:p>
            <a:pPr fontAlgn="auto">
              <a:spcBef>
                <a:spcPts val="0"/>
              </a:spcBef>
              <a:spcAft>
                <a:spcPts val="0"/>
              </a:spcAft>
              <a:defRPr/>
            </a:pPr>
            <a:r>
              <a:rPr lang="en-US" b="1" dirty="0" smtClean="0">
                <a:solidFill>
                  <a:srgbClr val="004C93"/>
                </a:solidFill>
                <a:latin typeface="Arial" pitchFamily="34" charset="0"/>
                <a:cs typeface="Arial" pitchFamily="34" charset="0"/>
              </a:rPr>
              <a:t>System tracks student opinions on climate, prejudice around gender identity and sexual orientation</a:t>
            </a:r>
            <a:endParaRPr lang="en-US" b="1" dirty="0">
              <a:solidFill>
                <a:srgbClr val="004C93"/>
              </a:solidFill>
              <a:latin typeface="Arial" pitchFamily="34" charset="0"/>
              <a:cs typeface="Arial" pitchFamily="34" charset="0"/>
            </a:endParaRPr>
          </a:p>
        </p:txBody>
      </p:sp>
      <p:sp>
        <p:nvSpPr>
          <p:cNvPr id="11" name="Rectangle 10"/>
          <p:cNvSpPr/>
          <p:nvPr/>
        </p:nvSpPr>
        <p:spPr>
          <a:xfrm>
            <a:off x="4802104" y="3704308"/>
            <a:ext cx="4312230" cy="369332"/>
          </a:xfrm>
          <a:prstGeom prst="rect">
            <a:avLst/>
          </a:prstGeom>
          <a:solidFill>
            <a:schemeClr val="accent1">
              <a:lumMod val="40000"/>
              <a:lumOff val="60000"/>
            </a:schemeClr>
          </a:solidFill>
        </p:spPr>
        <p:txBody>
          <a:bodyPr wrap="square">
            <a:spAutoFit/>
          </a:bodyPr>
          <a:lstStyle/>
          <a:p>
            <a:pPr fontAlgn="auto">
              <a:spcBef>
                <a:spcPts val="0"/>
              </a:spcBef>
              <a:spcAft>
                <a:spcPts val="0"/>
              </a:spcAft>
              <a:defRPr/>
            </a:pPr>
            <a:r>
              <a:rPr lang="en-US" b="1" dirty="0" smtClean="0">
                <a:solidFill>
                  <a:srgbClr val="004C93"/>
                </a:solidFill>
                <a:latin typeface="Arial" pitchFamily="34" charset="0"/>
                <a:cs typeface="Arial" pitchFamily="34" charset="0"/>
              </a:rPr>
              <a:t>International enrollment now 5.3%</a:t>
            </a:r>
            <a:endParaRPr lang="en-US" b="1" dirty="0">
              <a:solidFill>
                <a:srgbClr val="004C93"/>
              </a:solidFill>
              <a:latin typeface="Arial" pitchFamily="34" charset="0"/>
              <a:cs typeface="Arial" pitchFamily="34" charset="0"/>
            </a:endParaRPr>
          </a:p>
        </p:txBody>
      </p:sp>
      <p:sp>
        <p:nvSpPr>
          <p:cNvPr id="16" name="Rectangle 15"/>
          <p:cNvSpPr/>
          <p:nvPr/>
        </p:nvSpPr>
        <p:spPr>
          <a:xfrm>
            <a:off x="4802104" y="5750021"/>
            <a:ext cx="4341896" cy="646331"/>
          </a:xfrm>
          <a:prstGeom prst="rect">
            <a:avLst/>
          </a:prstGeom>
          <a:solidFill>
            <a:schemeClr val="accent1">
              <a:lumMod val="40000"/>
              <a:lumOff val="60000"/>
            </a:schemeClr>
          </a:solidFill>
        </p:spPr>
        <p:txBody>
          <a:bodyPr wrap="square">
            <a:spAutoFit/>
          </a:bodyPr>
          <a:lstStyle/>
          <a:p>
            <a:pPr fontAlgn="auto">
              <a:spcBef>
                <a:spcPts val="0"/>
              </a:spcBef>
              <a:spcAft>
                <a:spcPts val="0"/>
              </a:spcAft>
              <a:defRPr/>
            </a:pPr>
            <a:r>
              <a:rPr lang="en-US" b="1" dirty="0" smtClean="0">
                <a:solidFill>
                  <a:srgbClr val="004C93"/>
                </a:solidFill>
                <a:latin typeface="Arial" pitchFamily="34" charset="0"/>
                <a:cs typeface="Arial" pitchFamily="34" charset="0"/>
              </a:rPr>
              <a:t>System Office of Diversity, Equity and Inclusion &amp; System CDO</a:t>
            </a:r>
            <a:endParaRPr lang="en-US" b="1" dirty="0">
              <a:solidFill>
                <a:srgbClr val="004C93"/>
              </a:solidFill>
              <a:latin typeface="Arial" pitchFamily="34" charset="0"/>
              <a:cs typeface="Arial" pitchFamily="34" charset="0"/>
            </a:endParaRPr>
          </a:p>
        </p:txBody>
      </p:sp>
      <p:sp>
        <p:nvSpPr>
          <p:cNvPr id="17" name="Rectangle 16"/>
          <p:cNvSpPr/>
          <p:nvPr/>
        </p:nvSpPr>
        <p:spPr>
          <a:xfrm>
            <a:off x="-36160" y="5750021"/>
            <a:ext cx="4400341" cy="646331"/>
          </a:xfrm>
          <a:prstGeom prst="rect">
            <a:avLst/>
          </a:prstGeom>
          <a:solidFill>
            <a:schemeClr val="accent1">
              <a:lumMod val="40000"/>
              <a:lumOff val="60000"/>
            </a:schemeClr>
          </a:solidFill>
        </p:spPr>
        <p:txBody>
          <a:bodyPr wrap="square">
            <a:spAutoFit/>
          </a:bodyPr>
          <a:lstStyle/>
          <a:p>
            <a:pPr fontAlgn="auto">
              <a:spcBef>
                <a:spcPts val="0"/>
              </a:spcBef>
              <a:spcAft>
                <a:spcPts val="0"/>
              </a:spcAft>
              <a:defRPr/>
            </a:pPr>
            <a:r>
              <a:rPr lang="en-US" b="1" dirty="0" smtClean="0">
                <a:solidFill>
                  <a:srgbClr val="004C93"/>
                </a:solidFill>
                <a:latin typeface="Arial" pitchFamily="34" charset="0"/>
                <a:cs typeface="Arial" pitchFamily="34" charset="0"/>
              </a:rPr>
              <a:t>Several existing campus CDOs, many Diversity Centers and Student Groups</a:t>
            </a:r>
            <a:endParaRPr lang="en-US" b="1" dirty="0">
              <a:solidFill>
                <a:srgbClr val="004C93"/>
              </a:solidFill>
              <a:latin typeface="Arial" pitchFamily="34" charset="0"/>
              <a:cs typeface="Arial" pitchFamily="34" charset="0"/>
            </a:endParaRPr>
          </a:p>
        </p:txBody>
      </p:sp>
    </p:spTree>
    <p:extLst>
      <p:ext uri="{BB962C8B-B14F-4D97-AF65-F5344CB8AC3E}">
        <p14:creationId xmlns="" xmlns:p14="http://schemas.microsoft.com/office/powerpoint/2010/main" val="1305399973"/>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ppt_x"/>
                                          </p:val>
                                        </p:tav>
                                        <p:tav tm="100000">
                                          <p:val>
                                            <p:strVal val="#ppt_x"/>
                                          </p:val>
                                        </p:tav>
                                      </p:tavLst>
                                    </p:anim>
                                    <p:anim calcmode="lin" valueType="num">
                                      <p:cBhvr additive="base">
                                        <p:cTn id="14"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1000" fill="hold"/>
                                        <p:tgtEl>
                                          <p:spTgt spid="17"/>
                                        </p:tgtEl>
                                        <p:attrNameLst>
                                          <p:attrName>ppt_x</p:attrName>
                                        </p:attrNameLst>
                                      </p:cBhvr>
                                      <p:tavLst>
                                        <p:tav tm="0">
                                          <p:val>
                                            <p:strVal val="#ppt_x"/>
                                          </p:val>
                                        </p:tav>
                                        <p:tav tm="100000">
                                          <p:val>
                                            <p:strVal val="#ppt_x"/>
                                          </p:val>
                                        </p:tav>
                                      </p:tavLst>
                                    </p:anim>
                                    <p:anim calcmode="lin" valueType="num">
                                      <p:cBhvr additive="base">
                                        <p:cTn id="20"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1000" fill="hold"/>
                                        <p:tgtEl>
                                          <p:spTgt spid="11"/>
                                        </p:tgtEl>
                                        <p:attrNameLst>
                                          <p:attrName>ppt_x</p:attrName>
                                        </p:attrNameLst>
                                      </p:cBhvr>
                                      <p:tavLst>
                                        <p:tav tm="0">
                                          <p:val>
                                            <p:strVal val="#ppt_x"/>
                                          </p:val>
                                        </p:tav>
                                        <p:tav tm="100000">
                                          <p:val>
                                            <p:strVal val="#ppt_x"/>
                                          </p:val>
                                        </p:tav>
                                      </p:tavLst>
                                    </p:anim>
                                    <p:anim calcmode="lin" valueType="num">
                                      <p:cBhvr additive="base">
                                        <p:cTn id="26"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1000" fill="hold"/>
                                        <p:tgtEl>
                                          <p:spTgt spid="10"/>
                                        </p:tgtEl>
                                        <p:attrNameLst>
                                          <p:attrName>ppt_x</p:attrName>
                                        </p:attrNameLst>
                                      </p:cBhvr>
                                      <p:tavLst>
                                        <p:tav tm="0">
                                          <p:val>
                                            <p:strVal val="#ppt_x"/>
                                          </p:val>
                                        </p:tav>
                                        <p:tav tm="100000">
                                          <p:val>
                                            <p:strVal val="#ppt_x"/>
                                          </p:val>
                                        </p:tav>
                                      </p:tavLst>
                                    </p:anim>
                                    <p:anim calcmode="lin" valueType="num">
                                      <p:cBhvr additive="base">
                                        <p:cTn id="32"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1000" fill="hold"/>
                                        <p:tgtEl>
                                          <p:spTgt spid="16"/>
                                        </p:tgtEl>
                                        <p:attrNameLst>
                                          <p:attrName>ppt_x</p:attrName>
                                        </p:attrNameLst>
                                      </p:cBhvr>
                                      <p:tavLst>
                                        <p:tav tm="0">
                                          <p:val>
                                            <p:strVal val="#ppt_x"/>
                                          </p:val>
                                        </p:tav>
                                        <p:tav tm="100000">
                                          <p:val>
                                            <p:strVal val="#ppt_x"/>
                                          </p:val>
                                        </p:tav>
                                      </p:tavLst>
                                    </p:anim>
                                    <p:anim calcmode="lin" valueType="num">
                                      <p:cBhvr additive="base">
                                        <p:cTn id="38"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https://ensemble.itec.suny.edu/app/assets/246E8819-6202-4608-A8ED-38F02A71B388.jpg"/>
          <p:cNvPicPr>
            <a:picLocks noChangeAspect="1" noChangeArrowheads="1"/>
          </p:cNvPicPr>
          <p:nvPr/>
        </p:nvPicPr>
        <p:blipFill>
          <a:blip r:embed="rId3"/>
          <a:srcRect t="4494" b="11236"/>
          <a:stretch>
            <a:fillRect/>
          </a:stretch>
        </p:blipFill>
        <p:spPr bwMode="auto">
          <a:xfrm>
            <a:off x="-6333" y="-7021"/>
            <a:ext cx="9144000" cy="6858015"/>
          </a:xfrm>
          <a:prstGeom prst="rect">
            <a:avLst/>
          </a:prstGeom>
          <a:noFill/>
        </p:spPr>
      </p:pic>
      <p:sp>
        <p:nvSpPr>
          <p:cNvPr id="4" name="Rectangle 3"/>
          <p:cNvSpPr/>
          <p:nvPr/>
        </p:nvSpPr>
        <p:spPr>
          <a:xfrm>
            <a:off x="-10392" y="456071"/>
            <a:ext cx="4481466" cy="780132"/>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Acting with Urgency</a:t>
            </a:r>
            <a:endParaRPr lang="en-US" sz="1600" dirty="0">
              <a:solidFill>
                <a:schemeClr val="bg1"/>
              </a:solidFill>
              <a:latin typeface="Arial" pitchFamily="34" charset="0"/>
              <a:cs typeface="Arial" pitchFamily="34" charset="0"/>
            </a:endParaRPr>
          </a:p>
        </p:txBody>
      </p:sp>
      <p:sp>
        <p:nvSpPr>
          <p:cNvPr id="8" name="Rectangle 7"/>
          <p:cNvSpPr/>
          <p:nvPr/>
        </p:nvSpPr>
        <p:spPr>
          <a:xfrm>
            <a:off x="1389549" y="2550957"/>
            <a:ext cx="6632233" cy="646331"/>
          </a:xfrm>
          <a:prstGeom prst="rect">
            <a:avLst/>
          </a:prstGeom>
          <a:solidFill>
            <a:schemeClr val="accent1">
              <a:lumMod val="40000"/>
              <a:lumOff val="60000"/>
            </a:schemeClr>
          </a:solidFill>
        </p:spPr>
        <p:txBody>
          <a:bodyPr wrap="square">
            <a:spAutoFit/>
          </a:bodyPr>
          <a:lstStyle/>
          <a:p>
            <a:pPr fontAlgn="auto">
              <a:spcBef>
                <a:spcPts val="0"/>
              </a:spcBef>
              <a:spcAft>
                <a:spcPts val="0"/>
              </a:spcAft>
              <a:defRPr/>
            </a:pPr>
            <a:r>
              <a:rPr lang="en-US" b="1" dirty="0" smtClean="0">
                <a:solidFill>
                  <a:srgbClr val="004C93"/>
                </a:solidFill>
                <a:latin typeface="Arial" pitchFamily="34" charset="0"/>
                <a:cs typeface="Arial" pitchFamily="34" charset="0"/>
              </a:rPr>
              <a:t>State to become increasingly diverse; largest growth in most under-served populations</a:t>
            </a:r>
            <a:endParaRPr lang="en-US" b="1" dirty="0">
              <a:solidFill>
                <a:srgbClr val="004C93"/>
              </a:solidFill>
              <a:latin typeface="Arial" pitchFamily="34" charset="0"/>
              <a:cs typeface="Arial" pitchFamily="34" charset="0"/>
            </a:endParaRPr>
          </a:p>
        </p:txBody>
      </p:sp>
      <p:sp>
        <p:nvSpPr>
          <p:cNvPr id="9" name="Rectangle 8"/>
          <p:cNvSpPr/>
          <p:nvPr/>
        </p:nvSpPr>
        <p:spPr>
          <a:xfrm>
            <a:off x="1386717" y="4604223"/>
            <a:ext cx="6632233" cy="646331"/>
          </a:xfrm>
          <a:prstGeom prst="rect">
            <a:avLst/>
          </a:prstGeom>
          <a:solidFill>
            <a:schemeClr val="accent1">
              <a:lumMod val="40000"/>
              <a:lumOff val="60000"/>
            </a:schemeClr>
          </a:solidFill>
        </p:spPr>
        <p:txBody>
          <a:bodyPr wrap="square">
            <a:spAutoFit/>
          </a:bodyPr>
          <a:lstStyle/>
          <a:p>
            <a:pPr>
              <a:defRPr/>
            </a:pPr>
            <a:r>
              <a:rPr lang="en-US" b="1" dirty="0" smtClean="0">
                <a:solidFill>
                  <a:srgbClr val="004C93"/>
                </a:solidFill>
                <a:latin typeface="Arial" pitchFamily="34" charset="0"/>
                <a:cs typeface="Arial" pitchFamily="34" charset="0"/>
              </a:rPr>
              <a:t>Lack of data on some diverse populations—LGBTQ, students with disabilities, veterans</a:t>
            </a:r>
            <a:endParaRPr lang="en-US" b="1" dirty="0">
              <a:solidFill>
                <a:srgbClr val="004C93"/>
              </a:solidFill>
              <a:latin typeface="Arial" pitchFamily="34" charset="0"/>
              <a:cs typeface="Arial" pitchFamily="34" charset="0"/>
            </a:endParaRPr>
          </a:p>
        </p:txBody>
      </p:sp>
      <p:sp>
        <p:nvSpPr>
          <p:cNvPr id="10" name="Rectangle 9"/>
          <p:cNvSpPr/>
          <p:nvPr/>
        </p:nvSpPr>
        <p:spPr>
          <a:xfrm>
            <a:off x="1386718" y="5674272"/>
            <a:ext cx="6632233" cy="369332"/>
          </a:xfrm>
          <a:prstGeom prst="rect">
            <a:avLst/>
          </a:prstGeom>
          <a:solidFill>
            <a:schemeClr val="accent1">
              <a:lumMod val="40000"/>
              <a:lumOff val="60000"/>
            </a:schemeClr>
          </a:solidFill>
        </p:spPr>
        <p:txBody>
          <a:bodyPr wrap="square">
            <a:spAutoFit/>
          </a:bodyPr>
          <a:lstStyle/>
          <a:p>
            <a:pPr fontAlgn="auto">
              <a:spcBef>
                <a:spcPts val="0"/>
              </a:spcBef>
              <a:spcAft>
                <a:spcPts val="0"/>
              </a:spcAft>
              <a:defRPr/>
            </a:pPr>
            <a:r>
              <a:rPr lang="en-US" b="1" dirty="0" smtClean="0">
                <a:solidFill>
                  <a:srgbClr val="004C93"/>
                </a:solidFill>
                <a:latin typeface="Arial" pitchFamily="34" charset="0"/>
                <a:cs typeface="Arial" pitchFamily="34" charset="0"/>
              </a:rPr>
              <a:t>Aging workforce with significant retirements expected</a:t>
            </a:r>
            <a:endParaRPr lang="en-US" b="1" dirty="0">
              <a:solidFill>
                <a:srgbClr val="004C93"/>
              </a:solidFill>
              <a:latin typeface="Arial" pitchFamily="34" charset="0"/>
              <a:cs typeface="Arial" pitchFamily="34" charset="0"/>
            </a:endParaRPr>
          </a:p>
        </p:txBody>
      </p:sp>
      <p:sp>
        <p:nvSpPr>
          <p:cNvPr id="11" name="Rectangle 10"/>
          <p:cNvSpPr/>
          <p:nvPr/>
        </p:nvSpPr>
        <p:spPr>
          <a:xfrm>
            <a:off x="1389550" y="3577590"/>
            <a:ext cx="6632233" cy="646331"/>
          </a:xfrm>
          <a:prstGeom prst="rect">
            <a:avLst/>
          </a:prstGeom>
          <a:solidFill>
            <a:schemeClr val="accent1">
              <a:lumMod val="40000"/>
              <a:lumOff val="60000"/>
            </a:schemeClr>
          </a:solidFill>
        </p:spPr>
        <p:txBody>
          <a:bodyPr wrap="square">
            <a:spAutoFit/>
          </a:bodyPr>
          <a:lstStyle/>
          <a:p>
            <a:pPr fontAlgn="auto">
              <a:spcBef>
                <a:spcPts val="0"/>
              </a:spcBef>
              <a:spcAft>
                <a:spcPts val="0"/>
              </a:spcAft>
              <a:defRPr/>
            </a:pPr>
            <a:r>
              <a:rPr lang="en-US" b="1" dirty="0" smtClean="0">
                <a:solidFill>
                  <a:srgbClr val="004C93"/>
                </a:solidFill>
                <a:latin typeface="Arial" pitchFamily="34" charset="0"/>
                <a:cs typeface="Arial" pitchFamily="34" charset="0"/>
              </a:rPr>
              <a:t>State data highlight growing number of minority adults who need a college credential to gain employment/advance</a:t>
            </a:r>
            <a:endParaRPr lang="en-US" b="1" dirty="0">
              <a:solidFill>
                <a:srgbClr val="004C93"/>
              </a:solidFill>
              <a:latin typeface="Arial" pitchFamily="34" charset="0"/>
              <a:cs typeface="Arial" pitchFamily="34" charset="0"/>
            </a:endParaRPr>
          </a:p>
        </p:txBody>
      </p:sp>
      <p:sp>
        <p:nvSpPr>
          <p:cNvPr id="13" name="Rectangle 12"/>
          <p:cNvSpPr/>
          <p:nvPr/>
        </p:nvSpPr>
        <p:spPr>
          <a:xfrm>
            <a:off x="1386716" y="1535313"/>
            <a:ext cx="6632233" cy="646331"/>
          </a:xfrm>
          <a:prstGeom prst="rect">
            <a:avLst/>
          </a:prstGeom>
          <a:solidFill>
            <a:schemeClr val="accent1">
              <a:lumMod val="40000"/>
              <a:lumOff val="60000"/>
            </a:schemeClr>
          </a:solidFill>
        </p:spPr>
        <p:txBody>
          <a:bodyPr wrap="square">
            <a:spAutoFit/>
          </a:bodyPr>
          <a:lstStyle/>
          <a:p>
            <a:pPr fontAlgn="auto">
              <a:spcBef>
                <a:spcPts val="0"/>
              </a:spcBef>
              <a:spcAft>
                <a:spcPts val="0"/>
              </a:spcAft>
              <a:defRPr/>
            </a:pPr>
            <a:r>
              <a:rPr lang="en-US" b="1" dirty="0" smtClean="0">
                <a:solidFill>
                  <a:srgbClr val="004C93"/>
                </a:solidFill>
                <a:latin typeface="Arial" pitchFamily="34" charset="0"/>
                <a:cs typeface="Arial" pitchFamily="34" charset="0"/>
              </a:rPr>
              <a:t>June 2015 </a:t>
            </a:r>
            <a:r>
              <a:rPr lang="en-US" b="1" i="1" dirty="0" smtClean="0">
                <a:solidFill>
                  <a:srgbClr val="004C93"/>
                </a:solidFill>
                <a:latin typeface="Arial" pitchFamily="34" charset="0"/>
                <a:cs typeface="Arial" pitchFamily="34" charset="0"/>
              </a:rPr>
              <a:t>Data Brief: Diversity, Equity, and Inclusion</a:t>
            </a:r>
            <a:r>
              <a:rPr lang="en-US" b="1" dirty="0" smtClean="0">
                <a:solidFill>
                  <a:srgbClr val="004C93"/>
                </a:solidFill>
                <a:latin typeface="Arial" pitchFamily="34" charset="0"/>
                <a:cs typeface="Arial" pitchFamily="34" charset="0"/>
              </a:rPr>
              <a:t>, highlighted gains and areas needing real improvement</a:t>
            </a:r>
            <a:endParaRPr lang="en-US" b="1" dirty="0">
              <a:solidFill>
                <a:srgbClr val="004C93"/>
              </a:solidFill>
              <a:latin typeface="Arial" pitchFamily="34" charset="0"/>
              <a:cs typeface="Arial" pitchFamily="34" charset="0"/>
            </a:endParaRPr>
          </a:p>
        </p:txBody>
      </p:sp>
    </p:spTree>
    <p:extLst>
      <p:ext uri="{BB962C8B-B14F-4D97-AF65-F5344CB8AC3E}">
        <p14:creationId xmlns="" xmlns:p14="http://schemas.microsoft.com/office/powerpoint/2010/main" val="253133167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1000" fill="hold"/>
                                        <p:tgtEl>
                                          <p:spTgt spid="11"/>
                                        </p:tgtEl>
                                        <p:attrNameLst>
                                          <p:attrName>ppt_x</p:attrName>
                                        </p:attrNameLst>
                                      </p:cBhvr>
                                      <p:tavLst>
                                        <p:tav tm="0">
                                          <p:val>
                                            <p:strVal val="#ppt_x"/>
                                          </p:val>
                                        </p:tav>
                                        <p:tav tm="100000">
                                          <p:val>
                                            <p:strVal val="#ppt_x"/>
                                          </p:val>
                                        </p:tav>
                                      </p:tavLst>
                                    </p:anim>
                                    <p:anim calcmode="lin" valueType="num">
                                      <p:cBhvr additive="base">
                                        <p:cTn id="14"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ppt_x"/>
                                          </p:val>
                                        </p:tav>
                                        <p:tav tm="100000">
                                          <p:val>
                                            <p:strVal val="#ppt_x"/>
                                          </p:val>
                                        </p:tav>
                                      </p:tavLst>
                                    </p:anim>
                                    <p:anim calcmode="lin" valueType="num">
                                      <p:cBhvr additive="base">
                                        <p:cTn id="20"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1000" fill="hold"/>
                                        <p:tgtEl>
                                          <p:spTgt spid="10"/>
                                        </p:tgtEl>
                                        <p:attrNameLst>
                                          <p:attrName>ppt_x</p:attrName>
                                        </p:attrNameLst>
                                      </p:cBhvr>
                                      <p:tavLst>
                                        <p:tav tm="0">
                                          <p:val>
                                            <p:strVal val="#ppt_x"/>
                                          </p:val>
                                        </p:tav>
                                        <p:tav tm="100000">
                                          <p:val>
                                            <p:strVal val="#ppt_x"/>
                                          </p:val>
                                        </p:tav>
                                      </p:tavLst>
                                    </p:anim>
                                    <p:anim calcmode="lin" valueType="num">
                                      <p:cBhvr additive="base">
                                        <p:cTn id="26"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1000" fill="hold"/>
                                        <p:tgtEl>
                                          <p:spTgt spid="13"/>
                                        </p:tgtEl>
                                        <p:attrNameLst>
                                          <p:attrName>ppt_x</p:attrName>
                                        </p:attrNameLst>
                                      </p:cBhvr>
                                      <p:tavLst>
                                        <p:tav tm="0">
                                          <p:val>
                                            <p:strVal val="#ppt_x"/>
                                          </p:val>
                                        </p:tav>
                                        <p:tav tm="100000">
                                          <p:val>
                                            <p:strVal val="#ppt_x"/>
                                          </p:val>
                                        </p:tav>
                                      </p:tavLst>
                                    </p:anim>
                                    <p:anim calcmode="lin" valueType="num">
                                      <p:cBhvr additive="base">
                                        <p:cTn id="32"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1" descr="SUNY_Blue_Bar-01.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2052" name="Picture 2" descr="SUNY_small_logo-01.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2053" name="TextBox 7"/>
          <p:cNvSpPr txBox="1">
            <a:spLocks noChangeArrowheads="1"/>
          </p:cNvSpPr>
          <p:nvPr/>
        </p:nvSpPr>
        <p:spPr bwMode="auto">
          <a:xfrm>
            <a:off x="2198688" y="438150"/>
            <a:ext cx="5843587" cy="523875"/>
          </a:xfrm>
          <a:prstGeom prst="rect">
            <a:avLst/>
          </a:prstGeom>
          <a:noFill/>
          <a:ln w="9525">
            <a:noFill/>
            <a:miter lim="800000"/>
            <a:headEnd/>
            <a:tailEnd/>
          </a:ln>
        </p:spPr>
        <p:txBody>
          <a:bodyPr wrap="none">
            <a:spAutoFit/>
          </a:bodyPr>
          <a:lstStyle/>
          <a:p>
            <a:pPr eaLnBrk="1" hangingPunct="1"/>
            <a:r>
              <a:rPr lang="en-US" altLang="en-US" sz="2800" b="1" dirty="0">
                <a:solidFill>
                  <a:schemeClr val="bg1"/>
                </a:solidFill>
                <a:latin typeface="AauxPro OT Bold"/>
              </a:rPr>
              <a:t>SUNY’s Student Diversity - 2014</a:t>
            </a:r>
          </a:p>
        </p:txBody>
      </p:sp>
      <p:graphicFrame>
        <p:nvGraphicFramePr>
          <p:cNvPr id="2050" name="Chart 7"/>
          <p:cNvGraphicFramePr>
            <a:graphicFrameLocks/>
          </p:cNvGraphicFramePr>
          <p:nvPr/>
        </p:nvGraphicFramePr>
        <p:xfrm>
          <a:off x="1120775" y="1568450"/>
          <a:ext cx="7445375" cy="5048250"/>
        </p:xfrm>
        <a:graphic>
          <a:graphicData uri="http://schemas.openxmlformats.org/presentationml/2006/ole">
            <p:oleObj spid="_x0000_s167938" r:id="rId5" imgW="7443861" imgH="5047925" progId="Excel.Sheet.8">
              <p:embed/>
            </p:oleObj>
          </a:graphicData>
        </a:graphic>
      </p:graphicFrame>
    </p:spTree>
  </p:cSld>
  <p:clrMapOvr>
    <a:masterClrMapping/>
  </p:clrMapOvr>
  <p:transition spd="med">
    <p:circl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8335</TotalTime>
  <Words>2483</Words>
  <Application>Microsoft Office PowerPoint</Application>
  <PresentationFormat>On-screen Show (4:3)</PresentationFormat>
  <Paragraphs>365</Paragraphs>
  <Slides>30</Slides>
  <Notes>28</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30</vt:i4>
      </vt:variant>
    </vt:vector>
  </HeadingPairs>
  <TitlesOfParts>
    <vt:vector size="33" baseType="lpstr">
      <vt:lpstr>Office Theme</vt:lpstr>
      <vt:lpstr>Custom Design</vt:lpstr>
      <vt:lpstr>Microsoft Office Excel 97-2003 Worksheet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LPK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LPK User</dc:creator>
  <cp:lastModifiedBy>donatoca</cp:lastModifiedBy>
  <cp:revision>688</cp:revision>
  <dcterms:created xsi:type="dcterms:W3CDTF">2012-01-06T15:11:06Z</dcterms:created>
  <dcterms:modified xsi:type="dcterms:W3CDTF">2015-10-22T13:05:19Z</dcterms:modified>
</cp:coreProperties>
</file>