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343" r:id="rId2"/>
    <p:sldId id="375" r:id="rId3"/>
    <p:sldId id="377" r:id="rId4"/>
    <p:sldId id="385" r:id="rId5"/>
    <p:sldId id="386" r:id="rId6"/>
  </p:sldIdLst>
  <p:sldSz cx="9144000" cy="6858000" type="screen4x3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 xmlns:mv="urn:schemas-microsoft-com:mac:vml" xmlns:mc="http://schemas.openxmlformats.org/markup-compatibility/2006">
          <a:srgbClr val="FF0000"/>
        </p14:laserClr>
      </p:ext>
      <p:ext uri="{2FDB2607-1784-4EEB-B798-7EB5836EED8A}">
        <p14:showMediaCtrls xmlns="" xmlns:p14="http://schemas.microsoft.com/office/powerpoint/2010/main" xmlns:mv="urn:schemas-microsoft-com:mac:vml" xmlns:mc="http://schemas.openxmlformats.org/markup-compatibility/2006" val="1"/>
      </p:ext>
    </p:extLst>
  </p:showPr>
  <p:clrMru>
    <a:srgbClr val="1552A6"/>
  </p:clrMru>
  <p:extLst>
    <p:ext uri="{E76CE94A-603C-4142-B9EB-6D1370010A27}">
      <p14:discardImageEditData xmlns="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78" autoAdjust="0"/>
    <p:restoredTop sz="89467" autoAdjust="0"/>
  </p:normalViewPr>
  <p:slideViewPr>
    <p:cSldViewPr snapToGrid="0" snapToObjects="1">
      <p:cViewPr>
        <p:scale>
          <a:sx n="90" d="100"/>
          <a:sy n="90" d="100"/>
        </p:scale>
        <p:origin x="-600" y="4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2E65944F-0785-4CB3-9A9A-97DFAA4A4CC5}" type="datetimeFigureOut">
              <a:rPr lang="en-US" smtClean="0"/>
              <a:pPr/>
              <a:t>1/25/2013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D7AE522-01C9-43D0-A8A1-E9C01731C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66DD6F1B-6A68-5C49-97CE-CC22A568F583}" type="datetimeFigureOut">
              <a:rPr lang="en-US" smtClean="0"/>
              <a:pPr/>
              <a:t>1/25/2013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F86491B2-AB1B-ED40-9664-349D823079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xmlns:mv="urn:schemas-microsoft-com:mac:vml" xmlns:mc="http://schemas.openxmlformats.org/markup-compatibility/2006" val="823540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11D02-872A-264A-A3F1-C571AE7706F8}" type="datetimeFigureOut">
              <a:rPr lang="en-US" smtClean="0"/>
              <a:pPr/>
              <a:t>1/25/2013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40E1-E0C9-C041-8B9D-1AEFCEFBDF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4" descr="SUNY_blue_bkgrnd-0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3" descr="SUNY_Logo-01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SUNY_State_text-01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317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SUNY_trns_circles-01.pn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317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510007" y="3781586"/>
            <a:ext cx="4633993" cy="3076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11D02-872A-264A-A3F1-C571AE7706F8}" type="datetimeFigureOut">
              <a:rPr lang="en-US" smtClean="0"/>
              <a:pPr/>
              <a:t>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40E1-E0C9-C041-8B9D-1AEFCEFBD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510007" y="3781586"/>
            <a:ext cx="4633993" cy="3076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11D02-872A-264A-A3F1-C571AE7706F8}" type="datetimeFigureOut">
              <a:rPr lang="en-US" smtClean="0"/>
              <a:pPr/>
              <a:t>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40E1-E0C9-C041-8B9D-1AEFCEFBD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11D02-872A-264A-A3F1-C571AE7706F8}" type="datetimeFigureOut">
              <a:rPr lang="en-US" smtClean="0"/>
              <a:pPr/>
              <a:t>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40E1-E0C9-C041-8B9D-1AEFCEFBD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11D02-872A-264A-A3F1-C571AE7706F8}" type="datetimeFigureOut">
              <a:rPr lang="en-US" smtClean="0"/>
              <a:pPr/>
              <a:t>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40E1-E0C9-C041-8B9D-1AEFCEFBD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11D02-872A-264A-A3F1-C571AE7706F8}" type="datetimeFigureOut">
              <a:rPr lang="en-US" smtClean="0"/>
              <a:pPr/>
              <a:t>1/25/2013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40E1-E0C9-C041-8B9D-1AEFCEFBD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11D02-872A-264A-A3F1-C571AE7706F8}" type="datetimeFigureOut">
              <a:rPr lang="en-US" smtClean="0"/>
              <a:pPr/>
              <a:t>1/25/2013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40E1-E0C9-C041-8B9D-1AEFCEFBD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11D02-872A-264A-A3F1-C571AE7706F8}" type="datetimeFigureOut">
              <a:rPr lang="en-US" smtClean="0"/>
              <a:pPr/>
              <a:t>1/25/2013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40E1-E0C9-C041-8B9D-1AEFCEFBD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510007" y="3781586"/>
            <a:ext cx="4633993" cy="3076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11D02-872A-264A-A3F1-C571AE7706F8}" type="datetimeFigureOut">
              <a:rPr lang="en-US" smtClean="0"/>
              <a:pPr/>
              <a:t>1/25/2013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40E1-E0C9-C041-8B9D-1AEFCEFBD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510007" y="3781586"/>
            <a:ext cx="4633993" cy="3076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11D02-872A-264A-A3F1-C571AE7706F8}" type="datetimeFigureOut">
              <a:rPr lang="en-US" smtClean="0"/>
              <a:pPr/>
              <a:t>1/25/2013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40E1-E0C9-C041-8B9D-1AEFCEFBD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510007" y="3781586"/>
            <a:ext cx="4633993" cy="3076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11D02-872A-264A-A3F1-C571AE7706F8}" type="datetimeFigureOut">
              <a:rPr lang="en-US" smtClean="0"/>
              <a:pPr/>
              <a:t>1/25/2013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40E1-E0C9-C041-8B9D-1AEFCEFBDF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510007" y="3781586"/>
            <a:ext cx="4633993" cy="3076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11D02-872A-264A-A3F1-C571AE7706F8}" type="datetimeFigureOut">
              <a:rPr lang="en-US" smtClean="0"/>
              <a:pPr/>
              <a:t>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140E1-E0C9-C041-8B9D-1AEFCEFBDF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UNY_Blue_bar-01.jpg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SUNY_small_logo-01.png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17463" y="1588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SUNY_logo_bottom_right-01.png"/>
          <p:cNvPicPr>
            <a:picLocks noChangeAspect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SUNY_trans_circ_small_top-01.png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 userDrawn="1"/>
        </p:nvSpPr>
        <p:spPr>
          <a:xfrm>
            <a:off x="4510007" y="3781586"/>
            <a:ext cx="4633993" cy="3076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SUNY_blue_bkgrnd-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5" descr="SUNY_trns_circles-01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12" descr="SUNY_State_text-01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7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13" descr="SUNY_Logo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Box 14"/>
          <p:cNvSpPr txBox="1">
            <a:spLocks noChangeArrowheads="1"/>
          </p:cNvSpPr>
          <p:nvPr/>
        </p:nvSpPr>
        <p:spPr bwMode="auto">
          <a:xfrm>
            <a:off x="2424223" y="2655888"/>
            <a:ext cx="671977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auxPro OT"/>
              </a:rPr>
              <a:t>Academic</a:t>
            </a:r>
            <a:r>
              <a:rPr lang="en-US" sz="4400" b="1" dirty="0" smtClean="0">
                <a:solidFill>
                  <a:schemeClr val="bg1"/>
                </a:solidFill>
                <a:latin typeface="AauxPro OT"/>
              </a:rPr>
              <a:t> Affairs Update</a:t>
            </a:r>
            <a:endParaRPr lang="en-US" sz="4400" b="1" dirty="0">
              <a:solidFill>
                <a:schemeClr val="bg1"/>
              </a:solidFill>
              <a:latin typeface="AauxPro OT"/>
            </a:endParaRPr>
          </a:p>
        </p:txBody>
      </p:sp>
      <p:sp>
        <p:nvSpPr>
          <p:cNvPr id="2055" name="TextBox 15"/>
          <p:cNvSpPr txBox="1">
            <a:spLocks noChangeArrowheads="1"/>
          </p:cNvSpPr>
          <p:nvPr/>
        </p:nvSpPr>
        <p:spPr bwMode="auto">
          <a:xfrm>
            <a:off x="2705100" y="3774557"/>
            <a:ext cx="56769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chemeClr val="bg1"/>
                </a:solidFill>
                <a:latin typeface="AauxPro OT"/>
              </a:rPr>
              <a:t>David Lavallee</a:t>
            </a:r>
            <a:br>
              <a:rPr lang="en-US" sz="2000" b="1" i="1" dirty="0" smtClean="0">
                <a:solidFill>
                  <a:schemeClr val="bg1"/>
                </a:solidFill>
                <a:latin typeface="AauxPro OT"/>
              </a:rPr>
            </a:br>
            <a:r>
              <a:rPr lang="en-US" sz="2000" b="1" i="1" dirty="0" smtClean="0">
                <a:solidFill>
                  <a:schemeClr val="bg1"/>
                </a:solidFill>
                <a:latin typeface="AauxPro OT"/>
              </a:rPr>
              <a:t>Executive Vice Chancellor &amp; Provost</a:t>
            </a:r>
          </a:p>
          <a:p>
            <a:r>
              <a:rPr lang="en-US" sz="2000" b="1" i="1" dirty="0" smtClean="0">
                <a:solidFill>
                  <a:schemeClr val="bg1"/>
                </a:solidFill>
                <a:latin typeface="AauxPro OT"/>
              </a:rPr>
              <a:t>SUNY System Administration</a:t>
            </a:r>
          </a:p>
          <a:p>
            <a:endParaRPr lang="en-US" sz="2000" b="1" i="1" dirty="0" smtClean="0">
              <a:solidFill>
                <a:schemeClr val="bg1"/>
              </a:solidFill>
              <a:latin typeface="AauxPro OT"/>
            </a:endParaRPr>
          </a:p>
          <a:p>
            <a:r>
              <a:rPr lang="en-US" sz="2000" b="1" i="1" dirty="0" smtClean="0">
                <a:solidFill>
                  <a:schemeClr val="bg1"/>
                </a:solidFill>
                <a:latin typeface="AauxPro OT"/>
              </a:rPr>
              <a:t>UFS  Winter Plenary, Oneonta</a:t>
            </a:r>
          </a:p>
          <a:p>
            <a:endParaRPr lang="en-US" sz="2000" b="1" i="1" dirty="0" smtClean="0">
              <a:solidFill>
                <a:schemeClr val="bg1"/>
              </a:solidFill>
              <a:latin typeface="AauxPro OT"/>
            </a:endParaRPr>
          </a:p>
          <a:p>
            <a:r>
              <a:rPr lang="en-US" sz="2000" b="1" i="1" dirty="0" smtClean="0">
                <a:solidFill>
                  <a:schemeClr val="bg1"/>
                </a:solidFill>
                <a:latin typeface="AauxPro OT"/>
              </a:rPr>
              <a:t>January 25,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094074" y="4391247"/>
            <a:ext cx="3338624" cy="43593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116958" y="1414130"/>
            <a:ext cx="926095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ctr">
              <a:spcAft>
                <a:spcPts val="1200"/>
              </a:spcAft>
              <a:buClr>
                <a:srgbClr val="938F93"/>
              </a:buClr>
              <a:defRPr/>
            </a:pPr>
            <a:r>
              <a:rPr lang="en-US" sz="2400" b="1" dirty="0" smtClean="0">
                <a:solidFill>
                  <a:srgbClr val="1552A6"/>
                </a:solidFill>
                <a:latin typeface="AauxPro OT"/>
              </a:rPr>
              <a:t>Seamless transfer is supported by current policy, </a:t>
            </a:r>
          </a:p>
          <a:p>
            <a:pPr marL="800100" lvl="1" indent="-342900" algn="ctr">
              <a:spcAft>
                <a:spcPts val="1200"/>
              </a:spcAft>
              <a:buClr>
                <a:srgbClr val="938F93"/>
              </a:buClr>
              <a:defRPr/>
            </a:pPr>
            <a:r>
              <a:rPr lang="en-US" sz="2400" b="1" dirty="0" smtClean="0">
                <a:solidFill>
                  <a:srgbClr val="1552A6"/>
                </a:solidFill>
                <a:latin typeface="AauxPro OT"/>
              </a:rPr>
              <a:t>but </a:t>
            </a:r>
            <a:r>
              <a:rPr lang="en-US" sz="2400" b="1" i="1" dirty="0" smtClean="0">
                <a:solidFill>
                  <a:srgbClr val="1552A6"/>
                </a:solidFill>
                <a:latin typeface="AauxPro OT"/>
              </a:rPr>
              <a:t>students must take the right coursework:</a:t>
            </a:r>
            <a:endParaRPr lang="en-US" sz="2400" b="1" dirty="0" smtClean="0">
              <a:solidFill>
                <a:srgbClr val="1552A6"/>
              </a:solidFill>
              <a:latin typeface="AauxPro OT"/>
            </a:endParaRPr>
          </a:p>
          <a:p>
            <a:pPr marL="800100" lvl="1" indent="-342900">
              <a:spcAft>
                <a:spcPts val="1200"/>
              </a:spcAft>
              <a:buClr>
                <a:srgbClr val="938F93"/>
              </a:buClr>
              <a:defRPr/>
            </a:pPr>
            <a:endParaRPr lang="en-US" sz="2400" b="1" dirty="0" smtClean="0">
              <a:solidFill>
                <a:srgbClr val="1552A6"/>
              </a:solidFill>
              <a:latin typeface="AauxPro OT"/>
            </a:endParaRPr>
          </a:p>
          <a:p>
            <a:pPr marL="800100" lvl="1" indent="-342900">
              <a:spcAft>
                <a:spcPts val="1200"/>
              </a:spcAft>
              <a:buClr>
                <a:srgbClr val="938F93"/>
              </a:buClr>
              <a:defRPr/>
            </a:pPr>
            <a:endParaRPr lang="en-US" sz="2400" b="1" dirty="0" smtClean="0">
              <a:solidFill>
                <a:srgbClr val="1552A6"/>
              </a:solidFill>
              <a:latin typeface="AauxPro OT"/>
            </a:endParaRPr>
          </a:p>
        </p:txBody>
      </p:sp>
      <p:sp>
        <p:nvSpPr>
          <p:cNvPr id="4" name="Oval 3"/>
          <p:cNvSpPr/>
          <p:nvPr/>
        </p:nvSpPr>
        <p:spPr>
          <a:xfrm>
            <a:off x="0" y="2583712"/>
            <a:ext cx="9144000" cy="38702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>
              <a:spcAft>
                <a:spcPts val="1200"/>
              </a:spcAft>
              <a:buClr>
                <a:srgbClr val="938F93"/>
              </a:buClr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At  least 7 of 10 Gen Ed categories </a:t>
            </a:r>
          </a:p>
          <a:p>
            <a:pPr lvl="1" algn="ctr">
              <a:spcAft>
                <a:spcPts val="1200"/>
              </a:spcAft>
              <a:buClr>
                <a:srgbClr val="938F93"/>
              </a:buClr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+ </a:t>
            </a:r>
          </a:p>
          <a:p>
            <a:pPr lvl="1" algn="ctr">
              <a:spcAft>
                <a:spcPts val="1200"/>
              </a:spcAft>
              <a:buClr>
                <a:srgbClr val="938F93"/>
              </a:buClr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at least four courses in the major (and cognates) </a:t>
            </a:r>
          </a:p>
          <a:p>
            <a:pPr lvl="1" algn="ctr">
              <a:spcAft>
                <a:spcPts val="1200"/>
              </a:spcAft>
              <a:buClr>
                <a:srgbClr val="938F93"/>
              </a:buClr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= </a:t>
            </a:r>
          </a:p>
          <a:p>
            <a:pPr lvl="1" algn="ctr">
              <a:spcAft>
                <a:spcPts val="1200"/>
              </a:spcAft>
              <a:buClr>
                <a:srgbClr val="938F93"/>
              </a:buClr>
              <a:defRPr/>
            </a:pPr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Seamless Transfer</a:t>
            </a:r>
            <a:endParaRPr lang="en-US" sz="3200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49715" y="188687"/>
            <a:ext cx="5254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>Seamless Transfer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53085" y="1892174"/>
            <a:ext cx="9623835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Clr>
                <a:srgbClr val="938F93"/>
              </a:buClr>
              <a:defRPr/>
            </a:pPr>
            <a:r>
              <a:rPr lang="en-US" sz="2400" b="1" dirty="0" smtClean="0">
                <a:solidFill>
                  <a:srgbClr val="1552A6"/>
                </a:solidFill>
                <a:latin typeface="+mj-lt"/>
              </a:rPr>
              <a:t>At its December, 2012 meeting, the SUNY Board adopted a resolution</a:t>
            </a: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defRPr/>
            </a:pPr>
            <a:r>
              <a:rPr lang="en-US" sz="2400" b="1" dirty="0" smtClean="0">
                <a:solidFill>
                  <a:srgbClr val="1552A6"/>
                </a:solidFill>
                <a:latin typeface="+mj-lt"/>
              </a:rPr>
              <a:t>	that provided for:</a:t>
            </a: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defRPr/>
            </a:pPr>
            <a:r>
              <a:rPr lang="en-US" sz="2400" b="1" dirty="0" smtClean="0">
                <a:solidFill>
                  <a:srgbClr val="1552A6"/>
                </a:solidFill>
                <a:latin typeface="+mj-lt"/>
              </a:rPr>
              <a:t> </a:t>
            </a: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srgbClr val="1552A6"/>
                </a:solidFill>
                <a:latin typeface="+mj-lt"/>
              </a:rPr>
              <a:t> 7of 10 areas and 30 credits of  general education in the first 60 credits of all AA, AS and bachelor’s degrees </a:t>
            </a:r>
          </a:p>
          <a:p>
            <a:pPr marL="1257300" lvl="2" indent="-342900">
              <a:spcAft>
                <a:spcPts val="1200"/>
              </a:spcAft>
              <a:buClr>
                <a:srgbClr val="938F93"/>
              </a:buClr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1714500" lvl="3" indent="-342900">
              <a:spcAft>
                <a:spcPts val="1200"/>
              </a:spcAft>
              <a:buClr>
                <a:srgbClr val="938F93"/>
              </a:buClr>
              <a:buFont typeface="Wingdings" pitchFamily="2" charset="2"/>
              <a:buChar char="§"/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800100" lvl="1" indent="-342900">
              <a:spcAft>
                <a:spcPts val="1200"/>
              </a:spcAft>
              <a:buClr>
                <a:srgbClr val="938F93"/>
              </a:buClr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800100" lvl="1" indent="-342900">
              <a:spcAft>
                <a:spcPts val="1200"/>
              </a:spcAft>
              <a:buClr>
                <a:srgbClr val="938F93"/>
              </a:buClr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27086" y="389299"/>
            <a:ext cx="58898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Advancing Mobility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853360" y="3992578"/>
            <a:ext cx="999735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57300" lvl="2" indent="-342900">
              <a:spcAft>
                <a:spcPts val="1200"/>
              </a:spcAft>
              <a:buClr>
                <a:srgbClr val="938F93"/>
              </a:buClr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srgbClr val="1552A6"/>
                </a:solidFill>
              </a:rPr>
              <a:t>Foundational courses in the major and cognates  in AA and AS programs sufficient for junior status.</a:t>
            </a:r>
          </a:p>
          <a:p>
            <a:pPr marL="1257300" lvl="2" indent="-342900">
              <a:spcAft>
                <a:spcPts val="1200"/>
              </a:spcAft>
              <a:buClr>
                <a:srgbClr val="938F93"/>
              </a:buClr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srgbClr val="1552A6"/>
                </a:solidFill>
              </a:rPr>
              <a:t>AA and AS program maximum of 64 credits and BA and BS of 126</a:t>
            </a:r>
          </a:p>
          <a:p>
            <a:pPr marL="1257300" lvl="2" indent="-342900">
              <a:spcAft>
                <a:spcPts val="1200"/>
              </a:spcAft>
              <a:buClr>
                <a:srgbClr val="938F93"/>
              </a:buClr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srgbClr val="1552A6"/>
                </a:solidFill>
              </a:rPr>
              <a:t>Requirements for campuses and system to provide clear, specific information for </a:t>
            </a:r>
            <a:r>
              <a:rPr lang="en-US" sz="2400" b="1" smtClean="0">
                <a:solidFill>
                  <a:srgbClr val="1552A6"/>
                </a:solidFill>
              </a:rPr>
              <a:t>transfer students</a:t>
            </a:r>
            <a:r>
              <a:rPr lang="en-US" sz="2400" b="1" dirty="0" smtClean="0">
                <a:solidFill>
                  <a:srgbClr val="1552A6"/>
                </a:soli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53085" y="1892174"/>
            <a:ext cx="9623835" cy="6417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Clr>
                <a:srgbClr val="938F93"/>
              </a:buClr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srgbClr val="1552A6"/>
                </a:solidFill>
                <a:latin typeface="+mj-lt"/>
              </a:rPr>
              <a:t>High needs program funding</a:t>
            </a: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buFont typeface="Arial" pitchFamily="34" charset="0"/>
              <a:buChar char="•"/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srgbClr val="1552A6"/>
                </a:solidFill>
                <a:latin typeface="+mj-lt"/>
              </a:rPr>
              <a:t>Future enrollment growth</a:t>
            </a: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buFont typeface="Arial" pitchFamily="34" charset="0"/>
              <a:buChar char="•"/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srgbClr val="1552A6"/>
                </a:solidFill>
                <a:latin typeface="+mj-lt"/>
              </a:rPr>
              <a:t>Enhanced non-resident recruiting (neighboring state and on-line tuition policy</a:t>
            </a: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buFont typeface="Arial" pitchFamily="34" charset="0"/>
              <a:buChar char="•"/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srgbClr val="1552A6"/>
                </a:solidFill>
                <a:latin typeface="+mj-lt"/>
              </a:rPr>
              <a:t>Expanding access – SUNY collaborative on-line degrees</a:t>
            </a: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1257300" lvl="2" indent="-342900">
              <a:spcAft>
                <a:spcPts val="1200"/>
              </a:spcAft>
              <a:buClr>
                <a:srgbClr val="938F93"/>
              </a:buClr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1714500" lvl="3" indent="-342900">
              <a:spcAft>
                <a:spcPts val="1200"/>
              </a:spcAft>
              <a:buClr>
                <a:srgbClr val="938F93"/>
              </a:buClr>
              <a:buFont typeface="Wingdings" pitchFamily="2" charset="2"/>
              <a:buChar char="§"/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800100" lvl="1" indent="-342900">
              <a:spcAft>
                <a:spcPts val="1200"/>
              </a:spcAft>
              <a:buClr>
                <a:srgbClr val="938F93"/>
              </a:buClr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800100" lvl="1" indent="-342900">
              <a:spcAft>
                <a:spcPts val="1200"/>
              </a:spcAft>
              <a:buClr>
                <a:srgbClr val="938F93"/>
              </a:buClr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8410" y="1"/>
            <a:ext cx="66134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Strategic Enrollment</a:t>
            </a:r>
          </a:p>
          <a:p>
            <a:r>
              <a:rPr lang="en-US" sz="4000" b="1" dirty="0" smtClean="0">
                <a:solidFill>
                  <a:schemeClr val="bg1"/>
                </a:solidFill>
              </a:rPr>
              <a:t>        Management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53085" y="1892174"/>
            <a:ext cx="9623835" cy="7832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spcAft>
                <a:spcPts val="600"/>
              </a:spcAft>
              <a:buClr>
                <a:srgbClr val="938F93"/>
              </a:buClr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srgbClr val="1552A6"/>
                </a:solidFill>
                <a:latin typeface="+mj-lt"/>
              </a:rPr>
              <a:t>Learning Commons –commons licensing</a:t>
            </a: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buFont typeface="Arial" pitchFamily="34" charset="0"/>
              <a:buChar char="•"/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srgbClr val="1552A6"/>
                </a:solidFill>
                <a:latin typeface="+mj-lt"/>
              </a:rPr>
              <a:t>Degree completion </a:t>
            </a: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buFont typeface="Arial" pitchFamily="34" charset="0"/>
              <a:buChar char="•"/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srgbClr val="1552A6"/>
                </a:solidFill>
                <a:latin typeface="+mj-lt"/>
              </a:rPr>
              <a:t>SUNY Collaborative degrees  - SUNY financial aid consortium –</a:t>
            </a: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defRPr/>
            </a:pPr>
            <a:r>
              <a:rPr lang="en-US" sz="2400" b="1" smtClean="0">
                <a:solidFill>
                  <a:srgbClr val="1552A6"/>
                </a:solidFill>
                <a:latin typeface="+mj-lt"/>
              </a:rPr>
              <a:t>         coupled with </a:t>
            </a:r>
            <a:r>
              <a:rPr lang="en-US" sz="2400" b="1" dirty="0" smtClean="0">
                <a:solidFill>
                  <a:srgbClr val="1552A6"/>
                </a:solidFill>
                <a:latin typeface="+mj-lt"/>
              </a:rPr>
              <a:t>high needs  areas</a:t>
            </a: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buFont typeface="Arial" pitchFamily="34" charset="0"/>
              <a:buChar char="•"/>
              <a:defRPr/>
            </a:pPr>
            <a:r>
              <a:rPr lang="en-US" sz="2400" b="1" dirty="0" smtClean="0">
                <a:solidFill>
                  <a:srgbClr val="1552A6"/>
                </a:solidFill>
                <a:latin typeface="+mj-lt"/>
              </a:rPr>
              <a:t>Enhanced on-line degrees – MOOC’s, prior learning and </a:t>
            </a: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defRPr/>
            </a:pPr>
            <a:r>
              <a:rPr lang="en-US" sz="2400" b="1" dirty="0" smtClean="0">
                <a:solidFill>
                  <a:srgbClr val="1552A6"/>
                </a:solidFill>
                <a:latin typeface="+mj-lt"/>
              </a:rPr>
              <a:t>	experiential  opportunities</a:t>
            </a: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800100" lvl="1" indent="-342900">
              <a:spcAft>
                <a:spcPts val="600"/>
              </a:spcAft>
              <a:buClr>
                <a:srgbClr val="938F93"/>
              </a:buClr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1257300" lvl="2" indent="-342900">
              <a:spcAft>
                <a:spcPts val="1200"/>
              </a:spcAft>
              <a:buClr>
                <a:srgbClr val="938F93"/>
              </a:buClr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1714500" lvl="3" indent="-342900">
              <a:spcAft>
                <a:spcPts val="1200"/>
              </a:spcAft>
              <a:buClr>
                <a:srgbClr val="938F93"/>
              </a:buClr>
              <a:buFont typeface="Wingdings" pitchFamily="2" charset="2"/>
              <a:buChar char="§"/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800100" lvl="1" indent="-342900">
              <a:spcAft>
                <a:spcPts val="1200"/>
              </a:spcAft>
              <a:buClr>
                <a:srgbClr val="938F93"/>
              </a:buClr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  <a:p>
            <a:pPr marL="800100" lvl="1" indent="-342900">
              <a:spcAft>
                <a:spcPts val="1200"/>
              </a:spcAft>
              <a:buClr>
                <a:srgbClr val="938F93"/>
              </a:buClr>
              <a:defRPr/>
            </a:pPr>
            <a:endParaRPr lang="en-US" sz="2400" b="1" dirty="0" smtClean="0">
              <a:solidFill>
                <a:srgbClr val="1552A6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8410" y="276447"/>
            <a:ext cx="6613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OPEN SUNY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3518</TotalTime>
  <Words>168</Words>
  <Application>Microsoft Office PowerPoint</Application>
  <PresentationFormat>On-screen Show (4:3)</PresentationFormat>
  <Paragraphs>54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>State University of New York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Doug Cohen</dc:creator>
  <cp:lastModifiedBy>donatoca</cp:lastModifiedBy>
  <cp:revision>472</cp:revision>
  <cp:lastPrinted>2011-05-10T13:55:09Z</cp:lastPrinted>
  <dcterms:created xsi:type="dcterms:W3CDTF">2011-05-23T17:31:46Z</dcterms:created>
  <dcterms:modified xsi:type="dcterms:W3CDTF">2013-01-25T21:38:56Z</dcterms:modified>
</cp:coreProperties>
</file>