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75" r:id="rId2"/>
    <p:sldId id="300" r:id="rId3"/>
    <p:sldId id="305" r:id="rId4"/>
    <p:sldId id="308" r:id="rId5"/>
    <p:sldId id="309" r:id="rId6"/>
    <p:sldId id="310" r:id="rId7"/>
    <p:sldId id="311" r:id="rId8"/>
    <p:sldId id="316" r:id="rId9"/>
    <p:sldId id="304" r:id="rId10"/>
    <p:sldId id="323" r:id="rId11"/>
    <p:sldId id="317" r:id="rId12"/>
    <p:sldId id="322" r:id="rId13"/>
    <p:sldId id="312" r:id="rId14"/>
    <p:sldId id="313" r:id="rId15"/>
    <p:sldId id="314" r:id="rId16"/>
    <p:sldId id="315" r:id="rId17"/>
    <p:sldId id="318" r:id="rId18"/>
    <p:sldId id="319" r:id="rId19"/>
    <p:sldId id="321" r:id="rId20"/>
    <p:sldId id="320" r:id="rId2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68750" autoAdjust="0"/>
  </p:normalViewPr>
  <p:slideViewPr>
    <p:cSldViewPr>
      <p:cViewPr varScale="1">
        <p:scale>
          <a:sx n="114" d="100"/>
          <a:sy n="114" d="100"/>
        </p:scale>
        <p:origin x="-8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44" y="-78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CENF2A\FUNCTION$\Board%20Mtg%20Jan%202014\gradrankings_dec20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spPr>
              <a:solidFill>
                <a:schemeClr val="accent3"/>
              </a:solidFill>
              <a:ln>
                <a:noFill/>
              </a:ln>
            </c:spPr>
          </c:dPt>
          <c:dPt>
            <c:idx val="1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c:spPr>
          </c:dPt>
          <c:dPt>
            <c:idx val="2"/>
            <c:spPr>
              <a:solidFill>
                <a:schemeClr val="accent1"/>
              </a:solidFill>
              <a:ln>
                <a:noFill/>
              </a:ln>
            </c:spPr>
          </c:dPt>
          <c:dPt>
            <c:idx val="3"/>
            <c:spPr>
              <a:solidFill>
                <a:schemeClr val="accent5"/>
              </a:solidFill>
              <a:ln>
                <a:noFill/>
              </a:ln>
            </c:spPr>
          </c:dPt>
          <c:dPt>
            <c:idx val="4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c:spPr>
          </c:dPt>
          <c:dPt>
            <c:idx val="5"/>
            <c:spPr>
              <a:solidFill>
                <a:schemeClr val="accent4"/>
              </a:solidFill>
              <a:ln>
                <a:noFill/>
              </a:ln>
            </c:spPr>
          </c:dPt>
          <c:dPt>
            <c:idx val="6"/>
            <c:spPr>
              <a:solidFill>
                <a:schemeClr val="bg2">
                  <a:lumMod val="75000"/>
                </a:schemeClr>
              </a:solidFill>
              <a:ln>
                <a:noFill/>
              </a:ln>
            </c:spPr>
          </c:dPt>
          <c:dPt>
            <c:idx val="7"/>
            <c:spPr>
              <a:solidFill>
                <a:schemeClr val="accent2"/>
              </a:solidFill>
              <a:ln>
                <a:noFill/>
              </a:ln>
            </c:spPr>
          </c:dPt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'Top50'!$L$1:$L$8</c:f>
              <c:strCache>
                <c:ptCount val="8"/>
                <c:pt idx="0">
                  <c:v>Engineering</c:v>
                </c:pt>
                <c:pt idx="1">
                  <c:v>Physical Sciences</c:v>
                </c:pt>
                <c:pt idx="2">
                  <c:v>Social Science</c:v>
                </c:pt>
                <c:pt idx="3">
                  <c:v>Education</c:v>
                </c:pt>
                <c:pt idx="4">
                  <c:v>Health Professions</c:v>
                </c:pt>
                <c:pt idx="5">
                  <c:v>Business</c:v>
                </c:pt>
                <c:pt idx="6">
                  <c:v>Humanities</c:v>
                </c:pt>
                <c:pt idx="7">
                  <c:v>Fine Arts</c:v>
                </c:pt>
              </c:strCache>
            </c:strRef>
          </c:cat>
          <c:val>
            <c:numRef>
              <c:f>'Top50'!$M$1:$M$8</c:f>
              <c:numCache>
                <c:formatCode>General</c:formatCode>
                <c:ptCount val="8"/>
                <c:pt idx="0">
                  <c:v>7</c:v>
                </c:pt>
                <c:pt idx="1">
                  <c:v>6</c:v>
                </c:pt>
                <c:pt idx="2">
                  <c:v>19</c:v>
                </c:pt>
                <c:pt idx="3">
                  <c:v>3</c:v>
                </c:pt>
                <c:pt idx="4">
                  <c:v>15</c:v>
                </c:pt>
                <c:pt idx="5">
                  <c:v>1</c:v>
                </c:pt>
                <c:pt idx="6">
                  <c:v>1</c:v>
                </c:pt>
                <c:pt idx="7">
                  <c:v>3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spPr>
    <a:noFill/>
    <a:ln>
      <a:noFill/>
    </a:ln>
  </c:sp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515A6-19D7-4783-AB07-AE3A3129BF91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3F821-6D48-4643-8D0F-DBD8C8C4D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ADA8A1E-5AE8-447D-9762-E29945C99797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95400" y="152400"/>
            <a:ext cx="4267200" cy="3200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3733800"/>
            <a:ext cx="5608320" cy="486537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D077432-E059-40D4-95B1-83B85E66D1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lnSpc>
        <a:spcPct val="80000"/>
      </a:lnSpc>
      <a:spcAft>
        <a:spcPts val="700"/>
      </a:spcAft>
      <a:defRPr sz="1600" b="1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lnSpc>
        <a:spcPct val="80000"/>
      </a:lnSpc>
      <a:spcAft>
        <a:spcPts val="70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lnSpc>
        <a:spcPct val="80000"/>
      </a:lnSpc>
      <a:spcAft>
        <a:spcPts val="70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lnSpc>
        <a:spcPct val="80000"/>
      </a:lnSpc>
      <a:spcAft>
        <a:spcPts val="70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lnSpc>
        <a:spcPct val="80000"/>
      </a:lnSpc>
      <a:spcAft>
        <a:spcPts val="70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304800"/>
            <a:ext cx="3733800" cy="280035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2200" y="152400"/>
            <a:ext cx="4470400" cy="335280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6800" y="152400"/>
            <a:ext cx="4775200" cy="358140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7800" y="304800"/>
            <a:ext cx="3581400" cy="268605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Notes Placeholder 7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Notes Placeholder 5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7432-E059-40D4-95B1-83B85E66D1D7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buClr>
                <a:srgbClr val="002060"/>
              </a:buClr>
              <a:defRPr sz="2400" b="1"/>
            </a:lvl1pPr>
            <a:lvl2pPr>
              <a:spcBef>
                <a:spcPts val="0"/>
              </a:spcBef>
              <a:spcAft>
                <a:spcPts val="1200"/>
              </a:spcAft>
              <a:buClr>
                <a:srgbClr val="002060"/>
              </a:buClr>
              <a:defRPr sz="2200"/>
            </a:lvl2pPr>
            <a:lvl3pPr>
              <a:spcBef>
                <a:spcPts val="0"/>
              </a:spcBef>
              <a:spcAft>
                <a:spcPts val="1200"/>
              </a:spcAft>
              <a:buClr>
                <a:srgbClr val="002060"/>
              </a:buClr>
              <a:buSzPct val="85000"/>
              <a:buFont typeface="Wingdings" pitchFamily="2" charset="2"/>
              <a:buChar char="Ø"/>
              <a:defRPr sz="2000"/>
            </a:lvl3pPr>
            <a:lvl4pPr>
              <a:spcBef>
                <a:spcPts val="0"/>
              </a:spcBef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§"/>
              <a:defRPr/>
            </a:lvl4pPr>
            <a:lvl5pPr>
              <a:spcBef>
                <a:spcPts val="0"/>
              </a:spcBef>
              <a:spcAft>
                <a:spcPts val="1200"/>
              </a:spcAft>
              <a:buClr>
                <a:srgbClr val="002060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CD82-342C-4D8B-9617-7C3F47FB5EC8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6CD82-342C-4D8B-9617-7C3F47FB5EC8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6C14D-FCBC-4424-9DD3-CA7C55441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image" Target="../media/image6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3.jpeg"/><Relationship Id="rId4" Type="http://schemas.openxmlformats.org/officeDocument/2006/relationships/tags" Target="../tags/tag4.xm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SUNY_blue_bkgrnd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5" descr="SUNY_trns_circles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12" descr="SUNY_State_tex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13" descr="SUNY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Box 14"/>
          <p:cNvSpPr txBox="1">
            <a:spLocks noChangeArrowheads="1"/>
          </p:cNvSpPr>
          <p:nvPr/>
        </p:nvSpPr>
        <p:spPr bwMode="auto">
          <a:xfrm>
            <a:off x="2743200" y="2895600"/>
            <a:ext cx="6248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Progress in the New Year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55" name="TextBox 15"/>
          <p:cNvSpPr txBox="1">
            <a:spLocks noChangeArrowheads="1"/>
          </p:cNvSpPr>
          <p:nvPr/>
        </p:nvSpPr>
        <p:spPr bwMode="auto">
          <a:xfrm>
            <a:off x="2743200" y="4038600"/>
            <a:ext cx="5676900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latin typeface="+mj-lt"/>
              </a:rPr>
              <a:t>Elizabeth L. Bringsjord</a:t>
            </a:r>
          </a:p>
          <a:p>
            <a:r>
              <a:rPr lang="en-US" sz="2000" b="1" i="1" dirty="0" smtClean="0">
                <a:solidFill>
                  <a:schemeClr val="bg1"/>
                </a:solidFill>
                <a:latin typeface="+mj-lt"/>
              </a:rPr>
              <a:t>Interim Provost and Vice Chancellor</a:t>
            </a:r>
          </a:p>
          <a:p>
            <a:endParaRPr lang="en-US" sz="1500" b="1" i="1" dirty="0" smtClean="0">
              <a:solidFill>
                <a:schemeClr val="bg1"/>
              </a:solidFill>
              <a:latin typeface="+mj-lt"/>
            </a:endParaRPr>
          </a:p>
          <a:p>
            <a:r>
              <a:rPr lang="en-US" sz="2000" b="1" i="1" dirty="0" smtClean="0">
                <a:solidFill>
                  <a:schemeClr val="bg1"/>
                </a:solidFill>
                <a:latin typeface="+mj-lt"/>
              </a:rPr>
              <a:t>University Faculty Senate</a:t>
            </a:r>
          </a:p>
          <a:p>
            <a:r>
              <a:rPr lang="en-US" sz="2000" b="1" i="1" dirty="0" smtClean="0">
                <a:solidFill>
                  <a:schemeClr val="bg1"/>
                </a:solidFill>
                <a:latin typeface="+mj-lt"/>
              </a:rPr>
              <a:t>January 24, 2014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UNY_Blue_bar-01.jpg"/>
          <p:cNvPicPr>
            <a:picLocks noChangeAspect="1"/>
          </p:cNvPicPr>
          <p:nvPr/>
        </p:nvPicPr>
        <p:blipFill>
          <a:blip r:embed="rId3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UNY_trans_circ_small_top-01.png"/>
          <p:cNvPicPr>
            <a:picLocks noChangeAspect="1"/>
          </p:cNvPicPr>
          <p:nvPr/>
        </p:nvPicPr>
        <p:blipFill>
          <a:blip r:embed="rId4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SUNY_small_logo-01.png"/>
          <p:cNvPicPr>
            <a:picLocks noChangeAspect="1"/>
          </p:cNvPicPr>
          <p:nvPr/>
        </p:nvPicPr>
        <p:blipFill>
          <a:blip r:embed="rId5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5"/>
          <p:cNvSpPr txBox="1">
            <a:spLocks/>
          </p:cNvSpPr>
          <p:nvPr/>
        </p:nvSpPr>
        <p:spPr>
          <a:xfrm>
            <a:off x="1524000" y="274638"/>
            <a:ext cx="6629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Open SUNY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11" descr="Open SUNY 1.JPG"/>
          <p:cNvPicPr>
            <a:picLocks noChangeAspect="1"/>
          </p:cNvPicPr>
          <p:nvPr/>
        </p:nvPicPr>
        <p:blipFill>
          <a:blip r:embed="rId6" cstate="print"/>
          <a:srcRect t="17058"/>
          <a:stretch>
            <a:fillRect/>
          </a:stretch>
        </p:blipFill>
        <p:spPr>
          <a:xfrm>
            <a:off x="-9346" y="0"/>
            <a:ext cx="9153346" cy="1852542"/>
          </a:xfrm>
          <a:prstGeom prst="rect">
            <a:avLst/>
          </a:prstGeom>
        </p:spPr>
      </p:pic>
      <p:pic>
        <p:nvPicPr>
          <p:cNvPr id="13" name="Picture 12" descr="Open SUNY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2000" y="1524001"/>
            <a:ext cx="7988710" cy="533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458200" y="6324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3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SUNY_small_logo-01.png"/>
          <p:cNvPicPr>
            <a:picLocks noChangeAspect="1"/>
          </p:cNvPicPr>
          <p:nvPr/>
        </p:nvPicPr>
        <p:blipFill>
          <a:blip r:embed="rId5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5"/>
          <p:cNvSpPr txBox="1">
            <a:spLocks/>
          </p:cNvSpPr>
          <p:nvPr/>
        </p:nvSpPr>
        <p:spPr>
          <a:xfrm>
            <a:off x="1524000" y="274638"/>
            <a:ext cx="6629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Teacher Preparation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The SUNY Teacher &amp; Leader Education Network (S-TEN) continues to make important progress</a:t>
            </a:r>
          </a:p>
          <a:p>
            <a:pPr lvl="1"/>
            <a:r>
              <a:rPr lang="en-US" dirty="0" smtClean="0"/>
              <a:t>Funding campus pilots of clinically-rich practices</a:t>
            </a:r>
          </a:p>
          <a:p>
            <a:pPr lvl="1"/>
            <a:r>
              <a:rPr lang="en-US" dirty="0" smtClean="0"/>
              <a:t>Establishing regional professional development consortiums to foster P-20 partnerships</a:t>
            </a:r>
          </a:p>
          <a:p>
            <a:pPr lvl="1"/>
            <a:r>
              <a:rPr lang="en-US" dirty="0" smtClean="0"/>
              <a:t>Supporting campuses in </a:t>
            </a:r>
            <a:r>
              <a:rPr lang="en-US" dirty="0" err="1" smtClean="0"/>
              <a:t>edTPA</a:t>
            </a:r>
            <a:r>
              <a:rPr lang="en-US" dirty="0" smtClean="0"/>
              <a:t> preparations</a:t>
            </a:r>
          </a:p>
          <a:p>
            <a:r>
              <a:rPr lang="en-US" dirty="0" smtClean="0"/>
              <a:t>Plans are underway for regional Centers for Innovation in Education to expand professional development and research opportunities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58200" y="6324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The Provost’s Advisory Council on Educator Preparation will be convened in early February. Its work will be informed by: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dirty="0" smtClean="0"/>
              <a:t>SUNY’s</a:t>
            </a:r>
            <a:r>
              <a:rPr lang="en-US" i="1" dirty="0" smtClean="0"/>
              <a:t> New Vision in Teacher Education</a:t>
            </a:r>
            <a:endParaRPr lang="en-US" dirty="0" smtClean="0"/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dirty="0" smtClean="0"/>
              <a:t>NCATE </a:t>
            </a:r>
            <a:r>
              <a:rPr lang="en-US" i="1" dirty="0" smtClean="0"/>
              <a:t>Blue Ribbon Panel report</a:t>
            </a:r>
            <a:endParaRPr lang="en-US" dirty="0" smtClean="0"/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dirty="0" smtClean="0"/>
              <a:t>New York State Board of Regents’ Reform Agenda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dirty="0" smtClean="0"/>
              <a:t>CAEP Accreditation Standards for Educator Preparation Programs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dirty="0" smtClean="0"/>
              <a:t>S-TEN Recommendations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dirty="0" smtClean="0"/>
              <a:t>New York’s Master Teacher Program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dirty="0" smtClean="0"/>
              <a:t>Recommendations of the </a:t>
            </a:r>
            <a:r>
              <a:rPr lang="en-US" i="1" dirty="0" smtClean="0"/>
              <a:t>New </a:t>
            </a:r>
            <a:r>
              <a:rPr lang="en-US" dirty="0" smtClean="0"/>
              <a:t>NY</a:t>
            </a:r>
            <a:r>
              <a:rPr lang="en-US" i="1" dirty="0" smtClean="0"/>
              <a:t> </a:t>
            </a:r>
            <a:r>
              <a:rPr lang="en-US" dirty="0" smtClean="0"/>
              <a:t>Education Reform Commission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dirty="0" smtClean="0"/>
              <a:t>SUNY Board of Trustee policies—September 2013 Resolution   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dirty="0" smtClean="0"/>
              <a:t>UFS Resolution of October 25, 2013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Current literature on educator preparation</a:t>
            </a:r>
          </a:p>
          <a:p>
            <a:r>
              <a:rPr lang="en-US" dirty="0" smtClean="0"/>
              <a:t>Broad membership: presidents, provosts, education and arts &amp; science deans, faculty, faculty governance, labor, school and district leaders, NYSED, field administrators</a:t>
            </a:r>
          </a:p>
          <a:p>
            <a:r>
              <a:rPr lang="en-US" dirty="0" smtClean="0"/>
              <a:t>Charge:  Position all SUNY educator preparation programs as exemplars in New York State and the nation</a:t>
            </a:r>
          </a:p>
        </p:txBody>
      </p:sp>
      <p:pic>
        <p:nvPicPr>
          <p:cNvPr id="5" name="Picture 4" descr="SUNY_Blue_bar-01.jpg"/>
          <p:cNvPicPr>
            <a:picLocks noChangeAspect="1"/>
          </p:cNvPicPr>
          <p:nvPr/>
        </p:nvPicPr>
        <p:blipFill>
          <a:blip r:embed="rId3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SUNY_trans_circ_small_top-01.png"/>
          <p:cNvPicPr>
            <a:picLocks noChangeAspect="1"/>
          </p:cNvPicPr>
          <p:nvPr/>
        </p:nvPicPr>
        <p:blipFill>
          <a:blip r:embed="rId4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UNY_small_logo-01.png"/>
          <p:cNvPicPr>
            <a:picLocks noChangeAspect="1"/>
          </p:cNvPicPr>
          <p:nvPr/>
        </p:nvPicPr>
        <p:blipFill>
          <a:blip r:embed="rId5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5"/>
          <p:cNvSpPr txBox="1">
            <a:spLocks/>
          </p:cNvSpPr>
          <p:nvPr/>
        </p:nvSpPr>
        <p:spPr>
          <a:xfrm>
            <a:off x="1524000" y="274638"/>
            <a:ext cx="6629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Teacher Preparation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58200" y="6324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8200" y="3733800"/>
            <a:ext cx="3048000" cy="1295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6" descr="SUNY_Blue_bar-01.jpg"/>
          <p:cNvPicPr>
            <a:picLocks noChangeAspect="1"/>
          </p:cNvPicPr>
          <p:nvPr/>
        </p:nvPicPr>
        <p:blipFill>
          <a:blip r:embed="rId3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SUNY_small_logo-01.png"/>
          <p:cNvPicPr>
            <a:picLocks noChangeAspect="1"/>
          </p:cNvPicPr>
          <p:nvPr/>
        </p:nvPicPr>
        <p:blipFill>
          <a:blip r:embed="rId5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5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Data Brief Series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September 2012: </a:t>
            </a:r>
            <a:br>
              <a:rPr lang="en-US" dirty="0" smtClean="0"/>
            </a:br>
            <a:r>
              <a:rPr lang="en-US" dirty="0" smtClean="0"/>
              <a:t>Graduation Rates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November 2012: </a:t>
            </a:r>
            <a:br>
              <a:rPr lang="en-US" dirty="0" smtClean="0"/>
            </a:br>
            <a:r>
              <a:rPr lang="en-US" dirty="0" smtClean="0"/>
              <a:t>STEM Enrollments, </a:t>
            </a:r>
            <a:br>
              <a:rPr lang="en-US" dirty="0" smtClean="0"/>
            </a:br>
            <a:r>
              <a:rPr lang="en-US" dirty="0" smtClean="0"/>
              <a:t>Degrees, and Programs</a:t>
            </a:r>
          </a:p>
          <a:p>
            <a:r>
              <a:rPr lang="en-US" dirty="0" smtClean="0"/>
              <a:t>January 2013:</a:t>
            </a:r>
            <a:br>
              <a:rPr lang="en-US" dirty="0" smtClean="0"/>
            </a:br>
            <a:r>
              <a:rPr lang="en-US" dirty="0" smtClean="0"/>
              <a:t>Graduate Education </a:t>
            </a:r>
            <a:br>
              <a:rPr lang="en-US" dirty="0" smtClean="0"/>
            </a:br>
            <a:r>
              <a:rPr lang="en-US" dirty="0" smtClean="0"/>
              <a:t>Programs and Trends</a:t>
            </a:r>
            <a:endParaRPr lang="en-US" dirty="0"/>
          </a:p>
        </p:txBody>
      </p:sp>
      <p:pic>
        <p:nvPicPr>
          <p:cNvPr id="12" name="Picture 11" descr="Data Brief Final Imag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19600" y="1066800"/>
            <a:ext cx="4343400" cy="5620871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8458200" y="6324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SUNY_Blue_bar-01.jpg"/>
          <p:cNvPicPr>
            <a:picLocks noChangeAspect="1"/>
          </p:cNvPicPr>
          <p:nvPr/>
        </p:nvPicPr>
        <p:blipFill>
          <a:blip r:embed="rId3" cstate="print"/>
          <a:srcRect b="80000"/>
          <a:stretch>
            <a:fillRect/>
          </a:stretch>
        </p:blipFill>
        <p:spPr bwMode="auto">
          <a:xfrm>
            <a:off x="0" y="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 l="75833" b="71111"/>
          <a:stretch>
            <a:fillRect/>
          </a:stretch>
        </p:blipFill>
        <p:spPr bwMode="auto">
          <a:xfrm>
            <a:off x="6934200" y="0"/>
            <a:ext cx="2209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9" descr="SUNY_small_logo-01.png"/>
          <p:cNvPicPr>
            <a:picLocks noChangeAspect="1"/>
          </p:cNvPicPr>
          <p:nvPr/>
        </p:nvPicPr>
        <p:blipFill>
          <a:blip r:embed="rId6" cstate="print"/>
          <a:srcRect l="60833" t="65556"/>
          <a:stretch>
            <a:fillRect/>
          </a:stretch>
        </p:blipFill>
        <p:spPr bwMode="auto">
          <a:xfrm>
            <a:off x="5562600" y="4495800"/>
            <a:ext cx="3581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124200" y="304800"/>
            <a:ext cx="3581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None/>
            </a:pPr>
            <a:r>
              <a:rPr lang="en-US" sz="3800" b="1" dirty="0" smtClean="0">
                <a:solidFill>
                  <a:schemeClr val="bg1"/>
                </a:solidFill>
              </a:rPr>
              <a:t>Key Takeaways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SzPct val="119000"/>
            </a:pPr>
            <a:r>
              <a:rPr lang="en-US" sz="2900" dirty="0" smtClean="0"/>
              <a:t>Health Professions and Education comprise 40% of SUNY’s graduate enrollments; STEM-related programs another 25%</a:t>
            </a:r>
          </a:p>
          <a:p>
            <a:pPr lvl="0">
              <a:lnSpc>
                <a:spcPct val="120000"/>
              </a:lnSpc>
              <a:buSzPct val="119000"/>
            </a:pPr>
            <a:r>
              <a:rPr lang="en-US" sz="2900" dirty="0" smtClean="0"/>
              <a:t>Steady growth in under-represented minority enrollment at the graduate level; now nearly 11% of total graduate enrollment 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buSzPct val="119000"/>
            </a:pPr>
            <a:r>
              <a:rPr lang="en-US" sz="2900" dirty="0" smtClean="0"/>
              <a:t>Multi-institutional collaboration is modest, but growing:</a:t>
            </a:r>
          </a:p>
          <a:p>
            <a:pPr lvl="1">
              <a:lnSpc>
                <a:spcPct val="120000"/>
              </a:lnSpc>
              <a:spcAft>
                <a:spcPts val="600"/>
              </a:spcAft>
              <a:buFont typeface="Calibri" pitchFamily="34" charset="0"/>
              <a:buChar char="−"/>
            </a:pPr>
            <a:r>
              <a:rPr lang="en-US" sz="2900" dirty="0" smtClean="0"/>
              <a:t>Initiatives such as the Networks of Excellence foster opportunities for faculty collaboration </a:t>
            </a:r>
          </a:p>
          <a:p>
            <a:pPr lvl="1">
              <a:lnSpc>
                <a:spcPct val="120000"/>
              </a:lnSpc>
              <a:buFont typeface="Calibri" pitchFamily="34" charset="0"/>
              <a:buChar char="−"/>
            </a:pPr>
            <a:r>
              <a:rPr lang="en-US" sz="2900" dirty="0" smtClean="0"/>
              <a:t>The University Faculty Senate Graduate Research Symposium brings together scholars from all campuses</a:t>
            </a:r>
            <a:r>
              <a:rPr lang="en-US" sz="2900" b="1" dirty="0" smtClean="0"/>
              <a:t> </a:t>
            </a:r>
          </a:p>
          <a:p>
            <a:pPr marL="338138" indent="-338138">
              <a:lnSpc>
                <a:spcPct val="120000"/>
              </a:lnSpc>
              <a:buSzPct val="120000"/>
            </a:pPr>
            <a:r>
              <a:rPr lang="en-US" sz="2900" b="1" dirty="0" smtClean="0"/>
              <a:t>About 10% of SUNY graduate programs [55 programs, many representing multiple majors] are included in the top 50 of the </a:t>
            </a:r>
            <a:r>
              <a:rPr lang="en-US" sz="2900" b="1" i="1" dirty="0" smtClean="0"/>
              <a:t>U.S. News &amp; World Report </a:t>
            </a:r>
            <a:r>
              <a:rPr lang="en-US" sz="2900" b="1" dirty="0" smtClean="0"/>
              <a:t>rankings</a:t>
            </a:r>
            <a:endParaRPr lang="en-US" sz="2900" dirty="0" smtClean="0"/>
          </a:p>
        </p:txBody>
      </p:sp>
      <p:sp>
        <p:nvSpPr>
          <p:cNvPr id="13314" name="AutoShape 2" descr="data:image/jpeg;base64,/9j/4AAQSkZJRgABAQAAAQABAAD/2wCEAAkGBhISEBIQDxAVEhIQFRUQFxIVFhIRFRYTFBAVFRQQFBIYGyYeGBkjHBQVIC8gIycpLCwsFR8xNTAqNSgrLCkBCQoKDgwOGg8PGi8gHiQsLC8sLCw1LCwtNS0sMC0qLy0sLy0pLyowLCwpKSwsKSwsLCksKS8qKiwsLCwtKSksKf/AABEIAKgBKwMBIgACEQEDEQH/xAAbAAEAAgMBAQAAAAAAAAAAAAAABAUCAwYBB//EAEkQAAEDAgMEBQQOCAUFAAAAAAEAAgMEEQUSIQYxQVETImFxgTJSkbEUIyQzQmJygpKhosHR8Ac0Q1NzsrPhFXSDtPIlNVRjwv/EABkBAQADAQEAAAAAAAAAAAAAAAABAgMEBf/EACwRAQACAQMCBQMDBQAAAAAAAAABAhEDEiExQQQTUaGxYcHRIpHwFCMycXL/2gAMAwEAAhEDEQA/APuKIiAiIgIiICIiAiIgIiICIiAiIgIiICIiAiIgIiICIiAiIgIiICIiAiIgIiICIiAiIgIiICIiAiIgIiICIiAiIgIiICIiAiIgIiICIiAir67HoIjlfIM3mNu9/wBEbvFQhtK53vcBtze4N+yLrSNK8xnDKdakTjK9RUrcUmO/o2+D3feFl/iknOM+Dx95U+VY82FwiqRjZHlx+LXA/UbKVTYrE82D7O813VPgDv8ABVnTtHZaNSs90xERUXEREBERAREQEREBERAREQEREBERAREQEREBERAREQEREBEUDGMXZTx536k6NYN7nch2czwUxE2nEK2tFYzLZiOJxwMzyusNwG8uPmtHErja7aGepdkjvEw/BaeuRzfIN3cPSVVYhXyTSZnnNI7QD4LG+a0cB61e4dSCJnadSeZXpV0a6MZnmXlW1ra9tscVe0GEsjGtiVYMqGDe0nu0UYknuRrVW36urasRWMVhtkqL7gB+eawDlsbCtggVcxC+JamXK9qKAkdZtxzW0QLeyoeBa+nI6qJmeydsT1VkOKzQHf0kfmOOoHxX7/A38F0eHYnHM3NGb20LTo5p5OHBUk8YdvCpnF8EueM2cPQR5rhxCmdKupHHEqRqW0p9Yd+igYRizZ2Zho5ujmcWn7weBU9cNoms4l31tFozAiIoSIiICIiAiIgIiICIiAiIgIiICIiAiIgIiICIiDCeZrGue8gNaC4k7gALkr5niuLunkdM64buY3zWcPnHef7K+/SDitmx0rTrL7Y/+G06N+c7+UrkHXJDR3/gvQ8LSIjdPd5virzadsdvlOwSLNJmPDVdjh1Dn679GBUGD0WXU8VePnc4Bu5o4feeavrWm08I0KRSOW6rqGHqxjQfC/ALTHGvGRqQxqx6Rhv1lkxi3NjXjQtzFlMtYh50KwdEpbQsHtVYlbCBJEqnFYNL8Qr2QKvrI7ghb6dsSw1K5hzlDiLoZGys4aOb5zb6t7+XavodPUNexr2G7XgOB7CvmlVGWuI8V0Gw2LXL6Zx3XlZ3E2e3wJB+cVfxNMxuhl4a+222e/y69ERee9EREQERYseCLtIIPEaj0oMkREBFFxX3ib+G/wDkKoMH2ailgZI8vzOBJs4AeURy7EHUoubrtn+gjdNTSva6MZrEgggakEW5c7q7w6r6SFkh0zNBPfx+tBJReA8l6gIiICIvMyD1EXgcN10HqIiAixEgvluLjW19bc7LGeXK1zjuaC70C6D5LjmIdNXVD73DX9A35MXVNu92Y+Ks8Iodc5HYFy+zrTJkJ1MhzHvccx9a+jUlNawHcvTtO2MPMpXdzL2MNaLuIaObiGj0lb6eVj/Ie19vNc13qKo8BwmOr6SpqW9K7pJI2xuJLI2sdYNDN1+JvzVnWbG07heFgglbqyWLqFruBIGhHYqW2xOJlNZvaN1YjHv8LGwBAJALtwJAJtvsOK3Bi56tikFRhYnymXNMHll8pcIRqLgepdPkWVuMfz6NtO26Z46fiJ+7WXgauIAuBqQNTuGqzbM3NlzNzebcZt1/J3qi2zb7nj/zNP8A1Fw+2dU6LFZJYzlfGYnA9ohZ9S00tHzO/qw8R4ryO2eY98/h9fjKj1NbEDbpWXGhGdt7jhvUPBcZbUwMmZpmFnN8148ph7j9RBXzejwgVNZiEVhmPTOYeUgqWlp8dx7CVTT0d0zunGF9bxOyK7IzufTjKCLggg6gjUHtuoNXMALkgDmSAPSVzGwOMExvpZNHQkloO/IXdZvzXH7XYq/bOtdPUR0cR8kgu5ZyOPY1tz4nktq6ExfbLG3i48qNSOs9vr6Liss7UEHtGo9KpqOu9j1kEhNgHhp+RIcjvQHX8FbNp2xtbGwdVgDR4ce/iue2ri6mYcAR6RotcRMYV5jnu+zoouFVXSwQy/vI2SfSYHfepS8h68TkRERKkwvFHPmmaWygEgtDm2DAIxdrteqSdbdqjYHjTWU7G9HK/IDmcxhc1vWJsT3FT8O9/q/ls/pBe7Mt9yxdxP23IJEuLxNiE2a7XWDbAkuJ3NDd9+zsWFLjDXv6MskjeQSGyNy5gN+XXVc/A13ucMc1tpqkNLhmaHZuqLc99lbOw2d0kTpZoz0b84DWFpOhuAb8kE7FveJv4b/5CqLB8YkZAxraWR4ANnjcesd2ivcV94m/hv8A5Co+zf6rF3H+coINXVVNQ0xMpzE1+jnvO5vGwsPvUemw7p5HQOe7oKUNjDQbZnW1cfEH6l1KocIkEdVUxPNnPeJG3+EDc6ekfWgj4lhYpAKimc4BrgHsJJDmk2/Pet+FP6Ormi+DMBOzx1NvSforZtZUDoDENXylrWt4nrA3t4W8VpxyPoXU0/7oiN1uLSP+XpUiLtPK+SXJEf1dhmd33B9IFj4lXn+KD2N7I+Jnt8a3k/S0UHZuHO2WoeNahx0+ICRb1jwCpXlwBw/XWcAH/wBZ1/B3pUDfBnEMEDX5HVRdK9+4hnf2gfm6mVOzkLWF0MhbKwFwdn1JAvY9/YvNoKSMT05lHtNjEd4AsOrcjdv+yVLfs3RtbncwBoF8xe+1ud7qRV19S6ojojmyve8sLhpZ1w0u09KuKTZmCNzXtDszDe5cdTbiNygVsMbXUQg97MpcLEne5pOp1XSqBBrMXZG/ow18j7ZskbcxA5ngFi3GWujkexr80flRlpDweF2/nctWGH3TVA+VmjPzOj08N61P/W58u4U4DvlZjlv22QYbLZDHm6NwkcAXyuaRnLiT1X8QrHGR7mnt+6k/pla9n/1WH5AU2WMOaWnc4EHuIspRL4zsIzMYuxoP2V9Kgi1XzrYSMskEbtHRl0RHaxxafUvpkbDbS17aX3XtpfsXXqTy5dOOFXNsy9sjpqOoNO+Q5nsLRJE93nFh3HtCPxCvgGaemjqIxqX07nB4HPon7+4KZszjoqI7PsyojJZLDqC1wJGjTrl7VbVVUyJhkleGMbqXONgP79irN7RO20ZVrp0mu+k4+P2nj/blq6vjnqcLmhdmY985B3fsQCCOBBBFl1JauAghcymjxBrCGR1slWGW1FLL1CQ3uF+7Vd9TVDJGB8bg9jhcObqCFOrGMY6RmPdHh7TaZz1nE+0R9nPbbD3PH/maf+ouXxCnbJjro5BmY/qkcwaKxXS7STieppqOM5nNlbUy21yRxagO5EkjTu5hc9P/AN/HeP8AZro0OKz/AMz9nH4rFrx6bqx8/lHwOpdh1a+llPtMpFnHdr73L/8AJ/ss9lXWxKs/1v8ActV1tvgXsiDOwXlhu5vNzfhR/eO0dq5XYOQmplJNyYiSTqSTIzVb1mL0m/fHLntW2lrU0+2cx+G/aeN1LWNq4hpISSOGe1ntPY4G/fdebI0ZcZKqTVzyWtJ4km73+nT0qw24dem/1Gepy3YIfcsPyB96tu/t+xsj+on064+spDxcqk2nb7U75JKvQOK5rbOotA+3mkeJWOXX2fTdjz/0+jv/AOND/RardQsGpOipoIj+zijj+jG1v3KavKt1l6teKwIiKFkYYewSmYAh7hlNibEaalu6+m9Z0lI2NjY2eS3dc3433+K3IghHB4jGYi27S4v1JuHE3JB3jesKbBI2PD+u9zfJL3ufl7r7lYIgwnhD2uY7c4Fp4aEWKwpKVsbGxs8lugub8b7/ABW5EBQsQweKe3SNuRucNCOy6mogrKHZ2CJ2drSXDc5xLiO7gplZRtlYY3i7Tbs3G418FvRBrp6drGNYwWa0AAdgWh2FxmYT5fbALXubbiL252Klog1VNKyRpZI0OaeB9fYVVN2Rpwb2cRvylxt+P1q6RBElwuN3R9W3QnMwDqgHTgO5S0RBCrcJjlcHuuHgWD2OLHW5XG8LOkwyONrmsFs/lEklziRa5cdVKRBqpaZsbGxs8lgsL66d62oiD5piFD0GJSkCwe4TjtEnlfaDl29K64HaqzbbDbsZUsHWgJDu2J1r+g2PpW7BaoPYLHUfm63mc1iWURiW3EdmKaocHzRAvGnSNLo39nWaQT4rVBsPSNcHOjdKW6jpZJJQPmuNvSFcMctgKr5l4jETKvk6czmaxl6WC1rabrcLcrLn5thKMuLmxujzakRySRtPzQbDwXQ3XhKrW1q9JwtfTpf/ACjKtw3A4KZpbTxBmbUnUud2ucbkrRLgkHTeyeiHTfvLuv5GTde3k6blbOKjyFaRa2c5VmlcRGI4Q5VSswmGJ7pI4wxz73Ivrc3Ol7bwrmdyr6gldGnlzakRPMq+upWSNyyNDm3vY33jcdO9amRtY0MYLBosAOA5LY8k7lshoyeFyuiZxHLn25nMI7uSo5qH2RW01OdQ6QOI+JH13k+AsunxBrYIy52rjuHb2qP+jnDzJJNXPGhvBFfiAbyPHebDwK5ranEzDprpcxEu+REXC7xERAREQEREBERAREQEREBERAREQEREBERAREQYvYCCCLgixB3EHeCuIdG6iqOjN+jdrG48W31YTzH4c13KhYthTKiIxyd4cN7XcHBXrbHVW0ZaaerDgCDopIdyXCMrJqOXoagaHyXfBe3zgV01JiQeAWm4V5qpFlt0i96RRGVKzEoKrhOW1zlHkcthIXgY1WjhWco3sRztw05nRbJcMzNDbgW5C5PeVPDhZYPlUeZPZMaVe6sjwVoOpulXUMhbfd6z2L2txQNBtqfqXF4lXy1EoggHSSu+iwcXOO4AfnXQ2za/VXFadEetMtfUimjNi7V7t4ji+E49vruOa+n0FCyGJkMQsyNoaB2Dn2qt2Y2aZSRZQc8j+tJJxc7kOTRrYfirpUvbPEdF6VnrPUREWbQREQEREBERAREQEREBERAREQEREBERAREQEREBERBExLC454zHM0OafSD5zTwK4it2dqqNxfATPFyHvgHIsG/vHoC+hIr1vMKWpnlwWHbUMfo45Tu15q6irQ4aEH0KwxLZunn1liBd57bsf9NtifFc7Vfo7eDelrpIvivZHKPqyn1rSLVn6M5i0dsrbp1tjnXJT7HYyNIsRprc3QvB9ZUcbEY649fF4WD4kI+9qTj1In6O0krT3Lmcd28pIOrLUNL+EbPbHk8gxtytTP0Rvl/XsUqZxxYw9E3u3n1LpcA2BoKOxp6ZgeP2jhnffnmduPdZR+iO+U5vPbDkqClr8RILYjRUx/azD254+JCN3e4rvME2fhpY8kLdTq57tXvPNzvu3DgFZIqWvM8dlq0xOZ5kREVGgiIgIiICIiAiIgIiICIiAiIgIiICIiAiIgIiICIiAiIgIiICIiAiIgIiICIiAiIgIiICIiAiIgIiICIiAiIgIiICIiAiIgIiICIiAiIgIiICIiAiIgIiICIiAiIgIiICIiAiI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16" name="AutoShape 4" descr="data:image/jpeg;base64,/9j/4AAQSkZJRgABAQAAAQABAAD/2wCEAAkGBhISEBIQDxAVEhIQFRUQFxIVFhIRFRYTFBAVFRQQFBIYGyYeGBkjHBQVIC8gIycpLCwsFR8xNTAqNSgrLCkBCQoKDgwOGg8PGi8gHiQsLC8sLCw1LCwtNS0sMC0qLy0sLy0pLyowLCwpKSwsKSwsLCksKS8qKiwsLCwtKSksKf/AABEIAKgBKwMBIgACEQEDEQH/xAAbAAEAAgMBAQAAAAAAAAAAAAAABAUCAwYBB//EAEkQAAEDAgMEBQQOCAUFAAAAAAEAAgMEEQUSIQYxQVETImFxgTJSkbEUIyQzQmJygpKhosHR8Ac0Q1NzsrPhFXSDtPIlNVRjwv/EABkBAQADAQEAAAAAAAAAAAAAAAABAgMEBf/EACwRAQACAQMCBQMDBQAAAAAAAAABAhEDEiExQQQTUaGxYcHRIpHwFCMycXL/2gAMAwEAAhEDEQA/APuKIiAiIgIiICIiAiIgIiICIiAiIgIiICIiAiIgIiICIiAiIgIiICIiAiIgIiICIiAiIgIiICIiAiIgIiICIiAiIgIiICIiAiIgIiICIiAir67HoIjlfIM3mNu9/wBEbvFQhtK53vcBtze4N+yLrSNK8xnDKdakTjK9RUrcUmO/o2+D3feFl/iknOM+Dx95U+VY82FwiqRjZHlx+LXA/UbKVTYrE82D7O813VPgDv8ABVnTtHZaNSs90xERUXEREBERAREQEREBERAREQEREBERAREQEREBERAREQEREBEUDGMXZTx536k6NYN7nch2czwUxE2nEK2tFYzLZiOJxwMzyusNwG8uPmtHErja7aGepdkjvEw/BaeuRzfIN3cPSVVYhXyTSZnnNI7QD4LG+a0cB61e4dSCJnadSeZXpV0a6MZnmXlW1ra9tscVe0GEsjGtiVYMqGDe0nu0UYknuRrVW36urasRWMVhtkqL7gB+eawDlsbCtggVcxC+JamXK9qKAkdZtxzW0QLeyoeBa+nI6qJmeydsT1VkOKzQHf0kfmOOoHxX7/A38F0eHYnHM3NGb20LTo5p5OHBUk8YdvCpnF8EueM2cPQR5rhxCmdKupHHEqRqW0p9Yd+igYRizZ2Zho5ujmcWn7weBU9cNoms4l31tFozAiIoSIiICIiAiIgIiICIiAiIgIiICIiAiIgIiICIiDCeZrGue8gNaC4k7gALkr5niuLunkdM64buY3zWcPnHef7K+/SDitmx0rTrL7Y/+G06N+c7+UrkHXJDR3/gvQ8LSIjdPd5virzadsdvlOwSLNJmPDVdjh1Dn679GBUGD0WXU8VePnc4Bu5o4feeavrWm08I0KRSOW6rqGHqxjQfC/ALTHGvGRqQxqx6Rhv1lkxi3NjXjQtzFlMtYh50KwdEpbQsHtVYlbCBJEqnFYNL8Qr2QKvrI7ghb6dsSw1K5hzlDiLoZGys4aOb5zb6t7+XavodPUNexr2G7XgOB7CvmlVGWuI8V0Gw2LXL6Zx3XlZ3E2e3wJB+cVfxNMxuhl4a+222e/y69ERee9EREQERYseCLtIIPEaj0oMkREBFFxX3ib+G/wDkKoMH2ailgZI8vzOBJs4AeURy7EHUoubrtn+gjdNTSva6MZrEgggakEW5c7q7w6r6SFkh0zNBPfx+tBJReA8l6gIiICIvMyD1EXgcN10HqIiAixEgvluLjW19bc7LGeXK1zjuaC70C6D5LjmIdNXVD73DX9A35MXVNu92Y+Ks8Iodc5HYFy+zrTJkJ1MhzHvccx9a+jUlNawHcvTtO2MPMpXdzL2MNaLuIaObiGj0lb6eVj/Ie19vNc13qKo8BwmOr6SpqW9K7pJI2xuJLI2sdYNDN1+JvzVnWbG07heFgglbqyWLqFruBIGhHYqW2xOJlNZvaN1YjHv8LGwBAJALtwJAJtvsOK3Bi56tikFRhYnymXNMHll8pcIRqLgepdPkWVuMfz6NtO26Z46fiJ+7WXgauIAuBqQNTuGqzbM3NlzNzebcZt1/J3qi2zb7nj/zNP8A1Fw+2dU6LFZJYzlfGYnA9ohZ9S00tHzO/qw8R4ryO2eY98/h9fjKj1NbEDbpWXGhGdt7jhvUPBcZbUwMmZpmFnN8148ph7j9RBXzejwgVNZiEVhmPTOYeUgqWlp8dx7CVTT0d0zunGF9bxOyK7IzufTjKCLggg6gjUHtuoNXMALkgDmSAPSVzGwOMExvpZNHQkloO/IXdZvzXH7XYq/bOtdPUR0cR8kgu5ZyOPY1tz4nktq6ExfbLG3i48qNSOs9vr6Liss7UEHtGo9KpqOu9j1kEhNgHhp+RIcjvQHX8FbNp2xtbGwdVgDR4ce/iue2ri6mYcAR6RotcRMYV5jnu+zoouFVXSwQy/vI2SfSYHfepS8h68TkRERKkwvFHPmmaWygEgtDm2DAIxdrteqSdbdqjYHjTWU7G9HK/IDmcxhc1vWJsT3FT8O9/q/ls/pBe7Mt9yxdxP23IJEuLxNiE2a7XWDbAkuJ3NDd9+zsWFLjDXv6MskjeQSGyNy5gN+XXVc/A13ucMc1tpqkNLhmaHZuqLc99lbOw2d0kTpZoz0b84DWFpOhuAb8kE7FveJv4b/5CqLB8YkZAxraWR4ANnjcesd2ivcV94m/hv8A5Co+zf6rF3H+coINXVVNQ0xMpzE1+jnvO5vGwsPvUemw7p5HQOe7oKUNjDQbZnW1cfEH6l1KocIkEdVUxPNnPeJG3+EDc6ekfWgj4lhYpAKimc4BrgHsJJDmk2/Pet+FP6Ormi+DMBOzx1NvSforZtZUDoDENXylrWt4nrA3t4W8VpxyPoXU0/7oiN1uLSP+XpUiLtPK+SXJEf1dhmd33B9IFj4lXn+KD2N7I+Jnt8a3k/S0UHZuHO2WoeNahx0+ICRb1jwCpXlwBw/XWcAH/wBZ1/B3pUDfBnEMEDX5HVRdK9+4hnf2gfm6mVOzkLWF0MhbKwFwdn1JAvY9/YvNoKSMT05lHtNjEd4AsOrcjdv+yVLfs3RtbncwBoF8xe+1ud7qRV19S6ojojmyve8sLhpZ1w0u09KuKTZmCNzXtDszDe5cdTbiNygVsMbXUQg97MpcLEne5pOp1XSqBBrMXZG/ow18j7ZskbcxA5ngFi3GWujkexr80flRlpDweF2/nctWGH3TVA+VmjPzOj08N61P/W58u4U4DvlZjlv22QYbLZDHm6NwkcAXyuaRnLiT1X8QrHGR7mnt+6k/pla9n/1WH5AU2WMOaWnc4EHuIspRL4zsIzMYuxoP2V9Kgi1XzrYSMskEbtHRl0RHaxxafUvpkbDbS17aX3XtpfsXXqTy5dOOFXNsy9sjpqOoNO+Q5nsLRJE93nFh3HtCPxCvgGaemjqIxqX07nB4HPon7+4KZszjoqI7PsyojJZLDqC1wJGjTrl7VbVVUyJhkleGMbqXONgP79irN7RO20ZVrp0mu+k4+P2nj/blq6vjnqcLmhdmY985B3fsQCCOBBBFl1JauAghcymjxBrCGR1slWGW1FLL1CQ3uF+7Vd9TVDJGB8bg9jhcObqCFOrGMY6RmPdHh7TaZz1nE+0R9nPbbD3PH/maf+ouXxCnbJjro5BmY/qkcwaKxXS7STieppqOM5nNlbUy21yRxagO5EkjTu5hc9P/AN/HeP8AZro0OKz/AMz9nH4rFrx6bqx8/lHwOpdh1a+llPtMpFnHdr73L/8AJ/ss9lXWxKs/1v8ActV1tvgXsiDOwXlhu5vNzfhR/eO0dq5XYOQmplJNyYiSTqSTIzVb1mL0m/fHLntW2lrU0+2cx+G/aeN1LWNq4hpISSOGe1ntPY4G/fdebI0ZcZKqTVzyWtJ4km73+nT0qw24dem/1Gepy3YIfcsPyB96tu/t+xsj+on064+spDxcqk2nb7U75JKvQOK5rbOotA+3mkeJWOXX2fTdjz/0+jv/AOND/RardQsGpOipoIj+zijj+jG1v3KavKt1l6teKwIiKFkYYewSmYAh7hlNibEaalu6+m9Z0lI2NjY2eS3dc3433+K3IghHB4jGYi27S4v1JuHE3JB3jesKbBI2PD+u9zfJL3ufl7r7lYIgwnhD2uY7c4Fp4aEWKwpKVsbGxs8lugub8b7/ABW5EBQsQweKe3SNuRucNCOy6mogrKHZ2CJ2drSXDc5xLiO7gplZRtlYY3i7Tbs3G418FvRBrp6drGNYwWa0AAdgWh2FxmYT5fbALXubbiL252Klog1VNKyRpZI0OaeB9fYVVN2Rpwb2cRvylxt+P1q6RBElwuN3R9W3QnMwDqgHTgO5S0RBCrcJjlcHuuHgWD2OLHW5XG8LOkwyONrmsFs/lEklziRa5cdVKRBqpaZsbGxs8lgsL66d62oiD5piFD0GJSkCwe4TjtEnlfaDl29K64HaqzbbDbsZUsHWgJDu2J1r+g2PpW7BaoPYLHUfm63mc1iWURiW3EdmKaocHzRAvGnSNLo39nWaQT4rVBsPSNcHOjdKW6jpZJJQPmuNvSFcMctgKr5l4jETKvk6czmaxl6WC1rabrcLcrLn5thKMuLmxujzakRySRtPzQbDwXQ3XhKrW1q9JwtfTpf/ACjKtw3A4KZpbTxBmbUnUud2ucbkrRLgkHTeyeiHTfvLuv5GTde3k6blbOKjyFaRa2c5VmlcRGI4Q5VSswmGJ7pI4wxz73Ivrc3Ol7bwrmdyr6gldGnlzakRPMq+upWSNyyNDm3vY33jcdO9amRtY0MYLBosAOA5LY8k7lshoyeFyuiZxHLn25nMI7uSo5qH2RW01OdQ6QOI+JH13k+AsunxBrYIy52rjuHb2qP+jnDzJJNXPGhvBFfiAbyPHebDwK5ranEzDprpcxEu+REXC7xERAREQEREBERAREQEREBERAREQEREBERAREQYvYCCCLgixB3EHeCuIdG6iqOjN+jdrG48W31YTzH4c13KhYthTKiIxyd4cN7XcHBXrbHVW0ZaaerDgCDopIdyXCMrJqOXoagaHyXfBe3zgV01JiQeAWm4V5qpFlt0i96RRGVKzEoKrhOW1zlHkcthIXgY1WjhWco3sRztw05nRbJcMzNDbgW5C5PeVPDhZYPlUeZPZMaVe6sjwVoOpulXUMhbfd6z2L2txQNBtqfqXF4lXy1EoggHSSu+iwcXOO4AfnXQ2za/VXFadEetMtfUimjNi7V7t4ji+E49vruOa+n0FCyGJkMQsyNoaB2Dn2qt2Y2aZSRZQc8j+tJJxc7kOTRrYfirpUvbPEdF6VnrPUREWbQREQEREBERAREQEREBERAREQEREBERAREQEREBERBExLC454zHM0OafSD5zTwK4it2dqqNxfATPFyHvgHIsG/vHoC+hIr1vMKWpnlwWHbUMfo45Tu15q6irQ4aEH0KwxLZunn1liBd57bsf9NtifFc7Vfo7eDelrpIvivZHKPqyn1rSLVn6M5i0dsrbp1tjnXJT7HYyNIsRprc3QvB9ZUcbEY649fF4WD4kI+9qTj1In6O0krT3Lmcd28pIOrLUNL+EbPbHk8gxtytTP0Rvl/XsUqZxxYw9E3u3n1LpcA2BoKOxp6ZgeP2jhnffnmduPdZR+iO+U5vPbDkqClr8RILYjRUx/azD254+JCN3e4rvME2fhpY8kLdTq57tXvPNzvu3DgFZIqWvM8dlq0xOZ5kREVGgiIgIiICIiAiIgIiICIiAiIgIiICIiAiIgIiICIiAiIgIiICIiAiIgIiICIiAiIgIiICIiAiIgIiICIiAiIgIiICIiAiIgIiICIiAiIgIiICIiAiIgIiICIiAiIgIiICIiAiI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9" descr="SUNY_small_logo-01.png"/>
          <p:cNvPicPr>
            <a:picLocks noChangeAspect="1"/>
          </p:cNvPicPr>
          <p:nvPr/>
        </p:nvPicPr>
        <p:blipFill>
          <a:blip r:embed="rId6" cstate="print"/>
          <a:srcRect r="75833" b="82222"/>
          <a:stretch>
            <a:fillRect/>
          </a:stretch>
        </p:blipFill>
        <p:spPr bwMode="auto">
          <a:xfrm>
            <a:off x="15240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8458200" y="6324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752600" y="152400"/>
            <a:ext cx="693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938F93"/>
              </a:buClr>
              <a:defRPr/>
            </a:pPr>
            <a:r>
              <a:rPr lang="en-US" sz="3000" b="1" dirty="0" smtClean="0">
                <a:solidFill>
                  <a:schemeClr val="bg1"/>
                </a:solidFill>
                <a:latin typeface="+mj-lt"/>
              </a:rPr>
              <a:t>Distribution of Graduate Programs </a:t>
            </a:r>
          </a:p>
          <a:p>
            <a:pPr marL="342900" indent="-342900" algn="ctr">
              <a:buClr>
                <a:srgbClr val="938F93"/>
              </a:buClr>
              <a:defRPr/>
            </a:pPr>
            <a:r>
              <a:rPr lang="en-US" sz="3000" b="1" dirty="0" smtClean="0">
                <a:solidFill>
                  <a:schemeClr val="bg1"/>
                </a:solidFill>
                <a:latin typeface="+mj-lt"/>
              </a:rPr>
              <a:t>Ranked in the Top 50 by U.S. News</a:t>
            </a:r>
            <a:endParaRPr lang="en-US" sz="2200" b="1" dirty="0" smtClean="0">
              <a:solidFill>
                <a:srgbClr val="1552A6"/>
              </a:solidFill>
              <a:latin typeface="+mj-lt"/>
            </a:endParaRPr>
          </a:p>
        </p:txBody>
      </p:sp>
      <p:graphicFrame>
        <p:nvGraphicFramePr>
          <p:cNvPr id="10" name="Chart 9"/>
          <p:cNvGraphicFramePr>
            <a:graphicFrameLocks noGrp="1"/>
          </p:cNvGraphicFramePr>
          <p:nvPr/>
        </p:nvGraphicFramePr>
        <p:xfrm>
          <a:off x="762000" y="1295400"/>
          <a:ext cx="77724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458200" y="6324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SUNY_Blue_bar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" descr="SUNY_logo_bottom_right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3475" y="2212975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9" descr="SUNY_small_logo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438400" y="304800"/>
            <a:ext cx="579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The Path Forward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381000" y="1524000"/>
            <a:ext cx="4114800" cy="5181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2400" b="1" dirty="0" smtClean="0"/>
              <a:t>Enhance marketing and recruitment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2400" b="1" dirty="0" smtClean="0"/>
              <a:t>Increase opportunity for graduate deans and vice presidents of research to dialogue 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2400" b="1" dirty="0" smtClean="0"/>
              <a:t>Benchmark best practices in how Systems can support graduate education 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2400" b="1" dirty="0" smtClean="0"/>
              <a:t>Develop a graduate education collaboration fund</a:t>
            </a:r>
          </a:p>
        </p:txBody>
      </p:sp>
      <p:pic>
        <p:nvPicPr>
          <p:cNvPr id="28674" name="Picture 2" descr="http://chronicle.com/blogs/worldwise/files/2012/12/binoculars-300x19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1905000"/>
            <a:ext cx="4114800" cy="272948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458200" y="6324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3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SUNY_small_logo-01.png"/>
          <p:cNvPicPr>
            <a:picLocks noChangeAspect="1"/>
          </p:cNvPicPr>
          <p:nvPr/>
        </p:nvPicPr>
        <p:blipFill>
          <a:blip r:embed="rId5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5"/>
          <p:cNvSpPr txBox="1">
            <a:spLocks/>
          </p:cNvSpPr>
          <p:nvPr/>
        </p:nvSpPr>
        <p:spPr>
          <a:xfrm>
            <a:off x="1524000" y="274638"/>
            <a:ext cx="6629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National Engagement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SAM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2890" y="2057400"/>
            <a:ext cx="8087710" cy="4343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5800" y="1611868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Student Achievement Measure (SAM)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458200" y="6324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3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SUNY_small_logo-01.png"/>
          <p:cNvPicPr>
            <a:picLocks noChangeAspect="1"/>
          </p:cNvPicPr>
          <p:nvPr/>
        </p:nvPicPr>
        <p:blipFill>
          <a:blip r:embed="rId5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5"/>
          <p:cNvSpPr txBox="1">
            <a:spLocks/>
          </p:cNvSpPr>
          <p:nvPr/>
        </p:nvSpPr>
        <p:spPr>
          <a:xfrm>
            <a:off x="1524000" y="274638"/>
            <a:ext cx="6629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National Engagement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vfa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1000" y="1828800"/>
            <a:ext cx="2057400" cy="1009650"/>
          </a:xfrm>
          <a:prstGeom prst="rect">
            <a:avLst/>
          </a:prstGeom>
        </p:spPr>
      </p:pic>
      <p:pic>
        <p:nvPicPr>
          <p:cNvPr id="11" name="Picture 10" descr="VF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8600" y="2743200"/>
            <a:ext cx="8636926" cy="28860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458200" y="6324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Setting goals for the next five years</a:t>
            </a:r>
          </a:p>
          <a:p>
            <a:r>
              <a:rPr lang="en-US" dirty="0" smtClean="0"/>
              <a:t>Initial, Trustee-led </a:t>
            </a:r>
            <a:br>
              <a:rPr lang="en-US" dirty="0" smtClean="0"/>
            </a:br>
            <a:r>
              <a:rPr lang="en-US" dirty="0" smtClean="0"/>
              <a:t>conversations have </a:t>
            </a:r>
            <a:br>
              <a:rPr lang="en-US" dirty="0" smtClean="0"/>
            </a:br>
            <a:r>
              <a:rPr lang="en-US" dirty="0" smtClean="0"/>
              <a:t>begun</a:t>
            </a:r>
          </a:p>
          <a:p>
            <a:endParaRPr lang="en-US" dirty="0"/>
          </a:p>
        </p:txBody>
      </p:sp>
      <p:pic>
        <p:nvPicPr>
          <p:cNvPr id="6" name="Picture 6" descr="SUNY_Blue_bar-01.jpg"/>
          <p:cNvPicPr>
            <a:picLocks noChangeAspect="1"/>
          </p:cNvPicPr>
          <p:nvPr/>
        </p:nvPicPr>
        <p:blipFill>
          <a:blip r:embed="rId3" cstate="print"/>
          <a:srcRect b="80000"/>
          <a:stretch>
            <a:fillRect/>
          </a:stretch>
        </p:blipFill>
        <p:spPr bwMode="auto">
          <a:xfrm>
            <a:off x="0" y="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 l="75833" b="71111"/>
          <a:stretch>
            <a:fillRect/>
          </a:stretch>
        </p:blipFill>
        <p:spPr bwMode="auto">
          <a:xfrm>
            <a:off x="6934200" y="0"/>
            <a:ext cx="2209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2" descr="data:image/jpeg;base64,/9j/4AAQSkZJRgABAQAAAQABAAD/2wCEAAkGBhISEBIQDxAVEhIQFRUQFxIVFhIRFRYTFBAVFRQQFBIYGyYeGBkjHBQVIC8gIycpLCwsFR8xNTAqNSgrLCkBCQoKDgwOGg8PGi8gHiQsLC8sLCw1LCwtNS0sMC0qLy0sLy0pLyowLCwpKSwsKSwsLCksKS8qKiwsLCwtKSksKf/AABEIAKgBKwMBIgACEQEDEQH/xAAbAAEAAgMBAQAAAAAAAAAAAAAABAUCAwYBB//EAEkQAAEDAgMEBQQOCAUFAAAAAAEAAgMEEQUSIQYxQVETImFxgTJSkbEUIyQzQmJygpKhosHR8Ac0Q1NzsrPhFXSDtPIlNVRjwv/EABkBAQADAQEAAAAAAAAAAAAAAAABAgMEBf/EACwRAQACAQMCBQMDBQAAAAAAAAABAhEDEiExQQQTUaGxYcHRIpHwFCMycXL/2gAMAwEAAhEDEQA/APuKIiAiIgIiICIiAiIgIiICIiAiIgIiICIiAiIgIiICIiAiIgIiICIiAiIgIiICIiAiIgIiICIiAiIgIiICIiAiIgIiICIiAiIgIiICIiAir67HoIjlfIM3mNu9/wBEbvFQhtK53vcBtze4N+yLrSNK8xnDKdakTjK9RUrcUmO/o2+D3feFl/iknOM+Dx95U+VY82FwiqRjZHlx+LXA/UbKVTYrE82D7O813VPgDv8ABVnTtHZaNSs90xERUXEREBERAREQEREBERAREQEREBERAREQEREBERAREQEREBEUDGMXZTx536k6NYN7nch2czwUxE2nEK2tFYzLZiOJxwMzyusNwG8uPmtHErja7aGepdkjvEw/BaeuRzfIN3cPSVVYhXyTSZnnNI7QD4LG+a0cB61e4dSCJnadSeZXpV0a6MZnmXlW1ra9tscVe0GEsjGtiVYMqGDe0nu0UYknuRrVW36urasRWMVhtkqL7gB+eawDlsbCtggVcxC+JamXK9qKAkdZtxzW0QLeyoeBa+nI6qJmeydsT1VkOKzQHf0kfmOOoHxX7/A38F0eHYnHM3NGb20LTo5p5OHBUk8YdvCpnF8EueM2cPQR5rhxCmdKupHHEqRqW0p9Yd+igYRizZ2Zho5ujmcWn7weBU9cNoms4l31tFozAiIoSIiICIiAiIgIiICIiAiIgIiICIiAiIgIiICIiDCeZrGue8gNaC4k7gALkr5niuLunkdM64buY3zWcPnHef7K+/SDitmx0rTrL7Y/+G06N+c7+UrkHXJDR3/gvQ8LSIjdPd5virzadsdvlOwSLNJmPDVdjh1Dn679GBUGD0WXU8VePnc4Bu5o4feeavrWm08I0KRSOW6rqGHqxjQfC/ALTHGvGRqQxqx6Rhv1lkxi3NjXjQtzFlMtYh50KwdEpbQsHtVYlbCBJEqnFYNL8Qr2QKvrI7ghb6dsSw1K5hzlDiLoZGys4aOb5zb6t7+XavodPUNexr2G7XgOB7CvmlVGWuI8V0Gw2LXL6Zx3XlZ3E2e3wJB+cVfxNMxuhl4a+222e/y69ERee9EREQERYseCLtIIPEaj0oMkREBFFxX3ib+G/wDkKoMH2ailgZI8vzOBJs4AeURy7EHUoubrtn+gjdNTSva6MZrEgggakEW5c7q7w6r6SFkh0zNBPfx+tBJReA8l6gIiICIvMyD1EXgcN10HqIiAixEgvluLjW19bc7LGeXK1zjuaC70C6D5LjmIdNXVD73DX9A35MXVNu92Y+Ks8Iodc5HYFy+zrTJkJ1MhzHvccx9a+jUlNawHcvTtO2MPMpXdzL2MNaLuIaObiGj0lb6eVj/Ie19vNc13qKo8BwmOr6SpqW9K7pJI2xuJLI2sdYNDN1+JvzVnWbG07heFgglbqyWLqFruBIGhHYqW2xOJlNZvaN1YjHv8LGwBAJALtwJAJtvsOK3Bi56tikFRhYnymXNMHll8pcIRqLgepdPkWVuMfz6NtO26Z46fiJ+7WXgauIAuBqQNTuGqzbM3NlzNzebcZt1/J3qi2zb7nj/zNP8A1Fw+2dU6LFZJYzlfGYnA9ohZ9S00tHzO/qw8R4ryO2eY98/h9fjKj1NbEDbpWXGhGdt7jhvUPBcZbUwMmZpmFnN8148ph7j9RBXzejwgVNZiEVhmPTOYeUgqWlp8dx7CVTT0d0zunGF9bxOyK7IzufTjKCLggg6gjUHtuoNXMALkgDmSAPSVzGwOMExvpZNHQkloO/IXdZvzXH7XYq/bOtdPUR0cR8kgu5ZyOPY1tz4nktq6ExfbLG3i48qNSOs9vr6Liss7UEHtGo9KpqOu9j1kEhNgHhp+RIcjvQHX8FbNp2xtbGwdVgDR4ce/iue2ri6mYcAR6RotcRMYV5jnu+zoouFVXSwQy/vI2SfSYHfepS8h68TkRERKkwvFHPmmaWygEgtDm2DAIxdrteqSdbdqjYHjTWU7G9HK/IDmcxhc1vWJsT3FT8O9/q/ls/pBe7Mt9yxdxP23IJEuLxNiE2a7XWDbAkuJ3NDd9+zsWFLjDXv6MskjeQSGyNy5gN+XXVc/A13ucMc1tpqkNLhmaHZuqLc99lbOw2d0kTpZoz0b84DWFpOhuAb8kE7FveJv4b/5CqLB8YkZAxraWR4ANnjcesd2ivcV94m/hv8A5Co+zf6rF3H+coINXVVNQ0xMpzE1+jnvO5vGwsPvUemw7p5HQOe7oKUNjDQbZnW1cfEH6l1KocIkEdVUxPNnPeJG3+EDc6ekfWgj4lhYpAKimc4BrgHsJJDmk2/Pet+FP6Ormi+DMBOzx1NvSforZtZUDoDENXylrWt4nrA3t4W8VpxyPoXU0/7oiN1uLSP+XpUiLtPK+SXJEf1dhmd33B9IFj4lXn+KD2N7I+Jnt8a3k/S0UHZuHO2WoeNahx0+ICRb1jwCpXlwBw/XWcAH/wBZ1/B3pUDfBnEMEDX5HVRdK9+4hnf2gfm6mVOzkLWF0MhbKwFwdn1JAvY9/YvNoKSMT05lHtNjEd4AsOrcjdv+yVLfs3RtbncwBoF8xe+1ud7qRV19S6ojojmyve8sLhpZ1w0u09KuKTZmCNzXtDszDe5cdTbiNygVsMbXUQg97MpcLEne5pOp1XSqBBrMXZG/ow18j7ZskbcxA5ngFi3GWujkexr80flRlpDweF2/nctWGH3TVA+VmjPzOj08N61P/W58u4U4DvlZjlv22QYbLZDHm6NwkcAXyuaRnLiT1X8QrHGR7mnt+6k/pla9n/1WH5AU2WMOaWnc4EHuIspRL4zsIzMYuxoP2V9Kgi1XzrYSMskEbtHRl0RHaxxafUvpkbDbS17aX3XtpfsXXqTy5dOOFXNsy9sjpqOoNO+Q5nsLRJE93nFh3HtCPxCvgGaemjqIxqX07nB4HPon7+4KZszjoqI7PsyojJZLDqC1wJGjTrl7VbVVUyJhkleGMbqXONgP79irN7RO20ZVrp0mu+k4+P2nj/blq6vjnqcLmhdmY985B3fsQCCOBBBFl1JauAghcymjxBrCGR1slWGW1FLL1CQ3uF+7Vd9TVDJGB8bg9jhcObqCFOrGMY6RmPdHh7TaZz1nE+0R9nPbbD3PH/maf+ouXxCnbJjro5BmY/qkcwaKxXS7STieppqOM5nNlbUy21yRxagO5EkjTu5hc9P/AN/HeP8AZro0OKz/AMz9nH4rFrx6bqx8/lHwOpdh1a+llPtMpFnHdr73L/8AJ/ss9lXWxKs/1v8ActV1tvgXsiDOwXlhu5vNzfhR/eO0dq5XYOQmplJNyYiSTqSTIzVb1mL0m/fHLntW2lrU0+2cx+G/aeN1LWNq4hpISSOGe1ntPY4G/fdebI0ZcZKqTVzyWtJ4km73+nT0qw24dem/1Gepy3YIfcsPyB96tu/t+xsj+on064+spDxcqk2nb7U75JKvQOK5rbOotA+3mkeJWOXX2fTdjz/0+jv/AOND/RardQsGpOipoIj+zijj+jG1v3KavKt1l6teKwIiKFkYYewSmYAh7hlNibEaalu6+m9Z0lI2NjY2eS3dc3433+K3IghHB4jGYi27S4v1JuHE3JB3jesKbBI2PD+u9zfJL3ufl7r7lYIgwnhD2uY7c4Fp4aEWKwpKVsbGxs8lugub8b7/ABW5EBQsQweKe3SNuRucNCOy6mogrKHZ2CJ2drSXDc5xLiO7gplZRtlYY3i7Tbs3G418FvRBrp6drGNYwWa0AAdgWh2FxmYT5fbALXubbiL252Klog1VNKyRpZI0OaeB9fYVVN2Rpwb2cRvylxt+P1q6RBElwuN3R9W3QnMwDqgHTgO5S0RBCrcJjlcHuuHgWD2OLHW5XG8LOkwyONrmsFs/lEklziRa5cdVKRBqpaZsbGxs8lgsL66d62oiD5piFD0GJSkCwe4TjtEnlfaDl29K64HaqzbbDbsZUsHWgJDu2J1r+g2PpW7BaoPYLHUfm63mc1iWURiW3EdmKaocHzRAvGnSNLo39nWaQT4rVBsPSNcHOjdKW6jpZJJQPmuNvSFcMctgKr5l4jETKvk6czmaxl6WC1rabrcLcrLn5thKMuLmxujzakRySRtPzQbDwXQ3XhKrW1q9JwtfTpf/ACjKtw3A4KZpbTxBmbUnUud2ucbkrRLgkHTeyeiHTfvLuv5GTde3k6blbOKjyFaRa2c5VmlcRGI4Q5VSswmGJ7pI4wxz73Ivrc3Ol7bwrmdyr6gldGnlzakRPMq+upWSNyyNDm3vY33jcdO9amRtY0MYLBosAOA5LY8k7lshoyeFyuiZxHLn25nMI7uSo5qH2RW01OdQ6QOI+JH13k+AsunxBrYIy52rjuHb2qP+jnDzJJNXPGhvBFfiAbyPHebDwK5ranEzDprpcxEu+REXC7xERAREQEREBERAREQEREBERAREQEREBERAREQYvYCCCLgixB3EHeCuIdG6iqOjN+jdrG48W31YTzH4c13KhYthTKiIxyd4cN7XcHBXrbHVW0ZaaerDgCDopIdyXCMrJqOXoagaHyXfBe3zgV01JiQeAWm4V5qpFlt0i96RRGVKzEoKrhOW1zlHkcthIXgY1WjhWco3sRztw05nRbJcMzNDbgW5C5PeVPDhZYPlUeZPZMaVe6sjwVoOpulXUMhbfd6z2L2txQNBtqfqXF4lXy1EoggHSSu+iwcXOO4AfnXQ2za/VXFadEetMtfUimjNi7V7t4ji+E49vruOa+n0FCyGJkMQsyNoaB2Dn2qt2Y2aZSRZQc8j+tJJxc7kOTRrYfirpUvbPEdF6VnrPUREWbQREQEREBERAREQEREBERAREQEREBERAREQEREBERBExLC454zHM0OafSD5zTwK4it2dqqNxfATPFyHvgHIsG/vHoC+hIr1vMKWpnlwWHbUMfo45Tu15q6irQ4aEH0KwxLZunn1liBd57bsf9NtifFc7Vfo7eDelrpIvivZHKPqyn1rSLVn6M5i0dsrbp1tjnXJT7HYyNIsRprc3QvB9ZUcbEY649fF4WD4kI+9qTj1In6O0krT3Lmcd28pIOrLUNL+EbPbHk8gxtytTP0Rvl/XsUqZxxYw9E3u3n1LpcA2BoKOxp6ZgeP2jhnffnmduPdZR+iO+U5vPbDkqClr8RILYjRUx/azD254+JCN3e4rvME2fhpY8kLdTq57tXvPNzvu3DgFZIqWvM8dlq0xOZ5kREVGgiIgIiICIiAiIgIiICIiAiIgIiICIiAiIgIiICIiAiIgIiICIiAiIgIiICIiAiIgIiICIiAiIgIiICIiAiIgIiICIiAiIgIiICIiAiIgIiICIiAiIgIiICIiAiIgIiICIiAiI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data:image/jpeg;base64,/9j/4AAQSkZJRgABAQAAAQABAAD/2wCEAAkGBhISEBIQDxAVEhIQFRUQFxIVFhIRFRYTFBAVFRQQFBIYGyYeGBkjHBQVIC8gIycpLCwsFR8xNTAqNSgrLCkBCQoKDgwOGg8PGi8gHiQsLC8sLCw1LCwtNS0sMC0qLy0sLy0pLyowLCwpKSwsKSwsLCksKS8qKiwsLCwtKSksKf/AABEIAKgBKwMBIgACEQEDEQH/xAAbAAEAAgMBAQAAAAAAAAAAAAAABAUCAwYBB//EAEkQAAEDAgMEBQQOCAUFAAAAAAEAAgMEEQUSIQYxQVETImFxgTJSkbEUIyQzQmJygpKhosHR8Ac0Q1NzsrPhFXSDtPIlNVRjwv/EABkBAQADAQEAAAAAAAAAAAAAAAABAgMEBf/EACwRAQACAQMCBQMDBQAAAAAAAAABAhEDEiExQQQTUaGxYcHRIpHwFCMycXL/2gAMAwEAAhEDEQA/APuKIiAiIgIiICIiAiIgIiICIiAiIgIiICIiAiIgIiICIiAiIgIiICIiAiIgIiICIiAiIgIiICIiAiIgIiICIiAiIgIiICIiAiIgIiICIiAir67HoIjlfIM3mNu9/wBEbvFQhtK53vcBtze4N+yLrSNK8xnDKdakTjK9RUrcUmO/o2+D3feFl/iknOM+Dx95U+VY82FwiqRjZHlx+LXA/UbKVTYrE82D7O813VPgDv8ABVnTtHZaNSs90xERUXEREBERAREQEREBERAREQEREBERAREQEREBERAREQEREBEUDGMXZTx536k6NYN7nch2czwUxE2nEK2tFYzLZiOJxwMzyusNwG8uPmtHErja7aGepdkjvEw/BaeuRzfIN3cPSVVYhXyTSZnnNI7QD4LG+a0cB61e4dSCJnadSeZXpV0a6MZnmXlW1ra9tscVe0GEsjGtiVYMqGDe0nu0UYknuRrVW36urasRWMVhtkqL7gB+eawDlsbCtggVcxC+JamXK9qKAkdZtxzW0QLeyoeBa+nI6qJmeydsT1VkOKzQHf0kfmOOoHxX7/A38F0eHYnHM3NGb20LTo5p5OHBUk8YdvCpnF8EueM2cPQR5rhxCmdKupHHEqRqW0p9Yd+igYRizZ2Zho5ujmcWn7weBU9cNoms4l31tFozAiIoSIiICIiAiIgIiICIiAiIgIiICIiAiIgIiICIiDCeZrGue8gNaC4k7gALkr5niuLunkdM64buY3zWcPnHef7K+/SDitmx0rTrL7Y/+G06N+c7+UrkHXJDR3/gvQ8LSIjdPd5virzadsdvlOwSLNJmPDVdjh1Dn679GBUGD0WXU8VePnc4Bu5o4feeavrWm08I0KRSOW6rqGHqxjQfC/ALTHGvGRqQxqx6Rhv1lkxi3NjXjQtzFlMtYh50KwdEpbQsHtVYlbCBJEqnFYNL8Qr2QKvrI7ghb6dsSw1K5hzlDiLoZGys4aOb5zb6t7+XavodPUNexr2G7XgOB7CvmlVGWuI8V0Gw2LXL6Zx3XlZ3E2e3wJB+cVfxNMxuhl4a+222e/y69ERee9EREQERYseCLtIIPEaj0oMkREBFFxX3ib+G/wDkKoMH2ailgZI8vzOBJs4AeURy7EHUoubrtn+gjdNTSva6MZrEgggakEW5c7q7w6r6SFkh0zNBPfx+tBJReA8l6gIiICIvMyD1EXgcN10HqIiAixEgvluLjW19bc7LGeXK1zjuaC70C6D5LjmIdNXVD73DX9A35MXVNu92Y+Ks8Iodc5HYFy+zrTJkJ1MhzHvccx9a+jUlNawHcvTtO2MPMpXdzL2MNaLuIaObiGj0lb6eVj/Ie19vNc13qKo8BwmOr6SpqW9K7pJI2xuJLI2sdYNDN1+JvzVnWbG07heFgglbqyWLqFruBIGhHYqW2xOJlNZvaN1YjHv8LGwBAJALtwJAJtvsOK3Bi56tikFRhYnymXNMHll8pcIRqLgepdPkWVuMfz6NtO26Z46fiJ+7WXgauIAuBqQNTuGqzbM3NlzNzebcZt1/J3qi2zb7nj/zNP8A1Fw+2dU6LFZJYzlfGYnA9ohZ9S00tHzO/qw8R4ryO2eY98/h9fjKj1NbEDbpWXGhGdt7jhvUPBcZbUwMmZpmFnN8148ph7j9RBXzejwgVNZiEVhmPTOYeUgqWlp8dx7CVTT0d0zunGF9bxOyK7IzufTjKCLggg6gjUHtuoNXMALkgDmSAPSVzGwOMExvpZNHQkloO/IXdZvzXH7XYq/bOtdPUR0cR8kgu5ZyOPY1tz4nktq6ExfbLG3i48qNSOs9vr6Liss7UEHtGo9KpqOu9j1kEhNgHhp+RIcjvQHX8FbNp2xtbGwdVgDR4ce/iue2ri6mYcAR6RotcRMYV5jnu+zoouFVXSwQy/vI2SfSYHfepS8h68TkRERKkwvFHPmmaWygEgtDm2DAIxdrteqSdbdqjYHjTWU7G9HK/IDmcxhc1vWJsT3FT8O9/q/ls/pBe7Mt9yxdxP23IJEuLxNiE2a7XWDbAkuJ3NDd9+zsWFLjDXv6MskjeQSGyNy5gN+XXVc/A13ucMc1tpqkNLhmaHZuqLc99lbOw2d0kTpZoz0b84DWFpOhuAb8kE7FveJv4b/5CqLB8YkZAxraWR4ANnjcesd2ivcV94m/hv8A5Co+zf6rF3H+coINXVVNQ0xMpzE1+jnvO5vGwsPvUemw7p5HQOe7oKUNjDQbZnW1cfEH6l1KocIkEdVUxPNnPeJG3+EDc6ekfWgj4lhYpAKimc4BrgHsJJDmk2/Pet+FP6Ormi+DMBOzx1NvSforZtZUDoDENXylrWt4nrA3t4W8VpxyPoXU0/7oiN1uLSP+XpUiLtPK+SXJEf1dhmd33B9IFj4lXn+KD2N7I+Jnt8a3k/S0UHZuHO2WoeNahx0+ICRb1jwCpXlwBw/XWcAH/wBZ1/B3pUDfBnEMEDX5HVRdK9+4hnf2gfm6mVOzkLWF0MhbKwFwdn1JAvY9/YvNoKSMT05lHtNjEd4AsOrcjdv+yVLfs3RtbncwBoF8xe+1ud7qRV19S6ojojmyve8sLhpZ1w0u09KuKTZmCNzXtDszDe5cdTbiNygVsMbXUQg97MpcLEne5pOp1XSqBBrMXZG/ow18j7ZskbcxA5ngFi3GWujkexr80flRlpDweF2/nctWGH3TVA+VmjPzOj08N61P/W58u4U4DvlZjlv22QYbLZDHm6NwkcAXyuaRnLiT1X8QrHGR7mnt+6k/pla9n/1WH5AU2WMOaWnc4EHuIspRL4zsIzMYuxoP2V9Kgi1XzrYSMskEbtHRl0RHaxxafUvpkbDbS17aX3XtpfsXXqTy5dOOFXNsy9sjpqOoNO+Q5nsLRJE93nFh3HtCPxCvgGaemjqIxqX07nB4HPon7+4KZszjoqI7PsyojJZLDqC1wJGjTrl7VbVVUyJhkleGMbqXONgP79irN7RO20ZVrp0mu+k4+P2nj/blq6vjnqcLmhdmY985B3fsQCCOBBBFl1JauAghcymjxBrCGR1slWGW1FLL1CQ3uF+7Vd9TVDJGB8bg9jhcObqCFOrGMY6RmPdHh7TaZz1nE+0R9nPbbD3PH/maf+ouXxCnbJjro5BmY/qkcwaKxXS7STieppqOM5nNlbUy21yRxagO5EkjTu5hc9P/AN/HeP8AZro0OKz/AMz9nH4rFrx6bqx8/lHwOpdh1a+llPtMpFnHdr73L/8AJ/ss9lXWxKs/1v8ActV1tvgXsiDOwXlhu5vNzfhR/eO0dq5XYOQmplJNyYiSTqSTIzVb1mL0m/fHLntW2lrU0+2cx+G/aeN1LWNq4hpISSOGe1ntPY4G/fdebI0ZcZKqTVzyWtJ4km73+nT0qw24dem/1Gepy3YIfcsPyB96tu/t+xsj+on064+spDxcqk2nb7U75JKvQOK5rbOotA+3mkeJWOXX2fTdjz/0+jv/AOND/RardQsGpOipoIj+zijj+jG1v3KavKt1l6teKwIiKFkYYewSmYAh7hlNibEaalu6+m9Z0lI2NjY2eS3dc3433+K3IghHB4jGYi27S4v1JuHE3JB3jesKbBI2PD+u9zfJL3ufl7r7lYIgwnhD2uY7c4Fp4aEWKwpKVsbGxs8lugub8b7/ABW5EBQsQweKe3SNuRucNCOy6mogrKHZ2CJ2drSXDc5xLiO7gplZRtlYY3i7Tbs3G418FvRBrp6drGNYwWa0AAdgWh2FxmYT5fbALXubbiL252Klog1VNKyRpZI0OaeB9fYVVN2Rpwb2cRvylxt+P1q6RBElwuN3R9W3QnMwDqgHTgO5S0RBCrcJjlcHuuHgWD2OLHW5XG8LOkwyONrmsFs/lEklziRa5cdVKRBqpaZsbGxs8lgsL66d62oiD5piFD0GJSkCwe4TjtEnlfaDl29K64HaqzbbDbsZUsHWgJDu2J1r+g2PpW7BaoPYLHUfm63mc1iWURiW3EdmKaocHzRAvGnSNLo39nWaQT4rVBsPSNcHOjdKW6jpZJJQPmuNvSFcMctgKr5l4jETKvk6czmaxl6WC1rabrcLcrLn5thKMuLmxujzakRySRtPzQbDwXQ3XhKrW1q9JwtfTpf/ACjKtw3A4KZpbTxBmbUnUud2ucbkrRLgkHTeyeiHTfvLuv5GTde3k6blbOKjyFaRa2c5VmlcRGI4Q5VSswmGJ7pI4wxz73Ivrc3Ol7bwrmdyr6gldGnlzakRPMq+upWSNyyNDm3vY33jcdO9amRtY0MYLBosAOA5LY8k7lshoyeFyuiZxHLn25nMI7uSo5qH2RW01OdQ6QOI+JH13k+AsunxBrYIy52rjuHb2qP+jnDzJJNXPGhvBFfiAbyPHebDwK5ranEzDprpcxEu+REXC7xERAREQEREBERAREQEREBERAREQEREBERAREQYvYCCCLgixB3EHeCuIdG6iqOjN+jdrG48W31YTzH4c13KhYthTKiIxyd4cN7XcHBXrbHVW0ZaaerDgCDopIdyXCMrJqOXoagaHyXfBe3zgV01JiQeAWm4V5qpFlt0i96RRGVKzEoKrhOW1zlHkcthIXgY1WjhWco3sRztw05nRbJcMzNDbgW5C5PeVPDhZYPlUeZPZMaVe6sjwVoOpulXUMhbfd6z2L2txQNBtqfqXF4lXy1EoggHSSu+iwcXOO4AfnXQ2za/VXFadEetMtfUimjNi7V7t4ji+E49vruOa+n0FCyGJkMQsyNoaB2Dn2qt2Y2aZSRZQc8j+tJJxc7kOTRrYfirpUvbPEdF6VnrPUREWbQREQEREBERAREQEREBERAREQEREBERAREQEREBERBExLC454zHM0OafSD5zTwK4it2dqqNxfATPFyHvgHIsG/vHoC+hIr1vMKWpnlwWHbUMfo45Tu15q6irQ4aEH0KwxLZunn1liBd57bsf9NtifFc7Vfo7eDelrpIvivZHKPqyn1rSLVn6M5i0dsrbp1tjnXJT7HYyNIsRprc3QvB9ZUcbEY649fF4WD4kI+9qTj1In6O0krT3Lmcd28pIOrLUNL+EbPbHk8gxtytTP0Rvl/XsUqZxxYw9E3u3n1LpcA2BoKOxp6ZgeP2jhnffnmduPdZR+iO+U5vPbDkqClr8RILYjRUx/azD254+JCN3e4rvME2fhpY8kLdTq57tXvPNzvu3DgFZIqWvM8dlq0xOZ5kREVGgiIgIiICIiAiIgIiICIiAiIgIiICIiAiIgIiICIiAiIgIiICIiAiIgIiICIiAiIgIiICIiAiIgIiICIiAiIgIiICIiAiIgIiICIiAiIgIiICIiAiIgIiICIiAiIgIiICIiAiI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5" cstate="print"/>
          <a:srcRect r="75833" b="82222"/>
          <a:stretch>
            <a:fillRect/>
          </a:stretch>
        </p:blipFill>
        <p:spPr bwMode="auto">
          <a:xfrm>
            <a:off x="15240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2133600" y="533400"/>
            <a:ext cx="5257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Power of SUNY Refresh</a:t>
            </a:r>
            <a:b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11" descr="SUNY_Blue_Bar-01.png"/>
          <p:cNvPicPr>
            <a:picLocks noChangeAspect="1"/>
          </p:cNvPicPr>
          <p:nvPr/>
        </p:nvPicPr>
        <p:blipFill>
          <a:blip r:embed="rId6" cstate="print"/>
          <a:srcRect r="40150" b="81387"/>
          <a:stretch>
            <a:fillRect/>
          </a:stretch>
        </p:blipFill>
        <p:spPr>
          <a:xfrm>
            <a:off x="3943570" y="2706734"/>
            <a:ext cx="4018651" cy="3309979"/>
          </a:xfrm>
          <a:prstGeom prst="rect">
            <a:avLst/>
          </a:prstGeom>
        </p:spPr>
      </p:pic>
      <p:pic>
        <p:nvPicPr>
          <p:cNvPr id="13" name="Picture 12" descr="PowerOfSUNYCover.jpg"/>
          <p:cNvPicPr>
            <a:picLocks noChangeAspect="1"/>
          </p:cNvPicPr>
          <p:nvPr/>
        </p:nvPicPr>
        <p:blipFill>
          <a:blip r:embed="rId7" cstate="print"/>
          <a:srcRect l="31533" t="18358" b="41782"/>
          <a:stretch>
            <a:fillRect/>
          </a:stretch>
        </p:blipFill>
        <p:spPr>
          <a:xfrm rot="20899163">
            <a:off x="3876638" y="2588219"/>
            <a:ext cx="4079299" cy="3333827"/>
          </a:xfrm>
          <a:prstGeom prst="rect">
            <a:avLst/>
          </a:prstGeom>
          <a:ln>
            <a:solidFill>
              <a:srgbClr val="1552A6"/>
            </a:solidFill>
          </a:ln>
        </p:spPr>
      </p:pic>
      <p:sp>
        <p:nvSpPr>
          <p:cNvPr id="14" name="TextBox 13"/>
          <p:cNvSpPr txBox="1"/>
          <p:nvPr/>
        </p:nvSpPr>
        <p:spPr>
          <a:xfrm rot="20897051">
            <a:off x="6362963" y="2539792"/>
            <a:ext cx="1200131" cy="882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Strategic Plan </a:t>
            </a: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sz="900" dirty="0" smtClean="0">
                <a:solidFill>
                  <a:schemeClr val="bg1"/>
                </a:solidFill>
              </a:rPr>
              <a:t>2010 - Beyond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58200" y="6324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 vz</a:t>
            </a:r>
            <a:endParaRPr lang="en-US" dirty="0"/>
          </a:p>
        </p:txBody>
      </p:sp>
      <p:pic>
        <p:nvPicPr>
          <p:cNvPr id="4" name="Picture 8" descr="SUNY_logo_bottom_right-01.png"/>
          <p:cNvPicPr>
            <a:picLocks noChangeAspect="1"/>
          </p:cNvPicPr>
          <p:nvPr/>
        </p:nvPicPr>
        <p:blipFill>
          <a:blip r:embed="rId3" cstate="print"/>
          <a:srcRect l="52520" t="50803"/>
          <a:stretch>
            <a:fillRect/>
          </a:stretch>
        </p:blipFill>
        <p:spPr bwMode="auto">
          <a:xfrm>
            <a:off x="5943600" y="4572000"/>
            <a:ext cx="3200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SUNY_Blue_bar-01.jpg"/>
          <p:cNvPicPr>
            <a:picLocks noChangeAspect="1"/>
          </p:cNvPicPr>
          <p:nvPr/>
        </p:nvPicPr>
        <p:blipFill>
          <a:blip r:embed="rId4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SUNY_trans_circ_small_top-01.png"/>
          <p:cNvPicPr>
            <a:picLocks noChangeAspect="1"/>
          </p:cNvPicPr>
          <p:nvPr/>
        </p:nvPicPr>
        <p:blipFill>
          <a:blip r:embed="rId5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UNY_small_logo-01.png"/>
          <p:cNvPicPr>
            <a:picLocks noChangeAspect="1"/>
          </p:cNvPicPr>
          <p:nvPr/>
        </p:nvPicPr>
        <p:blipFill>
          <a:blip r:embed="rId6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5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Our Focus in 2014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48006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Progress on key initiatives supporting completion and success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Seamless transfer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Degree planning and audit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Open SUNY</a:t>
            </a:r>
          </a:p>
          <a:p>
            <a:pPr lvl="1">
              <a:spcAft>
                <a:spcPts val="1800"/>
              </a:spcAft>
            </a:pPr>
            <a:r>
              <a:rPr lang="en-US" dirty="0" smtClean="0"/>
              <a:t>Educator preparation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Building on our commitment to data transparency and accountability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Data Briefs for the SUNY Trustees’ Academic Affairs Committee</a:t>
            </a:r>
          </a:p>
          <a:p>
            <a:pPr lvl="1">
              <a:spcAft>
                <a:spcPts val="1800"/>
              </a:spcAft>
            </a:pPr>
            <a:r>
              <a:rPr lang="en-US" dirty="0" smtClean="0"/>
              <a:t>Joining national initiatives (SAM, VFA)</a:t>
            </a:r>
          </a:p>
          <a:p>
            <a:r>
              <a:rPr lang="en-US" dirty="0" smtClean="0"/>
              <a:t>Provost’s Office news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534400" y="6324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Best wishes to Nancy Willie-Schiff </a:t>
            </a:r>
          </a:p>
          <a:p>
            <a:r>
              <a:rPr lang="en-US" dirty="0" smtClean="0"/>
              <a:t>Welcome Phillip Ortiz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Best wishes to Rick Miller  </a:t>
            </a:r>
          </a:p>
          <a:p>
            <a:r>
              <a:rPr lang="en-US" dirty="0" smtClean="0"/>
              <a:t>Congratulations to Teresa Foster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Welcome back to Rockefeller Institute</a:t>
            </a:r>
          </a:p>
          <a:p>
            <a:endParaRPr lang="en-US" dirty="0" smtClean="0"/>
          </a:p>
        </p:txBody>
      </p:sp>
      <p:pic>
        <p:nvPicPr>
          <p:cNvPr id="4" name="Picture 6" descr="SUNY_Blue_bar-01.jpg"/>
          <p:cNvPicPr>
            <a:picLocks noChangeAspect="1"/>
          </p:cNvPicPr>
          <p:nvPr/>
        </p:nvPicPr>
        <p:blipFill>
          <a:blip r:embed="rId3" cstate="print"/>
          <a:srcRect b="80000"/>
          <a:stretch>
            <a:fillRect/>
          </a:stretch>
        </p:blipFill>
        <p:spPr bwMode="auto">
          <a:xfrm>
            <a:off x="0" y="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 l="75833" b="71111"/>
          <a:stretch>
            <a:fillRect/>
          </a:stretch>
        </p:blipFill>
        <p:spPr bwMode="auto">
          <a:xfrm>
            <a:off x="6934200" y="0"/>
            <a:ext cx="2209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2" descr="data:image/jpeg;base64,/9j/4AAQSkZJRgABAQAAAQABAAD/2wCEAAkGBhISEBIQDxAVEhIQFRUQFxIVFhIRFRYTFBAVFRQQFBIYGyYeGBkjHBQVIC8gIycpLCwsFR8xNTAqNSgrLCkBCQoKDgwOGg8PGi8gHiQsLC8sLCw1LCwtNS0sMC0qLy0sLy0pLyowLCwpKSwsKSwsLCksKS8qKiwsLCwtKSksKf/AABEIAKgBKwMBIgACEQEDEQH/xAAbAAEAAgMBAQAAAAAAAAAAAAAABAUCAwYBB//EAEkQAAEDAgMEBQQOCAUFAAAAAAEAAgMEEQUSIQYxQVETImFxgTJSkbEUIyQzQmJygpKhosHR8Ac0Q1NzsrPhFXSDtPIlNVRjwv/EABkBAQADAQEAAAAAAAAAAAAAAAABAgMEBf/EACwRAQACAQMCBQMDBQAAAAAAAAABAhEDEiExQQQTUaGxYcHRIpHwFCMycXL/2gAMAwEAAhEDEQA/APuKIiAiIgIiICIiAiIgIiICIiAiIgIiICIiAiIgIiICIiAiIgIiICIiAiIgIiICIiAiIgIiICIiAiIgIiICIiAiIgIiICIiAiIgIiICIiAir67HoIjlfIM3mNu9/wBEbvFQhtK53vcBtze4N+yLrSNK8xnDKdakTjK9RUrcUmO/o2+D3feFl/iknOM+Dx95U+VY82FwiqRjZHlx+LXA/UbKVTYrE82D7O813VPgDv8ABVnTtHZaNSs90xERUXEREBERAREQEREBERAREQEREBERAREQEREBERAREQEREBEUDGMXZTx536k6NYN7nch2czwUxE2nEK2tFYzLZiOJxwMzyusNwG8uPmtHErja7aGepdkjvEw/BaeuRzfIN3cPSVVYhXyTSZnnNI7QD4LG+a0cB61e4dSCJnadSeZXpV0a6MZnmXlW1ra9tscVe0GEsjGtiVYMqGDe0nu0UYknuRrVW36urasRWMVhtkqL7gB+eawDlsbCtggVcxC+JamXK9qKAkdZtxzW0QLeyoeBa+nI6qJmeydsT1VkOKzQHf0kfmOOoHxX7/A38F0eHYnHM3NGb20LTo5p5OHBUk8YdvCpnF8EueM2cPQR5rhxCmdKupHHEqRqW0p9Yd+igYRizZ2Zho5ujmcWn7weBU9cNoms4l31tFozAiIoSIiICIiAiIgIiICIiAiIgIiICIiAiIgIiICIiDCeZrGue8gNaC4k7gALkr5niuLunkdM64buY3zWcPnHef7K+/SDitmx0rTrL7Y/+G06N+c7+UrkHXJDR3/gvQ8LSIjdPd5virzadsdvlOwSLNJmPDVdjh1Dn679GBUGD0WXU8VePnc4Bu5o4feeavrWm08I0KRSOW6rqGHqxjQfC/ALTHGvGRqQxqx6Rhv1lkxi3NjXjQtzFlMtYh50KwdEpbQsHtVYlbCBJEqnFYNL8Qr2QKvrI7ghb6dsSw1K5hzlDiLoZGys4aOb5zb6t7+XavodPUNexr2G7XgOB7CvmlVGWuI8V0Gw2LXL6Zx3XlZ3E2e3wJB+cVfxNMxuhl4a+222e/y69ERee9EREQERYseCLtIIPEaj0oMkREBFFxX3ib+G/wDkKoMH2ailgZI8vzOBJs4AeURy7EHUoubrtn+gjdNTSva6MZrEgggakEW5c7q7w6r6SFkh0zNBPfx+tBJReA8l6gIiICIvMyD1EXgcN10HqIiAixEgvluLjW19bc7LGeXK1zjuaC70C6D5LjmIdNXVD73DX9A35MXVNu92Y+Ks8Iodc5HYFy+zrTJkJ1MhzHvccx9a+jUlNawHcvTtO2MPMpXdzL2MNaLuIaObiGj0lb6eVj/Ie19vNc13qKo8BwmOr6SpqW9K7pJI2xuJLI2sdYNDN1+JvzVnWbG07heFgglbqyWLqFruBIGhHYqW2xOJlNZvaN1YjHv8LGwBAJALtwJAJtvsOK3Bi56tikFRhYnymXNMHll8pcIRqLgepdPkWVuMfz6NtO26Z46fiJ+7WXgauIAuBqQNTuGqzbM3NlzNzebcZt1/J3qi2zb7nj/zNP8A1Fw+2dU6LFZJYzlfGYnA9ohZ9S00tHzO/qw8R4ryO2eY98/h9fjKj1NbEDbpWXGhGdt7jhvUPBcZbUwMmZpmFnN8148ph7j9RBXzejwgVNZiEVhmPTOYeUgqWlp8dx7CVTT0d0zunGF9bxOyK7IzufTjKCLggg6gjUHtuoNXMALkgDmSAPSVzGwOMExvpZNHQkloO/IXdZvzXH7XYq/bOtdPUR0cR8kgu5ZyOPY1tz4nktq6ExfbLG3i48qNSOs9vr6Liss7UEHtGo9KpqOu9j1kEhNgHhp+RIcjvQHX8FbNp2xtbGwdVgDR4ce/iue2ri6mYcAR6RotcRMYV5jnu+zoouFVXSwQy/vI2SfSYHfepS8h68TkRERKkwvFHPmmaWygEgtDm2DAIxdrteqSdbdqjYHjTWU7G9HK/IDmcxhc1vWJsT3FT8O9/q/ls/pBe7Mt9yxdxP23IJEuLxNiE2a7XWDbAkuJ3NDd9+zsWFLjDXv6MskjeQSGyNy5gN+XXVc/A13ucMc1tpqkNLhmaHZuqLc99lbOw2d0kTpZoz0b84DWFpOhuAb8kE7FveJv4b/5CqLB8YkZAxraWR4ANnjcesd2ivcV94m/hv8A5Co+zf6rF3H+coINXVVNQ0xMpzE1+jnvO5vGwsPvUemw7p5HQOe7oKUNjDQbZnW1cfEH6l1KocIkEdVUxPNnPeJG3+EDc6ekfWgj4lhYpAKimc4BrgHsJJDmk2/Pet+FP6Ormi+DMBOzx1NvSforZtZUDoDENXylrWt4nrA3t4W8VpxyPoXU0/7oiN1uLSP+XpUiLtPK+SXJEf1dhmd33B9IFj4lXn+KD2N7I+Jnt8a3k/S0UHZuHO2WoeNahx0+ICRb1jwCpXlwBw/XWcAH/wBZ1/B3pUDfBnEMEDX5HVRdK9+4hnf2gfm6mVOzkLWF0MhbKwFwdn1JAvY9/YvNoKSMT05lHtNjEd4AsOrcjdv+yVLfs3RtbncwBoF8xe+1ud7qRV19S6ojojmyve8sLhpZ1w0u09KuKTZmCNzXtDszDe5cdTbiNygVsMbXUQg97MpcLEne5pOp1XSqBBrMXZG/ow18j7ZskbcxA5ngFi3GWujkexr80flRlpDweF2/nctWGH3TVA+VmjPzOj08N61P/W58u4U4DvlZjlv22QYbLZDHm6NwkcAXyuaRnLiT1X8QrHGR7mnt+6k/pla9n/1WH5AU2WMOaWnc4EHuIspRL4zsIzMYuxoP2V9Kgi1XzrYSMskEbtHRl0RHaxxafUvpkbDbS17aX3XtpfsXXqTy5dOOFXNsy9sjpqOoNO+Q5nsLRJE93nFh3HtCPxCvgGaemjqIxqX07nB4HPon7+4KZszjoqI7PsyojJZLDqC1wJGjTrl7VbVVUyJhkleGMbqXONgP79irN7RO20ZVrp0mu+k4+P2nj/blq6vjnqcLmhdmY985B3fsQCCOBBBFl1JauAghcymjxBrCGR1slWGW1FLL1CQ3uF+7Vd9TVDJGB8bg9jhcObqCFOrGMY6RmPdHh7TaZz1nE+0R9nPbbD3PH/maf+ouXxCnbJjro5BmY/qkcwaKxXS7STieppqOM5nNlbUy21yRxagO5EkjTu5hc9P/AN/HeP8AZro0OKz/AMz9nH4rFrx6bqx8/lHwOpdh1a+llPtMpFnHdr73L/8AJ/ss9lXWxKs/1v8ActV1tvgXsiDOwXlhu5vNzfhR/eO0dq5XYOQmplJNyYiSTqSTIzVb1mL0m/fHLntW2lrU0+2cx+G/aeN1LWNq4hpISSOGe1ntPY4G/fdebI0ZcZKqTVzyWtJ4km73+nT0qw24dem/1Gepy3YIfcsPyB96tu/t+xsj+on064+spDxcqk2nb7U75JKvQOK5rbOotA+3mkeJWOXX2fTdjz/0+jv/AOND/RardQsGpOipoIj+zijj+jG1v3KavKt1l6teKwIiKFkYYewSmYAh7hlNibEaalu6+m9Z0lI2NjY2eS3dc3433+K3IghHB4jGYi27S4v1JuHE3JB3jesKbBI2PD+u9zfJL3ufl7r7lYIgwnhD2uY7c4Fp4aEWKwpKVsbGxs8lugub8b7/ABW5EBQsQweKe3SNuRucNCOy6mogrKHZ2CJ2drSXDc5xLiO7gplZRtlYY3i7Tbs3G418FvRBrp6drGNYwWa0AAdgWh2FxmYT5fbALXubbiL252Klog1VNKyRpZI0OaeB9fYVVN2Rpwb2cRvylxt+P1q6RBElwuN3R9W3QnMwDqgHTgO5S0RBCrcJjlcHuuHgWD2OLHW5XG8LOkwyONrmsFs/lEklziRa5cdVKRBqpaZsbGxs8lgsL66d62oiD5piFD0GJSkCwe4TjtEnlfaDl29K64HaqzbbDbsZUsHWgJDu2J1r+g2PpW7BaoPYLHUfm63mc1iWURiW3EdmKaocHzRAvGnSNLo39nWaQT4rVBsPSNcHOjdKW6jpZJJQPmuNvSFcMctgKr5l4jETKvk6czmaxl6WC1rabrcLcrLn5thKMuLmxujzakRySRtPzQbDwXQ3XhKrW1q9JwtfTpf/ACjKtw3A4KZpbTxBmbUnUud2ucbkrRLgkHTeyeiHTfvLuv5GTde3k6blbOKjyFaRa2c5VmlcRGI4Q5VSswmGJ7pI4wxz73Ivrc3Ol7bwrmdyr6gldGnlzakRPMq+upWSNyyNDm3vY33jcdO9amRtY0MYLBosAOA5LY8k7lshoyeFyuiZxHLn25nMI7uSo5qH2RW01OdQ6QOI+JH13k+AsunxBrYIy52rjuHb2qP+jnDzJJNXPGhvBFfiAbyPHebDwK5ranEzDprpcxEu+REXC7xERAREQEREBERAREQEREBERAREQEREBERAREQYvYCCCLgixB3EHeCuIdG6iqOjN+jdrG48W31YTzH4c13KhYthTKiIxyd4cN7XcHBXrbHVW0ZaaerDgCDopIdyXCMrJqOXoagaHyXfBe3zgV01JiQeAWm4V5qpFlt0i96RRGVKzEoKrhOW1zlHkcthIXgY1WjhWco3sRztw05nRbJcMzNDbgW5C5PeVPDhZYPlUeZPZMaVe6sjwVoOpulXUMhbfd6z2L2txQNBtqfqXF4lXy1EoggHSSu+iwcXOO4AfnXQ2za/VXFadEetMtfUimjNi7V7t4ji+E49vruOa+n0FCyGJkMQsyNoaB2Dn2qt2Y2aZSRZQc8j+tJJxc7kOTRrYfirpUvbPEdF6VnrPUREWbQREQEREBERAREQEREBERAREQEREBERAREQEREBERBExLC454zHM0OafSD5zTwK4it2dqqNxfATPFyHvgHIsG/vHoC+hIr1vMKWpnlwWHbUMfo45Tu15q6irQ4aEH0KwxLZunn1liBd57bsf9NtifFc7Vfo7eDelrpIvivZHKPqyn1rSLVn6M5i0dsrbp1tjnXJT7HYyNIsRprc3QvB9ZUcbEY649fF4WD4kI+9qTj1In6O0krT3Lmcd28pIOrLUNL+EbPbHk8gxtytTP0Rvl/XsUqZxxYw9E3u3n1LpcA2BoKOxp6ZgeP2jhnffnmduPdZR+iO+U5vPbDkqClr8RILYjRUx/azD254+JCN3e4rvME2fhpY8kLdTq57tXvPNzvu3DgFZIqWvM8dlq0xOZ5kREVGgiIgIiICIiAiIgIiICIiAiIgIiICIiAiIgIiICIiAiIgIiICIiAiIgIiICIiAiIgIiICIiAiIgIiICIiAiIgIiICIiAiIgIiICIiAiIgIiICIiAiIgIiICIiAiIgIiICIiAiI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data:image/jpeg;base64,/9j/4AAQSkZJRgABAQAAAQABAAD/2wCEAAkGBhISEBIQDxAVEhIQFRUQFxIVFhIRFRYTFBAVFRQQFBIYGyYeGBkjHBQVIC8gIycpLCwsFR8xNTAqNSgrLCkBCQoKDgwOGg8PGi8gHiQsLC8sLCw1LCwtNS0sMC0qLy0sLy0pLyowLCwpKSwsKSwsLCksKS8qKiwsLCwtKSksKf/AABEIAKgBKwMBIgACEQEDEQH/xAAbAAEAAgMBAQAAAAAAAAAAAAAABAUCAwYBB//EAEkQAAEDAgMEBQQOCAUFAAAAAAEAAgMEEQUSIQYxQVETImFxgTJSkbEUIyQzQmJygpKhosHR8Ac0Q1NzsrPhFXSDtPIlNVRjwv/EABkBAQADAQEAAAAAAAAAAAAAAAABAgMEBf/EACwRAQACAQMCBQMDBQAAAAAAAAABAhEDEiExQQQTUaGxYcHRIpHwFCMycXL/2gAMAwEAAhEDEQA/APuKIiAiIgIiICIiAiIgIiICIiAiIgIiICIiAiIgIiICIiAiIgIiICIiAiIgIiICIiAiIgIiICIiAiIgIiICIiAiIgIiICIiAiIgIiICIiAir67HoIjlfIM3mNu9/wBEbvFQhtK53vcBtze4N+yLrSNK8xnDKdakTjK9RUrcUmO/o2+D3feFl/iknOM+Dx95U+VY82FwiqRjZHlx+LXA/UbKVTYrE82D7O813VPgDv8ABVnTtHZaNSs90xERUXEREBERAREQEREBERAREQEREBERAREQEREBERAREQEREBEUDGMXZTx536k6NYN7nch2czwUxE2nEK2tFYzLZiOJxwMzyusNwG8uPmtHErja7aGepdkjvEw/BaeuRzfIN3cPSVVYhXyTSZnnNI7QD4LG+a0cB61e4dSCJnadSeZXpV0a6MZnmXlW1ra9tscVe0GEsjGtiVYMqGDe0nu0UYknuRrVW36urasRWMVhtkqL7gB+eawDlsbCtggVcxC+JamXK9qKAkdZtxzW0QLeyoeBa+nI6qJmeydsT1VkOKzQHf0kfmOOoHxX7/A38F0eHYnHM3NGb20LTo5p5OHBUk8YdvCpnF8EueM2cPQR5rhxCmdKupHHEqRqW0p9Yd+igYRizZ2Zho5ujmcWn7weBU9cNoms4l31tFozAiIoSIiICIiAiIgIiICIiAiIgIiICIiAiIgIiICIiDCeZrGue8gNaC4k7gALkr5niuLunkdM64buY3zWcPnHef7K+/SDitmx0rTrL7Y/+G06N+c7+UrkHXJDR3/gvQ8LSIjdPd5virzadsdvlOwSLNJmPDVdjh1Dn679GBUGD0WXU8VePnc4Bu5o4feeavrWm08I0KRSOW6rqGHqxjQfC/ALTHGvGRqQxqx6Rhv1lkxi3NjXjQtzFlMtYh50KwdEpbQsHtVYlbCBJEqnFYNL8Qr2QKvrI7ghb6dsSw1K5hzlDiLoZGys4aOb5zb6t7+XavodPUNexr2G7XgOB7CvmlVGWuI8V0Gw2LXL6Zx3XlZ3E2e3wJB+cVfxNMxuhl4a+222e/y69ERee9EREQERYseCLtIIPEaj0oMkREBFFxX3ib+G/wDkKoMH2ailgZI8vzOBJs4AeURy7EHUoubrtn+gjdNTSva6MZrEgggakEW5c7q7w6r6SFkh0zNBPfx+tBJReA8l6gIiICIvMyD1EXgcN10HqIiAixEgvluLjW19bc7LGeXK1zjuaC70C6D5LjmIdNXVD73DX9A35MXVNu92Y+Ks8Iodc5HYFy+zrTJkJ1MhzHvccx9a+jUlNawHcvTtO2MPMpXdzL2MNaLuIaObiGj0lb6eVj/Ie19vNc13qKo8BwmOr6SpqW9K7pJI2xuJLI2sdYNDN1+JvzVnWbG07heFgglbqyWLqFruBIGhHYqW2xOJlNZvaN1YjHv8LGwBAJALtwJAJtvsOK3Bi56tikFRhYnymXNMHll8pcIRqLgepdPkWVuMfz6NtO26Z46fiJ+7WXgauIAuBqQNTuGqzbM3NlzNzebcZt1/J3qi2zb7nj/zNP8A1Fw+2dU6LFZJYzlfGYnA9ohZ9S00tHzO/qw8R4ryO2eY98/h9fjKj1NbEDbpWXGhGdt7jhvUPBcZbUwMmZpmFnN8148ph7j9RBXzejwgVNZiEVhmPTOYeUgqWlp8dx7CVTT0d0zunGF9bxOyK7IzufTjKCLggg6gjUHtuoNXMALkgDmSAPSVzGwOMExvpZNHQkloO/IXdZvzXH7XYq/bOtdPUR0cR8kgu5ZyOPY1tz4nktq6ExfbLG3i48qNSOs9vr6Liss7UEHtGo9KpqOu9j1kEhNgHhp+RIcjvQHX8FbNp2xtbGwdVgDR4ce/iue2ri6mYcAR6RotcRMYV5jnu+zoouFVXSwQy/vI2SfSYHfepS8h68TkRERKkwvFHPmmaWygEgtDm2DAIxdrteqSdbdqjYHjTWU7G9HK/IDmcxhc1vWJsT3FT8O9/q/ls/pBe7Mt9yxdxP23IJEuLxNiE2a7XWDbAkuJ3NDd9+zsWFLjDXv6MskjeQSGyNy5gN+XXVc/A13ucMc1tpqkNLhmaHZuqLc99lbOw2d0kTpZoz0b84DWFpOhuAb8kE7FveJv4b/5CqLB8YkZAxraWR4ANnjcesd2ivcV94m/hv8A5Co+zf6rF3H+coINXVVNQ0xMpzE1+jnvO5vGwsPvUemw7p5HQOe7oKUNjDQbZnW1cfEH6l1KocIkEdVUxPNnPeJG3+EDc6ekfWgj4lhYpAKimc4BrgHsJJDmk2/Pet+FP6Ormi+DMBOzx1NvSforZtZUDoDENXylrWt4nrA3t4W8VpxyPoXU0/7oiN1uLSP+XpUiLtPK+SXJEf1dhmd33B9IFj4lXn+KD2N7I+Jnt8a3k/S0UHZuHO2WoeNahx0+ICRb1jwCpXlwBw/XWcAH/wBZ1/B3pUDfBnEMEDX5HVRdK9+4hnf2gfm6mVOzkLWF0MhbKwFwdn1JAvY9/YvNoKSMT05lHtNjEd4AsOrcjdv+yVLfs3RtbncwBoF8xe+1ud7qRV19S6ojojmyve8sLhpZ1w0u09KuKTZmCNzXtDszDe5cdTbiNygVsMbXUQg97MpcLEne5pOp1XSqBBrMXZG/ow18j7ZskbcxA5ngFi3GWujkexr80flRlpDweF2/nctWGH3TVA+VmjPzOj08N61P/W58u4U4DvlZjlv22QYbLZDHm6NwkcAXyuaRnLiT1X8QrHGR7mnt+6k/pla9n/1WH5AU2WMOaWnc4EHuIspRL4zsIzMYuxoP2V9Kgi1XzrYSMskEbtHRl0RHaxxafUvpkbDbS17aX3XtpfsXXqTy5dOOFXNsy9sjpqOoNO+Q5nsLRJE93nFh3HtCPxCvgGaemjqIxqX07nB4HPon7+4KZszjoqI7PsyojJZLDqC1wJGjTrl7VbVVUyJhkleGMbqXONgP79irN7RO20ZVrp0mu+k4+P2nj/blq6vjnqcLmhdmY985B3fsQCCOBBBFl1JauAghcymjxBrCGR1slWGW1FLL1CQ3uF+7Vd9TVDJGB8bg9jhcObqCFOrGMY6RmPdHh7TaZz1nE+0R9nPbbD3PH/maf+ouXxCnbJjro5BmY/qkcwaKxXS7STieppqOM5nNlbUy21yRxagO5EkjTu5hc9P/AN/HeP8AZro0OKz/AMz9nH4rFrx6bqx8/lHwOpdh1a+llPtMpFnHdr73L/8AJ/ss9lXWxKs/1v8ActV1tvgXsiDOwXlhu5vNzfhR/eO0dq5XYOQmplJNyYiSTqSTIzVb1mL0m/fHLntW2lrU0+2cx+G/aeN1LWNq4hpISSOGe1ntPY4G/fdebI0ZcZKqTVzyWtJ4km73+nT0qw24dem/1Gepy3YIfcsPyB96tu/t+xsj+on064+spDxcqk2nb7U75JKvQOK5rbOotA+3mkeJWOXX2fTdjz/0+jv/AOND/RardQsGpOipoIj+zijj+jG1v3KavKt1l6teKwIiKFkYYewSmYAh7hlNibEaalu6+m9Z0lI2NjY2eS3dc3433+K3IghHB4jGYi27S4v1JuHE3JB3jesKbBI2PD+u9zfJL3ufl7r7lYIgwnhD2uY7c4Fp4aEWKwpKVsbGxs8lugub8b7/ABW5EBQsQweKe3SNuRucNCOy6mogrKHZ2CJ2drSXDc5xLiO7gplZRtlYY3i7Tbs3G418FvRBrp6drGNYwWa0AAdgWh2FxmYT5fbALXubbiL252Klog1VNKyRpZI0OaeB9fYVVN2Rpwb2cRvylxt+P1q6RBElwuN3R9W3QnMwDqgHTgO5S0RBCrcJjlcHuuHgWD2OLHW5XG8LOkwyONrmsFs/lEklziRa5cdVKRBqpaZsbGxs8lgsL66d62oiD5piFD0GJSkCwe4TjtEnlfaDl29K64HaqzbbDbsZUsHWgJDu2J1r+g2PpW7BaoPYLHUfm63mc1iWURiW3EdmKaocHzRAvGnSNLo39nWaQT4rVBsPSNcHOjdKW6jpZJJQPmuNvSFcMctgKr5l4jETKvk6czmaxl6WC1rabrcLcrLn5thKMuLmxujzakRySRtPzQbDwXQ3XhKrW1q9JwtfTpf/ACjKtw3A4KZpbTxBmbUnUud2ucbkrRLgkHTeyeiHTfvLuv5GTde3k6blbOKjyFaRa2c5VmlcRGI4Q5VSswmGJ7pI4wxz73Ivrc3Ol7bwrmdyr6gldGnlzakRPMq+upWSNyyNDm3vY33jcdO9amRtY0MYLBosAOA5LY8k7lshoyeFyuiZxHLn25nMI7uSo5qH2RW01OdQ6QOI+JH13k+AsunxBrYIy52rjuHb2qP+jnDzJJNXPGhvBFfiAbyPHebDwK5ranEzDprpcxEu+REXC7xERAREQEREBERAREQEREBERAREQEREBERAREQYvYCCCLgixB3EHeCuIdG6iqOjN+jdrG48W31YTzH4c13KhYthTKiIxyd4cN7XcHBXrbHVW0ZaaerDgCDopIdyXCMrJqOXoagaHyXfBe3zgV01JiQeAWm4V5qpFlt0i96RRGVKzEoKrhOW1zlHkcthIXgY1WjhWco3sRztw05nRbJcMzNDbgW5C5PeVPDhZYPlUeZPZMaVe6sjwVoOpulXUMhbfd6z2L2txQNBtqfqXF4lXy1EoggHSSu+iwcXOO4AfnXQ2za/VXFadEetMtfUimjNi7V7t4ji+E49vruOa+n0FCyGJkMQsyNoaB2Dn2qt2Y2aZSRZQc8j+tJJxc7kOTRrYfirpUvbPEdF6VnrPUREWbQREQEREBERAREQEREBERAREQEREBERAREQEREBERBExLC454zHM0OafSD5zTwK4it2dqqNxfATPFyHvgHIsG/vHoC+hIr1vMKWpnlwWHbUMfo45Tu15q6irQ4aEH0KwxLZunn1liBd57bsf9NtifFc7Vfo7eDelrpIvivZHKPqyn1rSLVn6M5i0dsrbp1tjnXJT7HYyNIsRprc3QvB9ZUcbEY649fF4WD4kI+9qTj1In6O0krT3Lmcd28pIOrLUNL+EbPbHk8gxtytTP0Rvl/XsUqZxxYw9E3u3n1LpcA2BoKOxp6ZgeP2jhnffnmduPdZR+iO+U5vPbDkqClr8RILYjRUx/azD254+JCN3e4rvME2fhpY8kLdTq57tXvPNzvu3DgFZIqWvM8dlq0xOZ5kREVGgiIgIiICIiAiIgIiICIiAiIgIiICIiAiIgIiICIiAiIgIiICIiAiIgIiICIiAiIgIiICIiAiIgIiICIiAiIgIiICIiAiIgIiICIiAiIgIiICIiAiIgIiICIiAiIgIiICIiAiI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9" descr="SUNY_small_logo-01.png"/>
          <p:cNvPicPr>
            <a:picLocks noChangeAspect="1"/>
          </p:cNvPicPr>
          <p:nvPr/>
        </p:nvPicPr>
        <p:blipFill>
          <a:blip r:embed="rId5" cstate="print"/>
          <a:srcRect r="75833" b="82222"/>
          <a:stretch>
            <a:fillRect/>
          </a:stretch>
        </p:blipFill>
        <p:spPr bwMode="auto">
          <a:xfrm>
            <a:off x="15240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533400"/>
            <a:ext cx="5257800" cy="6858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>
                <a:solidFill>
                  <a:schemeClr val="bg1"/>
                </a:solidFill>
              </a:rPr>
              <a:t>Provost’s Office Update</a:t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/>
          </a:p>
        </p:txBody>
      </p:sp>
      <p:pic>
        <p:nvPicPr>
          <p:cNvPr id="1026" name="Picture 2" descr="C:\Users\proctocy\AppData\Local\Microsoft\Windows\Temporary Internet Files\Content.IE5\56L9J9XN\MP900384807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9800" y="2357437"/>
            <a:ext cx="2473523" cy="450056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458200" y="6324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SUNY_Blue_bar-01.jpg"/>
          <p:cNvPicPr>
            <a:picLocks noChangeAspect="1"/>
          </p:cNvPicPr>
          <p:nvPr/>
        </p:nvPicPr>
        <p:blipFill>
          <a:blip r:embed="rId3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UNY_small_logo-01.png"/>
          <p:cNvPicPr>
            <a:picLocks noChangeAspect="1"/>
          </p:cNvPicPr>
          <p:nvPr/>
        </p:nvPicPr>
        <p:blipFill>
          <a:blip r:embed="rId5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SUNY_logo_bottom_right-0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03475" y="2211387"/>
            <a:ext cx="674052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5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Seamless Transfer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idx="1"/>
          </p:nvPr>
        </p:nvSpPr>
        <p:spPr>
          <a:xfrm>
            <a:off x="381000" y="1447800"/>
            <a:ext cx="8686800" cy="4953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2200" dirty="0" smtClean="0"/>
              <a:t>With your leadership and hard work, much progress has been made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Draft Memorandum to Presidents (MTP) shared for comment in March 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Final MTP: </a:t>
            </a:r>
            <a:r>
              <a:rPr lang="en-US" sz="2000" i="1" dirty="0" smtClean="0"/>
              <a:t>Policy and Guidance: Seamless Transfer Requirements </a:t>
            </a:r>
            <a:r>
              <a:rPr lang="en-US" sz="2000" dirty="0" smtClean="0"/>
              <a:t>issued</a:t>
            </a:r>
            <a:br>
              <a:rPr lang="en-US" sz="2000" dirty="0" smtClean="0"/>
            </a:br>
            <a:r>
              <a:rPr lang="en-US" sz="2000" dirty="0" smtClean="0"/>
              <a:t>in June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New tools to assist faculty review of programs for alignment with the policy sent to campuses: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800" dirty="0" smtClean="0"/>
              <a:t>The SUNY Undergraduate Sample Program Schedule (June)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800" dirty="0" smtClean="0"/>
              <a:t>The Transfer Paths Requirements Summary Table (June)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800" dirty="0" smtClean="0"/>
              <a:t>The Seamless Transfer Requirements Program Inventory (July)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Seamless transfer policy FAQ posted online in September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A new form for submitting all waiver requests was posted online in October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Staff presentations at countless meetings – UFS, FCCC, Business Officers, Registrars, Admissions and Enrollment Management and more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34400" y="6324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15196"/>
          <a:stretch>
            <a:fillRect/>
          </a:stretch>
        </p:blipFill>
        <p:spPr bwMode="auto">
          <a:xfrm>
            <a:off x="1371600" y="3124200"/>
            <a:ext cx="6635064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447800"/>
            <a:ext cx="8686800" cy="4525963"/>
          </a:xfrm>
        </p:spPr>
        <p:txBody>
          <a:bodyPr/>
          <a:lstStyle/>
          <a:p>
            <a:pPr>
              <a:spcAft>
                <a:spcPts val="800"/>
              </a:spcAft>
            </a:pPr>
            <a:r>
              <a:rPr lang="en-US" dirty="0" smtClean="0"/>
              <a:t>When we faced challenges, we worked together to resolve them</a:t>
            </a:r>
          </a:p>
          <a:p>
            <a:pPr lvl="1">
              <a:spcAft>
                <a:spcPts val="800"/>
              </a:spcAft>
            </a:pPr>
            <a:r>
              <a:rPr lang="en-US" dirty="0" smtClean="0"/>
              <a:t>Transfer Path Review in the SUNY Learning Commons</a:t>
            </a:r>
          </a:p>
          <a:p>
            <a:pPr marL="917575" lvl="2">
              <a:spcAft>
                <a:spcPts val="0"/>
              </a:spcAft>
            </a:pPr>
            <a:r>
              <a:rPr lang="en-US" dirty="0" smtClean="0"/>
              <a:t>400 faculty initially developed the paths</a:t>
            </a:r>
          </a:p>
          <a:p>
            <a:pPr marL="917575" lvl="2"/>
            <a:r>
              <a:rPr lang="en-US" dirty="0" smtClean="0"/>
              <a:t>1,153 faculty registered to ensure paths are as strong as possible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6" descr="SUNY_Blue_bar-01.jpg"/>
          <p:cNvPicPr>
            <a:picLocks noChangeAspect="1"/>
          </p:cNvPicPr>
          <p:nvPr/>
        </p:nvPicPr>
        <p:blipFill>
          <a:blip r:embed="rId4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SUNY_trans_circ_small_top-01.png"/>
          <p:cNvPicPr>
            <a:picLocks noChangeAspect="1"/>
          </p:cNvPicPr>
          <p:nvPr/>
        </p:nvPicPr>
        <p:blipFill>
          <a:blip r:embed="rId5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6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le 5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Seamless Transfer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34400" y="6324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9852" b="6667"/>
          <a:stretch>
            <a:fillRect/>
          </a:stretch>
        </p:blipFill>
        <p:spPr bwMode="auto">
          <a:xfrm>
            <a:off x="304800" y="152400"/>
            <a:ext cx="8534400" cy="64008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534400" y="6324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18287"/>
          <a:stretch>
            <a:fillRect/>
          </a:stretch>
        </p:blipFill>
        <p:spPr bwMode="auto">
          <a:xfrm>
            <a:off x="-35765" y="0"/>
            <a:ext cx="9202887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534400" y="6324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399" y="0"/>
            <a:ext cx="9133668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467600" y="2590800"/>
            <a:ext cx="12192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0" y="3657600"/>
            <a:ext cx="12192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391400" y="4572000"/>
            <a:ext cx="12192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543800" y="5486400"/>
            <a:ext cx="12192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534400" y="6324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3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4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SUNY_small_logo-01.png"/>
          <p:cNvPicPr>
            <a:picLocks noChangeAspect="1"/>
          </p:cNvPicPr>
          <p:nvPr/>
        </p:nvPicPr>
        <p:blipFill>
          <a:blip r:embed="rId5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5"/>
          <p:cNvSpPr txBox="1">
            <a:spLocks/>
          </p:cNvSpPr>
          <p:nvPr/>
        </p:nvSpPr>
        <p:spPr>
          <a:xfrm>
            <a:off x="1524000" y="274638"/>
            <a:ext cx="6629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Degree Planning &amp; Audit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100% campus participation in our customized version of the degree planning and audit tool Degree Works</a:t>
            </a:r>
          </a:p>
          <a:p>
            <a:pPr lvl="1">
              <a:spcAft>
                <a:spcPts val="300"/>
              </a:spcAft>
            </a:pPr>
            <a:r>
              <a:rPr lang="en-US" sz="2000" dirty="0" smtClean="0"/>
              <a:t>This Spring 50% of campuses will have students using Degree Works</a:t>
            </a:r>
          </a:p>
          <a:p>
            <a:pPr lvl="2">
              <a:spcAft>
                <a:spcPts val="600"/>
              </a:spcAft>
            </a:pPr>
            <a:r>
              <a:rPr lang="en-US" dirty="0" smtClean="0"/>
              <a:t>Remaining campuses will be online ASAP; this summer or early fall</a:t>
            </a:r>
          </a:p>
          <a:p>
            <a:pPr lvl="0">
              <a:spcAft>
                <a:spcPts val="600"/>
              </a:spcAft>
            </a:pPr>
            <a:r>
              <a:rPr lang="en-US" dirty="0" smtClean="0"/>
              <a:t>The Transfer Finder, a unique add-on, allows students to:</a:t>
            </a:r>
          </a:p>
          <a:p>
            <a:pPr lvl="1">
              <a:spcAft>
                <a:spcPts val="300"/>
              </a:spcAft>
            </a:pPr>
            <a:r>
              <a:rPr lang="en-US" sz="2000" dirty="0" smtClean="0"/>
              <a:t>Review all courses taken at any SUNY campus (students can add non-SUNY courses);</a:t>
            </a:r>
          </a:p>
          <a:p>
            <a:pPr lvl="1">
              <a:spcAft>
                <a:spcPts val="300"/>
              </a:spcAft>
            </a:pPr>
            <a:r>
              <a:rPr lang="en-US" sz="2000" dirty="0" smtClean="0"/>
              <a:t>Select SUNY colleges and majors to which they might be interested in transferring; and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/>
              <a:t>Run an audit that compares their coursework to the requirements for general education and the majors at those campuses.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Degree Works will also provide campuses and advisors important analytical information on student progress and course demand 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534400" y="6324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7" cstate="print"/>
          <a:srcRect b="81111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8" cstate="print"/>
          <a:srcRect l="40833" b="73333"/>
          <a:stretch>
            <a:fillRect/>
          </a:stretch>
        </p:blipFill>
        <p:spPr bwMode="auto">
          <a:xfrm>
            <a:off x="3733800" y="0"/>
            <a:ext cx="541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SUNY_small_logo-01.png"/>
          <p:cNvPicPr>
            <a:picLocks noChangeAspect="1"/>
          </p:cNvPicPr>
          <p:nvPr/>
        </p:nvPicPr>
        <p:blipFill>
          <a:blip r:embed="rId9" cstate="print"/>
          <a:srcRect r="75833" b="82222"/>
          <a:stretch>
            <a:fillRect/>
          </a:stretch>
        </p:blipFill>
        <p:spPr bwMode="auto">
          <a:xfrm>
            <a:off x="0" y="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5"/>
          <p:cNvSpPr txBox="1">
            <a:spLocks/>
          </p:cNvSpPr>
          <p:nvPr/>
        </p:nvSpPr>
        <p:spPr>
          <a:xfrm>
            <a:off x="1524000" y="274638"/>
            <a:ext cx="6629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Open SUNY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/>
          <p:cNvSpPr/>
          <p:nvPr>
            <p:custDataLst>
              <p:tags r:id="rId1"/>
            </p:custDataLst>
          </p:nvPr>
        </p:nvSpPr>
        <p:spPr>
          <a:xfrm>
            <a:off x="301807" y="1888655"/>
            <a:ext cx="8357825" cy="416518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pic>
        <p:nvPicPr>
          <p:cNvPr id="14" name="Picture 204" descr="C:\Users\JOYCHE~1\AppData\Local\Temp\notesD6FBD2\~b180602.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1" t="4120" r="2931" b="6277"/>
          <a:stretch/>
        </p:blipFill>
        <p:spPr bwMode="gray">
          <a:xfrm>
            <a:off x="406390" y="2168193"/>
            <a:ext cx="4687818" cy="367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73"/>
          <p:cNvSpPr txBox="1"/>
          <p:nvPr>
            <p:custDataLst>
              <p:tags r:id="rId3"/>
            </p:custDataLst>
          </p:nvPr>
        </p:nvSpPr>
        <p:spPr>
          <a:xfrm>
            <a:off x="4800600" y="2083237"/>
            <a:ext cx="3657600" cy="363176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587" lvl="1" indent="0">
              <a:spcBef>
                <a:spcPts val="200"/>
              </a:spcBef>
              <a:buNone/>
            </a:pPr>
            <a:r>
              <a:rPr lang="en-US" b="1" dirty="0" smtClean="0">
                <a:solidFill>
                  <a:schemeClr val="accent4"/>
                </a:solidFill>
              </a:rPr>
              <a:t>Open </a:t>
            </a:r>
            <a:r>
              <a:rPr lang="en-US" b="1" dirty="0" err="1" smtClean="0">
                <a:solidFill>
                  <a:schemeClr val="accent4"/>
                </a:solidFill>
              </a:rPr>
              <a:t>SUNY</a:t>
            </a:r>
            <a:r>
              <a:rPr lang="en-US" dirty="0" smtClean="0">
                <a:solidFill>
                  <a:schemeClr val="accent4"/>
                </a:solidFill>
              </a:rPr>
              <a:t> </a:t>
            </a:r>
            <a:r>
              <a:rPr lang="en-US" dirty="0" smtClean="0"/>
              <a:t>aims to provide students with the nation’s leading online learning experience.  Open </a:t>
            </a:r>
            <a:r>
              <a:rPr lang="en-US" dirty="0" err="1" smtClean="0"/>
              <a:t>SUNY</a:t>
            </a:r>
            <a:r>
              <a:rPr lang="en-US" dirty="0" smtClean="0"/>
              <a:t> aims to draw on the Power of </a:t>
            </a:r>
            <a:r>
              <a:rPr lang="en-US" dirty="0" err="1" smtClean="0"/>
              <a:t>SUNY</a:t>
            </a:r>
            <a:r>
              <a:rPr lang="en-US" dirty="0" smtClean="0"/>
              <a:t> and support campuses and faculty to:</a:t>
            </a:r>
            <a:endParaRPr lang="en-US" sz="600" dirty="0"/>
          </a:p>
          <a:p>
            <a:pPr lvl="1">
              <a:spcBef>
                <a:spcPts val="1200"/>
              </a:spcBef>
            </a:pPr>
            <a:r>
              <a:rPr lang="en-US" dirty="0" smtClean="0"/>
              <a:t>Dramatically expand</a:t>
            </a:r>
            <a:r>
              <a:rPr lang="en-US" dirty="0" smtClean="0">
                <a:solidFill>
                  <a:schemeClr val="accent4"/>
                </a:solidFill>
              </a:rPr>
              <a:t> </a:t>
            </a:r>
            <a:r>
              <a:rPr lang="en-US" b="1" dirty="0" smtClean="0">
                <a:solidFill>
                  <a:schemeClr val="accent4"/>
                </a:solidFill>
              </a:rPr>
              <a:t>access</a:t>
            </a:r>
            <a:r>
              <a:rPr lang="en-US" dirty="0" smtClean="0">
                <a:solidFill>
                  <a:schemeClr val="accent4"/>
                </a:solidFill>
              </a:rPr>
              <a:t> </a:t>
            </a:r>
            <a:r>
              <a:rPr lang="en-US" dirty="0" smtClean="0"/>
              <a:t>to higher education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Raise </a:t>
            </a:r>
            <a:r>
              <a:rPr lang="en-US" b="1" dirty="0" smtClean="0">
                <a:solidFill>
                  <a:schemeClr val="accent4"/>
                </a:solidFill>
              </a:rPr>
              <a:t>completion</a:t>
            </a:r>
            <a:r>
              <a:rPr lang="en-US" dirty="0" smtClean="0">
                <a:solidFill>
                  <a:schemeClr val="accent4"/>
                </a:solidFill>
              </a:rPr>
              <a:t> </a:t>
            </a:r>
            <a:r>
              <a:rPr lang="en-US" dirty="0" smtClean="0"/>
              <a:t>rates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Prepare students for </a:t>
            </a:r>
            <a:r>
              <a:rPr lang="en-US" b="1" dirty="0" smtClean="0">
                <a:solidFill>
                  <a:schemeClr val="accent4"/>
                </a:solidFill>
              </a:rPr>
              <a:t>success</a:t>
            </a:r>
            <a:r>
              <a:rPr lang="en-US" dirty="0" smtClean="0">
                <a:solidFill>
                  <a:schemeClr val="accent4"/>
                </a:solidFill>
              </a:rPr>
              <a:t> </a:t>
            </a:r>
            <a:r>
              <a:rPr lang="en-US" dirty="0" smtClean="0"/>
              <a:t>in their lives and careers, and contribute to the economic success of New York State and beyond</a:t>
            </a:r>
          </a:p>
        </p:txBody>
      </p:sp>
      <p:sp>
        <p:nvSpPr>
          <p:cNvPr id="16" name="TextBox 73"/>
          <p:cNvSpPr txBox="1"/>
          <p:nvPr>
            <p:custDataLst>
              <p:tags r:id="rId4"/>
            </p:custDataLst>
          </p:nvPr>
        </p:nvSpPr>
        <p:spPr>
          <a:xfrm>
            <a:off x="291406" y="1522005"/>
            <a:ext cx="3429002" cy="24622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587" lvl="1" indent="0">
              <a:spcBef>
                <a:spcPts val="200"/>
              </a:spcBef>
              <a:buNone/>
            </a:pPr>
            <a:r>
              <a:rPr lang="en-US" b="1" dirty="0" smtClean="0">
                <a:solidFill>
                  <a:schemeClr val="accent4"/>
                </a:solidFill>
              </a:rPr>
              <a:t>Open SUNY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b="1" dirty="0" smtClean="0">
                <a:solidFill>
                  <a:schemeClr val="accent4"/>
                </a:solidFill>
              </a:rPr>
              <a:t>Vision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8534400" y="6324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B1E019-FCA6-4EA3-9545-C912CD4270F4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2r62Dx9iUyO4vz.CB3El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lb8_8Y2kuEbO31ojRTl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  <p:tag name="THINKCELLSHAPEDONOTDELETE" val="pXR0JskgM10KN_dRajnwqmg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3915</TotalTime>
  <Words>760</Words>
  <Application>Microsoft Office PowerPoint</Application>
  <PresentationFormat>On-screen Show (4:3)</PresentationFormat>
  <Paragraphs>139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  vz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Provost’s Office Update </vt:lpstr>
    </vt:vector>
  </TitlesOfParts>
  <Company>State University of New York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proctocy</dc:creator>
  <cp:lastModifiedBy>donatoca</cp:lastModifiedBy>
  <cp:revision>157</cp:revision>
  <dcterms:created xsi:type="dcterms:W3CDTF">2013-09-10T19:13:15Z</dcterms:created>
  <dcterms:modified xsi:type="dcterms:W3CDTF">2014-01-27T14:23:01Z</dcterms:modified>
</cp:coreProperties>
</file>