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93" r:id="rId2"/>
    <p:sldMasterId id="2147483836" r:id="rId3"/>
    <p:sldMasterId id="2147483841" r:id="rId4"/>
    <p:sldMasterId id="2147483846" r:id="rId5"/>
    <p:sldMasterId id="2147483875" r:id="rId6"/>
  </p:sldMasterIdLst>
  <p:notesMasterIdLst>
    <p:notesMasterId r:id="rId25"/>
  </p:notesMasterIdLst>
  <p:handoutMasterIdLst>
    <p:handoutMasterId r:id="rId26"/>
  </p:handoutMasterIdLst>
  <p:sldIdLst>
    <p:sldId id="488" r:id="rId7"/>
    <p:sldId id="535" r:id="rId8"/>
    <p:sldId id="436" r:id="rId9"/>
    <p:sldId id="538" r:id="rId10"/>
    <p:sldId id="539" r:id="rId11"/>
    <p:sldId id="441" r:id="rId12"/>
    <p:sldId id="540" r:id="rId13"/>
    <p:sldId id="276" r:id="rId14"/>
    <p:sldId id="533" r:id="rId15"/>
    <p:sldId id="520" r:id="rId16"/>
    <p:sldId id="525" r:id="rId17"/>
    <p:sldId id="526" r:id="rId18"/>
    <p:sldId id="527" r:id="rId19"/>
    <p:sldId id="528" r:id="rId20"/>
    <p:sldId id="529" r:id="rId21"/>
    <p:sldId id="486" r:id="rId22"/>
    <p:sldId id="438" r:id="rId23"/>
    <p:sldId id="531" r:id="rId24"/>
  </p:sldIdLst>
  <p:sldSz cx="9144000" cy="5143500" type="screen16x9"/>
  <p:notesSz cx="7010400" cy="92964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gliardi, Jonathan" initials="GJ" lastIdx="1" clrIdx="0">
    <p:extLst>
      <p:ext uri="{19B8F6BF-5375-455C-9EA6-DF929625EA0E}">
        <p15:presenceInfo xmlns:p15="http://schemas.microsoft.com/office/powerpoint/2012/main" xmlns="" userId="S-1-5-21-2028020263-1110531401-1417889603-442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695"/>
    <a:srgbClr val="FF7C80"/>
    <a:srgbClr val="1C69C6"/>
    <a:srgbClr val="008080"/>
    <a:srgbClr val="225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9127" autoAdjust="0"/>
  </p:normalViewPr>
  <p:slideViewPr>
    <p:cSldViewPr snapToGrid="0">
      <p:cViewPr varScale="1">
        <p:scale>
          <a:sx n="88" d="100"/>
          <a:sy n="88" d="100"/>
        </p:scale>
        <p:origin x="-858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9" d="100"/>
        <a:sy n="109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98" y="8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Relationship Id="rId5" Type="http://schemas.microsoft.com/office/2011/relationships/chartStyle" Target="style1.xml"/><Relationship Id="rId4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CARTWRAL\Dropbox%20(SUNY%20Provost%20Office)\ANC\Completion\time_line_completi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600" b="1" i="0" u="none" strike="noStrike" kern="1200" cap="none" spc="0" normalizeH="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r>
              <a:rPr lang="en-US" sz="1600">
                <a:solidFill>
                  <a:schemeClr val="tx1"/>
                </a:solidFill>
                <a:latin typeface="+mn-lt"/>
              </a:rPr>
              <a:t>Population with tertiary education, 25-34 year-olds, % in same age group</a:t>
            </a:r>
          </a:p>
        </c:rich>
      </c:tx>
      <c:layout>
        <c:manualLayout>
          <c:xMode val="edge"/>
          <c:yMode val="edge"/>
          <c:x val="0.13603155842020825"/>
          <c:y val="3.1861900442622701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8083864314476891"/>
          <c:y val="0.11450008404517047"/>
          <c:w val="0.79582322390586702"/>
          <c:h val="0.81830528900705124"/>
        </c:manualLayout>
      </c:layout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Pt>
            <c:idx val="3"/>
            <c:spPr>
              <a:solidFill>
                <a:schemeClr val="accent2"/>
              </a:solidFill>
              <a:ln>
                <a:solidFill>
                  <a:schemeClr val="accent1"/>
                </a:solidFill>
              </a:ln>
              <a:effectLst/>
            </c:spPr>
          </c:dPt>
          <c:dPt>
            <c:idx val="25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Sheet1!$A$24:$A$38</c:f>
              <c:strCache>
                <c:ptCount val="15"/>
                <c:pt idx="0">
                  <c:v>France</c:v>
                </c:pt>
                <c:pt idx="1">
                  <c:v>Belgium</c:v>
                </c:pt>
                <c:pt idx="2">
                  <c:v>Sweden</c:v>
                </c:pt>
                <c:pt idx="3">
                  <c:v>United States</c:v>
                </c:pt>
                <c:pt idx="4">
                  <c:v>Israel</c:v>
                </c:pt>
                <c:pt idx="5">
                  <c:v>Norway</c:v>
                </c:pt>
                <c:pt idx="6">
                  <c:v>New Zealand</c:v>
                </c:pt>
                <c:pt idx="7">
                  <c:v>Australia</c:v>
                </c:pt>
                <c:pt idx="8">
                  <c:v>United Kingdom</c:v>
                </c:pt>
                <c:pt idx="9">
                  <c:v>Ireland</c:v>
                </c:pt>
                <c:pt idx="10">
                  <c:v>Luxembourg</c:v>
                </c:pt>
                <c:pt idx="11">
                  <c:v>Russia</c:v>
                </c:pt>
                <c:pt idx="12">
                  <c:v>Canada</c:v>
                </c:pt>
                <c:pt idx="13">
                  <c:v>Japan</c:v>
                </c:pt>
                <c:pt idx="14">
                  <c:v>Korea</c:v>
                </c:pt>
              </c:strCache>
            </c:strRef>
          </c:cat>
          <c:val>
            <c:numRef>
              <c:f>Sheet1!$B$24:$B$38</c:f>
              <c:numCache>
                <c:formatCode>General</c:formatCode>
                <c:ptCount val="15"/>
                <c:pt idx="0">
                  <c:v>42.9</c:v>
                </c:pt>
                <c:pt idx="1">
                  <c:v>42.98</c:v>
                </c:pt>
                <c:pt idx="2">
                  <c:v>43.47</c:v>
                </c:pt>
                <c:pt idx="3">
                  <c:v>44.04</c:v>
                </c:pt>
                <c:pt idx="4">
                  <c:v>44.49</c:v>
                </c:pt>
                <c:pt idx="5">
                  <c:v>45.01</c:v>
                </c:pt>
                <c:pt idx="6">
                  <c:v>46.86</c:v>
                </c:pt>
                <c:pt idx="7">
                  <c:v>47.230000000000011</c:v>
                </c:pt>
                <c:pt idx="8">
                  <c:v>47.86</c:v>
                </c:pt>
                <c:pt idx="9">
                  <c:v>49.2</c:v>
                </c:pt>
                <c:pt idx="10">
                  <c:v>49.879999999999995</c:v>
                </c:pt>
                <c:pt idx="11">
                  <c:v>56.96</c:v>
                </c:pt>
                <c:pt idx="12">
                  <c:v>57.260000000000012</c:v>
                </c:pt>
                <c:pt idx="13">
                  <c:v>58.55</c:v>
                </c:pt>
                <c:pt idx="14">
                  <c:v>65.679999999999978</c:v>
                </c:pt>
              </c:numCache>
            </c:numRef>
          </c:val>
        </c:ser>
        <c:dLbls>
          <c:showVal val="1"/>
        </c:dLbls>
        <c:gapWidth val="80"/>
        <c:overlap val="-20"/>
        <c:axId val="89872256"/>
        <c:axId val="89873792"/>
      </c:barChart>
      <c:catAx>
        <c:axId val="898722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73792"/>
        <c:crosses val="autoZero"/>
        <c:auto val="1"/>
        <c:lblAlgn val="ctr"/>
        <c:lblOffset val="100"/>
      </c:catAx>
      <c:valAx>
        <c:axId val="8987379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7225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800" dirty="0" smtClean="0">
                <a:solidFill>
                  <a:srgbClr val="FF0000"/>
                </a:solidFill>
              </a:rPr>
              <a:t>Example scenario</a:t>
            </a:r>
            <a:r>
              <a:rPr lang="en-US" sz="1800" dirty="0" smtClean="0"/>
              <a:t> of </a:t>
            </a:r>
            <a:r>
              <a:rPr lang="en-US" sz="1800" baseline="0" dirty="0" smtClean="0"/>
              <a:t>completions </a:t>
            </a:r>
            <a:r>
              <a:rPr lang="en-US" sz="1800" baseline="0" dirty="0"/>
              <a:t>vs. time</a:t>
            </a:r>
            <a:endParaRPr lang="en-US" sz="1800" dirty="0"/>
          </a:p>
        </c:rich>
      </c:tx>
      <c:spPr>
        <a:noFill/>
        <a:ln>
          <a:noFill/>
        </a:ln>
        <a:effectLst/>
      </c:spPr>
    </c:title>
    <c:plotArea>
      <c:layout/>
      <c:barChart>
        <c:barDir val="col"/>
        <c:grouping val="stacked"/>
        <c:ser>
          <c:idx val="1"/>
          <c:order val="0"/>
          <c:tx>
            <c:strRef>
              <c:f>Sheet1!$C$1</c:f>
              <c:strCache>
                <c:ptCount val="1"/>
                <c:pt idx="0">
                  <c:v>Current Trajectory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-100</c:v>
                </c:pt>
                <c:pt idx="2">
                  <c:v>-200</c:v>
                </c:pt>
                <c:pt idx="3">
                  <c:v>-300</c:v>
                </c:pt>
                <c:pt idx="4">
                  <c:v>-400</c:v>
                </c:pt>
                <c:pt idx="5">
                  <c:v>-500</c:v>
                </c:pt>
                <c:pt idx="6">
                  <c:v>-600</c:v>
                </c:pt>
                <c:pt idx="7">
                  <c:v>-700</c:v>
                </c:pt>
                <c:pt idx="8">
                  <c:v>-800</c:v>
                </c:pt>
                <c:pt idx="9">
                  <c:v>-900</c:v>
                </c:pt>
                <c:pt idx="10">
                  <c:v>-1000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Optimize Grad Rates &amp; Time to Degree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0</c:v>
                </c:pt>
                <c:pt idx="1">
                  <c:v>750</c:v>
                </c:pt>
                <c:pt idx="2">
                  <c:v>1500</c:v>
                </c:pt>
                <c:pt idx="3">
                  <c:v>4000</c:v>
                </c:pt>
                <c:pt idx="4">
                  <c:v>8000</c:v>
                </c:pt>
                <c:pt idx="5">
                  <c:v>12000</c:v>
                </c:pt>
                <c:pt idx="6">
                  <c:v>15500</c:v>
                </c:pt>
                <c:pt idx="7">
                  <c:v>18000</c:v>
                </c:pt>
                <c:pt idx="8">
                  <c:v>19000</c:v>
                </c:pt>
                <c:pt idx="9">
                  <c:v>20500</c:v>
                </c:pt>
                <c:pt idx="10">
                  <c:v>21000</c:v>
                </c:pt>
              </c:numCache>
            </c:numRef>
          </c:val>
        </c:ser>
        <c:ser>
          <c:idx val="3"/>
          <c:order val="2"/>
          <c:tx>
            <c:strRef>
              <c:f>Sheet1!$E$1</c:f>
              <c:strCache>
                <c:ptCount val="1"/>
                <c:pt idx="0">
                  <c:v>Increase Credentialing</c:v>
                </c:pt>
              </c:strCache>
            </c:strRef>
          </c:tx>
          <c:spPr>
            <a:solidFill>
              <a:srgbClr val="DB6225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0</c:v>
                </c:pt>
                <c:pt idx="1">
                  <c:v>500</c:v>
                </c:pt>
                <c:pt idx="2">
                  <c:v>3000</c:v>
                </c:pt>
                <c:pt idx="3">
                  <c:v>6000</c:v>
                </c:pt>
                <c:pt idx="4">
                  <c:v>8000</c:v>
                </c:pt>
                <c:pt idx="5">
                  <c:v>9000</c:v>
                </c:pt>
                <c:pt idx="6">
                  <c:v>10000</c:v>
                </c:pt>
                <c:pt idx="7">
                  <c:v>11000</c:v>
                </c:pt>
                <c:pt idx="8">
                  <c:v>12000</c:v>
                </c:pt>
                <c:pt idx="9">
                  <c:v>12000</c:v>
                </c:pt>
                <c:pt idx="10">
                  <c:v>12000</c:v>
                </c:pt>
              </c:numCache>
            </c:numRef>
          </c:val>
        </c:ser>
        <c:ser>
          <c:idx val="4"/>
          <c:order val="3"/>
          <c:tx>
            <c:strRef>
              <c:f>Sheet1!$F$1</c:f>
              <c:strCache>
                <c:ptCount val="1"/>
                <c:pt idx="0">
                  <c:v>Increase Traditional Enrollment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500</c:v>
                </c:pt>
                <c:pt idx="3">
                  <c:v>1500</c:v>
                </c:pt>
                <c:pt idx="4">
                  <c:v>3000</c:v>
                </c:pt>
                <c:pt idx="5">
                  <c:v>4000</c:v>
                </c:pt>
                <c:pt idx="6">
                  <c:v>7000</c:v>
                </c:pt>
                <c:pt idx="7">
                  <c:v>9000</c:v>
                </c:pt>
                <c:pt idx="8">
                  <c:v>10000</c:v>
                </c:pt>
                <c:pt idx="9">
                  <c:v>10500</c:v>
                </c:pt>
                <c:pt idx="10">
                  <c:v>11000</c:v>
                </c:pt>
              </c:numCache>
            </c:numRef>
          </c:val>
        </c:ser>
        <c:ser>
          <c:idx val="5"/>
          <c:order val="4"/>
          <c:tx>
            <c:strRef>
              <c:f>Sheet1!$G$1</c:f>
              <c:strCache>
                <c:ptCount val="1"/>
                <c:pt idx="0">
                  <c:v>Increase Online Enrollment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Sheet1!$G$2:$G$12</c:f>
              <c:numCache>
                <c:formatCode>General</c:formatCode>
                <c:ptCount val="11"/>
                <c:pt idx="0">
                  <c:v>0</c:v>
                </c:pt>
                <c:pt idx="1">
                  <c:v>500</c:v>
                </c:pt>
                <c:pt idx="2">
                  <c:v>3000</c:v>
                </c:pt>
                <c:pt idx="3">
                  <c:v>6000</c:v>
                </c:pt>
                <c:pt idx="4">
                  <c:v>7500</c:v>
                </c:pt>
                <c:pt idx="5">
                  <c:v>9000</c:v>
                </c:pt>
                <c:pt idx="6">
                  <c:v>10500</c:v>
                </c:pt>
                <c:pt idx="7">
                  <c:v>11500</c:v>
                </c:pt>
                <c:pt idx="8">
                  <c:v>12000</c:v>
                </c:pt>
                <c:pt idx="9">
                  <c:v>12500</c:v>
                </c:pt>
                <c:pt idx="10">
                  <c:v>13000</c:v>
                </c:pt>
              </c:numCache>
            </c:numRef>
          </c:val>
        </c:ser>
        <c:dLbls/>
        <c:overlap val="100"/>
        <c:axId val="74965376"/>
        <c:axId val="7496691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gradFill rotWithShape="1">
                    <a:gsLst>
                      <a:gs pos="0">
                        <a:schemeClr val="accent1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1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1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Sheet1!$B$2:$B$12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3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6</c:v>
                      </c:pt>
                      <c:pt idx="7">
                        <c:v>7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10</c:v>
                      </c:pt>
                    </c:numCache>
                  </c:numRef>
                </c:val>
              </c15:ser>
            </c15:filteredBarSeries>
            <c15:filteredBarSeries>
              <c15:ser>
                <c:idx val="6"/>
                <c:order val="6"/>
                <c:spPr>
                  <a:gradFill rotWithShape="1">
                    <a:gsLst>
                      <a:gs pos="0">
                        <a:schemeClr val="accent1">
                          <a:lumMod val="60000"/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1">
                          <a:lumMod val="60000"/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1">
                          <a:lumMod val="60000"/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Sheet1!$H$2:$H$12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0</c:v>
                      </c:pt>
                      <c:pt idx="1">
                        <c:v>1650</c:v>
                      </c:pt>
                      <c:pt idx="2">
                        <c:v>7800</c:v>
                      </c:pt>
                      <c:pt idx="3">
                        <c:v>17200</c:v>
                      </c:pt>
                      <c:pt idx="4">
                        <c:v>26100</c:v>
                      </c:pt>
                      <c:pt idx="5">
                        <c:v>33500</c:v>
                      </c:pt>
                      <c:pt idx="6">
                        <c:v>42400</c:v>
                      </c:pt>
                      <c:pt idx="7">
                        <c:v>48800</c:v>
                      </c:pt>
                      <c:pt idx="8">
                        <c:v>52200</c:v>
                      </c:pt>
                      <c:pt idx="9">
                        <c:v>54600</c:v>
                      </c:pt>
                      <c:pt idx="10">
                        <c:v>56000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749653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966912"/>
        <c:crosses val="autoZero"/>
        <c:auto val="1"/>
        <c:lblAlgn val="ctr"/>
        <c:lblOffset val="100"/>
        <c:tickMarkSkip val="1"/>
      </c:catAx>
      <c:valAx>
        <c:axId val="749669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965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0.74622</cdr:x>
      <cdr:y>0.47127</cdr:y>
    </cdr:from>
    <cdr:to>
      <cdr:x>0.97072</cdr:x>
      <cdr:y>0.89677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318504" y="2066302"/>
          <a:ext cx="1900914" cy="1865618"/>
        </a:xfrm>
        <a:prstGeom xmlns:a="http://schemas.openxmlformats.org/drawingml/2006/main" prst="rect">
          <a:avLst/>
        </a:prstGeom>
        <a:solidFill xmlns:a="http://schemas.openxmlformats.org/drawingml/2006/main">
          <a:srgbClr val="002060"/>
        </a:solidFill>
        <a:ln xmlns:a="http://schemas.openxmlformats.org/drawingml/2006/main">
          <a:solidFill>
            <a:srgbClr val="00206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 smtClean="0">
              <a:solidFill>
                <a:schemeClr val="bg1"/>
              </a:solidFill>
            </a:rPr>
            <a:t>According to the OECD (2015), the United States had the </a:t>
          </a:r>
          <a:r>
            <a:rPr lang="en-US" sz="1400" b="1" dirty="0" smtClean="0">
              <a:solidFill>
                <a:schemeClr val="bg1"/>
              </a:solidFill>
            </a:rPr>
            <a:t>12</a:t>
          </a:r>
          <a:r>
            <a:rPr lang="en-US" sz="1400" b="1" baseline="30000" dirty="0" smtClean="0">
              <a:solidFill>
                <a:schemeClr val="bg1"/>
              </a:solidFill>
            </a:rPr>
            <a:t>th</a:t>
          </a:r>
          <a:r>
            <a:rPr lang="en-US" sz="1400" b="1" dirty="0" smtClean="0">
              <a:solidFill>
                <a:schemeClr val="bg1"/>
              </a:solidFill>
            </a:rPr>
            <a:t> highest rate of tertiary (postsecondary) educational attainment rate among young adults.</a:t>
          </a:r>
          <a:endParaRPr lang="en-US" sz="1400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50" tIns="46576" rIns="93150" bIns="4657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50" tIns="46576" rIns="93150" bIns="46576" rtlCol="0"/>
          <a:lstStyle>
            <a:lvl1pPr algn="r">
              <a:defRPr sz="1200"/>
            </a:lvl1pPr>
          </a:lstStyle>
          <a:p>
            <a:fld id="{1DA6535B-79C2-403C-9D99-177184D1B724}" type="datetimeFigureOut">
              <a:rPr lang="en-US" smtClean="0"/>
              <a:pPr/>
              <a:t>10/22/2015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50" tIns="46576" rIns="93150" bIns="4657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50" tIns="46576" rIns="93150" bIns="46576" rtlCol="0" anchor="b"/>
          <a:lstStyle>
            <a:lvl1pPr algn="r">
              <a:defRPr sz="1200"/>
            </a:lvl1pPr>
          </a:lstStyle>
          <a:p>
            <a:fld id="{2FF56A78-F735-4FF7-936E-EB7CD8A758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777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50" tIns="46576" rIns="93150" bIns="4657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50" tIns="46576" rIns="93150" bIns="46576" rtlCol="0"/>
          <a:lstStyle>
            <a:lvl1pPr algn="r">
              <a:defRPr sz="1200"/>
            </a:lvl1pPr>
          </a:lstStyle>
          <a:p>
            <a:fld id="{7D51B53F-C075-49F7-AD4B-CDC7F3DD4EFC}" type="datetimeFigureOut">
              <a:rPr lang="en-US" smtClean="0"/>
              <a:pPr/>
              <a:t>10/22/2015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465138"/>
            <a:ext cx="5576888" cy="3138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0" tIns="46576" rIns="93150" bIns="4657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49958" y="3759201"/>
            <a:ext cx="6321777" cy="5070766"/>
          </a:xfrm>
          <a:prstGeom prst="rect">
            <a:avLst/>
          </a:prstGeom>
        </p:spPr>
        <p:txBody>
          <a:bodyPr vert="horz" lIns="93150" tIns="46576" rIns="93150" bIns="46576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50" tIns="46576" rIns="93150" bIns="4657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50" tIns="46576" rIns="93150" bIns="46576" rtlCol="0" anchor="b"/>
          <a:lstStyle>
            <a:lvl1pPr algn="r">
              <a:defRPr sz="1200"/>
            </a:lvl1pPr>
          </a:lstStyle>
          <a:p>
            <a:fld id="{896BC32B-007C-40AA-A4A5-89016920A6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14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85750" indent="-285750" algn="l" defTabSz="685800" rtl="0" eaLnBrk="1" latinLnBrk="0" hangingPunct="1">
      <a:buFont typeface="Arial" panose="020B0604020202020204" pitchFamily="34" charset="0"/>
      <a:buChar char="•"/>
      <a:defRPr sz="1400" b="1" kern="1200">
        <a:solidFill>
          <a:schemeClr val="tx1"/>
        </a:solidFill>
        <a:latin typeface="+mn-lt"/>
        <a:ea typeface="+mn-ea"/>
        <a:cs typeface="+mn-cs"/>
      </a:defRPr>
    </a:lvl1pPr>
    <a:lvl2pPr marL="628650" indent="-285750" algn="l" defTabSz="685800" rtl="0" eaLnBrk="1" latinLnBrk="0" hangingPunct="1">
      <a:buFont typeface="Arial" panose="020B0604020202020204" pitchFamily="34" charset="0"/>
      <a:buChar char="•"/>
      <a:defRPr sz="1400" b="1" kern="1200">
        <a:solidFill>
          <a:schemeClr val="tx1"/>
        </a:solidFill>
        <a:latin typeface="+mn-lt"/>
        <a:ea typeface="+mn-ea"/>
        <a:cs typeface="+mn-cs"/>
      </a:defRPr>
    </a:lvl2pPr>
    <a:lvl3pPr marL="971550" indent="-285750" algn="l" defTabSz="685800" rtl="0" eaLnBrk="1" latinLnBrk="0" hangingPunct="1">
      <a:buFont typeface="Arial" panose="020B0604020202020204" pitchFamily="34" charset="0"/>
      <a:buChar char="•"/>
      <a:defRPr sz="1400" b="1" kern="1200">
        <a:solidFill>
          <a:schemeClr val="tx1"/>
        </a:solidFill>
        <a:latin typeface="+mn-lt"/>
        <a:ea typeface="+mn-ea"/>
        <a:cs typeface="+mn-cs"/>
      </a:defRPr>
    </a:lvl3pPr>
    <a:lvl4pPr marL="1314450" indent="-285750" algn="l" defTabSz="685800" rtl="0" eaLnBrk="1" latinLnBrk="0" hangingPunct="1">
      <a:buFont typeface="Arial" panose="020B0604020202020204" pitchFamily="34" charset="0"/>
      <a:buChar char="•"/>
      <a:defRPr sz="1400" b="1" kern="1200">
        <a:solidFill>
          <a:schemeClr val="tx1"/>
        </a:solidFill>
        <a:latin typeface="+mn-lt"/>
        <a:ea typeface="+mn-ea"/>
        <a:cs typeface="+mn-cs"/>
      </a:defRPr>
    </a:lvl4pPr>
    <a:lvl5pPr marL="1657350" indent="-285750" algn="l" defTabSz="685800" rtl="0" eaLnBrk="1" latinLnBrk="0" hangingPunct="1">
      <a:buFont typeface="Arial" panose="020B0604020202020204" pitchFamily="34" charset="0"/>
      <a:buChar char="•"/>
      <a:defRPr sz="1400" b="1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2714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C32B-007C-40AA-A4A5-89016920A63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95338" y="482600"/>
            <a:ext cx="5756275" cy="32385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1601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03BFD-612D-4CB7-A213-F8091218147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95338" y="482600"/>
            <a:ext cx="5756275" cy="32385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2999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C32B-007C-40AA-A4A5-89016920A63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795338" y="482600"/>
            <a:ext cx="5756275" cy="32385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759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C32B-007C-40AA-A4A5-89016920A63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795338" y="482600"/>
            <a:ext cx="5756275" cy="3238500"/>
          </a:xfrm>
        </p:spPr>
      </p:sp>
      <p:sp>
        <p:nvSpPr>
          <p:cNvPr id="7" name="Notes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0411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C32B-007C-40AA-A4A5-89016920A63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795338" y="482600"/>
            <a:ext cx="5756275" cy="32385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1301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C32B-007C-40AA-A4A5-89016920A63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795338" y="482600"/>
            <a:ext cx="5756275" cy="32385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1977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C32B-007C-40AA-A4A5-89016920A63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100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C32B-007C-40AA-A4A5-89016920A63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094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29281-11AD-42C0-8917-A67AA253679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2625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4278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52411-BD8B-429F-B633-25E40D07A15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582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C32B-007C-40AA-A4A5-89016920A63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3703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52411-BD8B-429F-B633-25E40D07A155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7668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C32B-007C-40AA-A4A5-89016920A63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1178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6109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29281-11AD-42C0-8917-A67AA253679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9384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03BFD-612D-4CB7-A213-F8091218147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Slide Image Placeholder 6"/>
          <p:cNvSpPr>
            <a:spLocks noGrp="1" noRot="1" noChangeAspect="1"/>
          </p:cNvSpPr>
          <p:nvPr>
            <p:ph type="sldImg"/>
          </p:nvPr>
        </p:nvSpPr>
        <p:spPr>
          <a:xfrm>
            <a:off x="733425" y="466725"/>
            <a:ext cx="5575300" cy="3136900"/>
          </a:xfrm>
        </p:spPr>
      </p:sp>
      <p:sp>
        <p:nvSpPr>
          <p:cNvPr id="2" name="Notes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795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DCD1C49-BEDD-48E5-BC73-E1006FB6AE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4EB2-327E-403F-8099-5AC2B9CAB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4" descr="SUNY_blue_bkgrnd-0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SUNY_logo_bottom-01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930" y="13097"/>
            <a:ext cx="9144001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SUNY_trans_circles_top-01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9" y="-13096"/>
            <a:ext cx="9144000" cy="514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08839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 sz="1800" dirty="0">
              <a:solidFill>
                <a:srgbClr val="FFFF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6718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189"/>
            <a:fld id="{E77179C6-F800-451C-BD23-C7E8CE659C7C}" type="datetimeFigureOut">
              <a:rPr lang="en-US" smtClean="0">
                <a:solidFill>
                  <a:srgbClr val="1769A1"/>
                </a:solidFill>
              </a:rPr>
              <a:pPr defTabSz="457189"/>
              <a:t>10/22/2015</a:t>
            </a:fld>
            <a:endParaRPr lang="en-US" dirty="0">
              <a:solidFill>
                <a:srgbClr val="1769A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457189"/>
            <a:endParaRPr lang="en-US" dirty="0">
              <a:solidFill>
                <a:srgbClr val="1769A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189"/>
            <a:fld id="{573908C0-EA3D-4A0C-BB08-A99B9A57F480}" type="slidenum">
              <a:rPr lang="en-US" smtClean="0">
                <a:solidFill>
                  <a:srgbClr val="1769A1"/>
                </a:solidFill>
              </a:rPr>
              <a:pPr defTabSz="457189"/>
              <a:t>‹#›</a:t>
            </a:fld>
            <a:endParaRPr lang="en-US" dirty="0">
              <a:solidFill>
                <a:srgbClr val="1769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5051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4049712"/>
          </a:xfrm>
          <a:prstGeom prst="rect">
            <a:avLst/>
          </a:prstGeom>
          <a:solidFill>
            <a:srgbClr val="166BA4">
              <a:alpha val="75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n-US" sz="1800" dirty="0">
              <a:solidFill>
                <a:srgbClr val="FFFFFE"/>
              </a:solidFill>
            </a:endParaRPr>
          </a:p>
        </p:txBody>
      </p:sp>
      <p:pic>
        <p:nvPicPr>
          <p:cNvPr id="4" name="Picture 3" descr="SUNYRF_LOGO.F_4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29" y="117589"/>
            <a:ext cx="1325015" cy="8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562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UNYRF_LOGO.F_4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29" y="117589"/>
            <a:ext cx="1325015" cy="848693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349568" y="1093785"/>
            <a:ext cx="8794433" cy="0"/>
          </a:xfrm>
          <a:prstGeom prst="line">
            <a:avLst/>
          </a:prstGeom>
          <a:ln>
            <a:solidFill>
              <a:srgbClr val="166BA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07028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 sz="1800" dirty="0">
              <a:solidFill>
                <a:srgbClr val="FFFF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494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189"/>
            <a:fld id="{E77179C6-F800-451C-BD23-C7E8CE659C7C}" type="datetimeFigureOut">
              <a:rPr lang="en-US" smtClean="0">
                <a:solidFill>
                  <a:srgbClr val="1769A1"/>
                </a:solidFill>
              </a:rPr>
              <a:pPr defTabSz="457189"/>
              <a:t>10/22/2015</a:t>
            </a:fld>
            <a:endParaRPr lang="en-US" dirty="0">
              <a:solidFill>
                <a:srgbClr val="1769A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457189"/>
            <a:endParaRPr lang="en-US" dirty="0">
              <a:solidFill>
                <a:srgbClr val="1769A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189"/>
            <a:fld id="{573908C0-EA3D-4A0C-BB08-A99B9A57F480}" type="slidenum">
              <a:rPr lang="en-US" smtClean="0">
                <a:solidFill>
                  <a:srgbClr val="1769A1"/>
                </a:solidFill>
              </a:rPr>
              <a:pPr defTabSz="457189"/>
              <a:t>‹#›</a:t>
            </a:fld>
            <a:endParaRPr lang="en-US" dirty="0">
              <a:solidFill>
                <a:srgbClr val="1769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5309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4049712"/>
          </a:xfrm>
          <a:prstGeom prst="rect">
            <a:avLst/>
          </a:prstGeom>
          <a:solidFill>
            <a:srgbClr val="166BA4">
              <a:alpha val="75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n-US" sz="1800" dirty="0">
              <a:solidFill>
                <a:srgbClr val="FFFFFE"/>
              </a:solidFill>
            </a:endParaRPr>
          </a:p>
        </p:txBody>
      </p:sp>
      <p:pic>
        <p:nvPicPr>
          <p:cNvPr id="4" name="Picture 3" descr="SUNYRF_LOGO.F_4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29" y="117589"/>
            <a:ext cx="1325015" cy="8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5409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UNYRF_LOGO.F_4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29" y="117589"/>
            <a:ext cx="1325015" cy="848693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349568" y="1093785"/>
            <a:ext cx="8794433" cy="0"/>
          </a:xfrm>
          <a:prstGeom prst="line">
            <a:avLst/>
          </a:prstGeom>
          <a:ln>
            <a:solidFill>
              <a:srgbClr val="166BA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8759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 sz="1800" dirty="0">
              <a:solidFill>
                <a:srgbClr val="FFFF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9612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189"/>
            <a:fld id="{E77179C6-F800-451C-BD23-C7E8CE659C7C}" type="datetimeFigureOut">
              <a:rPr lang="en-US" smtClean="0">
                <a:solidFill>
                  <a:srgbClr val="1769A1"/>
                </a:solidFill>
              </a:rPr>
              <a:pPr defTabSz="457189"/>
              <a:t>10/22/2015</a:t>
            </a:fld>
            <a:endParaRPr lang="en-US" dirty="0">
              <a:solidFill>
                <a:srgbClr val="1769A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457189"/>
            <a:endParaRPr lang="en-US" dirty="0">
              <a:solidFill>
                <a:srgbClr val="1769A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189"/>
            <a:fld id="{573908C0-EA3D-4A0C-BB08-A99B9A57F480}" type="slidenum">
              <a:rPr lang="en-US" smtClean="0">
                <a:solidFill>
                  <a:srgbClr val="1769A1"/>
                </a:solidFill>
              </a:rPr>
              <a:pPr defTabSz="457189"/>
              <a:t>‹#›</a:t>
            </a:fld>
            <a:endParaRPr lang="en-US" dirty="0">
              <a:solidFill>
                <a:srgbClr val="1769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77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42892">
              <a:defRPr/>
            </a:pPr>
            <a:fld id="{1A72FB8B-95E3-4916-9C59-5D3D127F7281}" type="slidenum">
              <a:rPr lang="en-US" smtClean="0"/>
              <a:pPr defTabSz="342892"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382246"/>
            <a:ext cx="5554133" cy="650687"/>
          </a:xfrm>
          <a:prstGeom prst="rect">
            <a:avLst/>
          </a:prstGeom>
          <a:solidFill>
            <a:srgbClr val="009E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2245"/>
            <a:ext cx="5554133" cy="650688"/>
          </a:xfrm>
        </p:spPr>
        <p:txBody>
          <a:bodyPr>
            <a:no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6880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4049712"/>
          </a:xfrm>
          <a:prstGeom prst="rect">
            <a:avLst/>
          </a:prstGeom>
          <a:solidFill>
            <a:srgbClr val="166BA4">
              <a:alpha val="75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sz="1800" dirty="0">
              <a:solidFill>
                <a:srgbClr val="FFFFFE"/>
              </a:solidFill>
            </a:endParaRPr>
          </a:p>
        </p:txBody>
      </p:sp>
      <p:pic>
        <p:nvPicPr>
          <p:cNvPr id="4" name="Picture 3" descr="SUNYRF_LOGO.F_4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28" y="117588"/>
            <a:ext cx="1325015" cy="8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35183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UNYRF_LOGO.F_4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28" y="117588"/>
            <a:ext cx="1325015" cy="8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9167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srgbClr val="FFFF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268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42892">
              <a:defRPr/>
            </a:pPr>
            <a:fld id="{1A72FB8B-95E3-4916-9C59-5D3D127F7281}" type="slidenum">
              <a:rPr lang="en-US" smtClean="0"/>
              <a:pPr defTabSz="342892"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82211" y="1383093"/>
            <a:ext cx="4433139" cy="3165475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082211" y="1383093"/>
            <a:ext cx="4433139" cy="316547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8650" y="1435100"/>
            <a:ext cx="3346450" cy="30241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2702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42892">
              <a:defRPr/>
            </a:pPr>
            <a:fld id="{1A72FB8B-95E3-4916-9C59-5D3D127F7281}" type="slidenum">
              <a:rPr lang="en-US" smtClean="0"/>
              <a:pPr defTabSz="342892"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382246"/>
            <a:ext cx="5554133" cy="650687"/>
          </a:xfrm>
          <a:prstGeom prst="rect">
            <a:avLst/>
          </a:prstGeom>
          <a:solidFill>
            <a:srgbClr val="009E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2245"/>
            <a:ext cx="5554133" cy="650688"/>
          </a:xfrm>
        </p:spPr>
        <p:txBody>
          <a:bodyPr>
            <a:no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3931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C4EB2-327E-403F-8099-5AC2B9CAB2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4551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171AF-962F-487B-ABD2-6BE3C4A0A862}" type="datetime1">
              <a:rPr lang="en-US" smtClean="0"/>
              <a:pPr>
                <a:defRPr/>
              </a:pPr>
              <a:t>10/22/2015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58553-0875-4CF0-B814-0570886D29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7689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DCD1C49-BEDD-48E5-BC73-E1006FB6AE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10/22/2015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4EB2-327E-403F-8099-5AC2B9CAB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4" descr="SUNY_blue_bkgrnd-0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 descr="SUNY_logo_bottom-01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930" y="13097"/>
            <a:ext cx="9144001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SUNY_trans_circles_top-01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9" y="-13096"/>
            <a:ext cx="9144000" cy="514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31604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4049712"/>
          </a:xfrm>
          <a:prstGeom prst="rect">
            <a:avLst/>
          </a:prstGeom>
          <a:solidFill>
            <a:srgbClr val="166BA4">
              <a:alpha val="75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>
              <a:defRPr/>
            </a:pPr>
            <a:endParaRPr lang="en-US" sz="1800" dirty="0">
              <a:solidFill>
                <a:srgbClr val="FFFFFE"/>
              </a:solidFill>
            </a:endParaRPr>
          </a:p>
        </p:txBody>
      </p:sp>
      <p:pic>
        <p:nvPicPr>
          <p:cNvPr id="4" name="Picture 3" descr="SUNYRF_LOGO.F_4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29" y="117589"/>
            <a:ext cx="1325015" cy="8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114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UNYRF_LOGO.F_4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29" y="117589"/>
            <a:ext cx="1325015" cy="848693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349568" y="1093785"/>
            <a:ext cx="8794433" cy="0"/>
          </a:xfrm>
          <a:prstGeom prst="line">
            <a:avLst/>
          </a:prstGeom>
          <a:ln>
            <a:solidFill>
              <a:srgbClr val="166BA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25031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.jpe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.jpg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1" y="-14288"/>
            <a:ext cx="9135565" cy="5157788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-16669"/>
            <a:ext cx="9144000" cy="5160169"/>
          </a:xfrm>
          <a:prstGeom prst="rect">
            <a:avLst/>
          </a:prstGeom>
          <a:gradFill flip="none" rotWithShape="1">
            <a:gsLst>
              <a:gs pos="0">
                <a:srgbClr val="023873"/>
              </a:gs>
              <a:gs pos="100000">
                <a:srgbClr val="023873">
                  <a:alpha val="3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9E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SUNY_NEW_LOGO_287_White.eps"/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5434" t="29708" b="27572"/>
          <a:stretch/>
        </p:blipFill>
        <p:spPr>
          <a:xfrm>
            <a:off x="0" y="4781550"/>
            <a:ext cx="1847850" cy="3651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78164" y="483737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defTabSz="342892">
              <a:defRPr/>
            </a:pPr>
            <a:fld id="{1A72FB8B-95E3-4916-9C59-5D3D127F7281}" type="slidenum">
              <a:rPr lang="en-US" smtClean="0"/>
              <a:pPr defTabSz="342892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0432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80" r:id="rId2"/>
    <p:sldLayoutId id="2147483796" r:id="rId3"/>
    <p:sldLayoutId id="2147483795" r:id="rId4"/>
    <p:sldLayoutId id="2147483770" r:id="rId5"/>
    <p:sldLayoutId id="2147483798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.jp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1" y="-14288"/>
            <a:ext cx="9135565" cy="51577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9E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SUNY_NEW_LOGO_287_White.eps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5434" t="29708" b="27572"/>
          <a:stretch/>
        </p:blipFill>
        <p:spPr>
          <a:xfrm>
            <a:off x="0" y="4781550"/>
            <a:ext cx="1847850" cy="36512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78164" y="483737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defTabSz="342892">
              <a:defRPr/>
            </a:pPr>
            <a:fld id="{1A72FB8B-95E3-4916-9C59-5D3D127F7281}" type="slidenum">
              <a:rPr lang="en-US" smtClean="0"/>
              <a:pPr defTabSz="342892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732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 20.jpg"/>
          <p:cNvPicPr>
            <a:picLocks noChangeAspect="1"/>
          </p:cNvPicPr>
          <p:nvPr userDrawn="1"/>
        </p:nvPicPr>
        <p:blipFill>
          <a:blip r:embed="rId6" cstate="print">
            <a:alphaModFix am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004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</p:sldLayoutIdLst>
  <p:timing>
    <p:tnLst>
      <p:par>
        <p:cTn id="1" dur="indefinite" restart="never" nodeType="tmRoot"/>
      </p:par>
    </p:tnLst>
  </p:timing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 20.jpg"/>
          <p:cNvPicPr>
            <a:picLocks noChangeAspect="1"/>
          </p:cNvPicPr>
          <p:nvPr userDrawn="1"/>
        </p:nvPicPr>
        <p:blipFill>
          <a:blip r:embed="rId6" cstate="print">
            <a:alphaModFix am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951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</p:sldLayoutIdLst>
  <p:timing>
    <p:tnLst>
      <p:par>
        <p:cTn id="1" dur="indefinite" restart="never" nodeType="tmRoot"/>
      </p:par>
    </p:tnLst>
  </p:timing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 20.jpg"/>
          <p:cNvPicPr>
            <a:picLocks noChangeAspect="1"/>
          </p:cNvPicPr>
          <p:nvPr userDrawn="1"/>
        </p:nvPicPr>
        <p:blipFill>
          <a:blip r:embed="rId6" cstate="print">
            <a:alphaModFix am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006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</p:sldLayoutIdLst>
  <p:timing>
    <p:tnLst>
      <p:par>
        <p:cTn id="1" dur="indefinite" restart="never" nodeType="tmRoot"/>
      </p:par>
    </p:tnLst>
  </p:timing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 20.jpg"/>
          <p:cNvPicPr>
            <a:picLocks noChangeAspect="1"/>
          </p:cNvPicPr>
          <p:nvPr userDrawn="1"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084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12453" y="823720"/>
            <a:ext cx="53687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prstClr val="white"/>
                </a:solidFill>
                <a:latin typeface="Arial"/>
                <a:cs typeface="Arial"/>
              </a:rPr>
              <a:t>Our Strategic Agenda</a:t>
            </a:r>
            <a:endParaRPr lang="en-US" sz="6000" b="1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3577008"/>
            <a:ext cx="9144000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Provost Alexander N. Cartwright</a:t>
            </a:r>
          </a:p>
          <a:p>
            <a:pPr algn="ctr"/>
            <a:r>
              <a:rPr lang="en-US" sz="1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University Faculty Senate </a:t>
            </a:r>
            <a:r>
              <a:rPr lang="en-US" sz="1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• October 23, 2015</a:t>
            </a:r>
          </a:p>
        </p:txBody>
      </p:sp>
    </p:spTree>
    <p:extLst>
      <p:ext uri="{BB962C8B-B14F-4D97-AF65-F5344CB8AC3E}">
        <p14:creationId xmlns:p14="http://schemas.microsoft.com/office/powerpoint/2010/main" xmlns="" val="76823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/>
          <p:cNvSpPr/>
          <p:nvPr/>
        </p:nvSpPr>
        <p:spPr>
          <a:xfrm>
            <a:off x="2948359" y="2674260"/>
            <a:ext cx="1000788" cy="409725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0" y="22263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SUNY’s Completion </a:t>
            </a:r>
            <a:r>
              <a:rPr lang="en-US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Agenda: The Problem Statement </a:t>
            </a:r>
            <a:endParaRPr lang="en-US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99630" y="858255"/>
            <a:ext cx="2009180" cy="15805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" name="TextBox 8"/>
          <p:cNvSpPr txBox="1"/>
          <p:nvPr/>
        </p:nvSpPr>
        <p:spPr>
          <a:xfrm>
            <a:off x="1212874" y="1638170"/>
            <a:ext cx="817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8212" y="2725764"/>
            <a:ext cx="934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Attrition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12499" y="2543239"/>
            <a:ext cx="2621626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Total Completions includes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Degrees and Certificates</a:t>
            </a:r>
          </a:p>
        </p:txBody>
      </p:sp>
      <p:pic>
        <p:nvPicPr>
          <p:cNvPr id="14" name="Picture 13" descr="suny logo white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9116" y="833265"/>
            <a:ext cx="1585913" cy="1630534"/>
          </a:xfrm>
          <a:prstGeom prst="rect">
            <a:avLst/>
          </a:prstGeom>
          <a:effectLst>
            <a:outerShdw blurRad="228600" sx="102000" sy="102000" algn="ctr" rotWithShape="0">
              <a:prstClr val="black">
                <a:alpha val="44000"/>
              </a:prst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1135145" y="741700"/>
            <a:ext cx="1320405" cy="612915"/>
            <a:chOff x="379243" y="2450146"/>
            <a:chExt cx="1760539" cy="817216"/>
          </a:xfrm>
        </p:grpSpPr>
        <p:sp>
          <p:nvSpPr>
            <p:cNvPr id="8" name="TextBox 7"/>
            <p:cNvSpPr txBox="1"/>
            <p:nvPr/>
          </p:nvSpPr>
          <p:spPr>
            <a:xfrm>
              <a:off x="379243" y="2450146"/>
              <a:ext cx="1673362" cy="533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Transfers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1118226" y="3267362"/>
              <a:ext cx="1021556" cy="0"/>
            </a:xfrm>
            <a:prstGeom prst="straightConnector1">
              <a:avLst/>
            </a:prstGeom>
            <a:ln w="1174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Arrow Connector 15"/>
          <p:cNvCxnSpPr/>
          <p:nvPr/>
        </p:nvCxnSpPr>
        <p:spPr>
          <a:xfrm>
            <a:off x="1679004" y="2120105"/>
            <a:ext cx="766167" cy="0"/>
          </a:xfrm>
          <a:prstGeom prst="straightConnector1">
            <a:avLst/>
          </a:prstGeom>
          <a:ln w="1174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404220" y="2438456"/>
            <a:ext cx="0" cy="368474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383347" y="1401645"/>
            <a:ext cx="558494" cy="0"/>
          </a:xfrm>
          <a:prstGeom prst="straightConnector1">
            <a:avLst/>
          </a:prstGeom>
          <a:ln w="1174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353978" y="1963457"/>
            <a:ext cx="587863" cy="0"/>
          </a:xfrm>
          <a:prstGeom prst="straightConnector1">
            <a:avLst/>
          </a:prstGeom>
          <a:ln w="1174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4383347" y="1939129"/>
            <a:ext cx="1018570" cy="475531"/>
            <a:chOff x="4991907" y="3427064"/>
            <a:chExt cx="1358093" cy="634041"/>
          </a:xfrm>
        </p:grpSpPr>
        <p:cxnSp>
          <p:nvCxnSpPr>
            <p:cNvPr id="26" name="Straight Arrow Connector 25"/>
            <p:cNvCxnSpPr/>
            <p:nvPr/>
          </p:nvCxnSpPr>
          <p:spPr>
            <a:xfrm flipH="1">
              <a:off x="4991907" y="4005116"/>
              <a:ext cx="1358093" cy="0"/>
            </a:xfrm>
            <a:prstGeom prst="straightConnector1">
              <a:avLst/>
            </a:prstGeom>
            <a:ln w="1174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6293002" y="3427064"/>
              <a:ext cx="0" cy="634041"/>
            </a:xfrm>
            <a:prstGeom prst="straightConnector1">
              <a:avLst/>
            </a:prstGeom>
            <a:ln w="1174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Straight Arrow Connector 28"/>
          <p:cNvCxnSpPr/>
          <p:nvPr/>
        </p:nvCxnSpPr>
        <p:spPr>
          <a:xfrm>
            <a:off x="6210794" y="1930468"/>
            <a:ext cx="450245" cy="0"/>
          </a:xfrm>
          <a:prstGeom prst="straightConnector1">
            <a:avLst/>
          </a:prstGeom>
          <a:ln w="1174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0" y="3943171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5695"/>
                </a:solidFill>
              </a:rPr>
              <a:t>Increasing Completions can be accomplished by:</a:t>
            </a:r>
          </a:p>
          <a:p>
            <a:pPr algn="ctr"/>
            <a:r>
              <a:rPr lang="en-US" sz="1800" dirty="0" smtClean="0">
                <a:solidFill>
                  <a:srgbClr val="005695"/>
                </a:solidFill>
              </a:rPr>
              <a:t>1</a:t>
            </a:r>
            <a:r>
              <a:rPr lang="en-US" sz="1800" dirty="0">
                <a:solidFill>
                  <a:srgbClr val="005695"/>
                </a:solidFill>
              </a:rPr>
              <a:t>) Increasing Retention Rates and Graduation Rates (Decreasing Attrition)</a:t>
            </a:r>
          </a:p>
          <a:p>
            <a:pPr algn="ctr"/>
            <a:r>
              <a:rPr lang="en-US" sz="1800" dirty="0" smtClean="0">
                <a:solidFill>
                  <a:srgbClr val="005695"/>
                </a:solidFill>
              </a:rPr>
              <a:t>2</a:t>
            </a:r>
            <a:r>
              <a:rPr lang="en-US" sz="1800" dirty="0">
                <a:solidFill>
                  <a:srgbClr val="005695"/>
                </a:solidFill>
              </a:rPr>
              <a:t>) Increasing Credentialing (Certificates / Accelerated Degrees)</a:t>
            </a:r>
          </a:p>
          <a:p>
            <a:pPr algn="ctr"/>
            <a:r>
              <a:rPr lang="en-US" sz="1800" dirty="0" smtClean="0">
                <a:solidFill>
                  <a:srgbClr val="005695"/>
                </a:solidFill>
              </a:rPr>
              <a:t>3</a:t>
            </a:r>
            <a:r>
              <a:rPr lang="en-US" sz="1800" dirty="0">
                <a:solidFill>
                  <a:srgbClr val="005695"/>
                </a:solidFill>
              </a:rPr>
              <a:t>) Increasing Enrollment (New and Transfers</a:t>
            </a:r>
            <a:r>
              <a:rPr lang="en-US" sz="1800" dirty="0" smtClean="0">
                <a:solidFill>
                  <a:srgbClr val="005695"/>
                </a:solidFill>
              </a:rPr>
              <a:t>)</a:t>
            </a:r>
            <a:endParaRPr lang="en-US" sz="1800" dirty="0">
              <a:solidFill>
                <a:srgbClr val="005695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6150549" y="1401645"/>
            <a:ext cx="450245" cy="0"/>
          </a:xfrm>
          <a:prstGeom prst="straightConnector1">
            <a:avLst/>
          </a:prstGeom>
          <a:ln w="1174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 flipV="1">
            <a:off x="4402946" y="872421"/>
            <a:ext cx="1018570" cy="475531"/>
            <a:chOff x="4991907" y="3427064"/>
            <a:chExt cx="1358093" cy="634041"/>
          </a:xfrm>
        </p:grpSpPr>
        <p:cxnSp>
          <p:nvCxnSpPr>
            <p:cNvPr id="41" name="Straight Arrow Connector 40"/>
            <p:cNvCxnSpPr/>
            <p:nvPr/>
          </p:nvCxnSpPr>
          <p:spPr>
            <a:xfrm flipH="1">
              <a:off x="4991907" y="4005116"/>
              <a:ext cx="1358093" cy="0"/>
            </a:xfrm>
            <a:prstGeom prst="straightConnector1">
              <a:avLst/>
            </a:prstGeom>
            <a:ln w="1174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6293002" y="3427064"/>
              <a:ext cx="0" cy="634041"/>
            </a:xfrm>
            <a:prstGeom prst="straightConnector1">
              <a:avLst/>
            </a:prstGeom>
            <a:ln w="1174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6701181" y="1317126"/>
            <a:ext cx="1750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SUNY Graduates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</a:rPr>
              <a:t>Societal Impact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3076925" y="3064317"/>
            <a:ext cx="275206" cy="303095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554422" y="3064318"/>
            <a:ext cx="275206" cy="303095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894360" y="3278019"/>
            <a:ext cx="1620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Leave College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180523" y="3272481"/>
            <a:ext cx="1654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Transfer to </a:t>
            </a:r>
            <a:r>
              <a:rPr lang="en-US" sz="1600" b="1" dirty="0" smtClean="0">
                <a:solidFill>
                  <a:srgbClr val="FFFF00"/>
                </a:solidFill>
              </a:rPr>
              <a:t>a</a:t>
            </a:r>
            <a:br>
              <a:rPr lang="en-US" sz="1600" b="1" dirty="0" smtClean="0">
                <a:solidFill>
                  <a:srgbClr val="FFFF00"/>
                </a:solidFill>
              </a:rPr>
            </a:br>
            <a:r>
              <a:rPr lang="en-US" sz="1600" b="1" dirty="0" smtClean="0">
                <a:solidFill>
                  <a:srgbClr val="FFFF00"/>
                </a:solidFill>
              </a:rPr>
              <a:t>non-SUNY </a:t>
            </a:r>
            <a:r>
              <a:rPr lang="en-US" sz="1600" b="1" dirty="0">
                <a:solidFill>
                  <a:srgbClr val="FFFF00"/>
                </a:solidFill>
              </a:rPr>
              <a:t>School</a:t>
            </a:r>
          </a:p>
        </p:txBody>
      </p:sp>
      <p:sp>
        <p:nvSpPr>
          <p:cNvPr id="23" name="Oval 22"/>
          <p:cNvSpPr/>
          <p:nvPr/>
        </p:nvSpPr>
        <p:spPr>
          <a:xfrm>
            <a:off x="4912231" y="1730389"/>
            <a:ext cx="1325067" cy="4599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3" name="Oval 32"/>
          <p:cNvSpPr/>
          <p:nvPr/>
        </p:nvSpPr>
        <p:spPr>
          <a:xfrm>
            <a:off x="4892480" y="1169825"/>
            <a:ext cx="1299074" cy="46834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55479" y="1223926"/>
            <a:ext cx="1934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Graduates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05593" y="1769062"/>
            <a:ext cx="1213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Certificates</a:t>
            </a:r>
          </a:p>
        </p:txBody>
      </p:sp>
    </p:spTree>
    <p:extLst>
      <p:ext uri="{BB962C8B-B14F-4D97-AF65-F5344CB8AC3E}">
        <p14:creationId xmlns:p14="http://schemas.microsoft.com/office/powerpoint/2010/main" xmlns="" val="2294382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1796961" y="1140177"/>
            <a:ext cx="1371600" cy="30681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Do Nothing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26207" y="1140177"/>
            <a:ext cx="1371600" cy="306819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Current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67715" y="1140177"/>
            <a:ext cx="2743200" cy="30681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Optimize Current Enrollment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10915" y="1140177"/>
            <a:ext cx="2743200" cy="30681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Strategically Increase Enrollment</a:t>
            </a: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008016" y="2589279"/>
            <a:ext cx="827471" cy="1619095"/>
            <a:chOff x="1888402" y="2995680"/>
            <a:chExt cx="827471" cy="1619095"/>
          </a:xfrm>
        </p:grpSpPr>
        <p:sp>
          <p:nvSpPr>
            <p:cNvPr id="11" name="Rectangle 10"/>
            <p:cNvSpPr/>
            <p:nvPr/>
          </p:nvSpPr>
          <p:spPr>
            <a:xfrm>
              <a:off x="2037435" y="3299003"/>
              <a:ext cx="548640" cy="1315772"/>
            </a:xfrm>
            <a:prstGeom prst="rect">
              <a:avLst/>
            </a:prstGeom>
            <a:solidFill>
              <a:srgbClr val="1C69C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888402" y="2995680"/>
              <a:ext cx="827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93,000</a:t>
              </a:r>
              <a:endParaRPr lang="en-US" sz="18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09561" y="2577630"/>
            <a:ext cx="827471" cy="1630744"/>
            <a:chOff x="539700" y="2984031"/>
            <a:chExt cx="827471" cy="1630744"/>
          </a:xfrm>
        </p:grpSpPr>
        <p:sp>
          <p:nvSpPr>
            <p:cNvPr id="12" name="Rectangle 11"/>
            <p:cNvSpPr/>
            <p:nvPr/>
          </p:nvSpPr>
          <p:spPr>
            <a:xfrm>
              <a:off x="638211" y="3284854"/>
              <a:ext cx="548640" cy="1329921"/>
            </a:xfrm>
            <a:prstGeom prst="rect">
              <a:avLst/>
            </a:prstGeom>
            <a:solidFill>
              <a:srgbClr val="1C69C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39700" y="2984031"/>
              <a:ext cx="827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93,710</a:t>
              </a:r>
              <a:endParaRPr lang="en-US" sz="1800" dirty="0"/>
            </a:p>
          </p:txBody>
        </p:sp>
      </p:grp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-17039" y="344846"/>
            <a:ext cx="5554133" cy="650688"/>
          </a:xfrm>
        </p:spPr>
        <p:txBody>
          <a:bodyPr/>
          <a:lstStyle/>
          <a:p>
            <a:r>
              <a:rPr lang="en-US" sz="3200" dirty="0" smtClean="0"/>
              <a:t>How can we reach 150,000?</a:t>
            </a:r>
            <a:endParaRPr lang="en-US" sz="32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3374205" y="2239391"/>
            <a:ext cx="944489" cy="1968983"/>
            <a:chOff x="3260577" y="2645792"/>
            <a:chExt cx="944489" cy="1968983"/>
          </a:xfrm>
        </p:grpSpPr>
        <p:sp>
          <p:nvSpPr>
            <p:cNvPr id="10" name="Rectangle 9"/>
            <p:cNvSpPr/>
            <p:nvPr/>
          </p:nvSpPr>
          <p:spPr>
            <a:xfrm>
              <a:off x="3458502" y="3001893"/>
              <a:ext cx="548640" cy="1612882"/>
            </a:xfrm>
            <a:prstGeom prst="rect">
              <a:avLst/>
            </a:prstGeom>
            <a:solidFill>
              <a:srgbClr val="1C69C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469790" y="3001893"/>
              <a:ext cx="548643" cy="29711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93374" y="2977071"/>
              <a:ext cx="686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21,000</a:t>
              </a:r>
              <a:endParaRPr lang="en-US" sz="14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260577" y="2645792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114,000</a:t>
              </a:r>
              <a:endParaRPr lang="en-US" sz="18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778389" y="2096855"/>
            <a:ext cx="944489" cy="2111519"/>
            <a:chOff x="4316911" y="2503256"/>
            <a:chExt cx="944489" cy="2111519"/>
          </a:xfrm>
        </p:grpSpPr>
        <p:sp>
          <p:nvSpPr>
            <p:cNvPr id="9" name="Rectangle 8"/>
            <p:cNvSpPr/>
            <p:nvPr/>
          </p:nvSpPr>
          <p:spPr>
            <a:xfrm>
              <a:off x="4484060" y="2832116"/>
              <a:ext cx="548640" cy="1782659"/>
            </a:xfrm>
            <a:prstGeom prst="rect">
              <a:avLst/>
            </a:prstGeom>
            <a:solidFill>
              <a:srgbClr val="1C69C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484058" y="3002484"/>
              <a:ext cx="548643" cy="29711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484058" y="2832116"/>
              <a:ext cx="548643" cy="1697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417804" y="2750626"/>
              <a:ext cx="686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12,000</a:t>
              </a:r>
              <a:endParaRPr lang="en-US" sz="14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316911" y="2503256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126,000</a:t>
              </a:r>
              <a:endParaRPr lang="en-US" sz="1800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103550" y="1921553"/>
            <a:ext cx="944489" cy="2286821"/>
            <a:chOff x="6396958" y="2327954"/>
            <a:chExt cx="944489" cy="2286821"/>
          </a:xfrm>
        </p:grpSpPr>
        <p:sp>
          <p:nvSpPr>
            <p:cNvPr id="8" name="Rectangle 7"/>
            <p:cNvSpPr/>
            <p:nvPr/>
          </p:nvSpPr>
          <p:spPr>
            <a:xfrm>
              <a:off x="6594884" y="2676487"/>
              <a:ext cx="548640" cy="1938288"/>
            </a:xfrm>
            <a:prstGeom prst="rect">
              <a:avLst/>
            </a:prstGeom>
            <a:solidFill>
              <a:srgbClr val="1C69C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594882" y="2676487"/>
              <a:ext cx="548643" cy="15562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595731" y="3006117"/>
              <a:ext cx="548643" cy="29711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595731" y="2835749"/>
              <a:ext cx="548643" cy="1697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517871" y="2596474"/>
              <a:ext cx="686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1</a:t>
              </a:r>
              <a:r>
                <a:rPr lang="en-US" sz="1400" dirty="0" smtClean="0"/>
                <a:t>1,000</a:t>
              </a:r>
              <a:endParaRPr lang="en-US" sz="14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396958" y="2327954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137,000</a:t>
              </a:r>
              <a:endParaRPr lang="en-US" sz="1800" dirty="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507733" y="1735071"/>
            <a:ext cx="944489" cy="2473303"/>
            <a:chOff x="7293242" y="2141472"/>
            <a:chExt cx="944489" cy="2473303"/>
          </a:xfrm>
        </p:grpSpPr>
        <p:sp>
          <p:nvSpPr>
            <p:cNvPr id="3" name="Rectangle 2"/>
            <p:cNvSpPr/>
            <p:nvPr/>
          </p:nvSpPr>
          <p:spPr>
            <a:xfrm>
              <a:off x="7484972" y="2492561"/>
              <a:ext cx="548640" cy="2122214"/>
            </a:xfrm>
            <a:prstGeom prst="rect">
              <a:avLst/>
            </a:prstGeom>
            <a:solidFill>
              <a:srgbClr val="1C69C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484716" y="2674829"/>
              <a:ext cx="548643" cy="15562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485565" y="3004460"/>
              <a:ext cx="548643" cy="29711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485565" y="2834091"/>
              <a:ext cx="548643" cy="1697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484376" y="2492561"/>
              <a:ext cx="548643" cy="17863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293242" y="2141472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150,000</a:t>
              </a:r>
              <a:endParaRPr lang="en-US" sz="1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418457" y="2427786"/>
              <a:ext cx="686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13,000</a:t>
              </a:r>
              <a:endParaRPr lang="en-US" sz="1400" dirty="0"/>
            </a:p>
          </p:txBody>
        </p:sp>
      </p:grpSp>
      <p:cxnSp>
        <p:nvCxnSpPr>
          <p:cNvPr id="56" name="Straight Connector 55"/>
          <p:cNvCxnSpPr/>
          <p:nvPr/>
        </p:nvCxnSpPr>
        <p:spPr>
          <a:xfrm flipV="1">
            <a:off x="774205" y="4208374"/>
            <a:ext cx="7545149" cy="112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326243" y="4151834"/>
            <a:ext cx="992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Best in Class,</a:t>
            </a:r>
            <a:br>
              <a:rPr lang="en-US" sz="1200" dirty="0" smtClean="0">
                <a:solidFill>
                  <a:schemeClr val="bg1"/>
                </a:solidFill>
              </a:rPr>
            </a:br>
            <a:r>
              <a:rPr lang="en-US" sz="1200" dirty="0" smtClean="0">
                <a:solidFill>
                  <a:schemeClr val="bg1"/>
                </a:solidFill>
              </a:rPr>
              <a:t>Retention &amp; </a:t>
            </a:r>
            <a:br>
              <a:rPr lang="en-US" sz="1200" dirty="0" smtClean="0">
                <a:solidFill>
                  <a:schemeClr val="bg1"/>
                </a:solidFill>
              </a:rPr>
            </a:br>
            <a:r>
              <a:rPr lang="en-US" sz="1200" dirty="0" smtClean="0">
                <a:solidFill>
                  <a:schemeClr val="bg1"/>
                </a:solidFill>
              </a:rPr>
              <a:t>Grad Rates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03019" y="4158031"/>
            <a:ext cx="1013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Increased</a:t>
            </a:r>
            <a:br>
              <a:rPr lang="en-US" sz="1200" dirty="0" smtClean="0">
                <a:solidFill>
                  <a:schemeClr val="bg1"/>
                </a:solidFill>
              </a:rPr>
            </a:br>
            <a:r>
              <a:rPr lang="en-US" sz="1200" dirty="0" smtClean="0">
                <a:solidFill>
                  <a:schemeClr val="bg1"/>
                </a:solidFill>
              </a:rPr>
              <a:t>Credentialing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793245" y="4151834"/>
            <a:ext cx="1547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Increased Enrollment </a:t>
            </a:r>
            <a:br>
              <a:rPr lang="en-US" sz="1200" dirty="0" smtClean="0">
                <a:solidFill>
                  <a:schemeClr val="bg1"/>
                </a:solidFill>
              </a:rPr>
            </a:br>
            <a:r>
              <a:rPr lang="en-US" sz="1200" dirty="0" smtClean="0">
                <a:solidFill>
                  <a:schemeClr val="bg1"/>
                </a:solidFill>
              </a:rPr>
              <a:t>Approaching 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Historic Max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336847" y="4151834"/>
            <a:ext cx="1512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Increased Enrollment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Online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983816" y="4177924"/>
            <a:ext cx="873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Expected</a:t>
            </a:r>
            <a:br>
              <a:rPr lang="en-US" sz="1200" dirty="0" smtClean="0">
                <a:solidFill>
                  <a:schemeClr val="bg1"/>
                </a:solidFill>
              </a:rPr>
            </a:br>
            <a:r>
              <a:rPr lang="en-US" sz="1200" dirty="0" smtClean="0">
                <a:solidFill>
                  <a:schemeClr val="bg1"/>
                </a:solidFill>
              </a:rPr>
              <a:t>Enrollment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Decrease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153294" y="628566"/>
            <a:ext cx="898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36,000</a:t>
            </a:r>
            <a:endParaRPr lang="en-US" sz="2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609391" y="628566"/>
            <a:ext cx="898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80,000</a:t>
            </a:r>
            <a:endParaRPr lang="en-US" sz="2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151947" y="622135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+</a:t>
            </a:r>
            <a:endParaRPr lang="en-US" sz="2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816141" y="208640"/>
            <a:ext cx="31487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Enrollment Growth: 116,000</a:t>
            </a:r>
            <a:endParaRPr lang="en-US" sz="2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60044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14" grpId="0" animBg="1"/>
      <p:bldP spid="18" grpId="0" animBg="1"/>
      <p:bldP spid="58" grpId="0"/>
      <p:bldP spid="62" grpId="0"/>
      <p:bldP spid="63" grpId="0"/>
      <p:bldP spid="64" grpId="0"/>
      <p:bldP spid="65" grpId="0"/>
      <p:bldP spid="59" grpId="0"/>
      <p:bldP spid="67" grpId="0"/>
      <p:bldP spid="60" grpId="0"/>
      <p:bldP spid="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42892">
              <a:defRPr/>
            </a:pPr>
            <a:fld id="{1A72FB8B-95E3-4916-9C59-5D3D127F7281}" type="slidenum">
              <a:rPr lang="en-US" smtClean="0"/>
              <a:pPr defTabSz="342892">
                <a:defRPr/>
              </a:pPr>
              <a:t>12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249680"/>
            <a:ext cx="28437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000" b="1" dirty="0" smtClean="0">
                <a:solidFill>
                  <a:schemeClr val="bg1"/>
                </a:solidFill>
              </a:rPr>
              <a:t>Current Trajectory:</a:t>
            </a:r>
          </a:p>
          <a:p>
            <a:pPr marL="512763" lvl="1" indent="-1651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Campus enrollment projected to decrease over next few years</a:t>
            </a:r>
          </a:p>
          <a:p>
            <a:pPr marL="512763" lvl="1" indent="-1651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Assumes current (2009) completion rate of 23.1% (Completion rate = Completions / # Matriculated)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9024" y="1249680"/>
            <a:ext cx="32522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/>
            <a:r>
              <a:rPr lang="en-US" sz="2000" b="1" dirty="0">
                <a:solidFill>
                  <a:schemeClr val="bg1"/>
                </a:solidFill>
              </a:rPr>
              <a:t>2) Optimize </a:t>
            </a:r>
            <a:r>
              <a:rPr lang="en-US" sz="2000" b="1" dirty="0" smtClean="0">
                <a:solidFill>
                  <a:schemeClr val="bg1"/>
                </a:solidFill>
              </a:rPr>
              <a:t>Retention and Graduation </a:t>
            </a:r>
            <a:r>
              <a:rPr lang="en-US" sz="2000" b="1" dirty="0">
                <a:solidFill>
                  <a:schemeClr val="bg1"/>
                </a:solidFill>
              </a:rPr>
              <a:t>Rates </a:t>
            </a:r>
            <a:r>
              <a:rPr lang="en-US" sz="2000" b="1" dirty="0" smtClean="0">
                <a:solidFill>
                  <a:schemeClr val="bg1"/>
                </a:solidFill>
              </a:rPr>
              <a:t>(Time </a:t>
            </a:r>
            <a:r>
              <a:rPr lang="en-US" sz="2000" b="1" dirty="0">
                <a:solidFill>
                  <a:schemeClr val="bg1"/>
                </a:solidFill>
              </a:rPr>
              <a:t>to </a:t>
            </a:r>
            <a:r>
              <a:rPr lang="en-US" sz="2000" b="1" dirty="0" smtClean="0">
                <a:solidFill>
                  <a:schemeClr val="bg1"/>
                </a:solidFill>
              </a:rPr>
              <a:t>Degree) on EXISTING ENROLLMENT</a:t>
            </a:r>
            <a:endParaRPr lang="en-US" sz="2000" b="1" dirty="0">
              <a:solidFill>
                <a:schemeClr val="bg1"/>
              </a:solidFill>
            </a:endParaRPr>
          </a:p>
          <a:p>
            <a:pPr marL="512763" lvl="1" indent="-2286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Increase completion rate from 23.1% to 31.1% in total by 2025.  </a:t>
            </a:r>
          </a:p>
          <a:p>
            <a:pPr marL="512763" lvl="1" indent="-2286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RATIONALE: Achieve </a:t>
            </a:r>
            <a:r>
              <a:rPr lang="en-US" sz="2000" b="1" dirty="0">
                <a:solidFill>
                  <a:schemeClr val="bg1"/>
                </a:solidFill>
              </a:rPr>
              <a:t>“Best in </a:t>
            </a:r>
            <a:r>
              <a:rPr lang="en-US" sz="2000" b="1" dirty="0" smtClean="0">
                <a:solidFill>
                  <a:schemeClr val="bg1"/>
                </a:solidFill>
              </a:rPr>
              <a:t>Sector” rates for retention and graduation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93198" y="1249680"/>
            <a:ext cx="2880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3) Increase </a:t>
            </a:r>
            <a:r>
              <a:rPr lang="en-US" sz="2000" b="1" dirty="0" smtClean="0">
                <a:solidFill>
                  <a:schemeClr val="bg1"/>
                </a:solidFill>
              </a:rPr>
              <a:t>Credentialing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On EXISTING ENROLLMENT:</a:t>
            </a:r>
            <a:endParaRPr lang="en-US" sz="2000" b="1" dirty="0">
              <a:solidFill>
                <a:schemeClr val="bg1"/>
              </a:solidFill>
            </a:endParaRPr>
          </a:p>
          <a:p>
            <a:pPr marL="512763" lvl="1" indent="-233363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Increase per student credentials from 1.15 to 1.22 (~6000)</a:t>
            </a:r>
          </a:p>
          <a:p>
            <a:pPr marL="512763" lvl="1" indent="-233363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Increase percentage of certificates from 3.8% to 10% (~6000)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77066" y="1170432"/>
            <a:ext cx="66718" cy="35844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44522" y="1170432"/>
            <a:ext cx="66718" cy="35844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07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42892">
              <a:defRPr/>
            </a:pPr>
            <a:fld id="{1A72FB8B-95E3-4916-9C59-5D3D127F7281}" type="slidenum">
              <a:rPr lang="en-US" smtClean="0"/>
              <a:pPr defTabSz="342892">
                <a:defRPr/>
              </a:pPr>
              <a:t>13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6032" y="1264920"/>
            <a:ext cx="38221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chemeClr val="bg1"/>
                </a:solidFill>
              </a:rPr>
              <a:t>4) Increase </a:t>
            </a:r>
            <a:r>
              <a:rPr lang="en-US" sz="2000" b="1" dirty="0" smtClean="0">
                <a:solidFill>
                  <a:schemeClr val="bg1"/>
                </a:solidFill>
              </a:rPr>
              <a:t>Traditional </a:t>
            </a:r>
            <a:r>
              <a:rPr lang="en-US" sz="2000" b="1" dirty="0">
                <a:solidFill>
                  <a:schemeClr val="bg1"/>
                </a:solidFill>
              </a:rPr>
              <a:t>Enrollment:</a:t>
            </a:r>
          </a:p>
          <a:p>
            <a:pPr marL="512763" lvl="1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Enrollment growth </a:t>
            </a:r>
            <a:r>
              <a:rPr lang="en-US" sz="2000" b="1" dirty="0" smtClean="0">
                <a:solidFill>
                  <a:schemeClr val="bg1"/>
                </a:solidFill>
              </a:rPr>
              <a:t>completes </a:t>
            </a:r>
            <a:r>
              <a:rPr lang="en-US" sz="2000" b="1" dirty="0">
                <a:solidFill>
                  <a:schemeClr val="bg1"/>
                </a:solidFill>
              </a:rPr>
              <a:t>with the “best in </a:t>
            </a:r>
            <a:r>
              <a:rPr lang="en-US" sz="2000" b="1" dirty="0" smtClean="0">
                <a:solidFill>
                  <a:schemeClr val="bg1"/>
                </a:solidFill>
              </a:rPr>
              <a:t>sector” rates (31.1%)</a:t>
            </a:r>
            <a:endParaRPr lang="en-US" sz="2000" b="1" dirty="0">
              <a:solidFill>
                <a:schemeClr val="bg1"/>
              </a:solidFill>
            </a:endParaRPr>
          </a:p>
          <a:p>
            <a:pPr marL="512763" lvl="1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Campuses </a:t>
            </a:r>
            <a:r>
              <a:rPr lang="en-US" sz="2000" b="1" dirty="0" smtClean="0">
                <a:solidFill>
                  <a:schemeClr val="bg1"/>
                </a:solidFill>
              </a:rPr>
              <a:t>approach </a:t>
            </a:r>
            <a:r>
              <a:rPr lang="en-US" sz="2000" b="1" dirty="0">
                <a:solidFill>
                  <a:schemeClr val="bg1"/>
                </a:solidFill>
              </a:rPr>
              <a:t>their historical highs </a:t>
            </a:r>
          </a:p>
          <a:p>
            <a:pPr marL="512763" lvl="1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Enrollment must increase by ~36,000 by 2020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  <a:p>
            <a:pPr lvl="1"/>
            <a:endParaRPr lang="en-US" sz="2000" b="1" dirty="0" smtClean="0">
              <a:solidFill>
                <a:schemeClr val="bg1"/>
              </a:solidFill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59224" y="1264920"/>
            <a:ext cx="409939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smtClean="0">
                <a:solidFill>
                  <a:schemeClr val="bg1"/>
                </a:solidFill>
              </a:rPr>
              <a:t>5)  Increase Online </a:t>
            </a:r>
            <a:r>
              <a:rPr lang="en-US" sz="2000" b="1" dirty="0">
                <a:solidFill>
                  <a:schemeClr val="bg1"/>
                </a:solidFill>
              </a:rPr>
              <a:t>Enrollment:</a:t>
            </a:r>
          </a:p>
          <a:p>
            <a:pPr marL="576263" lvl="1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Enrollment growth </a:t>
            </a:r>
            <a:r>
              <a:rPr lang="en-US" sz="2000" b="1" dirty="0" smtClean="0">
                <a:solidFill>
                  <a:schemeClr val="bg1"/>
                </a:solidFill>
              </a:rPr>
              <a:t>completes </a:t>
            </a:r>
            <a:r>
              <a:rPr lang="en-US" sz="2000" b="1" dirty="0">
                <a:solidFill>
                  <a:schemeClr val="bg1"/>
                </a:solidFill>
              </a:rPr>
              <a:t>with </a:t>
            </a:r>
            <a:r>
              <a:rPr lang="en-US" sz="2000" b="1" dirty="0" smtClean="0">
                <a:solidFill>
                  <a:schemeClr val="bg1"/>
                </a:solidFill>
              </a:rPr>
              <a:t>a rate 15.5% (accounting for part time, etc.)</a:t>
            </a:r>
            <a:endParaRPr lang="en-US" sz="2000" b="1" dirty="0">
              <a:solidFill>
                <a:schemeClr val="bg1"/>
              </a:solidFill>
            </a:endParaRPr>
          </a:p>
          <a:p>
            <a:pPr marL="576263" lvl="1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Capacity exists in online programs </a:t>
            </a:r>
          </a:p>
          <a:p>
            <a:pPr marL="576263" lvl="1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Online Enrollment must increase by ~80,000 </a:t>
            </a:r>
            <a:endParaRPr lang="en-US" sz="2000" b="1" dirty="0">
              <a:solidFill>
                <a:schemeClr val="bg1"/>
              </a:solidFill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03361" y="1158347"/>
            <a:ext cx="66718" cy="35844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588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892">
              <a:defRPr/>
            </a:pPr>
            <a:fld id="{1A72FB8B-95E3-4916-9C59-5D3D127F7281}" type="slidenum">
              <a:rPr lang="en-US" smtClean="0"/>
              <a:pPr defTabSz="342892">
                <a:defRPr/>
              </a:pPr>
              <a:t>14</a:t>
            </a:fld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682067" y="298796"/>
          <a:ext cx="7764626" cy="4286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44759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479138" y="1598202"/>
            <a:ext cx="1428750" cy="1851499"/>
          </a:xfrm>
          <a:prstGeom prst="rect">
            <a:avLst/>
          </a:prstGeom>
          <a:solidFill>
            <a:srgbClr val="165FC2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ysClr val="window" lastClr="FFFFFF"/>
                </a:solidFill>
              </a:rPr>
              <a:t>Implies </a:t>
            </a:r>
            <a:endParaRPr lang="en-US" sz="2000" dirty="0" smtClean="0">
              <a:solidFill>
                <a:sysClr val="window" lastClr="FFFFFF"/>
              </a:solidFill>
            </a:endParaRPr>
          </a:p>
          <a:p>
            <a:pPr algn="ctr"/>
            <a:r>
              <a:rPr lang="en-US" sz="2000" dirty="0" smtClean="0">
                <a:solidFill>
                  <a:sysClr val="window" lastClr="FFFFFF"/>
                </a:solidFill>
              </a:rPr>
              <a:t>~570,000 </a:t>
            </a:r>
            <a:r>
              <a:rPr lang="en-US" sz="2000" dirty="0">
                <a:solidFill>
                  <a:sysClr val="window" lastClr="FFFFFF"/>
                </a:solidFill>
              </a:rPr>
              <a:t>enrollment</a:t>
            </a:r>
            <a:r>
              <a:rPr lang="en-US" sz="2000" dirty="0" smtClean="0">
                <a:solidFill>
                  <a:sysClr val="window" lastClr="FFFFFF"/>
                </a:solidFill>
              </a:rPr>
              <a:t>!</a:t>
            </a:r>
          </a:p>
          <a:p>
            <a:pPr algn="ctr"/>
            <a:r>
              <a:rPr lang="en-US" sz="2000" dirty="0" smtClean="0">
                <a:solidFill>
                  <a:sysClr val="window" lastClr="FFFFFF"/>
                </a:solidFill>
              </a:rPr>
              <a:t/>
            </a:r>
            <a:br>
              <a:rPr lang="en-US" sz="2000" dirty="0" smtClean="0">
                <a:solidFill>
                  <a:sysClr val="window" lastClr="FFFFFF"/>
                </a:solidFill>
              </a:rPr>
            </a:br>
            <a:r>
              <a:rPr lang="en-US" sz="2000" dirty="0" smtClean="0">
                <a:solidFill>
                  <a:sysClr val="window" lastClr="FFFFFF"/>
                </a:solidFill>
              </a:rPr>
              <a:t>Growth of </a:t>
            </a:r>
            <a:br>
              <a:rPr lang="en-US" sz="2000" dirty="0" smtClean="0">
                <a:solidFill>
                  <a:sysClr val="window" lastClr="FFFFFF"/>
                </a:solidFill>
              </a:rPr>
            </a:br>
            <a:r>
              <a:rPr lang="en-US" sz="2000" dirty="0" smtClean="0">
                <a:solidFill>
                  <a:sysClr val="window" lastClr="FFFFFF"/>
                </a:solidFill>
              </a:rPr>
              <a:t>~116,000!</a:t>
            </a:r>
            <a:endParaRPr lang="en-US" sz="2000" dirty="0">
              <a:solidFill>
                <a:sysClr val="window" lastClr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08893" y="4602383"/>
            <a:ext cx="2881000" cy="18518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93,000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15607" y="656468"/>
            <a:ext cx="2881000" cy="89611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Strategic Enrollment of </a:t>
            </a:r>
            <a:br>
              <a:rPr lang="en-US" sz="1500" dirty="0">
                <a:solidFill>
                  <a:schemeClr val="tx1"/>
                </a:solidFill>
              </a:rPr>
            </a:br>
            <a:r>
              <a:rPr lang="en-US" sz="1500" dirty="0" smtClean="0">
                <a:solidFill>
                  <a:schemeClr val="tx1"/>
                </a:solidFill>
              </a:rPr>
              <a:t>Online </a:t>
            </a:r>
            <a:r>
              <a:rPr lang="en-US" sz="1500" dirty="0">
                <a:solidFill>
                  <a:schemeClr val="tx1"/>
                </a:solidFill>
              </a:rPr>
              <a:t>Students </a:t>
            </a:r>
            <a:r>
              <a:rPr lang="en-US" sz="1500" dirty="0" smtClean="0">
                <a:solidFill>
                  <a:schemeClr val="tx1"/>
                </a:solidFill>
              </a:rPr>
              <a:t>(13,000</a:t>
            </a:r>
            <a:r>
              <a:rPr lang="en-US" sz="15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410947" y="1552581"/>
            <a:ext cx="2881000" cy="75438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Approaching </a:t>
            </a:r>
            <a:r>
              <a:rPr lang="en-US" sz="1500" dirty="0">
                <a:solidFill>
                  <a:schemeClr val="tx1"/>
                </a:solidFill>
              </a:rPr>
              <a:t>Historical High Enrollments (11,000)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56991" y="1284841"/>
            <a:ext cx="8210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500" b="1" dirty="0" smtClean="0">
                <a:solidFill>
                  <a:schemeClr val="bg1"/>
                </a:solidFill>
              </a:rPr>
              <a:t>137,000</a:t>
            </a:r>
            <a:endParaRPr lang="en-US" sz="15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69831" y="384137"/>
            <a:ext cx="8210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500" b="1" dirty="0">
                <a:solidFill>
                  <a:schemeClr val="bg1"/>
                </a:solidFill>
              </a:rPr>
              <a:t>150,000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414477" y="4943633"/>
            <a:ext cx="99647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351" y="4286693"/>
            <a:ext cx="226869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500" b="1" dirty="0" smtClean="0">
                <a:solidFill>
                  <a:schemeClr val="bg1"/>
                </a:solidFill>
              </a:rPr>
              <a:t>Current Trajectory: </a:t>
            </a:r>
            <a:r>
              <a:rPr lang="en-US" sz="1500" b="1" dirty="0">
                <a:solidFill>
                  <a:schemeClr val="bg1"/>
                </a:solidFill>
              </a:rPr>
              <a:t>93,000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1414477" y="4596384"/>
            <a:ext cx="99647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1413567" y="2016869"/>
            <a:ext cx="3879142" cy="1119437"/>
            <a:chOff x="1944151" y="3472185"/>
            <a:chExt cx="3879142" cy="1119437"/>
          </a:xfrm>
        </p:grpSpPr>
        <p:sp>
          <p:nvSpPr>
            <p:cNvPr id="23" name="Rectangle 22"/>
            <p:cNvSpPr/>
            <p:nvPr/>
          </p:nvSpPr>
          <p:spPr>
            <a:xfrm>
              <a:off x="2942293" y="3768662"/>
              <a:ext cx="2881000" cy="82296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>
                  <a:solidFill>
                    <a:schemeClr val="tx1"/>
                  </a:solidFill>
                </a:rPr>
                <a:t>Increasing Credentialing (12,000)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996742" y="3472185"/>
              <a:ext cx="82105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500" b="1" dirty="0" smtClean="0">
                  <a:solidFill>
                    <a:schemeClr val="bg1"/>
                  </a:solidFill>
                </a:rPr>
                <a:t>126,000</a:t>
              </a:r>
              <a:endParaRPr lang="en-US" sz="1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 flipH="1">
              <a:off x="1944151" y="3768662"/>
              <a:ext cx="996470" cy="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1414477" y="2872406"/>
            <a:ext cx="3875416" cy="1716759"/>
            <a:chOff x="1947877" y="2041142"/>
            <a:chExt cx="3875416" cy="1716759"/>
          </a:xfrm>
        </p:grpSpPr>
        <p:sp>
          <p:nvSpPr>
            <p:cNvPr id="21" name="Rectangle 20"/>
            <p:cNvSpPr/>
            <p:nvPr/>
          </p:nvSpPr>
          <p:spPr>
            <a:xfrm>
              <a:off x="2942293" y="2317721"/>
              <a:ext cx="2881000" cy="144018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>
                  <a:solidFill>
                    <a:schemeClr val="tx1"/>
                  </a:solidFill>
                </a:rPr>
                <a:t>Best in Class:</a:t>
              </a:r>
            </a:p>
            <a:p>
              <a:pPr algn="ctr"/>
              <a:r>
                <a:rPr lang="en-US" sz="1500" dirty="0">
                  <a:solidFill>
                    <a:schemeClr val="tx1"/>
                  </a:solidFill>
                </a:rPr>
                <a:t>Increasing Retention and Graduation Rates (21,000)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996742" y="2041142"/>
              <a:ext cx="82105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500" b="1" dirty="0" smtClean="0">
                  <a:solidFill>
                    <a:schemeClr val="bg1"/>
                  </a:solidFill>
                </a:rPr>
                <a:t>114,000</a:t>
              </a:r>
              <a:endParaRPr lang="en-US" sz="1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 flipH="1">
              <a:off x="1947877" y="2308196"/>
              <a:ext cx="996470" cy="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30"/>
          <p:cNvCxnSpPr/>
          <p:nvPr/>
        </p:nvCxnSpPr>
        <p:spPr>
          <a:xfrm flipH="1">
            <a:off x="1414477" y="1553300"/>
            <a:ext cx="99647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1404331" y="653571"/>
            <a:ext cx="99647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ight Brace 23"/>
          <p:cNvSpPr/>
          <p:nvPr/>
        </p:nvSpPr>
        <p:spPr>
          <a:xfrm>
            <a:off x="5484092" y="707302"/>
            <a:ext cx="268682" cy="159965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33" name="Right Brace 32"/>
          <p:cNvSpPr/>
          <p:nvPr/>
        </p:nvSpPr>
        <p:spPr>
          <a:xfrm>
            <a:off x="5484092" y="2373388"/>
            <a:ext cx="268682" cy="221577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34" name="TextBox 33"/>
          <p:cNvSpPr txBox="1"/>
          <p:nvPr/>
        </p:nvSpPr>
        <p:spPr>
          <a:xfrm>
            <a:off x="5840335" y="1183965"/>
            <a:ext cx="1551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ENROLLMENT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GROWTH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859301" y="3181685"/>
            <a:ext cx="1551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CURRENT STUDENTS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" y="-488"/>
            <a:ext cx="57316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At end of process we can reach 150,000 completions: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17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58553-0875-4CF0-B814-0570886D293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27770" y="725519"/>
            <a:ext cx="2134959" cy="39375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500" b="1" dirty="0">
                <a:solidFill>
                  <a:schemeClr val="tx1"/>
                </a:solidFill>
                <a:latin typeface="Arial"/>
                <a:cs typeface="Arial"/>
              </a:rPr>
              <a:t>SUNY Ready</a:t>
            </a:r>
          </a:p>
          <a:p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Cradle to career partnerships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NYS Master Teacher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Teach NY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Early College High Schools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Improved advising in high schools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Universal Diagnostic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College readiness tool</a:t>
            </a:r>
          </a:p>
          <a:p>
            <a:endParaRPr lang="en-US" sz="1125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sz="1125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73583"/>
            <a:ext cx="5726269" cy="369332"/>
          </a:xfrm>
          <a:prstGeom prst="rect">
            <a:avLst/>
          </a:prstGeom>
          <a:solidFill>
            <a:srgbClr val="06275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"/>
                <a:cs typeface="Arial"/>
              </a:rPr>
              <a:t>SUNY Completion Agenda / Destination Graduation</a:t>
            </a:r>
            <a:endParaRPr 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0410" y="728598"/>
            <a:ext cx="2134959" cy="39375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500" b="1" dirty="0">
                <a:solidFill>
                  <a:schemeClr val="tx1"/>
                </a:solidFill>
                <a:latin typeface="Arial"/>
                <a:cs typeface="Arial"/>
              </a:rPr>
              <a:t>SUNY Retain</a:t>
            </a:r>
          </a:p>
          <a:p>
            <a:endParaRPr lang="en-US" sz="112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Smart track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 err="1">
                <a:solidFill>
                  <a:schemeClr val="tx1"/>
                </a:solidFill>
                <a:latin typeface="Arial"/>
                <a:cs typeface="Arial"/>
              </a:rPr>
              <a:t>DegreeWorks</a:t>
            </a: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/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Improved advising in college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Open SUNY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Remedial pathways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Communities of Completion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Early Alert Tools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Finish in Two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Applied learning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Workforce development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Seamless transfer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Finish in Four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93050" y="728598"/>
            <a:ext cx="2134959" cy="39375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500" b="1" dirty="0">
                <a:solidFill>
                  <a:schemeClr val="tx1"/>
                </a:solidFill>
                <a:latin typeface="Arial"/>
                <a:cs typeface="Arial"/>
              </a:rPr>
              <a:t>SUNY Reward</a:t>
            </a:r>
          </a:p>
          <a:p>
            <a:endParaRPr lang="en-US" sz="9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Badges / non-traditional credentialing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Certificates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Degrees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Career / Job</a:t>
            </a:r>
            <a:b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</a:br>
            <a:endParaRPr lang="en-US" sz="975" dirty="0">
              <a:solidFill>
                <a:schemeClr val="tx1"/>
              </a:solidFill>
              <a:latin typeface="Arial"/>
              <a:cs typeface="Arial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sz="975" dirty="0">
                <a:solidFill>
                  <a:schemeClr val="tx1"/>
                </a:solidFill>
                <a:latin typeface="Arial"/>
                <a:cs typeface="Arial"/>
              </a:rPr>
              <a:t>Economic Development</a:t>
            </a:r>
          </a:p>
          <a:p>
            <a:pPr marL="214313" indent="-214313">
              <a:buFont typeface="Arial"/>
              <a:buChar char="•"/>
            </a:pPr>
            <a:endParaRPr lang="en-US" sz="900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sz="900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sz="9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5713544" y="495163"/>
            <a:ext cx="288390" cy="28839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 dirty="0">
                <a:solidFill>
                  <a:schemeClr val="bg1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3428272" y="495163"/>
            <a:ext cx="288390" cy="28839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 dirty="0">
                <a:solidFill>
                  <a:schemeClr val="bg1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" y="495163"/>
            <a:ext cx="288390" cy="28839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 dirty="0">
                <a:solidFill>
                  <a:schemeClr val="bg1"/>
                </a:solidFill>
                <a:latin typeface="Arial"/>
                <a:cs typeface="Arial"/>
              </a:rPr>
              <a:t>1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469407" y="637886"/>
            <a:ext cx="1893323" cy="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752046" y="637886"/>
            <a:ext cx="1893323" cy="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5313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4EB2-327E-403F-8099-5AC2B9CAB257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 descr="sunywallpaper-ppt-ligh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6896" y="207264"/>
            <a:ext cx="4737391" cy="651178"/>
          </a:xfrm>
          <a:prstGeom prst="rect">
            <a:avLst/>
          </a:prstGeom>
          <a:solidFill>
            <a:srgbClr val="009E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prstClr val="white"/>
                </a:solidFill>
                <a:latin typeface="Arial"/>
                <a:cs typeface="Arial"/>
              </a:rPr>
              <a:t>Funding Model</a:t>
            </a:r>
            <a:endParaRPr lang="en-US" sz="2800" b="1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4239" y="1065706"/>
            <a:ext cx="6791325" cy="3143250"/>
          </a:xfrm>
        </p:spPr>
      </p:pic>
    </p:spTree>
    <p:extLst>
      <p:ext uri="{BB962C8B-B14F-4D97-AF65-F5344CB8AC3E}">
        <p14:creationId xmlns:p14="http://schemas.microsoft.com/office/powerpoint/2010/main" xmlns="" val="318618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52504" y="784395"/>
            <a:ext cx="2821867" cy="2615917"/>
            <a:chOff x="533736" y="3020737"/>
            <a:chExt cx="2609850" cy="223875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3736" y="3563356"/>
              <a:ext cx="2609850" cy="169613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533736" y="3032867"/>
              <a:ext cx="2609850" cy="525839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0213" y="3020737"/>
              <a:ext cx="2473373" cy="559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prstClr val="white"/>
                  </a:solidFill>
                  <a:latin typeface="AauxPro OT"/>
                </a:rPr>
                <a:t>Diversity, Equity and Inclusion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237366" y="785782"/>
            <a:ext cx="2801634" cy="2628666"/>
            <a:chOff x="6243892" y="1239512"/>
            <a:chExt cx="2991927" cy="2598976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 cstate="print"/>
            <a:srcRect t="15004" r="48167" b="14224"/>
            <a:stretch/>
          </p:blipFill>
          <p:spPr>
            <a:xfrm>
              <a:off x="6243892" y="1869323"/>
              <a:ext cx="2991927" cy="1969165"/>
            </a:xfrm>
            <a:prstGeom prst="rect">
              <a:avLst/>
            </a:prstGeom>
            <a:solidFill>
              <a:srgbClr val="339966">
                <a:alpha val="65098"/>
              </a:srgbClr>
            </a:solidFill>
          </p:spPr>
        </p:pic>
        <p:grpSp>
          <p:nvGrpSpPr>
            <p:cNvPr id="32" name="Group 31"/>
            <p:cNvGrpSpPr/>
            <p:nvPr/>
          </p:nvGrpSpPr>
          <p:grpSpPr>
            <a:xfrm>
              <a:off x="6243892" y="1239512"/>
              <a:ext cx="2991927" cy="646331"/>
              <a:chOff x="638121" y="-1701058"/>
              <a:chExt cx="2609850" cy="559462"/>
            </a:xfrm>
            <a:solidFill>
              <a:srgbClr val="339966">
                <a:alpha val="65098"/>
              </a:srgbClr>
            </a:solidFill>
          </p:grpSpPr>
          <p:sp>
            <p:nvSpPr>
              <p:cNvPr id="33" name="Rectangle 32"/>
              <p:cNvSpPr/>
              <p:nvPr/>
            </p:nvSpPr>
            <p:spPr>
              <a:xfrm>
                <a:off x="638121" y="-1697807"/>
                <a:ext cx="2609850" cy="54562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38121" y="-1701058"/>
                <a:ext cx="2609850" cy="559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prstClr val="white"/>
                    </a:solidFill>
                    <a:latin typeface="AauxPro OT"/>
                  </a:rPr>
                  <a:t>Impact State and Global Challenges</a:t>
                </a: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3293819" y="757485"/>
            <a:ext cx="2769838" cy="2642827"/>
            <a:chOff x="3272820" y="2997709"/>
            <a:chExt cx="2561730" cy="22617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2820" y="3558706"/>
              <a:ext cx="2561730" cy="170078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3272820" y="3035218"/>
              <a:ext cx="2561730" cy="523487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prstClr val="white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272820" y="2997709"/>
              <a:ext cx="2561730" cy="559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prstClr val="white"/>
                  </a:solidFill>
                  <a:latin typeface="AauxPro OT"/>
                </a:rPr>
                <a:t>Student Completion </a:t>
              </a:r>
              <a:r>
                <a:rPr lang="en-US" sz="1800" b="1" dirty="0" smtClean="0">
                  <a:solidFill>
                    <a:prstClr val="white"/>
                  </a:solidFill>
                  <a:latin typeface="AauxPro OT"/>
                </a:rPr>
                <a:t/>
              </a:r>
              <a:br>
                <a:rPr lang="en-US" sz="1800" b="1" dirty="0" smtClean="0">
                  <a:solidFill>
                    <a:prstClr val="white"/>
                  </a:solidFill>
                  <a:latin typeface="AauxPro OT"/>
                </a:rPr>
              </a:br>
              <a:r>
                <a:rPr lang="en-US" sz="1800" b="1" dirty="0" smtClean="0">
                  <a:solidFill>
                    <a:prstClr val="white"/>
                  </a:solidFill>
                  <a:latin typeface="AauxPro OT"/>
                </a:rPr>
                <a:t>and </a:t>
              </a:r>
              <a:r>
                <a:rPr lang="en-US" sz="1800" b="1" dirty="0">
                  <a:solidFill>
                    <a:prstClr val="white"/>
                  </a:solidFill>
                  <a:latin typeface="AauxPro OT"/>
                </a:rPr>
                <a:t>Success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38580" y="0"/>
            <a:ext cx="8008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 Excellence into Impact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38580" y="3550569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+mn-lt"/>
              </a:rPr>
              <a:t>Questions?</a:t>
            </a:r>
            <a:endParaRPr lang="en-US" sz="6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57337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1446368"/>
            <a:ext cx="8758923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kern="1000" dirty="0">
                <a:solidFill>
                  <a:prstClr val="white"/>
                </a:solidFill>
                <a:latin typeface="Arial"/>
                <a:cs typeface="Arial"/>
              </a:rPr>
              <a:t>A  C  S  I  E</a:t>
            </a:r>
          </a:p>
          <a:p>
            <a:pPr algn="ctr"/>
            <a:endParaRPr lang="en-US" sz="10400" spc="3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8884" y="3164164"/>
            <a:ext cx="8418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kern="1000" spc="200" dirty="0">
                <a:solidFill>
                  <a:prstClr val="white"/>
                </a:solidFill>
                <a:latin typeface="Arial"/>
                <a:cs typeface="Arial"/>
              </a:rPr>
              <a:t>Access      Completion     Success    Inquiry   Engagement</a:t>
            </a:r>
          </a:p>
        </p:txBody>
      </p:sp>
      <p:sp>
        <p:nvSpPr>
          <p:cNvPr id="3" name="Left Bracket 2"/>
          <p:cNvSpPr/>
          <p:nvPr/>
        </p:nvSpPr>
        <p:spPr>
          <a:xfrm rot="16200000">
            <a:off x="2818038" y="1232235"/>
            <a:ext cx="170420" cy="4841624"/>
          </a:xfrm>
          <a:prstGeom prst="leftBracket">
            <a:avLst/>
          </a:prstGeom>
          <a:ln w="50800"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6" name="Left Bracket 25"/>
          <p:cNvSpPr/>
          <p:nvPr/>
        </p:nvSpPr>
        <p:spPr>
          <a:xfrm rot="16200000">
            <a:off x="7046689" y="2157067"/>
            <a:ext cx="173978" cy="2988393"/>
          </a:xfrm>
          <a:prstGeom prst="leftBracket">
            <a:avLst/>
          </a:prstGeom>
          <a:ln w="50800"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Left Bracket 26"/>
          <p:cNvSpPr/>
          <p:nvPr/>
        </p:nvSpPr>
        <p:spPr>
          <a:xfrm rot="5400000">
            <a:off x="4472323" y="-2385771"/>
            <a:ext cx="165661" cy="8145438"/>
          </a:xfrm>
          <a:prstGeom prst="leftBracket">
            <a:avLst/>
          </a:prstGeom>
          <a:ln w="50800"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2433" y="1233012"/>
            <a:ext cx="8145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spc="700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DIVERSITY AND INCLUSION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2432" y="3738257"/>
            <a:ext cx="4841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spc="700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COMPLETION AGENDA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39479" y="3738257"/>
            <a:ext cx="2988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spc="700" dirty="0" smtClean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IMPACT ON CHALLENGES</a:t>
            </a:r>
            <a:endParaRPr lang="en-US" sz="1800" b="1" spc="700" dirty="0">
              <a:solidFill>
                <a:srgbClr val="FFC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85750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>
            <a:spAutoFit/>
          </a:bodyPr>
          <a:lstStyle/>
          <a:p>
            <a:pPr algn="ctr" defTabSz="457200"/>
            <a:r>
              <a:rPr lang="en-US" sz="2800" b="1" dirty="0" smtClean="0">
                <a:solidFill>
                  <a:srgbClr val="004C93"/>
                </a:solidFill>
                <a:latin typeface="Arial" pitchFamily="34" charset="0"/>
                <a:cs typeface="Arial" pitchFamily="34" charset="0"/>
              </a:rPr>
              <a:t>SUNY Excels Performance Framework</a:t>
            </a:r>
            <a:endParaRPr lang="en-US" sz="2800" b="1" i="1" dirty="0" smtClean="0">
              <a:solidFill>
                <a:srgbClr val="004C9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993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98504" y="1895906"/>
            <a:ext cx="4545496" cy="712603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prstClr val="white"/>
                </a:solidFill>
                <a:cs typeface="Arial"/>
              </a:rPr>
              <a:t>A broad Diversity, Equity, and Inclusion Policy was adopted by SUNY Trustees on 9/10/15</a:t>
            </a:r>
            <a:endParaRPr lang="en-US" sz="1800" b="1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98504" y="1292592"/>
            <a:ext cx="4545496" cy="54943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prstClr val="white"/>
                </a:solidFill>
                <a:latin typeface="Arial"/>
                <a:cs typeface="Arial"/>
              </a:rPr>
              <a:t>Following Broad Consultation: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4313" y="745699"/>
            <a:ext cx="3869634" cy="3448546"/>
            <a:chOff x="533736" y="3032867"/>
            <a:chExt cx="2609850" cy="22266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3736" y="3563356"/>
              <a:ext cx="2609850" cy="169613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533736" y="3032867"/>
              <a:ext cx="2609850" cy="525839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3736" y="3073558"/>
              <a:ext cx="2609850" cy="512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prstClr val="white"/>
                  </a:solidFill>
                  <a:latin typeface="AauxPro OT"/>
                </a:rPr>
                <a:t>Diversity, Equity </a:t>
              </a:r>
              <a:endParaRPr lang="en-US" sz="2000" b="1" dirty="0" smtClean="0">
                <a:solidFill>
                  <a:prstClr val="white"/>
                </a:solidFill>
                <a:latin typeface="AauxPro OT"/>
              </a:endParaRPr>
            </a:p>
            <a:p>
              <a:pPr algn="ctr"/>
              <a:r>
                <a:rPr lang="en-US" sz="2000" b="1" dirty="0" smtClean="0">
                  <a:solidFill>
                    <a:prstClr val="white"/>
                  </a:solidFill>
                  <a:latin typeface="AauxPro OT"/>
                </a:rPr>
                <a:t>and </a:t>
              </a:r>
              <a:r>
                <a:rPr lang="en-US" sz="2000" b="1" dirty="0">
                  <a:solidFill>
                    <a:prstClr val="white"/>
                  </a:solidFill>
                  <a:latin typeface="AauxPro OT"/>
                </a:rPr>
                <a:t>Inclusion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4598504" y="2664841"/>
            <a:ext cx="4545496" cy="855706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1800" b="1" dirty="0" smtClean="0">
                <a:solidFill>
                  <a:prstClr val="white"/>
                </a:solidFill>
              </a:rPr>
              <a:t>Policy Goal: SUNY Aspires </a:t>
            </a:r>
            <a:r>
              <a:rPr lang="en-US" sz="1800" b="1" dirty="0">
                <a:solidFill>
                  <a:prstClr val="white"/>
                </a:solidFill>
              </a:rPr>
              <a:t>to be the </a:t>
            </a:r>
            <a:r>
              <a:rPr lang="en-US" sz="1800" b="1" dirty="0" smtClean="0">
                <a:solidFill>
                  <a:prstClr val="white"/>
                </a:solidFill>
              </a:rPr>
              <a:t>Most Inclusive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smtClean="0">
                <a:solidFill>
                  <a:prstClr val="white"/>
                </a:solidFill>
              </a:rPr>
              <a:t>State University System </a:t>
            </a:r>
          </a:p>
          <a:p>
            <a:pPr algn="ctr" defTabSz="457200"/>
            <a:r>
              <a:rPr lang="en-US" sz="1800" b="1" dirty="0" smtClean="0">
                <a:solidFill>
                  <a:prstClr val="white"/>
                </a:solidFill>
              </a:rPr>
              <a:t>in </a:t>
            </a:r>
            <a:r>
              <a:rPr lang="en-US" sz="1800" b="1" dirty="0">
                <a:solidFill>
                  <a:prstClr val="white"/>
                </a:solidFill>
              </a:rPr>
              <a:t>the </a:t>
            </a:r>
            <a:r>
              <a:rPr lang="en-US" sz="1800" b="1" dirty="0" smtClean="0">
                <a:solidFill>
                  <a:prstClr val="white"/>
                </a:solidFill>
              </a:rPr>
              <a:t>Country</a:t>
            </a:r>
            <a:endParaRPr lang="en-US" sz="18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675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3929807" y="1294224"/>
            <a:ext cx="4876568" cy="300082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</a:t>
            </a:r>
          </a:p>
          <a:p>
            <a:pPr marL="214313" indent="-214313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1.5B in annual research expenditures </a:t>
            </a: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2025</a:t>
            </a:r>
            <a:endParaRPr lang="en-US" sz="1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increase in </a:t>
            </a: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service, </a:t>
            </a: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 programs and partnerships by </a:t>
            </a: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1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increase in aggregate economic impact by </a:t>
            </a: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1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Expansion of workforce 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programs and </a:t>
            </a: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certificates</a:t>
            </a:r>
          </a:p>
          <a:p>
            <a:pPr marL="214313" indent="-214313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ensure our overall programmatic mix supports the state’s high needs </a:t>
            </a: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  <a:endParaRPr lang="en-US" sz="1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Expanded cultural 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artistic </a:t>
            </a: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scholarship</a:t>
            </a:r>
          </a:p>
          <a:p>
            <a:pPr marL="214313" indent="-214313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 graduate and professional education</a:t>
            </a: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520505" y="197952"/>
            <a:ext cx="81170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prstClr val="white"/>
                </a:solidFill>
                <a:latin typeface="AauxPro OT"/>
              </a:rPr>
              <a:t>SUNY will grow the ways in which we address State </a:t>
            </a:r>
            <a:r>
              <a:rPr lang="en-US" sz="2400" b="1" dirty="0">
                <a:solidFill>
                  <a:prstClr val="white"/>
                </a:solidFill>
                <a:latin typeface="AauxPro OT"/>
              </a:rPr>
              <a:t>and </a:t>
            </a:r>
            <a:r>
              <a:rPr lang="en-US" sz="2400" b="1" dirty="0" smtClean="0">
                <a:solidFill>
                  <a:prstClr val="white"/>
                </a:solidFill>
                <a:latin typeface="AauxPro OT"/>
              </a:rPr>
              <a:t>global challenges</a:t>
            </a:r>
            <a:endParaRPr lang="en-US" sz="2400" b="1" dirty="0">
              <a:solidFill>
                <a:prstClr val="white"/>
              </a:solidFill>
              <a:latin typeface="AauxPro OT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20505" y="1294224"/>
            <a:ext cx="3159957" cy="3123932"/>
            <a:chOff x="6011904" y="3013076"/>
            <a:chExt cx="2591139" cy="22464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 cstate="print"/>
            <a:srcRect t="15004" r="48167" b="14224"/>
            <a:stretch/>
          </p:blipFill>
          <p:spPr>
            <a:xfrm>
              <a:off x="6011904" y="3554988"/>
              <a:ext cx="2591139" cy="1704501"/>
            </a:xfrm>
            <a:prstGeom prst="rect">
              <a:avLst/>
            </a:prstGeom>
            <a:solidFill>
              <a:srgbClr val="339966">
                <a:alpha val="65098"/>
              </a:srgbClr>
            </a:solidFill>
          </p:spPr>
        </p:pic>
        <p:grpSp>
          <p:nvGrpSpPr>
            <p:cNvPr id="20" name="Group 19"/>
            <p:cNvGrpSpPr/>
            <p:nvPr/>
          </p:nvGrpSpPr>
          <p:grpSpPr>
            <a:xfrm>
              <a:off x="6011904" y="3013076"/>
              <a:ext cx="2591139" cy="545629"/>
              <a:chOff x="638121" y="-1697807"/>
              <a:chExt cx="2609850" cy="545629"/>
            </a:xfrm>
            <a:solidFill>
              <a:srgbClr val="339966">
                <a:alpha val="65098"/>
              </a:srgbClr>
            </a:solidFill>
          </p:grpSpPr>
          <p:sp>
            <p:nvSpPr>
              <p:cNvPr id="21" name="Rectangle 20"/>
              <p:cNvSpPr/>
              <p:nvPr/>
            </p:nvSpPr>
            <p:spPr>
              <a:xfrm>
                <a:off x="638121" y="-1697807"/>
                <a:ext cx="2609850" cy="54562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38121" y="-1633948"/>
                <a:ext cx="2609850" cy="4506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prstClr val="white"/>
                    </a:solidFill>
                    <a:latin typeface="AauxPro OT"/>
                  </a:rPr>
                  <a:t>Impact State and Global Challenges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1308222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99286" y="3038660"/>
            <a:ext cx="6170141" cy="1353716"/>
          </a:xfrm>
          <a:prstGeom prst="rect">
            <a:avLst/>
          </a:prstGeom>
          <a:solidFill>
            <a:srgbClr val="00B0F0">
              <a:alpha val="8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SUNY Vice Chancellor for </a:t>
            </a:r>
            <a:br>
              <a:rPr lang="en-US" sz="2400" b="1" dirty="0">
                <a:solidFill>
                  <a:srgbClr val="002060"/>
                </a:solidFill>
              </a:rPr>
            </a:br>
            <a:r>
              <a:rPr lang="en-US" sz="2400" b="1" dirty="0">
                <a:solidFill>
                  <a:srgbClr val="002060"/>
                </a:solidFill>
              </a:rPr>
              <a:t>Research &amp; Economic Development </a:t>
            </a:r>
            <a:r>
              <a:rPr lang="en-US" sz="2100" b="1" dirty="0">
                <a:solidFill>
                  <a:prstClr val="white"/>
                </a:solidFill>
              </a:rPr>
              <a:t/>
            </a:r>
            <a:br>
              <a:rPr lang="en-US" sz="2100" b="1" dirty="0">
                <a:solidFill>
                  <a:prstClr val="white"/>
                </a:solidFill>
              </a:rPr>
            </a:br>
            <a:r>
              <a:rPr lang="en-US" sz="1800" b="1" dirty="0">
                <a:solidFill>
                  <a:prstClr val="white"/>
                </a:solidFill>
              </a:rPr>
              <a:t>A champion dedicated to research excellence </a:t>
            </a:r>
            <a:br>
              <a:rPr lang="en-US" sz="1800" b="1" dirty="0">
                <a:solidFill>
                  <a:prstClr val="white"/>
                </a:solidFill>
              </a:rPr>
            </a:br>
            <a:r>
              <a:rPr lang="en-US" sz="1800" b="1" dirty="0">
                <a:solidFill>
                  <a:prstClr val="white"/>
                </a:solidFill>
              </a:rPr>
              <a:t>in all disciplines and the advancement of graduate education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99286" y="1846021"/>
            <a:ext cx="6170141" cy="1105733"/>
          </a:xfrm>
          <a:prstGeom prst="rect">
            <a:avLst/>
          </a:prstGeom>
          <a:solidFill>
            <a:srgbClr val="00B0F0">
              <a:alpha val="8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Research Foundation </a:t>
            </a:r>
            <a:r>
              <a:rPr lang="en-US" sz="2400" b="1" dirty="0" smtClean="0">
                <a:solidFill>
                  <a:srgbClr val="002060"/>
                </a:solidFill>
              </a:rPr>
              <a:t>President  </a:t>
            </a:r>
            <a:r>
              <a:rPr lang="en-US" sz="2100" b="1" dirty="0">
                <a:solidFill>
                  <a:prstClr val="white"/>
                </a:solidFill>
              </a:rPr>
              <a:t/>
            </a:r>
            <a:br>
              <a:rPr lang="en-US" sz="2100" b="1" dirty="0">
                <a:solidFill>
                  <a:prstClr val="white"/>
                </a:solidFill>
              </a:rPr>
            </a:br>
            <a:r>
              <a:rPr lang="en-US" sz="1800" b="1" dirty="0">
                <a:solidFill>
                  <a:prstClr val="white"/>
                </a:solidFill>
              </a:rPr>
              <a:t>An operational leader to ensure continued efficiencies </a:t>
            </a:r>
            <a:br>
              <a:rPr lang="en-US" sz="1800" b="1" dirty="0">
                <a:solidFill>
                  <a:prstClr val="white"/>
                </a:solidFill>
              </a:rPr>
            </a:br>
            <a:r>
              <a:rPr lang="en-US" sz="1800" b="1" dirty="0">
                <a:solidFill>
                  <a:prstClr val="white"/>
                </a:solidFill>
              </a:rPr>
              <a:t>and effectiveness in support of SUNY’s research faculty</a:t>
            </a:r>
            <a:endParaRPr lang="en-US" sz="2400" b="1" dirty="0">
              <a:solidFill>
                <a:prstClr val="white"/>
              </a:solidFill>
            </a:endParaRPr>
          </a:p>
        </p:txBody>
      </p:sp>
      <p:pic>
        <p:nvPicPr>
          <p:cNvPr id="10" name="Picture 9" descr="plaza 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53380" y="1496275"/>
            <a:ext cx="2102020" cy="1346159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4" name="Picture 13" descr="suny logo white2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850416" y="1781840"/>
            <a:ext cx="604983" cy="595343"/>
          </a:xfrm>
          <a:prstGeom prst="rect">
            <a:avLst/>
          </a:prstGeom>
          <a:solidFill>
            <a:schemeClr val="accent1">
              <a:lumMod val="40000"/>
              <a:lumOff val="60000"/>
              <a:alpha val="58000"/>
            </a:schemeClr>
          </a:solidFill>
          <a:effectLst/>
        </p:spPr>
      </p:pic>
      <p:pic>
        <p:nvPicPr>
          <p:cNvPr id="15" name="Picture 14" descr="rf buildin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03810" y="1605595"/>
            <a:ext cx="1318540" cy="1346159"/>
          </a:xfrm>
          <a:prstGeom prst="rect">
            <a:avLst/>
          </a:prstGeom>
        </p:spPr>
      </p:pic>
      <p:pic>
        <p:nvPicPr>
          <p:cNvPr id="16" name="Picture 15" descr="logo_suny_r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218764" y="2345093"/>
            <a:ext cx="815081" cy="4973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99286" y="1384356"/>
            <a:ext cx="6170141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white"/>
                </a:solidFill>
              </a:rPr>
              <a:t>Two Searches Underway: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RF Administration &amp; SUNY Research Leadership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499286" y="2951754"/>
            <a:ext cx="6170141" cy="86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387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4EB2-327E-403F-8099-5AC2B9CAB257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photo 1.JPG"/>
          <p:cNvPicPr>
            <a:picLocks noChangeAspect="1"/>
          </p:cNvPicPr>
          <p:nvPr/>
        </p:nvPicPr>
        <p:blipFill rotWithShape="1">
          <a:blip r:embed="rId3" cstate="print"/>
          <a:srcRect t="22699" r="8584" b="-312"/>
          <a:stretch/>
        </p:blipFill>
        <p:spPr>
          <a:xfrm>
            <a:off x="-4762" y="0"/>
            <a:ext cx="9129712" cy="516753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-15376" y="658158"/>
            <a:ext cx="4529797" cy="3377550"/>
            <a:chOff x="3272820" y="2997709"/>
            <a:chExt cx="2561730" cy="22617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2820" y="3558706"/>
              <a:ext cx="2561730" cy="1700784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3272820" y="3035218"/>
              <a:ext cx="2561730" cy="523487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72820" y="2997709"/>
              <a:ext cx="2561730" cy="556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prstClr val="white"/>
                  </a:solidFill>
                  <a:latin typeface="AauxPro OT"/>
                </a:rPr>
                <a:t>Student Completion </a:t>
              </a:r>
              <a:r>
                <a:rPr lang="en-US" sz="2400" b="1" dirty="0" smtClean="0">
                  <a:solidFill>
                    <a:prstClr val="white"/>
                  </a:solidFill>
                  <a:latin typeface="AauxPro OT"/>
                </a:rPr>
                <a:t/>
              </a:r>
              <a:br>
                <a:rPr lang="en-US" sz="2400" b="1" dirty="0" smtClean="0">
                  <a:solidFill>
                    <a:prstClr val="white"/>
                  </a:solidFill>
                  <a:latin typeface="AauxPro OT"/>
                </a:rPr>
              </a:br>
              <a:r>
                <a:rPr lang="en-US" sz="2400" b="1" dirty="0" smtClean="0">
                  <a:solidFill>
                    <a:prstClr val="white"/>
                  </a:solidFill>
                  <a:latin typeface="AauxPro OT"/>
                </a:rPr>
                <a:t>and </a:t>
              </a:r>
              <a:r>
                <a:rPr lang="en-US" sz="2400" b="1" dirty="0">
                  <a:solidFill>
                    <a:prstClr val="white"/>
                  </a:solidFill>
                  <a:latin typeface="AauxPro OT"/>
                </a:rPr>
                <a:t>Success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2038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BLUE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-22225"/>
            <a:ext cx="9144000" cy="5165725"/>
          </a:xfrm>
          <a:prstGeom prst="rect">
            <a:avLst/>
          </a:prstGeom>
          <a:gradFill flip="none" rotWithShape="1">
            <a:gsLst>
              <a:gs pos="0">
                <a:srgbClr val="023873"/>
              </a:gs>
              <a:gs pos="100000">
                <a:srgbClr val="023873">
                  <a:alpha val="3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9E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22" name="Picture 21" descr="SUNY_NEW_LOGO_287_White.eps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5434" t="29708" b="27572"/>
          <a:stretch/>
        </p:blipFill>
        <p:spPr>
          <a:xfrm>
            <a:off x="0" y="4781550"/>
            <a:ext cx="1847850" cy="3651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576113"/>
            <a:ext cx="9143999" cy="179643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457200">
              <a:lnSpc>
                <a:spcPct val="130000"/>
              </a:lnSpc>
              <a:tabLst>
                <a:tab pos="1484313" algn="l"/>
              </a:tabLst>
            </a:pPr>
            <a:r>
              <a:rPr lang="en-US" sz="3200" dirty="0" smtClean="0">
                <a:solidFill>
                  <a:srgbClr val="118BD9"/>
                </a:solidFill>
                <a:latin typeface="Arial"/>
                <a:cs typeface="Arial"/>
              </a:rPr>
              <a:t>(up from 93,000)</a:t>
            </a:r>
            <a:endParaRPr lang="en-US" sz="3200" dirty="0">
              <a:solidFill>
                <a:srgbClr val="118BD9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1566945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7200" b="1" kern="1000" spc="-150" dirty="0" smtClean="0">
                <a:solidFill>
                  <a:srgbClr val="FFFFFF"/>
                </a:solidFill>
                <a:latin typeface="Arial"/>
                <a:cs typeface="Arial"/>
              </a:rPr>
              <a:t>150,000 </a:t>
            </a:r>
            <a:r>
              <a:rPr lang="en-US" sz="7200" b="1" spc="-150" dirty="0" smtClean="0">
                <a:solidFill>
                  <a:srgbClr val="FFFFFF"/>
                </a:solidFill>
                <a:latin typeface="Arial"/>
                <a:cs typeface="Arial"/>
              </a:rPr>
              <a:t>DEGREES</a:t>
            </a:r>
            <a:endParaRPr lang="en-US" sz="7200" b="1" kern="1000" spc="-15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1794932" y="832598"/>
            <a:ext cx="5554133" cy="65068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spc="-113" dirty="0" smtClean="0">
                <a:solidFill>
                  <a:sysClr val="window" lastClr="FFFFFF"/>
                </a:solidFill>
              </a:rPr>
              <a:t>Big, Hairy, Audacious Goal</a:t>
            </a:r>
            <a:endParaRPr lang="en-US" sz="3200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1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35427007"/>
              </p:ext>
            </p:extLst>
          </p:nvPr>
        </p:nvGraphicFramePr>
        <p:xfrm>
          <a:off x="320040" y="740664"/>
          <a:ext cx="8467344" cy="432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" y="109728"/>
            <a:ext cx="5393634" cy="541147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+mn-lt"/>
              </a:rPr>
              <a:t>Why Completion/Why 150,000?</a:t>
            </a:r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276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0268" y="873801"/>
            <a:ext cx="8402058" cy="343071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prstClr val="white"/>
              </a:solidFill>
              <a:latin typeface="AauxPro O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650" y="1572524"/>
            <a:ext cx="7949294" cy="26314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5425" indent="-225425" defTabSz="342900" fontAlgn="base">
              <a:spcBef>
                <a:spcPct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Enhance, not lessen quality</a:t>
            </a:r>
          </a:p>
          <a:p>
            <a:pPr marL="225425" indent="-225425" defTabSz="342900" fontAlgn="base">
              <a:spcBef>
                <a:spcPct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Meet </a:t>
            </a:r>
            <a:r>
              <a:rPr lang="en-US" sz="2000" b="1" dirty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clear educational needs </a:t>
            </a: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in the State</a:t>
            </a:r>
          </a:p>
          <a:p>
            <a:pPr marL="225425" indent="-225425" defTabSz="342900" fontAlgn="base">
              <a:spcBef>
                <a:spcPct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Expand impact of institutions and System</a:t>
            </a:r>
          </a:p>
          <a:p>
            <a:pPr marL="225425" indent="-225425" defTabSz="342900" fontAlgn="base">
              <a:spcBef>
                <a:spcPct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Prioritize completion </a:t>
            </a:r>
            <a:r>
              <a:rPr lang="en-US" sz="2000" b="1" dirty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of </a:t>
            </a: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currently </a:t>
            </a:r>
            <a:r>
              <a:rPr lang="en-US" sz="2000" b="1" dirty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enrolled </a:t>
            </a: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students</a:t>
            </a:r>
            <a:endParaRPr lang="en-US" sz="2000" b="1" dirty="0">
              <a:solidFill>
                <a:srgbClr val="00B0F0"/>
              </a:solidFill>
              <a:latin typeface="AauxPro OT"/>
              <a:cs typeface="Arial" panose="020B0604020202020204" pitchFamily="34" charset="0"/>
            </a:endParaRPr>
          </a:p>
          <a:p>
            <a:pPr marL="225425" indent="-225425" defTabSz="342900" fontAlgn="base">
              <a:spcBef>
                <a:spcPct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en-US" sz="2000" b="1" dirty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C</a:t>
            </a: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ampuses </a:t>
            </a:r>
            <a:r>
              <a:rPr lang="en-US" sz="2000" b="1" dirty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should attempt to meet the standard of “best in sector” </a:t>
            </a: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performance</a:t>
            </a:r>
            <a:endParaRPr lang="en-US" sz="2000" b="1" dirty="0">
              <a:solidFill>
                <a:srgbClr val="00B0F0"/>
              </a:solidFill>
              <a:latin typeface="AauxPro OT"/>
              <a:cs typeface="Arial" panose="020B0604020202020204" pitchFamily="34" charset="0"/>
            </a:endParaRPr>
          </a:p>
          <a:p>
            <a:pPr marL="225425" indent="-225425" defTabSz="342900" fontAlgn="base"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"/>
            </a:pPr>
            <a:r>
              <a:rPr lang="en-US" sz="2000" b="1" dirty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C</a:t>
            </a: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ampuses </a:t>
            </a:r>
            <a:r>
              <a:rPr lang="en-US" sz="2000" b="1" dirty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should explore multi-campus </a:t>
            </a:r>
            <a:r>
              <a:rPr lang="en-US" sz="2000" b="1" dirty="0" smtClean="0">
                <a:solidFill>
                  <a:srgbClr val="00B0F0"/>
                </a:solidFill>
                <a:latin typeface="AauxPro OT"/>
                <a:cs typeface="Arial" panose="020B0604020202020204" pitchFamily="34" charset="0"/>
              </a:rPr>
              <a:t>programs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0268" y="873800"/>
            <a:ext cx="8402058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Principles: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0269" y="4407889"/>
            <a:ext cx="8402054" cy="58477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defTabSz="342900"/>
            <a:r>
              <a:rPr lang="en-US" sz="1600" b="1" dirty="0" smtClean="0">
                <a:solidFill>
                  <a:schemeClr val="bg1"/>
                </a:solidFill>
                <a:latin typeface="AauxPro OT"/>
              </a:rPr>
              <a:t>“Degree” is defined as a </a:t>
            </a:r>
            <a:r>
              <a:rPr lang="en-US" sz="1600" b="1" dirty="0">
                <a:solidFill>
                  <a:schemeClr val="bg1"/>
                </a:solidFill>
                <a:latin typeface="AauxPro OT"/>
              </a:rPr>
              <a:t>degree, certificate, micro-degree, or other credential that is of high quality and responsive to clear educational needs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7385"/>
            <a:ext cx="9143999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a Completion Model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2283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RF 1">
      <a:dk1>
        <a:srgbClr val="1769A1"/>
      </a:dk1>
      <a:lt1>
        <a:srgbClr val="FFFFFE"/>
      </a:lt1>
      <a:dk2>
        <a:srgbClr val="000000"/>
      </a:dk2>
      <a:lt2>
        <a:srgbClr val="FFFFFE"/>
      </a:lt2>
      <a:accent1>
        <a:srgbClr val="1769A1"/>
      </a:accent1>
      <a:accent2>
        <a:srgbClr val="407DAF"/>
      </a:accent2>
      <a:accent3>
        <a:srgbClr val="6894BC"/>
      </a:accent3>
      <a:accent4>
        <a:srgbClr val="93AFCE"/>
      </a:accent4>
      <a:accent5>
        <a:srgbClr val="C5D4E2"/>
      </a:accent5>
      <a:accent6>
        <a:srgbClr val="E5ECF2"/>
      </a:accent6>
      <a:hlink>
        <a:srgbClr val="14486B"/>
      </a:hlink>
      <a:folHlink>
        <a:srgbClr val="63AF3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_Custom Design">
  <a:themeElements>
    <a:clrScheme name="RF 1">
      <a:dk1>
        <a:srgbClr val="1769A1"/>
      </a:dk1>
      <a:lt1>
        <a:srgbClr val="FFFFFE"/>
      </a:lt1>
      <a:dk2>
        <a:srgbClr val="000000"/>
      </a:dk2>
      <a:lt2>
        <a:srgbClr val="FFFFFE"/>
      </a:lt2>
      <a:accent1>
        <a:srgbClr val="1769A1"/>
      </a:accent1>
      <a:accent2>
        <a:srgbClr val="407DAF"/>
      </a:accent2>
      <a:accent3>
        <a:srgbClr val="6894BC"/>
      </a:accent3>
      <a:accent4>
        <a:srgbClr val="93AFCE"/>
      </a:accent4>
      <a:accent5>
        <a:srgbClr val="C5D4E2"/>
      </a:accent5>
      <a:accent6>
        <a:srgbClr val="E5ECF2"/>
      </a:accent6>
      <a:hlink>
        <a:srgbClr val="14486B"/>
      </a:hlink>
      <a:folHlink>
        <a:srgbClr val="63AF3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RF 1">
      <a:dk1>
        <a:srgbClr val="1769A1"/>
      </a:dk1>
      <a:lt1>
        <a:srgbClr val="FFFFFE"/>
      </a:lt1>
      <a:dk2>
        <a:srgbClr val="000000"/>
      </a:dk2>
      <a:lt2>
        <a:srgbClr val="FFFFFE"/>
      </a:lt2>
      <a:accent1>
        <a:srgbClr val="1769A1"/>
      </a:accent1>
      <a:accent2>
        <a:srgbClr val="407DAF"/>
      </a:accent2>
      <a:accent3>
        <a:srgbClr val="6894BC"/>
      </a:accent3>
      <a:accent4>
        <a:srgbClr val="93AFCE"/>
      </a:accent4>
      <a:accent5>
        <a:srgbClr val="C5D4E2"/>
      </a:accent5>
      <a:accent6>
        <a:srgbClr val="E5ECF2"/>
      </a:accent6>
      <a:hlink>
        <a:srgbClr val="14486B"/>
      </a:hlink>
      <a:folHlink>
        <a:srgbClr val="63AF3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_Custom Design">
  <a:themeElements>
    <a:clrScheme name="RF 1">
      <a:dk1>
        <a:srgbClr val="1769A1"/>
      </a:dk1>
      <a:lt1>
        <a:srgbClr val="FFFFFE"/>
      </a:lt1>
      <a:dk2>
        <a:srgbClr val="000000"/>
      </a:dk2>
      <a:lt2>
        <a:srgbClr val="FFFFFE"/>
      </a:lt2>
      <a:accent1>
        <a:srgbClr val="1769A1"/>
      </a:accent1>
      <a:accent2>
        <a:srgbClr val="407DAF"/>
      </a:accent2>
      <a:accent3>
        <a:srgbClr val="6894BC"/>
      </a:accent3>
      <a:accent4>
        <a:srgbClr val="93AFCE"/>
      </a:accent4>
      <a:accent5>
        <a:srgbClr val="C5D4E2"/>
      </a:accent5>
      <a:accent6>
        <a:srgbClr val="E5ECF2"/>
      </a:accent6>
      <a:hlink>
        <a:srgbClr val="14486B"/>
      </a:hlink>
      <a:folHlink>
        <a:srgbClr val="63AF3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4699</TotalTime>
  <Words>725</Words>
  <Application>Microsoft Office PowerPoint</Application>
  <PresentationFormat>On-screen Show (16:9)</PresentationFormat>
  <Paragraphs>199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5_Office Theme</vt:lpstr>
      <vt:lpstr>6_Office Theme</vt:lpstr>
      <vt:lpstr>2_Custom Design</vt:lpstr>
      <vt:lpstr>4_Custom Design</vt:lpstr>
      <vt:lpstr>3_Custom Design</vt:lpstr>
      <vt:lpstr>1_Custom Design</vt:lpstr>
      <vt:lpstr>Slide 1</vt:lpstr>
      <vt:lpstr>Slide 2</vt:lpstr>
      <vt:lpstr>Slide 3</vt:lpstr>
      <vt:lpstr>Slide 4</vt:lpstr>
      <vt:lpstr>RF Administration &amp; SUNY Research Leadership</vt:lpstr>
      <vt:lpstr>Slide 6</vt:lpstr>
      <vt:lpstr>Slide 7</vt:lpstr>
      <vt:lpstr>Why Completion/Why 150,000?</vt:lpstr>
      <vt:lpstr>Slide 9</vt:lpstr>
      <vt:lpstr>Slide 10</vt:lpstr>
      <vt:lpstr>How can we reach 150,000?</vt:lpstr>
      <vt:lpstr>Assumptions</vt:lpstr>
      <vt:lpstr>Assumptions</vt:lpstr>
      <vt:lpstr>Slide 14</vt:lpstr>
      <vt:lpstr>Slide 15</vt:lpstr>
      <vt:lpstr>Slide 16</vt:lpstr>
      <vt:lpstr>Slide 17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proctor, cynthia</dc:creator>
  <cp:lastModifiedBy>donatoca</cp:lastModifiedBy>
  <cp:revision>306</cp:revision>
  <cp:lastPrinted>2015-10-06T14:03:26Z</cp:lastPrinted>
  <dcterms:created xsi:type="dcterms:W3CDTF">2015-09-17T19:51:23Z</dcterms:created>
  <dcterms:modified xsi:type="dcterms:W3CDTF">2015-10-22T14:48:03Z</dcterms:modified>
</cp:coreProperties>
</file>