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0"/>
  </p:notesMasterIdLst>
  <p:sldIdLst>
    <p:sldId id="293" r:id="rId3"/>
    <p:sldId id="352" r:id="rId4"/>
    <p:sldId id="348" r:id="rId5"/>
    <p:sldId id="349" r:id="rId6"/>
    <p:sldId id="350" r:id="rId7"/>
    <p:sldId id="351" r:id="rId8"/>
    <p:sldId id="355" r:id="rId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8ED5"/>
    <a:srgbClr val="006800"/>
    <a:srgbClr val="005400"/>
    <a:srgbClr val="004800"/>
    <a:srgbClr val="FFFFFF"/>
    <a:srgbClr val="000000"/>
    <a:srgbClr val="254061"/>
    <a:srgbClr val="003399"/>
    <a:srgbClr val="003300"/>
    <a:srgbClr val="17375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48" autoAdjust="0"/>
    <p:restoredTop sz="93366" autoAdjust="0"/>
  </p:normalViewPr>
  <p:slideViewPr>
    <p:cSldViewPr>
      <p:cViewPr>
        <p:scale>
          <a:sx n="100" d="100"/>
          <a:sy n="100" d="100"/>
        </p:scale>
        <p:origin x="-1644" y="-762"/>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9CC9C5-50EA-4DEC-9B90-24074012E79F}" type="datetimeFigureOut">
              <a:rPr lang="en-US" smtClean="0"/>
              <a:pPr/>
              <a:t>1/23/2014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207E52-98E5-4F6A-9B70-BFE9B84B0395}" type="slidenum">
              <a:rPr lang="en-US" smtClean="0"/>
              <a:pPr/>
              <a:t>‹#›</a:t>
            </a:fld>
            <a:endParaRPr lang="en-US"/>
          </a:p>
        </p:txBody>
      </p:sp>
    </p:spTree>
    <p:extLst>
      <p:ext uri="{BB962C8B-B14F-4D97-AF65-F5344CB8AC3E}">
        <p14:creationId xmlns:p14="http://schemas.microsoft.com/office/powerpoint/2010/main" xmlns="" val="2093689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sz="1200" dirty="0" smtClean="0">
              <a:solidFill>
                <a:schemeClr val="accent1">
                  <a:lumMod val="75000"/>
                </a:schemeClr>
              </a:solidFill>
            </a:endParaRPr>
          </a:p>
          <a:p>
            <a:r>
              <a:rPr lang="en-US" sz="1200" dirty="0" smtClean="0">
                <a:solidFill>
                  <a:schemeClr val="accent1">
                    <a:lumMod val="75000"/>
                  </a:schemeClr>
                </a:solidFill>
              </a:rPr>
              <a:t>“SUNY Networks of Excellence will bring together our top scientists and researchers to further our understanding of pressing societal issues, and in turn draw new venture capital to invest in commercialization activities that address our challenges in energy, the environment, economics and education. …This initiative will help bring our best ideas to market right here in New York State.” - AMC</a:t>
            </a:r>
          </a:p>
          <a:p>
            <a:endParaRPr lang="en-US" dirty="0"/>
          </a:p>
        </p:txBody>
      </p:sp>
      <p:sp>
        <p:nvSpPr>
          <p:cNvPr id="4" name="Slide Number Placeholder 3"/>
          <p:cNvSpPr>
            <a:spLocks noGrp="1"/>
          </p:cNvSpPr>
          <p:nvPr>
            <p:ph type="sldNum" sz="quarter" idx="10"/>
          </p:nvPr>
        </p:nvSpPr>
        <p:spPr/>
        <p:txBody>
          <a:bodyPr/>
          <a:lstStyle/>
          <a:p>
            <a:fld id="{28C480A6-A093-4DA3-BD6D-C1305583751C}" type="slidenum">
              <a:rPr lang="en-US" smtClean="0"/>
              <a:pPr/>
              <a:t>1</a:t>
            </a:fld>
            <a:endParaRPr lang="en-US"/>
          </a:p>
        </p:txBody>
      </p:sp>
    </p:spTree>
    <p:extLst>
      <p:ext uri="{BB962C8B-B14F-4D97-AF65-F5344CB8AC3E}">
        <p14:creationId xmlns:p14="http://schemas.microsoft.com/office/powerpoint/2010/main" xmlns="" val="2657985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solidFill>
                  <a:srgbClr val="006600"/>
                </a:solidFill>
              </a:rPr>
              <a:t>Research across SUNY programs related to energy and the environment with associated economic considerations and educational programming. </a:t>
            </a:r>
          </a:p>
          <a:p>
            <a:r>
              <a:rPr lang="en-US" dirty="0" smtClean="0">
                <a:solidFill>
                  <a:srgbClr val="006600"/>
                </a:solidFill>
              </a:rPr>
              <a:t>Identify and bring together faculty and facilities across SUNY in partnership with:</a:t>
            </a:r>
          </a:p>
          <a:p>
            <a:pPr>
              <a:buFont typeface="Arial" pitchFamily="34" charset="0"/>
              <a:buChar char="•"/>
            </a:pPr>
            <a:r>
              <a:rPr lang="en-US" dirty="0" smtClean="0">
                <a:solidFill>
                  <a:srgbClr val="006600"/>
                </a:solidFill>
              </a:rPr>
              <a:t> key academic institutions</a:t>
            </a:r>
          </a:p>
          <a:p>
            <a:pPr>
              <a:buFont typeface="Arial" pitchFamily="34" charset="0"/>
              <a:buChar char="•"/>
            </a:pPr>
            <a:r>
              <a:rPr lang="en-US" dirty="0" smtClean="0">
                <a:solidFill>
                  <a:srgbClr val="006600"/>
                </a:solidFill>
              </a:rPr>
              <a:t> the private sector</a:t>
            </a:r>
          </a:p>
          <a:p>
            <a:pPr>
              <a:buFont typeface="Arial" pitchFamily="34" charset="0"/>
              <a:buChar char="•"/>
            </a:pPr>
            <a:r>
              <a:rPr lang="en-US" dirty="0" smtClean="0">
                <a:solidFill>
                  <a:srgbClr val="006600"/>
                </a:solidFill>
              </a:rPr>
              <a:t> national labs</a:t>
            </a:r>
          </a:p>
          <a:p>
            <a:pPr>
              <a:buFont typeface="Arial" pitchFamily="34" charset="0"/>
              <a:buChar char="•"/>
            </a:pPr>
            <a:r>
              <a:rPr lang="en-US" dirty="0" smtClean="0">
                <a:solidFill>
                  <a:srgbClr val="004800"/>
                </a:solidFill>
              </a:rPr>
              <a:t> Trans-disciplinary teams leading the nation in transformative research </a:t>
            </a:r>
          </a:p>
          <a:p>
            <a:pPr>
              <a:buFont typeface="Arial" pitchFamily="34" charset="0"/>
              <a:buChar char="•"/>
            </a:pPr>
            <a:r>
              <a:rPr lang="en-US" dirty="0" smtClean="0">
                <a:solidFill>
                  <a:srgbClr val="004800"/>
                </a:solidFill>
              </a:rPr>
              <a:t> Have a lasting impact on society</a:t>
            </a:r>
          </a:p>
          <a:p>
            <a:pPr>
              <a:buFont typeface="Arial" pitchFamily="34" charset="0"/>
              <a:buNone/>
            </a:pPr>
            <a:endParaRPr lang="en-US" dirty="0" smtClean="0">
              <a:solidFill>
                <a:srgbClr val="006600"/>
              </a:solidFill>
              <a:latin typeface="Helvetica Neue Light"/>
              <a:cs typeface="Helvetica Neue Light"/>
            </a:endParaRPr>
          </a:p>
          <a:p>
            <a:endParaRPr lang="en-US" dirty="0"/>
          </a:p>
        </p:txBody>
      </p:sp>
      <p:sp>
        <p:nvSpPr>
          <p:cNvPr id="4" name="Slide Number Placeholder 3"/>
          <p:cNvSpPr>
            <a:spLocks noGrp="1"/>
          </p:cNvSpPr>
          <p:nvPr>
            <p:ph type="sldNum" sz="quarter" idx="10"/>
          </p:nvPr>
        </p:nvSpPr>
        <p:spPr/>
        <p:txBody>
          <a:bodyPr/>
          <a:lstStyle/>
          <a:p>
            <a:fld id="{28C480A6-A093-4DA3-BD6D-C1305583751C}" type="slidenum">
              <a:rPr lang="en-US" smtClean="0"/>
              <a:pPr/>
              <a:t>3</a:t>
            </a:fld>
            <a:endParaRPr lang="en-US"/>
          </a:p>
        </p:txBody>
      </p:sp>
    </p:spTree>
    <p:extLst>
      <p:ext uri="{BB962C8B-B14F-4D97-AF65-F5344CB8AC3E}">
        <p14:creationId xmlns:p14="http://schemas.microsoft.com/office/powerpoint/2010/main" xmlns="" val="1257580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solidFill>
                  <a:schemeClr val="bg1"/>
                </a:solidFill>
              </a:rPr>
              <a:t> drug discovery and molecular medicine</a:t>
            </a:r>
          </a:p>
          <a:p>
            <a:r>
              <a:rPr lang="en-US" dirty="0" smtClean="0">
                <a:solidFill>
                  <a:schemeClr val="bg1"/>
                </a:solidFill>
              </a:rPr>
              <a:t> reducing health disparities</a:t>
            </a:r>
          </a:p>
          <a:p>
            <a:r>
              <a:rPr lang="en-US" dirty="0" smtClean="0">
                <a:solidFill>
                  <a:schemeClr val="bg1"/>
                </a:solidFill>
              </a:rPr>
              <a:t>tissue and medical device engineering</a:t>
            </a:r>
          </a:p>
          <a:p>
            <a:r>
              <a:rPr lang="en-US" dirty="0" smtClean="0">
                <a:solidFill>
                  <a:schemeClr val="bg1"/>
                </a:solidFill>
              </a:rPr>
              <a:t> translational medicine projects</a:t>
            </a:r>
          </a:p>
          <a:p>
            <a:r>
              <a:rPr lang="en-US" dirty="0" smtClean="0"/>
              <a:t>Fostering basic, translational, and clinical research programs and partnerships </a:t>
            </a:r>
          </a:p>
          <a:p>
            <a:r>
              <a:rPr lang="en-US" dirty="0" smtClean="0"/>
              <a:t>Create new knowledge and accelerate discovery in health science. </a:t>
            </a:r>
          </a:p>
          <a:p>
            <a:r>
              <a:rPr lang="en-US" dirty="0" smtClean="0">
                <a:solidFill>
                  <a:schemeClr val="bg1"/>
                </a:solidFill>
              </a:rPr>
              <a:t>Maximize the diverse strengths in biomedical research across the SUNY campuses</a:t>
            </a:r>
          </a:p>
          <a:p>
            <a:r>
              <a:rPr lang="en-US" dirty="0" smtClean="0">
                <a:solidFill>
                  <a:schemeClr val="bg1"/>
                </a:solidFill>
              </a:rPr>
              <a:t>Facilitate partnerships with academia, industry, and the community. </a:t>
            </a:r>
          </a:p>
          <a:p>
            <a:r>
              <a:rPr lang="en-US" dirty="0" smtClean="0">
                <a:solidFill>
                  <a:schemeClr val="bg1"/>
                </a:solidFill>
              </a:rPr>
              <a:t>Leverage SUNY’s range to build and extend collaborations and partnerships for innovative public health, health disparities, community-based participatory research expanding preventive health care practice and policy.</a:t>
            </a:r>
          </a:p>
          <a:p>
            <a:r>
              <a:rPr lang="en-US" dirty="0" smtClean="0">
                <a:solidFill>
                  <a:schemeClr val="bg1"/>
                </a:solidFill>
              </a:rPr>
              <a:t>Accelerate drug design and advance personalized medicine</a:t>
            </a:r>
          </a:p>
          <a:p>
            <a:r>
              <a:rPr lang="en-US" dirty="0" smtClean="0">
                <a:solidFill>
                  <a:schemeClr val="bg1"/>
                </a:solidFill>
              </a:rPr>
              <a:t>Increase clinical research capacity, and develop "big data" tools for public health research. </a:t>
            </a:r>
            <a:endParaRPr lang="en-US" dirty="0"/>
          </a:p>
        </p:txBody>
      </p:sp>
      <p:sp>
        <p:nvSpPr>
          <p:cNvPr id="4" name="Slide Number Placeholder 3"/>
          <p:cNvSpPr>
            <a:spLocks noGrp="1"/>
          </p:cNvSpPr>
          <p:nvPr>
            <p:ph type="sldNum" sz="quarter" idx="10"/>
          </p:nvPr>
        </p:nvSpPr>
        <p:spPr/>
        <p:txBody>
          <a:bodyPr/>
          <a:lstStyle/>
          <a:p>
            <a:fld id="{28C480A6-A093-4DA3-BD6D-C1305583751C}" type="slidenum">
              <a:rPr lang="en-US" smtClean="0"/>
              <a:pPr/>
              <a:t>4</a:t>
            </a:fld>
            <a:endParaRPr lang="en-US"/>
          </a:p>
        </p:txBody>
      </p:sp>
    </p:spTree>
    <p:extLst>
      <p:ext uri="{BB962C8B-B14F-4D97-AF65-F5344CB8AC3E}">
        <p14:creationId xmlns:p14="http://schemas.microsoft.com/office/powerpoint/2010/main" xmlns="" val="1291921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http://scienceline.org/2009/11/forgotten-memories-linger-in-the-brain/</a:t>
            </a:r>
          </a:p>
          <a:p>
            <a:r>
              <a:rPr lang="en-US" dirty="0" smtClean="0">
                <a:solidFill>
                  <a:schemeClr val="bg1"/>
                </a:solidFill>
              </a:rPr>
              <a:t>we are bringing together the brains (literally) from across our campuses to put together our scale into responding to larger societal questions, that requires the scale of SUNY (infrastructure) that is beyond what one single campus (traditional way of conducting research) can do.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The Brain Network has a membership of over 100 faculty and researchers -</a:t>
            </a:r>
            <a:r>
              <a:rPr lang="en-US" sz="1400" dirty="0" smtClean="0">
                <a:solidFill>
                  <a:schemeClr val="bg1"/>
                </a:solidFill>
              </a:rPr>
              <a:t> </a:t>
            </a:r>
            <a:r>
              <a:rPr lang="en-US" sz="1200" dirty="0" smtClean="0">
                <a:solidFill>
                  <a:schemeClr val="bg1"/>
                </a:solidFill>
              </a:rPr>
              <a:t>neurosciences, behavioral sciences, psychology, nanotechnology, bioinformatics, engineering</a:t>
            </a:r>
          </a:p>
          <a:p>
            <a:r>
              <a:rPr lang="en-US" b="1" dirty="0" smtClean="0">
                <a:solidFill>
                  <a:schemeClr val="bg1"/>
                </a:solidFill>
              </a:rPr>
              <a:t>Institutions involved:</a:t>
            </a:r>
          </a:p>
          <a:p>
            <a:pPr lvl="1">
              <a:buFont typeface="Arial" pitchFamily="34" charset="0"/>
              <a:buChar char="•"/>
            </a:pPr>
            <a:r>
              <a:rPr lang="en-US" sz="1400" dirty="0" smtClean="0">
                <a:solidFill>
                  <a:schemeClr val="bg1"/>
                </a:solidFill>
              </a:rPr>
              <a:t>Stony Brook</a:t>
            </a:r>
          </a:p>
          <a:p>
            <a:pPr lvl="1">
              <a:buFont typeface="Arial" pitchFamily="34" charset="0"/>
              <a:buChar char="•"/>
            </a:pPr>
            <a:r>
              <a:rPr lang="en-US" sz="1400" dirty="0" smtClean="0">
                <a:solidFill>
                  <a:schemeClr val="bg1"/>
                </a:solidFill>
              </a:rPr>
              <a:t>Downstate Medical</a:t>
            </a:r>
          </a:p>
          <a:p>
            <a:pPr lvl="1">
              <a:buFont typeface="Arial" pitchFamily="34" charset="0"/>
              <a:buChar char="•"/>
            </a:pPr>
            <a:r>
              <a:rPr lang="en-US" sz="1400" dirty="0" smtClean="0">
                <a:solidFill>
                  <a:schemeClr val="bg1"/>
                </a:solidFill>
              </a:rPr>
              <a:t>Upstate Medical</a:t>
            </a:r>
          </a:p>
          <a:p>
            <a:pPr lvl="1">
              <a:buFont typeface="Arial" pitchFamily="34" charset="0"/>
              <a:buChar char="•"/>
            </a:pPr>
            <a:r>
              <a:rPr lang="en-US" sz="1400" dirty="0" smtClean="0">
                <a:solidFill>
                  <a:schemeClr val="bg1"/>
                </a:solidFill>
              </a:rPr>
              <a:t>University at Buffalo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28C480A6-A093-4DA3-BD6D-C1305583751C}" type="slidenum">
              <a:rPr lang="en-US" smtClean="0"/>
              <a:pPr/>
              <a:t>5</a:t>
            </a:fld>
            <a:endParaRPr lang="en-US"/>
          </a:p>
        </p:txBody>
      </p:sp>
    </p:spTree>
    <p:extLst>
      <p:ext uri="{BB962C8B-B14F-4D97-AF65-F5344CB8AC3E}">
        <p14:creationId xmlns:p14="http://schemas.microsoft.com/office/powerpoint/2010/main" xmlns="" val="946357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http://atecenters.org/#t-slide-one</a:t>
            </a:r>
          </a:p>
          <a:p>
            <a:r>
              <a:rPr lang="en-US" dirty="0" smtClean="0">
                <a:solidFill>
                  <a:schemeClr val="bg1"/>
                </a:solidFill>
              </a:rPr>
              <a:t>Materials are important to practically everything we do…</a:t>
            </a:r>
            <a:endParaRPr lang="en-US" dirty="0"/>
          </a:p>
        </p:txBody>
      </p:sp>
      <p:sp>
        <p:nvSpPr>
          <p:cNvPr id="4" name="Slide Number Placeholder 3"/>
          <p:cNvSpPr>
            <a:spLocks noGrp="1"/>
          </p:cNvSpPr>
          <p:nvPr>
            <p:ph type="sldNum" sz="quarter" idx="10"/>
          </p:nvPr>
        </p:nvSpPr>
        <p:spPr/>
        <p:txBody>
          <a:bodyPr/>
          <a:lstStyle/>
          <a:p>
            <a:fld id="{28C480A6-A093-4DA3-BD6D-C1305583751C}" type="slidenum">
              <a:rPr lang="en-US" smtClean="0"/>
              <a:pPr/>
              <a:t>6</a:t>
            </a:fld>
            <a:endParaRPr lang="en-US"/>
          </a:p>
        </p:txBody>
      </p:sp>
    </p:spTree>
    <p:extLst>
      <p:ext uri="{BB962C8B-B14F-4D97-AF65-F5344CB8AC3E}">
        <p14:creationId xmlns:p14="http://schemas.microsoft.com/office/powerpoint/2010/main" xmlns="" val="663134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8207E52-98E5-4F6A-9B70-BFE9B84B0395}" type="slidenum">
              <a:rPr lang="en-US" smtClean="0">
                <a:solidFill>
                  <a:prstClr val="black"/>
                </a:solidFill>
              </a:rPr>
              <a:pPr/>
              <a:t>7</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7179C6-F800-451C-BD23-C7E8CE659C7C}"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7179C6-F800-451C-BD23-C7E8CE659C7C}" type="datetimeFigureOut">
              <a:rPr lang="en-US" smtClean="0"/>
              <a:pPr/>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7179C6-F800-451C-BD23-C7E8CE659C7C}" type="datetimeFigureOut">
              <a:rPr lang="en-US" smtClean="0"/>
              <a:pPr/>
              <a:t>1/23/2014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7179C6-F800-451C-BD23-C7E8CE659C7C}" type="datetimeFigureOut">
              <a:rPr lang="en-US" smtClean="0"/>
              <a:pPr/>
              <a:t>1/23/2014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179C6-F800-451C-BD23-C7E8CE659C7C}" type="datetimeFigureOut">
              <a:rPr lang="en-US" smtClean="0"/>
              <a:pPr/>
              <a:t>1/23/2014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7179C6-F800-451C-BD23-C7E8CE659C7C}" type="datetimeFigureOut">
              <a:rPr lang="en-US" smtClean="0"/>
              <a:pPr/>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7179C6-F800-451C-BD23-C7E8CE659C7C}" type="datetimeFigureOut">
              <a:rPr lang="en-US" smtClean="0"/>
              <a:pPr/>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3908C0-EA3D-4A0C-BB08-A99B9A57F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77179C6-F800-451C-BD23-C7E8CE659C7C}" type="datetimeFigureOut">
              <a:rPr lang="en-US" smtClean="0"/>
              <a:pPr/>
              <a:t>1/23/2014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73908C0-EA3D-4A0C-BB08-A99B9A57F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77179C6-F800-451C-BD23-C7E8CE659C7C}" type="datetimeFigureOut">
              <a:rPr lang="en-US" smtClean="0">
                <a:solidFill>
                  <a:prstClr val="black">
                    <a:tint val="75000"/>
                  </a:prstClr>
                </a:solidFill>
              </a:rPr>
              <a:pPr/>
              <a:t>1/23/2014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73908C0-EA3D-4A0C-BB08-A99B9A57F480}"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slide" Target="slide4.xml"/><Relationship Id="rId7" Type="http://schemas.openxmlformats.org/officeDocument/2006/relationships/slide" Target="slide3.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slide" Target="slide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slide" Target="slide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2.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rcRect l="4694" t="7336" r="1433" b="13439"/>
          <a:stretch>
            <a:fillRect/>
          </a:stretch>
        </p:blipFill>
        <p:spPr>
          <a:xfrm>
            <a:off x="0" y="0"/>
            <a:ext cx="9144000" cy="5143500"/>
          </a:xfrm>
          <a:prstGeom prst="rect">
            <a:avLst/>
          </a:prstGeom>
        </p:spPr>
      </p:pic>
      <p:sp>
        <p:nvSpPr>
          <p:cNvPr id="8" name="Isosceles Triangle 7"/>
          <p:cNvSpPr/>
          <p:nvPr/>
        </p:nvSpPr>
        <p:spPr>
          <a:xfrm rot="1833757" flipH="1">
            <a:off x="119825" y="817836"/>
            <a:ext cx="288003" cy="250277"/>
          </a:xfrm>
          <a:prstGeom prst="triangle">
            <a:avLst/>
          </a:prstGeom>
          <a:solidFill>
            <a:srgbClr val="002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04800" y="1885950"/>
            <a:ext cx="8229600" cy="1295400"/>
          </a:xfrm>
          <a:prstGeom prst="rect">
            <a:avLst/>
          </a:prstGeom>
          <a:solidFill>
            <a:schemeClr val="tx1">
              <a:lumMod val="95000"/>
              <a:lumOff val="5000"/>
              <a:alpha val="50196"/>
            </a:schemeClr>
          </a:solidFill>
          <a:ln>
            <a:solidFill>
              <a:schemeClr val="bg2">
                <a:lumMod val="10000"/>
                <a:alpha val="50196"/>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4" cstate="print"/>
          <a:srcRect/>
          <a:stretch>
            <a:fillRect/>
          </a:stretch>
        </p:blipFill>
        <p:spPr bwMode="auto">
          <a:xfrm>
            <a:off x="152400" y="1504950"/>
            <a:ext cx="8329613" cy="1895475"/>
          </a:xfrm>
          <a:prstGeom prst="rect">
            <a:avLst/>
          </a:prstGeom>
          <a:noFill/>
          <a:ln w="9525">
            <a:noFill/>
            <a:miter lim="800000"/>
            <a:headEnd/>
            <a:tailEnd/>
          </a:ln>
          <a:effectLst/>
        </p:spPr>
      </p:pic>
      <p:sp>
        <p:nvSpPr>
          <p:cNvPr id="9" name="Rectangle 8"/>
          <p:cNvSpPr/>
          <p:nvPr/>
        </p:nvSpPr>
        <p:spPr>
          <a:xfrm>
            <a:off x="1459706" y="4095750"/>
            <a:ext cx="5715000" cy="646331"/>
          </a:xfrm>
          <a:prstGeom prst="rect">
            <a:avLst/>
          </a:prstGeom>
          <a:solidFill>
            <a:srgbClr val="000000">
              <a:alpha val="69804"/>
            </a:srgbClr>
          </a:solidFill>
        </p:spPr>
        <p:txBody>
          <a:bodyPr wrap="square">
            <a:spAutoFit/>
          </a:bodyPr>
          <a:lstStyle/>
          <a:p>
            <a:pPr algn="ctr"/>
            <a:r>
              <a:rPr lang="en-US" dirty="0" smtClean="0">
                <a:solidFill>
                  <a:schemeClr val="bg1"/>
                </a:solidFill>
              </a:rPr>
              <a:t>“This initiative will help bring our best ideas to market right here in New York State.” – Governor Andrew Cuomo</a:t>
            </a:r>
          </a:p>
        </p:txBody>
      </p:sp>
    </p:spTree>
    <p:extLst>
      <p:ext uri="{BB962C8B-B14F-4D97-AF65-F5344CB8AC3E}">
        <p14:creationId xmlns:p14="http://schemas.microsoft.com/office/powerpoint/2010/main" xmlns="" val="10383543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NOE Bkgd test.jpg"/>
          <p:cNvPicPr>
            <a:picLocks noChangeAspect="1"/>
          </p:cNvPicPr>
          <p:nvPr/>
        </p:nvPicPr>
        <p:blipFill>
          <a:blip r:embed="rId2" cstate="print">
            <a:lum bright="-30000"/>
            <a:extLst>
              <a:ext uri="{28A0092B-C50C-407E-A947-70E740481C1C}">
                <a14:useLocalDpi xmlns:a14="http://schemas.microsoft.com/office/drawing/2010/main" xmlns="" val="0"/>
              </a:ext>
            </a:extLst>
          </a:blip>
          <a:srcRect b="2656"/>
          <a:stretch>
            <a:fillRect/>
          </a:stretch>
        </p:blipFill>
        <p:spPr>
          <a:xfrm>
            <a:off x="0" y="0"/>
            <a:ext cx="9144000" cy="5143500"/>
          </a:xfrm>
          <a:prstGeom prst="rect">
            <a:avLst/>
          </a:prstGeom>
        </p:spPr>
      </p:pic>
      <p:sp>
        <p:nvSpPr>
          <p:cNvPr id="5" name="Oval 4"/>
          <p:cNvSpPr/>
          <p:nvPr/>
        </p:nvSpPr>
        <p:spPr>
          <a:xfrm>
            <a:off x="2741280" y="285750"/>
            <a:ext cx="3661443" cy="3200400"/>
          </a:xfrm>
          <a:prstGeom prst="ellipse">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path path="circle">
              <a:fillToRect l="50000" t="50000" r="50000" b="50000"/>
            </a:path>
            <a:tileRect/>
          </a:gradFill>
          <a:ln w="19050">
            <a:solidFill>
              <a:schemeClr val="bg1"/>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grpSp>
        <p:nvGrpSpPr>
          <p:cNvPr id="19" name="Group 18"/>
          <p:cNvGrpSpPr/>
          <p:nvPr/>
        </p:nvGrpSpPr>
        <p:grpSpPr>
          <a:xfrm>
            <a:off x="6412872" y="468517"/>
            <a:ext cx="1511928" cy="1417433"/>
            <a:chOff x="6422298" y="769545"/>
            <a:chExt cx="1511928" cy="1417433"/>
          </a:xfrm>
        </p:grpSpPr>
        <p:sp>
          <p:nvSpPr>
            <p:cNvPr id="23" name="Oval 22">
              <a:hlinkClick r:id="rId3" action="ppaction://hlinksldjump"/>
            </p:cNvPr>
            <p:cNvSpPr/>
            <p:nvPr/>
          </p:nvSpPr>
          <p:spPr>
            <a:xfrm>
              <a:off x="6422298" y="769545"/>
              <a:ext cx="1511928" cy="1417433"/>
            </a:xfrm>
            <a:prstGeom prst="ellips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hlinkClick r:id="rId3" action="ppaction://hlinksldjump"/>
            </p:cNvPr>
            <p:cNvSpPr txBox="1"/>
            <p:nvPr/>
          </p:nvSpPr>
          <p:spPr>
            <a:xfrm>
              <a:off x="6724453" y="1305137"/>
              <a:ext cx="907621" cy="369332"/>
            </a:xfrm>
            <a:prstGeom prst="rect">
              <a:avLst/>
            </a:prstGeom>
            <a:noFill/>
          </p:spPr>
          <p:txBody>
            <a:bodyPr wrap="none" rtlCol="0">
              <a:spAutoFit/>
            </a:bodyPr>
            <a:lstStyle/>
            <a:p>
              <a:pPr algn="ctr"/>
              <a:r>
                <a:rPr lang="en-US" b="1" dirty="0" smtClean="0">
                  <a:solidFill>
                    <a:schemeClr val="bg1"/>
                  </a:solidFill>
                  <a:latin typeface="Lucida Sans Unicode" pitchFamily="34" charset="0"/>
                  <a:cs typeface="Lucida Sans Unicode" pitchFamily="34" charset="0"/>
                </a:rPr>
                <a:t>Health</a:t>
              </a:r>
              <a:endParaRPr lang="en-US" b="1" dirty="0">
                <a:solidFill>
                  <a:schemeClr val="bg1"/>
                </a:solidFill>
                <a:latin typeface="Lucida Sans Unicode" pitchFamily="34" charset="0"/>
                <a:cs typeface="Lucida Sans Unicode" pitchFamily="34" charset="0"/>
              </a:endParaRPr>
            </a:p>
          </p:txBody>
        </p:sp>
      </p:grpSp>
      <p:pic>
        <p:nvPicPr>
          <p:cNvPr id="28" name="Picture 27" descr="NoE logo final 287 white.png"/>
          <p:cNvPicPr>
            <a:picLocks noChangeAspect="1"/>
          </p:cNvPicPr>
          <p:nvPr/>
        </p:nvPicPr>
        <p:blipFill>
          <a:blip r:embed="rId4" cstate="print">
            <a:lum contrast="10000"/>
          </a:blip>
          <a:stretch>
            <a:fillRect/>
          </a:stretch>
        </p:blipFill>
        <p:spPr>
          <a:xfrm>
            <a:off x="2785173" y="1548732"/>
            <a:ext cx="3573654" cy="762483"/>
          </a:xfrm>
          <a:prstGeom prst="rect">
            <a:avLst/>
          </a:prstGeom>
        </p:spPr>
      </p:pic>
      <p:grpSp>
        <p:nvGrpSpPr>
          <p:cNvPr id="18" name="Group 17"/>
          <p:cNvGrpSpPr/>
          <p:nvPr/>
        </p:nvGrpSpPr>
        <p:grpSpPr>
          <a:xfrm>
            <a:off x="838200" y="2571750"/>
            <a:ext cx="1511928" cy="1417433"/>
            <a:chOff x="1273245" y="769545"/>
            <a:chExt cx="1511928" cy="1417433"/>
          </a:xfrm>
        </p:grpSpPr>
        <p:sp>
          <p:nvSpPr>
            <p:cNvPr id="29" name="Oval 28">
              <a:hlinkClick r:id="rId5" action="ppaction://hlinksldjump"/>
            </p:cNvPr>
            <p:cNvSpPr/>
            <p:nvPr/>
          </p:nvSpPr>
          <p:spPr>
            <a:xfrm>
              <a:off x="1273245" y="769545"/>
              <a:ext cx="1511928" cy="1417433"/>
            </a:xfrm>
            <a:prstGeom prst="ellipse">
              <a:avLst/>
            </a:prstGeom>
            <a:gradFill flip="none" rotWithShape="1">
              <a:gsLst>
                <a:gs pos="0">
                  <a:srgbClr val="FF9900">
                    <a:shade val="30000"/>
                    <a:satMod val="115000"/>
                  </a:srgbClr>
                </a:gs>
                <a:gs pos="50000">
                  <a:srgbClr val="FF9900">
                    <a:shade val="67500"/>
                    <a:satMod val="115000"/>
                  </a:srgbClr>
                </a:gs>
                <a:gs pos="100000">
                  <a:srgbClr val="FF9900">
                    <a:shade val="100000"/>
                    <a:satMod val="115000"/>
                  </a:srgbClr>
                </a:gs>
              </a:gsLst>
              <a:path path="circle">
                <a:fillToRect l="50000" t="50000" r="50000" b="50000"/>
              </a:path>
              <a:tileRect/>
            </a:gra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hlinkClick r:id="rId5" action="ppaction://hlinksldjump"/>
            </p:cNvPr>
            <p:cNvSpPr txBox="1"/>
            <p:nvPr/>
          </p:nvSpPr>
          <p:spPr>
            <a:xfrm>
              <a:off x="1641925" y="1304344"/>
              <a:ext cx="750526" cy="369332"/>
            </a:xfrm>
            <a:prstGeom prst="rect">
              <a:avLst/>
            </a:prstGeom>
            <a:noFill/>
          </p:spPr>
          <p:txBody>
            <a:bodyPr wrap="none" rtlCol="0">
              <a:spAutoFit/>
            </a:bodyPr>
            <a:lstStyle/>
            <a:p>
              <a:r>
                <a:rPr lang="en-US" b="1" dirty="0" smtClean="0">
                  <a:solidFill>
                    <a:schemeClr val="bg1"/>
                  </a:solidFill>
                  <a:latin typeface="Lucida Sans Unicode" pitchFamily="34" charset="0"/>
                  <a:cs typeface="Lucida Sans Unicode" pitchFamily="34" charset="0"/>
                </a:rPr>
                <a:t>Brain</a:t>
              </a:r>
              <a:endParaRPr lang="en-US" b="1" dirty="0">
                <a:solidFill>
                  <a:schemeClr val="bg1"/>
                </a:solidFill>
                <a:latin typeface="Lucida Sans Unicode" pitchFamily="34" charset="0"/>
                <a:cs typeface="Lucida Sans Unicode" pitchFamily="34" charset="0"/>
              </a:endParaRPr>
            </a:p>
          </p:txBody>
        </p:sp>
      </p:grpSp>
      <p:grpSp>
        <p:nvGrpSpPr>
          <p:cNvPr id="20" name="Group 19"/>
          <p:cNvGrpSpPr/>
          <p:nvPr/>
        </p:nvGrpSpPr>
        <p:grpSpPr>
          <a:xfrm>
            <a:off x="6705600" y="2571750"/>
            <a:ext cx="1511928" cy="1417433"/>
            <a:chOff x="6422298" y="2956522"/>
            <a:chExt cx="1511928" cy="1417433"/>
          </a:xfrm>
        </p:grpSpPr>
        <p:sp>
          <p:nvSpPr>
            <p:cNvPr id="30" name="Oval 29">
              <a:hlinkClick r:id="rId6" action="ppaction://hlinksldjump"/>
            </p:cNvPr>
            <p:cNvSpPr/>
            <p:nvPr/>
          </p:nvSpPr>
          <p:spPr>
            <a:xfrm>
              <a:off x="6422298" y="2956522"/>
              <a:ext cx="1511928" cy="1417433"/>
            </a:xfrm>
            <a:prstGeom prst="ellipse">
              <a:avLst/>
            </a:prstGeom>
            <a:gradFill flip="none" rotWithShape="1">
              <a:gsLst>
                <a:gs pos="0">
                  <a:srgbClr val="0066FF">
                    <a:shade val="30000"/>
                    <a:satMod val="115000"/>
                  </a:srgbClr>
                </a:gs>
                <a:gs pos="50000">
                  <a:srgbClr val="0066FF">
                    <a:shade val="67500"/>
                    <a:satMod val="115000"/>
                  </a:srgbClr>
                </a:gs>
                <a:gs pos="100000">
                  <a:srgbClr val="0066FF">
                    <a:shade val="100000"/>
                    <a:satMod val="115000"/>
                  </a:srgbClr>
                </a:gs>
              </a:gsLst>
              <a:path path="circle">
                <a:fillToRect l="50000" t="50000" r="50000" b="50000"/>
              </a:path>
              <a:tileRect/>
            </a:gra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hlinkClick r:id="rId6" action="ppaction://hlinksldjump"/>
            </p:cNvPr>
            <p:cNvSpPr txBox="1"/>
            <p:nvPr/>
          </p:nvSpPr>
          <p:spPr>
            <a:xfrm>
              <a:off x="6440404" y="3310170"/>
              <a:ext cx="1475716" cy="738664"/>
            </a:xfrm>
            <a:prstGeom prst="rect">
              <a:avLst/>
            </a:prstGeom>
            <a:noFill/>
          </p:spPr>
          <p:txBody>
            <a:bodyPr wrap="square" rtlCol="0">
              <a:spAutoFit/>
            </a:bodyPr>
            <a:lstStyle/>
            <a:p>
              <a:pPr algn="ctr"/>
              <a:r>
                <a:rPr lang="en-US" sz="1400" b="1" dirty="0" smtClean="0">
                  <a:solidFill>
                    <a:schemeClr val="bg1"/>
                  </a:solidFill>
                  <a:latin typeface="Lucida Sans Unicode" pitchFamily="34" charset="0"/>
                  <a:cs typeface="Lucida Sans Unicode" pitchFamily="34" charset="0"/>
                </a:rPr>
                <a:t>Materials &amp; Advanced</a:t>
              </a:r>
              <a:r>
                <a:rPr lang="en-US" sz="1400" b="1" dirty="0">
                  <a:solidFill>
                    <a:schemeClr val="bg1"/>
                  </a:solidFill>
                  <a:latin typeface="Lucida Sans Unicode" pitchFamily="34" charset="0"/>
                  <a:cs typeface="Lucida Sans Unicode" pitchFamily="34" charset="0"/>
                </a:rPr>
                <a:t> </a:t>
              </a:r>
              <a:r>
                <a:rPr lang="en-US" sz="1400" b="1" dirty="0" smtClean="0">
                  <a:solidFill>
                    <a:schemeClr val="bg1"/>
                  </a:solidFill>
                  <a:latin typeface="Lucida Sans Unicode" pitchFamily="34" charset="0"/>
                  <a:cs typeface="Lucida Sans Unicode" pitchFamily="34" charset="0"/>
                </a:rPr>
                <a:t>Manufacturing</a:t>
              </a:r>
              <a:endParaRPr lang="en-US" sz="1400" b="1" dirty="0">
                <a:solidFill>
                  <a:schemeClr val="bg1"/>
                </a:solidFill>
                <a:latin typeface="Lucida Sans Unicode" pitchFamily="34" charset="0"/>
                <a:cs typeface="Lucida Sans Unicode" pitchFamily="34" charset="0"/>
              </a:endParaRPr>
            </a:p>
          </p:txBody>
        </p:sp>
      </p:grpSp>
      <p:grpSp>
        <p:nvGrpSpPr>
          <p:cNvPr id="17" name="Group 16"/>
          <p:cNvGrpSpPr/>
          <p:nvPr/>
        </p:nvGrpSpPr>
        <p:grpSpPr>
          <a:xfrm>
            <a:off x="1143000" y="392317"/>
            <a:ext cx="1511928" cy="1417433"/>
            <a:chOff x="1273245" y="2956522"/>
            <a:chExt cx="1511928" cy="1417433"/>
          </a:xfrm>
        </p:grpSpPr>
        <p:sp>
          <p:nvSpPr>
            <p:cNvPr id="31" name="Oval 30">
              <a:hlinkClick r:id="" action="ppaction://hlinkshowjump?jump=nextslide"/>
            </p:cNvPr>
            <p:cNvSpPr/>
            <p:nvPr/>
          </p:nvSpPr>
          <p:spPr>
            <a:xfrm>
              <a:off x="1273245" y="2956522"/>
              <a:ext cx="1511928" cy="1417433"/>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hlinkClick r:id="rId7" action="ppaction://hlinksldjump"/>
            </p:cNvPr>
            <p:cNvSpPr txBox="1"/>
            <p:nvPr/>
          </p:nvSpPr>
          <p:spPr>
            <a:xfrm>
              <a:off x="1795812" y="3492114"/>
              <a:ext cx="455574" cy="369332"/>
            </a:xfrm>
            <a:prstGeom prst="rect">
              <a:avLst/>
            </a:prstGeom>
            <a:noFill/>
          </p:spPr>
          <p:txBody>
            <a:bodyPr wrap="none" rtlCol="0">
              <a:spAutoFit/>
            </a:bodyPr>
            <a:lstStyle/>
            <a:p>
              <a:r>
                <a:rPr lang="en-US" b="1" dirty="0" smtClean="0">
                  <a:solidFill>
                    <a:schemeClr val="bg1"/>
                  </a:solidFill>
                  <a:latin typeface="Lucida Sans Unicode" pitchFamily="34" charset="0"/>
                  <a:cs typeface="Lucida Sans Unicode" pitchFamily="34" charset="0"/>
                </a:rPr>
                <a:t>4E</a:t>
              </a:r>
              <a:endParaRPr lang="en-US" b="1" dirty="0">
                <a:solidFill>
                  <a:schemeClr val="bg1"/>
                </a:solidFill>
                <a:latin typeface="Lucida Sans Unicode" pitchFamily="34" charset="0"/>
                <a:cs typeface="Lucida Sans Unicode" pitchFamily="34" charset="0"/>
              </a:endParaRPr>
            </a:p>
          </p:txBody>
        </p:sp>
      </p:grpSp>
      <p:sp>
        <p:nvSpPr>
          <p:cNvPr id="32" name="TextBox 31"/>
          <p:cNvSpPr txBox="1"/>
          <p:nvPr/>
        </p:nvSpPr>
        <p:spPr>
          <a:xfrm>
            <a:off x="4074622" y="408249"/>
            <a:ext cx="994758" cy="523220"/>
          </a:xfrm>
          <a:prstGeom prst="rect">
            <a:avLst/>
          </a:prstGeom>
          <a:noFill/>
        </p:spPr>
        <p:txBody>
          <a:bodyPr wrap="square" rtlCol="0">
            <a:spAutoFit/>
          </a:bodyPr>
          <a:lstStyle/>
          <a:p>
            <a:pPr algn="ctr"/>
            <a:r>
              <a:rPr lang="en-US" sz="1400" dirty="0" smtClean="0">
                <a:solidFill>
                  <a:schemeClr val="bg1"/>
                </a:solidFill>
              </a:rPr>
              <a:t>Academic linkages</a:t>
            </a:r>
            <a:endParaRPr lang="en-US" sz="1400" dirty="0">
              <a:solidFill>
                <a:schemeClr val="bg1"/>
              </a:solidFill>
            </a:endParaRPr>
          </a:p>
        </p:txBody>
      </p:sp>
      <p:sp>
        <p:nvSpPr>
          <p:cNvPr id="33" name="TextBox 32"/>
          <p:cNvSpPr txBox="1"/>
          <p:nvPr/>
        </p:nvSpPr>
        <p:spPr>
          <a:xfrm>
            <a:off x="3875760" y="1093719"/>
            <a:ext cx="1392482" cy="523220"/>
          </a:xfrm>
          <a:prstGeom prst="rect">
            <a:avLst/>
          </a:prstGeom>
          <a:noFill/>
        </p:spPr>
        <p:txBody>
          <a:bodyPr wrap="square" rtlCol="0">
            <a:spAutoFit/>
          </a:bodyPr>
          <a:lstStyle/>
          <a:p>
            <a:pPr algn="ctr"/>
            <a:r>
              <a:rPr lang="en-US" sz="1400" dirty="0" smtClean="0">
                <a:solidFill>
                  <a:schemeClr val="bg1"/>
                </a:solidFill>
              </a:rPr>
              <a:t>Public-Private Partnerships</a:t>
            </a:r>
            <a:endParaRPr lang="en-US" sz="1400" dirty="0">
              <a:solidFill>
                <a:schemeClr val="bg1"/>
              </a:solidFill>
            </a:endParaRPr>
          </a:p>
        </p:txBody>
      </p:sp>
      <p:sp>
        <p:nvSpPr>
          <p:cNvPr id="34" name="TextBox 33"/>
          <p:cNvSpPr txBox="1"/>
          <p:nvPr/>
        </p:nvSpPr>
        <p:spPr>
          <a:xfrm>
            <a:off x="3845425" y="2266949"/>
            <a:ext cx="1453153" cy="523220"/>
          </a:xfrm>
          <a:prstGeom prst="rect">
            <a:avLst/>
          </a:prstGeom>
          <a:noFill/>
        </p:spPr>
        <p:txBody>
          <a:bodyPr wrap="square" rtlCol="0">
            <a:spAutoFit/>
          </a:bodyPr>
          <a:lstStyle/>
          <a:p>
            <a:pPr algn="ctr"/>
            <a:r>
              <a:rPr lang="en-US" sz="1400" dirty="0" smtClean="0">
                <a:solidFill>
                  <a:schemeClr val="bg1"/>
                </a:solidFill>
              </a:rPr>
              <a:t>Collaboration Platforms</a:t>
            </a:r>
            <a:endParaRPr lang="en-US" sz="1400" dirty="0">
              <a:solidFill>
                <a:schemeClr val="bg1"/>
              </a:solidFill>
            </a:endParaRPr>
          </a:p>
        </p:txBody>
      </p:sp>
      <p:sp>
        <p:nvSpPr>
          <p:cNvPr id="35" name="TextBox 34"/>
          <p:cNvSpPr txBox="1"/>
          <p:nvPr/>
        </p:nvSpPr>
        <p:spPr>
          <a:xfrm>
            <a:off x="4095693" y="2800349"/>
            <a:ext cx="952616" cy="523220"/>
          </a:xfrm>
          <a:prstGeom prst="rect">
            <a:avLst/>
          </a:prstGeom>
          <a:noFill/>
        </p:spPr>
        <p:txBody>
          <a:bodyPr wrap="square" rtlCol="0">
            <a:spAutoFit/>
          </a:bodyPr>
          <a:lstStyle/>
          <a:p>
            <a:pPr algn="ctr"/>
            <a:r>
              <a:rPr lang="en-US" sz="1400" dirty="0" smtClean="0">
                <a:solidFill>
                  <a:schemeClr val="bg1"/>
                </a:solidFill>
              </a:rPr>
              <a:t>Data Analytics</a:t>
            </a:r>
            <a:endParaRPr lang="en-US" sz="1400" dirty="0">
              <a:solidFill>
                <a:schemeClr val="bg1"/>
              </a:solidFill>
            </a:endParaRPr>
          </a:p>
        </p:txBody>
      </p:sp>
      <p:grpSp>
        <p:nvGrpSpPr>
          <p:cNvPr id="21" name="Group 20"/>
          <p:cNvGrpSpPr/>
          <p:nvPr/>
        </p:nvGrpSpPr>
        <p:grpSpPr>
          <a:xfrm>
            <a:off x="3810000" y="3592717"/>
            <a:ext cx="1511928" cy="1417433"/>
            <a:chOff x="1273245" y="769545"/>
            <a:chExt cx="1511928" cy="1417433"/>
          </a:xfr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path path="circle">
              <a:fillToRect l="50000" t="50000" r="50000" b="50000"/>
            </a:path>
            <a:tileRect/>
          </a:gradFill>
        </p:grpSpPr>
        <p:sp>
          <p:nvSpPr>
            <p:cNvPr id="22" name="Oval 21">
              <a:hlinkClick r:id="rId8" action="ppaction://hlinksldjump"/>
            </p:cNvPr>
            <p:cNvSpPr/>
            <p:nvPr/>
          </p:nvSpPr>
          <p:spPr>
            <a:xfrm>
              <a:off x="1273245" y="769545"/>
              <a:ext cx="1511928" cy="1417433"/>
            </a:xfrm>
            <a:prstGeom prst="ellipse">
              <a:avLst/>
            </a:prstGeom>
            <a:grpFill/>
            <a:ln w="1905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a:hlinkClick r:id="rId8" action="ppaction://hlinksldjump"/>
            </p:cNvPr>
            <p:cNvSpPr txBox="1"/>
            <p:nvPr/>
          </p:nvSpPr>
          <p:spPr>
            <a:xfrm>
              <a:off x="1419609" y="1226745"/>
              <a:ext cx="1219200" cy="523220"/>
            </a:xfrm>
            <a:prstGeom prst="rect">
              <a:avLst/>
            </a:prstGeom>
            <a:grpFill/>
            <a:ln>
              <a:noFill/>
              <a:prstDash val="dash"/>
            </a:ln>
          </p:spPr>
          <p:txBody>
            <a:bodyPr wrap="square" rtlCol="0">
              <a:spAutoFit/>
            </a:bodyPr>
            <a:lstStyle/>
            <a:p>
              <a:pPr algn="ctr"/>
              <a:r>
                <a:rPr lang="en-US" sz="1400" b="1" dirty="0" smtClean="0">
                  <a:solidFill>
                    <a:schemeClr val="bg1"/>
                  </a:solidFill>
                  <a:latin typeface="Lucida Sans Unicode" pitchFamily="34" charset="0"/>
                  <a:cs typeface="Lucida Sans Unicode" pitchFamily="34" charset="0"/>
                </a:rPr>
                <a:t>Arts and Humanities</a:t>
              </a:r>
              <a:endParaRPr lang="en-US" sz="1400" b="1" dirty="0">
                <a:solidFill>
                  <a:schemeClr val="bg1"/>
                </a:solidFill>
                <a:latin typeface="Lucida Sans Unicode" pitchFamily="34" charset="0"/>
                <a:cs typeface="Lucida Sans Unicode" pitchFamily="34" charset="0"/>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newscenter.lbl.gov/wp-content/uploads/105_2580412.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6269" b="22689"/>
          <a:stretch/>
        </p:blipFill>
        <p:spPr bwMode="auto">
          <a:xfrm>
            <a:off x="0" y="-19049"/>
            <a:ext cx="9174436" cy="51816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4" name="Group 23"/>
          <p:cNvGrpSpPr/>
          <p:nvPr/>
        </p:nvGrpSpPr>
        <p:grpSpPr>
          <a:xfrm>
            <a:off x="393262" y="66675"/>
            <a:ext cx="4388287" cy="1895475"/>
            <a:chOff x="2050611" y="1428750"/>
            <a:chExt cx="4388287" cy="1895475"/>
          </a:xfrm>
        </p:grpSpPr>
        <p:pic>
          <p:nvPicPr>
            <p:cNvPr id="25" name="Picture 2"/>
            <p:cNvPicPr>
              <a:picLocks noChangeAspect="1" noChangeArrowheads="1"/>
            </p:cNvPicPr>
            <p:nvPr/>
          </p:nvPicPr>
          <p:blipFill>
            <a:blip r:embed="rId4" cstate="print"/>
            <a:srcRect r="76215"/>
            <a:stretch>
              <a:fillRect/>
            </a:stretch>
          </p:blipFill>
          <p:spPr bwMode="auto">
            <a:xfrm>
              <a:off x="2050611" y="1428750"/>
              <a:ext cx="1981200" cy="1895475"/>
            </a:xfrm>
            <a:prstGeom prst="rect">
              <a:avLst/>
            </a:prstGeom>
            <a:noFill/>
            <a:ln w="9525">
              <a:noFill/>
              <a:miter lim="800000"/>
              <a:headEnd/>
              <a:tailEnd/>
            </a:ln>
            <a:effectLst/>
          </p:spPr>
        </p:pic>
        <p:sp>
          <p:nvSpPr>
            <p:cNvPr id="26" name="TextBox 25"/>
            <p:cNvSpPr txBox="1"/>
            <p:nvPr/>
          </p:nvSpPr>
          <p:spPr>
            <a:xfrm>
              <a:off x="4038600" y="1937087"/>
              <a:ext cx="1088760" cy="1015663"/>
            </a:xfrm>
            <a:prstGeom prst="rect">
              <a:avLst/>
            </a:prstGeom>
            <a:noFill/>
          </p:spPr>
          <p:txBody>
            <a:bodyPr wrap="none" rtlCol="0">
              <a:spAutoFit/>
            </a:bodyPr>
            <a:lstStyle/>
            <a:p>
              <a:r>
                <a:rPr lang="en-US" sz="6000" b="1" dirty="0" smtClean="0">
                  <a:solidFill>
                    <a:schemeClr val="bg1"/>
                  </a:solidFill>
                  <a:latin typeface="Lucida Sans Unicode" pitchFamily="34" charset="0"/>
                  <a:cs typeface="Lucida Sans Unicode" pitchFamily="34" charset="0"/>
                </a:rPr>
                <a:t>4E</a:t>
              </a:r>
              <a:endParaRPr lang="en-US" sz="6000" b="1" dirty="0">
                <a:solidFill>
                  <a:schemeClr val="bg1"/>
                </a:solidFill>
                <a:latin typeface="Lucida Sans Unicode" pitchFamily="34" charset="0"/>
                <a:cs typeface="Lucida Sans Unicode" pitchFamily="34" charset="0"/>
              </a:endParaRPr>
            </a:p>
          </p:txBody>
        </p:sp>
        <p:sp>
          <p:nvSpPr>
            <p:cNvPr id="27" name="TextBox 26"/>
            <p:cNvSpPr txBox="1"/>
            <p:nvPr/>
          </p:nvSpPr>
          <p:spPr>
            <a:xfrm>
              <a:off x="5010149" y="1898273"/>
              <a:ext cx="1428749" cy="892552"/>
            </a:xfrm>
            <a:prstGeom prst="rect">
              <a:avLst/>
            </a:prstGeom>
            <a:noFill/>
            <a:ln w="9525" cmpd="thickThin">
              <a:noFill/>
            </a:ln>
          </p:spPr>
          <p:txBody>
            <a:bodyPr wrap="square" rtlCol="0">
              <a:spAutoFit/>
            </a:bodyPr>
            <a:lstStyle/>
            <a:p>
              <a:r>
                <a:rPr lang="en-US" sz="1300" b="1" dirty="0" smtClean="0">
                  <a:solidFill>
                    <a:srgbClr val="006800"/>
                  </a:solidFill>
                  <a:latin typeface="Arial" panose="020B0604020202020204" pitchFamily="34" charset="0"/>
                  <a:cs typeface="Arial" panose="020B0604020202020204" pitchFamily="34" charset="0"/>
                </a:rPr>
                <a:t>ENERGY</a:t>
              </a:r>
            </a:p>
            <a:p>
              <a:r>
                <a:rPr lang="en-US" sz="1300" b="1" dirty="0" smtClean="0">
                  <a:solidFill>
                    <a:srgbClr val="006800"/>
                  </a:solidFill>
                  <a:latin typeface="Arial" panose="020B0604020202020204" pitchFamily="34" charset="0"/>
                  <a:cs typeface="Arial" panose="020B0604020202020204" pitchFamily="34" charset="0"/>
                </a:rPr>
                <a:t>ECONOMICS</a:t>
              </a:r>
            </a:p>
            <a:p>
              <a:r>
                <a:rPr lang="en-US" sz="1300" b="1" dirty="0" smtClean="0">
                  <a:solidFill>
                    <a:srgbClr val="006800"/>
                  </a:solidFill>
                  <a:latin typeface="Arial" panose="020B0604020202020204" pitchFamily="34" charset="0"/>
                  <a:cs typeface="Arial" panose="020B0604020202020204" pitchFamily="34" charset="0"/>
                </a:rPr>
                <a:t>EDUCATION</a:t>
              </a:r>
            </a:p>
            <a:p>
              <a:r>
                <a:rPr lang="en-US" sz="1300" b="1" dirty="0" smtClean="0">
                  <a:solidFill>
                    <a:srgbClr val="006800"/>
                  </a:solidFill>
                  <a:latin typeface="Arial" panose="020B0604020202020204" pitchFamily="34" charset="0"/>
                  <a:cs typeface="Arial" panose="020B0604020202020204" pitchFamily="34" charset="0"/>
                </a:rPr>
                <a:t>ENVIRONMENT</a:t>
              </a:r>
              <a:endParaRPr lang="en-US" sz="1300" b="1" dirty="0">
                <a:solidFill>
                  <a:srgbClr val="006800"/>
                </a:solidFill>
                <a:latin typeface="Arial" panose="020B0604020202020204" pitchFamily="34" charset="0"/>
                <a:cs typeface="Arial" panose="020B0604020202020204" pitchFamily="34" charset="0"/>
              </a:endParaRPr>
            </a:p>
          </p:txBody>
        </p:sp>
      </p:grpSp>
      <p:pic>
        <p:nvPicPr>
          <p:cNvPr id="10242" name="Picture 2" descr="C:\Users\bagepali\AppData\Local\Microsoft\Windows\Temporary Internet Files\Content.Outlook\1COHXKQU\NoE logo final 287 white.png">
            <a:hlinkClick r:id="rId5" action="ppaction://hlinksldjump"/>
          </p:cNvPr>
          <p:cNvPicPr>
            <a:picLocks noChangeAspect="1" noChangeArrowheads="1"/>
          </p:cNvPicPr>
          <p:nvPr/>
        </p:nvPicPr>
        <p:blipFill>
          <a:blip r:embed="rId6" cstate="print"/>
          <a:srcRect/>
          <a:stretch>
            <a:fillRect/>
          </a:stretch>
        </p:blipFill>
        <p:spPr bwMode="auto">
          <a:xfrm>
            <a:off x="6987786" y="4400550"/>
            <a:ext cx="2156214" cy="490730"/>
          </a:xfrm>
          <a:prstGeom prst="rect">
            <a:avLst/>
          </a:prstGeom>
          <a:noFill/>
        </p:spPr>
      </p:pic>
      <p:sp>
        <p:nvSpPr>
          <p:cNvPr id="8" name="Rectangle 7"/>
          <p:cNvSpPr/>
          <p:nvPr/>
        </p:nvSpPr>
        <p:spPr>
          <a:xfrm>
            <a:off x="152400" y="2647950"/>
            <a:ext cx="4800600" cy="923330"/>
          </a:xfrm>
          <a:prstGeom prst="rect">
            <a:avLst/>
          </a:prstGeom>
          <a:solidFill>
            <a:srgbClr val="FFFFFF">
              <a:alpha val="40000"/>
            </a:srgbClr>
          </a:solidFill>
        </p:spPr>
        <p:txBody>
          <a:bodyPr wrap="square">
            <a:spAutoFit/>
          </a:bodyPr>
          <a:lstStyle/>
          <a:p>
            <a:r>
              <a:rPr lang="en-US" dirty="0" smtClean="0">
                <a:solidFill>
                  <a:srgbClr val="004800"/>
                </a:solidFill>
              </a:rPr>
              <a:t>Research related to </a:t>
            </a:r>
            <a:r>
              <a:rPr lang="en-US" b="1" dirty="0" smtClean="0">
                <a:solidFill>
                  <a:srgbClr val="004800"/>
                </a:solidFill>
              </a:rPr>
              <a:t>energy</a:t>
            </a:r>
            <a:r>
              <a:rPr lang="en-US" dirty="0" smtClean="0">
                <a:solidFill>
                  <a:srgbClr val="004800"/>
                </a:solidFill>
              </a:rPr>
              <a:t> and the </a:t>
            </a:r>
            <a:r>
              <a:rPr lang="en-US" b="1" dirty="0" smtClean="0">
                <a:solidFill>
                  <a:srgbClr val="004800"/>
                </a:solidFill>
              </a:rPr>
              <a:t>environment</a:t>
            </a:r>
            <a:r>
              <a:rPr lang="en-US" dirty="0" smtClean="0">
                <a:solidFill>
                  <a:srgbClr val="004800"/>
                </a:solidFill>
              </a:rPr>
              <a:t> </a:t>
            </a:r>
          </a:p>
          <a:p>
            <a:pPr lvl="1">
              <a:buFont typeface="Arial" pitchFamily="34" charset="0"/>
              <a:buChar char="•"/>
            </a:pPr>
            <a:r>
              <a:rPr lang="en-US" dirty="0" smtClean="0">
                <a:solidFill>
                  <a:srgbClr val="004800"/>
                </a:solidFill>
              </a:rPr>
              <a:t> </a:t>
            </a:r>
            <a:r>
              <a:rPr lang="en-US" b="1" dirty="0" smtClean="0">
                <a:solidFill>
                  <a:srgbClr val="004800"/>
                </a:solidFill>
              </a:rPr>
              <a:t>economic</a:t>
            </a:r>
            <a:r>
              <a:rPr lang="en-US" dirty="0" smtClean="0">
                <a:solidFill>
                  <a:srgbClr val="004800"/>
                </a:solidFill>
              </a:rPr>
              <a:t> considerations </a:t>
            </a:r>
          </a:p>
          <a:p>
            <a:pPr lvl="1">
              <a:buFont typeface="Arial" pitchFamily="34" charset="0"/>
              <a:buChar char="•"/>
            </a:pPr>
            <a:r>
              <a:rPr lang="en-US" dirty="0" smtClean="0">
                <a:solidFill>
                  <a:srgbClr val="004800"/>
                </a:solidFill>
              </a:rPr>
              <a:t> </a:t>
            </a:r>
            <a:r>
              <a:rPr lang="en-US" b="1" dirty="0" smtClean="0">
                <a:solidFill>
                  <a:srgbClr val="004800"/>
                </a:solidFill>
              </a:rPr>
              <a:t>educational</a:t>
            </a:r>
            <a:r>
              <a:rPr lang="en-US" dirty="0" smtClean="0">
                <a:solidFill>
                  <a:srgbClr val="004800"/>
                </a:solidFill>
              </a:rPr>
              <a:t> programming </a:t>
            </a:r>
          </a:p>
        </p:txBody>
      </p:sp>
      <p:sp>
        <p:nvSpPr>
          <p:cNvPr id="9" name="Rectangle 8"/>
          <p:cNvSpPr/>
          <p:nvPr/>
        </p:nvSpPr>
        <p:spPr>
          <a:xfrm>
            <a:off x="6172200" y="742950"/>
            <a:ext cx="2895600" cy="1477328"/>
          </a:xfrm>
          <a:prstGeom prst="rect">
            <a:avLst/>
          </a:prstGeom>
          <a:solidFill>
            <a:srgbClr val="FFFFFF">
              <a:alpha val="40000"/>
            </a:srgbClr>
          </a:solidFill>
        </p:spPr>
        <p:txBody>
          <a:bodyPr wrap="square">
            <a:spAutoFit/>
          </a:bodyPr>
          <a:lstStyle/>
          <a:p>
            <a:pPr>
              <a:buFont typeface="Arial" pitchFamily="34" charset="0"/>
              <a:buChar char="•"/>
            </a:pPr>
            <a:r>
              <a:rPr lang="en-US" dirty="0" smtClean="0">
                <a:solidFill>
                  <a:srgbClr val="004800"/>
                </a:solidFill>
              </a:rPr>
              <a:t> Trans-disciplinary teams</a:t>
            </a:r>
          </a:p>
          <a:p>
            <a:r>
              <a:rPr lang="en-US" dirty="0" smtClean="0">
                <a:solidFill>
                  <a:srgbClr val="004800"/>
                </a:solidFill>
              </a:rPr>
              <a:t>   leading the nation in</a:t>
            </a:r>
          </a:p>
          <a:p>
            <a:r>
              <a:rPr lang="en-US" dirty="0" smtClean="0">
                <a:solidFill>
                  <a:srgbClr val="004800"/>
                </a:solidFill>
              </a:rPr>
              <a:t>   transformative research </a:t>
            </a:r>
          </a:p>
          <a:p>
            <a:pPr>
              <a:buFont typeface="Arial" pitchFamily="34" charset="0"/>
              <a:buChar char="•"/>
            </a:pPr>
            <a:r>
              <a:rPr lang="en-US" dirty="0" smtClean="0">
                <a:solidFill>
                  <a:srgbClr val="004800"/>
                </a:solidFill>
              </a:rPr>
              <a:t> Have a lasting impact on</a:t>
            </a:r>
          </a:p>
          <a:p>
            <a:r>
              <a:rPr lang="en-US" dirty="0" smtClean="0">
                <a:solidFill>
                  <a:srgbClr val="004800"/>
                </a:solidFill>
              </a:rPr>
              <a:t>   society</a:t>
            </a:r>
            <a:endParaRPr lang="en-US" dirty="0">
              <a:solidFill>
                <a:srgbClr val="004800"/>
              </a:solidFill>
            </a:endParaRPr>
          </a:p>
        </p:txBody>
      </p:sp>
      <p:sp>
        <p:nvSpPr>
          <p:cNvPr id="10" name="TextBox 9"/>
          <p:cNvSpPr txBox="1"/>
          <p:nvPr/>
        </p:nvSpPr>
        <p:spPr>
          <a:xfrm>
            <a:off x="6172200" y="209550"/>
            <a:ext cx="1290353" cy="523220"/>
          </a:xfrm>
          <a:prstGeom prst="rect">
            <a:avLst/>
          </a:prstGeom>
          <a:noFill/>
        </p:spPr>
        <p:txBody>
          <a:bodyPr wrap="none" rtlCol="0">
            <a:spAutoFit/>
          </a:bodyPr>
          <a:lstStyle/>
          <a:p>
            <a:r>
              <a:rPr lang="en-US" sz="2800" b="1" dirty="0" smtClean="0">
                <a:solidFill>
                  <a:schemeClr val="bg1"/>
                </a:solidFill>
              </a:rPr>
              <a:t>CREATE</a:t>
            </a:r>
            <a:endParaRPr lang="en-US" sz="2800" b="1" dirty="0">
              <a:solidFill>
                <a:schemeClr val="bg1"/>
              </a:solidFill>
            </a:endParaRPr>
          </a:p>
        </p:txBody>
      </p:sp>
      <p:sp>
        <p:nvSpPr>
          <p:cNvPr id="11" name="TextBox 10"/>
          <p:cNvSpPr txBox="1"/>
          <p:nvPr/>
        </p:nvSpPr>
        <p:spPr>
          <a:xfrm>
            <a:off x="152400" y="2114550"/>
            <a:ext cx="1237839" cy="523220"/>
          </a:xfrm>
          <a:prstGeom prst="rect">
            <a:avLst/>
          </a:prstGeom>
          <a:noFill/>
        </p:spPr>
        <p:txBody>
          <a:bodyPr wrap="none" rtlCol="0">
            <a:spAutoFit/>
          </a:bodyPr>
          <a:lstStyle/>
          <a:p>
            <a:r>
              <a:rPr lang="en-US" sz="2800" b="1" dirty="0" smtClean="0">
                <a:solidFill>
                  <a:schemeClr val="bg1"/>
                </a:solidFill>
              </a:rPr>
              <a:t>VISION</a:t>
            </a:r>
            <a:endParaRPr lang="en-US" sz="2800" b="1" dirty="0">
              <a:solidFill>
                <a:schemeClr val="bg1"/>
              </a:solidFill>
            </a:endParaRPr>
          </a:p>
        </p:txBody>
      </p:sp>
      <p:sp>
        <p:nvSpPr>
          <p:cNvPr id="12" name="Rectangle 11"/>
          <p:cNvSpPr/>
          <p:nvPr/>
        </p:nvSpPr>
        <p:spPr>
          <a:xfrm>
            <a:off x="6172200" y="3172420"/>
            <a:ext cx="2895600" cy="923330"/>
          </a:xfrm>
          <a:prstGeom prst="rect">
            <a:avLst/>
          </a:prstGeom>
          <a:solidFill>
            <a:srgbClr val="FFFFFF">
              <a:alpha val="40000"/>
            </a:srgbClr>
          </a:solidFill>
        </p:spPr>
        <p:txBody>
          <a:bodyPr wrap="square">
            <a:spAutoFit/>
          </a:bodyPr>
          <a:lstStyle/>
          <a:p>
            <a:r>
              <a:rPr lang="en-US" dirty="0" smtClean="0">
                <a:solidFill>
                  <a:srgbClr val="004800"/>
                </a:solidFill>
              </a:rPr>
              <a:t>Seed grant awardees will be announced in the next couple of weeks</a:t>
            </a:r>
            <a:endParaRPr lang="en-US" dirty="0">
              <a:solidFill>
                <a:srgbClr val="004800"/>
              </a:solidFill>
            </a:endParaRPr>
          </a:p>
        </p:txBody>
      </p:sp>
      <p:sp>
        <p:nvSpPr>
          <p:cNvPr id="13" name="TextBox 12"/>
          <p:cNvSpPr txBox="1"/>
          <p:nvPr/>
        </p:nvSpPr>
        <p:spPr>
          <a:xfrm>
            <a:off x="6172200" y="2639020"/>
            <a:ext cx="1369670" cy="523220"/>
          </a:xfrm>
          <a:prstGeom prst="rect">
            <a:avLst/>
          </a:prstGeom>
          <a:solidFill>
            <a:srgbClr val="558ED5">
              <a:alpha val="30196"/>
            </a:srgbClr>
          </a:solidFill>
        </p:spPr>
        <p:txBody>
          <a:bodyPr wrap="none" rtlCol="0">
            <a:spAutoFit/>
          </a:bodyPr>
          <a:lstStyle/>
          <a:p>
            <a:r>
              <a:rPr lang="en-US" sz="2800" b="1" dirty="0" smtClean="0">
                <a:solidFill>
                  <a:schemeClr val="bg1"/>
                </a:solidFill>
              </a:rPr>
              <a:t>UPDATE</a:t>
            </a:r>
            <a:endParaRPr lang="en-US" sz="2800" b="1" dirty="0">
              <a:solidFill>
                <a:schemeClr val="bg1"/>
              </a:solidFill>
            </a:endParaRPr>
          </a:p>
        </p:txBody>
      </p:sp>
      <p:sp>
        <p:nvSpPr>
          <p:cNvPr id="14" name="Rectangle 13"/>
          <p:cNvSpPr/>
          <p:nvPr/>
        </p:nvSpPr>
        <p:spPr>
          <a:xfrm>
            <a:off x="152400" y="3562350"/>
            <a:ext cx="4114800" cy="1477328"/>
          </a:xfrm>
          <a:prstGeom prst="rect">
            <a:avLst/>
          </a:prstGeom>
          <a:solidFill>
            <a:srgbClr val="FFFFFF">
              <a:alpha val="56863"/>
            </a:srgbClr>
          </a:solidFill>
        </p:spPr>
        <p:txBody>
          <a:bodyPr wrap="square">
            <a:spAutoFit/>
          </a:bodyPr>
          <a:lstStyle/>
          <a:p>
            <a:r>
              <a:rPr lang="en-US" dirty="0" smtClean="0">
                <a:solidFill>
                  <a:srgbClr val="004800"/>
                </a:solidFill>
              </a:rPr>
              <a:t>Bring together SUNY faculty and facilities in partnership with:</a:t>
            </a:r>
          </a:p>
          <a:p>
            <a:pPr lvl="1">
              <a:buFont typeface="Arial" pitchFamily="34" charset="0"/>
              <a:buChar char="•"/>
            </a:pPr>
            <a:r>
              <a:rPr lang="en-US" dirty="0" smtClean="0">
                <a:solidFill>
                  <a:srgbClr val="004800"/>
                </a:solidFill>
              </a:rPr>
              <a:t> key academic institutions</a:t>
            </a:r>
          </a:p>
          <a:p>
            <a:pPr lvl="1">
              <a:buFont typeface="Arial" pitchFamily="34" charset="0"/>
              <a:buChar char="•"/>
            </a:pPr>
            <a:r>
              <a:rPr lang="en-US" dirty="0" smtClean="0">
                <a:solidFill>
                  <a:srgbClr val="004800"/>
                </a:solidFill>
              </a:rPr>
              <a:t> the private sector</a:t>
            </a:r>
          </a:p>
          <a:p>
            <a:pPr lvl="1">
              <a:buFont typeface="Arial" pitchFamily="34" charset="0"/>
              <a:buChar char="•"/>
            </a:pPr>
            <a:r>
              <a:rPr lang="en-US" dirty="0" smtClean="0">
                <a:solidFill>
                  <a:srgbClr val="004800"/>
                </a:solidFill>
              </a:rPr>
              <a:t> national labs</a:t>
            </a:r>
            <a:endParaRPr lang="en-US" dirty="0">
              <a:solidFill>
                <a:srgbClr val="004800"/>
              </a:solidFill>
              <a:latin typeface="Helvetica Neue Light"/>
              <a:cs typeface="Helvetica Neue Light"/>
            </a:endParaRPr>
          </a:p>
        </p:txBody>
      </p:sp>
    </p:spTree>
    <p:extLst>
      <p:ext uri="{BB962C8B-B14F-4D97-AF65-F5344CB8AC3E}">
        <p14:creationId xmlns:p14="http://schemas.microsoft.com/office/powerpoint/2010/main" xmlns="" val="10383543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cdc.gov/media/dpk/2013/images/JDG_1362cc2.jpg"/>
          <p:cNvPicPr>
            <a:picLocks noChangeAspect="1" noChangeArrowheads="1"/>
          </p:cNvPicPr>
          <p:nvPr/>
        </p:nvPicPr>
        <p:blipFill rotWithShape="1">
          <a:blip r:embed="rId3" cstate="print">
            <a:lum bright="-10000"/>
            <a:extLst>
              <a:ext uri="{28A0092B-C50C-407E-A947-70E740481C1C}">
                <a14:useLocalDpi xmlns:a14="http://schemas.microsoft.com/office/drawing/2010/main" xmlns="" val="0"/>
              </a:ext>
            </a:extLst>
          </a:blip>
          <a:srcRect t="6805" r="7692" b="15280"/>
          <a:stretch/>
        </p:blipFill>
        <p:spPr bwMode="auto">
          <a:xfrm>
            <a:off x="0" y="0"/>
            <a:ext cx="9144000" cy="516255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3" name="Group 12"/>
          <p:cNvGrpSpPr/>
          <p:nvPr/>
        </p:nvGrpSpPr>
        <p:grpSpPr>
          <a:xfrm>
            <a:off x="152400" y="66675"/>
            <a:ext cx="4099464" cy="1895475"/>
            <a:chOff x="152400" y="2495550"/>
            <a:chExt cx="4099464" cy="1895475"/>
          </a:xfrm>
        </p:grpSpPr>
        <p:grpSp>
          <p:nvGrpSpPr>
            <p:cNvPr id="14" name="Group 9"/>
            <p:cNvGrpSpPr/>
            <p:nvPr/>
          </p:nvGrpSpPr>
          <p:grpSpPr>
            <a:xfrm>
              <a:off x="152400" y="2495550"/>
              <a:ext cx="4099464" cy="1895475"/>
              <a:chOff x="2050611" y="1428750"/>
              <a:chExt cx="4099464" cy="1895475"/>
            </a:xfrm>
          </p:grpSpPr>
          <p:pic>
            <p:nvPicPr>
              <p:cNvPr id="16" name="Picture 2"/>
              <p:cNvPicPr>
                <a:picLocks noChangeAspect="1" noChangeArrowheads="1"/>
              </p:cNvPicPr>
              <p:nvPr/>
            </p:nvPicPr>
            <p:blipFill>
              <a:blip r:embed="rId4" cstate="print"/>
              <a:srcRect r="76215"/>
              <a:stretch>
                <a:fillRect/>
              </a:stretch>
            </p:blipFill>
            <p:spPr bwMode="auto">
              <a:xfrm>
                <a:off x="2050611" y="1428750"/>
                <a:ext cx="1981200" cy="1895475"/>
              </a:xfrm>
              <a:prstGeom prst="rect">
                <a:avLst/>
              </a:prstGeom>
              <a:noFill/>
              <a:ln w="9525">
                <a:noFill/>
                <a:miter lim="800000"/>
                <a:headEnd/>
                <a:tailEnd/>
              </a:ln>
              <a:effectLst/>
            </p:spPr>
          </p:pic>
          <p:sp>
            <p:nvSpPr>
              <p:cNvPr id="17" name="TextBox 16"/>
              <p:cNvSpPr txBox="1"/>
              <p:nvPr/>
            </p:nvSpPr>
            <p:spPr>
              <a:xfrm>
                <a:off x="4038600" y="2045553"/>
                <a:ext cx="2111475" cy="830997"/>
              </a:xfrm>
              <a:prstGeom prst="rect">
                <a:avLst/>
              </a:prstGeom>
              <a:noFill/>
            </p:spPr>
            <p:txBody>
              <a:bodyPr wrap="none" rtlCol="0">
                <a:spAutoFit/>
              </a:bodyPr>
              <a:lstStyle/>
              <a:p>
                <a:r>
                  <a:rPr lang="en-US" sz="4800" dirty="0" smtClean="0">
                    <a:solidFill>
                      <a:schemeClr val="bg1"/>
                    </a:solidFill>
                    <a:latin typeface="Lucida Sans Unicode" pitchFamily="34" charset="0"/>
                    <a:cs typeface="Lucida Sans Unicode" pitchFamily="34" charset="0"/>
                  </a:rPr>
                  <a:t>Health</a:t>
                </a:r>
                <a:endParaRPr lang="en-US" sz="4800" dirty="0">
                  <a:solidFill>
                    <a:schemeClr val="bg1"/>
                  </a:solidFill>
                  <a:latin typeface="Lucida Sans Unicode" pitchFamily="34" charset="0"/>
                  <a:cs typeface="Lucida Sans Unicode" pitchFamily="34" charset="0"/>
                </a:endParaRPr>
              </a:p>
            </p:txBody>
          </p:sp>
        </p:grpSp>
        <p:cxnSp>
          <p:nvCxnSpPr>
            <p:cNvPr id="15" name="Straight Connector 14"/>
            <p:cNvCxnSpPr/>
            <p:nvPr/>
          </p:nvCxnSpPr>
          <p:spPr>
            <a:xfrm>
              <a:off x="2286000" y="3790950"/>
              <a:ext cx="1828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8" name="Picture 2" descr="C:\Users\bagepali\AppData\Local\Microsoft\Windows\Temporary Internet Files\Content.Outlook\1COHXKQU\NoE logo final 287 white.png">
            <a:hlinkClick r:id="rId5" action="ppaction://hlinksldjump"/>
          </p:cNvPr>
          <p:cNvPicPr>
            <a:picLocks noChangeAspect="1" noChangeArrowheads="1"/>
          </p:cNvPicPr>
          <p:nvPr/>
        </p:nvPicPr>
        <p:blipFill>
          <a:blip r:embed="rId6" cstate="print"/>
          <a:srcRect/>
          <a:stretch>
            <a:fillRect/>
          </a:stretch>
        </p:blipFill>
        <p:spPr bwMode="auto">
          <a:xfrm>
            <a:off x="6781800" y="4652770"/>
            <a:ext cx="2156214" cy="490730"/>
          </a:xfrm>
          <a:prstGeom prst="rect">
            <a:avLst/>
          </a:prstGeom>
          <a:noFill/>
        </p:spPr>
      </p:pic>
      <p:sp>
        <p:nvSpPr>
          <p:cNvPr id="10" name="Rectangle 9"/>
          <p:cNvSpPr/>
          <p:nvPr/>
        </p:nvSpPr>
        <p:spPr>
          <a:xfrm>
            <a:off x="5715000" y="3333750"/>
            <a:ext cx="3124200" cy="369332"/>
          </a:xfrm>
          <a:prstGeom prst="rect">
            <a:avLst/>
          </a:prstGeom>
          <a:solidFill>
            <a:srgbClr val="17375E">
              <a:alpha val="69804"/>
            </a:srgbClr>
          </a:solidFill>
        </p:spPr>
        <p:txBody>
          <a:bodyPr wrap="square">
            <a:spAutoFit/>
          </a:bodyPr>
          <a:lstStyle/>
          <a:p>
            <a:pPr lvl="0" algn="r" fontAlgn="base">
              <a:spcBef>
                <a:spcPct val="0"/>
              </a:spcBef>
              <a:spcAft>
                <a:spcPct val="0"/>
              </a:spcAft>
            </a:pPr>
            <a:r>
              <a:rPr lang="en-US" dirty="0" smtClean="0">
                <a:solidFill>
                  <a:schemeClr val="bg1"/>
                </a:solidFill>
                <a:latin typeface="Calibri" pitchFamily="34" charset="0"/>
                <a:ea typeface="Calibri" pitchFamily="34" charset="0"/>
                <a:cs typeface="Times New Roman" pitchFamily="18" charset="0"/>
              </a:rPr>
              <a:t>Over </a:t>
            </a:r>
            <a:r>
              <a:rPr lang="en-US" b="1" dirty="0" smtClean="0">
                <a:solidFill>
                  <a:schemeClr val="bg1"/>
                </a:solidFill>
                <a:latin typeface="Calibri" pitchFamily="34" charset="0"/>
                <a:ea typeface="Calibri" pitchFamily="34" charset="0"/>
                <a:cs typeface="Times New Roman" pitchFamily="18" charset="0"/>
              </a:rPr>
              <a:t>50 </a:t>
            </a:r>
            <a:r>
              <a:rPr lang="en-US" dirty="0" smtClean="0">
                <a:solidFill>
                  <a:schemeClr val="bg1"/>
                </a:solidFill>
                <a:latin typeface="Calibri" pitchFamily="34" charset="0"/>
                <a:ea typeface="Calibri" pitchFamily="34" charset="0"/>
                <a:cs typeface="Times New Roman" pitchFamily="18" charset="0"/>
              </a:rPr>
              <a:t>faculty and researchers</a:t>
            </a:r>
            <a:endParaRPr lang="en-US" sz="1200" dirty="0" smtClean="0">
              <a:solidFill>
                <a:schemeClr val="bg1"/>
              </a:solidFill>
              <a:latin typeface="Arial" pitchFamily="34" charset="0"/>
              <a:cs typeface="Arial" pitchFamily="34" charset="0"/>
            </a:endParaRPr>
          </a:p>
        </p:txBody>
      </p:sp>
      <p:sp>
        <p:nvSpPr>
          <p:cNvPr id="11" name="TextBox 10"/>
          <p:cNvSpPr txBox="1"/>
          <p:nvPr/>
        </p:nvSpPr>
        <p:spPr>
          <a:xfrm>
            <a:off x="152400" y="2369225"/>
            <a:ext cx="1237839" cy="523220"/>
          </a:xfrm>
          <a:prstGeom prst="rect">
            <a:avLst/>
          </a:prstGeom>
          <a:solidFill>
            <a:srgbClr val="17375E">
              <a:alpha val="50196"/>
            </a:srgbClr>
          </a:solidFill>
        </p:spPr>
        <p:txBody>
          <a:bodyPr wrap="none" rtlCol="0">
            <a:spAutoFit/>
          </a:bodyPr>
          <a:lstStyle/>
          <a:p>
            <a:r>
              <a:rPr lang="en-US" sz="2800" b="1" dirty="0" smtClean="0">
                <a:solidFill>
                  <a:schemeClr val="bg1"/>
                </a:solidFill>
              </a:rPr>
              <a:t>VISION</a:t>
            </a:r>
            <a:endParaRPr lang="en-US" sz="2800" b="1" dirty="0">
              <a:solidFill>
                <a:schemeClr val="bg1"/>
              </a:solidFill>
            </a:endParaRPr>
          </a:p>
        </p:txBody>
      </p:sp>
      <p:sp>
        <p:nvSpPr>
          <p:cNvPr id="22" name="Rectangle 21"/>
          <p:cNvSpPr/>
          <p:nvPr/>
        </p:nvSpPr>
        <p:spPr>
          <a:xfrm>
            <a:off x="152400" y="2902625"/>
            <a:ext cx="4572000" cy="2031325"/>
          </a:xfrm>
          <a:prstGeom prst="rect">
            <a:avLst/>
          </a:prstGeom>
          <a:solidFill>
            <a:schemeClr val="tx2">
              <a:lumMod val="75000"/>
              <a:alpha val="60000"/>
            </a:schemeClr>
          </a:solidFill>
        </p:spPr>
        <p:txBody>
          <a:bodyPr>
            <a:spAutoFit/>
          </a:bodyPr>
          <a:lstStyle/>
          <a:p>
            <a:pPr>
              <a:buFont typeface="Arial" pitchFamily="34" charset="0"/>
              <a:buChar char="•"/>
            </a:pPr>
            <a:r>
              <a:rPr lang="en-US" dirty="0" smtClean="0">
                <a:solidFill>
                  <a:schemeClr val="bg1"/>
                </a:solidFill>
              </a:rPr>
              <a:t> Facilitate diverse biomedical partnerships</a:t>
            </a:r>
          </a:p>
          <a:p>
            <a:r>
              <a:rPr lang="en-US" dirty="0" smtClean="0">
                <a:solidFill>
                  <a:schemeClr val="bg1"/>
                </a:solidFill>
              </a:rPr>
              <a:t>  with the SUNY community, academia and</a:t>
            </a:r>
          </a:p>
          <a:p>
            <a:r>
              <a:rPr lang="en-US" dirty="0" smtClean="0">
                <a:solidFill>
                  <a:schemeClr val="bg1"/>
                </a:solidFill>
              </a:rPr>
              <a:t>   industry</a:t>
            </a:r>
          </a:p>
          <a:p>
            <a:pPr>
              <a:buFont typeface="Arial" pitchFamily="34" charset="0"/>
              <a:buChar char="•"/>
            </a:pPr>
            <a:r>
              <a:rPr lang="en-US" dirty="0" smtClean="0">
                <a:solidFill>
                  <a:schemeClr val="bg1"/>
                </a:solidFill>
              </a:rPr>
              <a:t> Build collaborations  for innovative, increased</a:t>
            </a:r>
          </a:p>
          <a:p>
            <a:r>
              <a:rPr lang="en-US" dirty="0" smtClean="0">
                <a:solidFill>
                  <a:schemeClr val="bg1"/>
                </a:solidFill>
              </a:rPr>
              <a:t>  clinical and public health research </a:t>
            </a:r>
          </a:p>
          <a:p>
            <a:pPr>
              <a:buFont typeface="Arial" pitchFamily="34" charset="0"/>
              <a:buChar char="•"/>
            </a:pPr>
            <a:r>
              <a:rPr lang="en-US" dirty="0" smtClean="0">
                <a:solidFill>
                  <a:schemeClr val="bg1"/>
                </a:solidFill>
              </a:rPr>
              <a:t> Expand preventive health care practice and</a:t>
            </a:r>
          </a:p>
          <a:p>
            <a:r>
              <a:rPr lang="en-US" dirty="0" smtClean="0">
                <a:solidFill>
                  <a:schemeClr val="bg1"/>
                </a:solidFill>
              </a:rPr>
              <a:t>  policy</a:t>
            </a:r>
          </a:p>
        </p:txBody>
      </p:sp>
      <p:sp>
        <p:nvSpPr>
          <p:cNvPr id="23" name="Rectangle 22"/>
          <p:cNvSpPr/>
          <p:nvPr/>
        </p:nvSpPr>
        <p:spPr>
          <a:xfrm>
            <a:off x="5334000" y="1504950"/>
            <a:ext cx="3810000" cy="646331"/>
          </a:xfrm>
          <a:prstGeom prst="rect">
            <a:avLst/>
          </a:prstGeom>
          <a:solidFill>
            <a:srgbClr val="17375E">
              <a:alpha val="69804"/>
            </a:srgbClr>
          </a:solidFill>
        </p:spPr>
        <p:txBody>
          <a:bodyPr wrap="square">
            <a:spAutoFit/>
          </a:bodyPr>
          <a:lstStyle/>
          <a:p>
            <a:r>
              <a:rPr lang="en-US" dirty="0" smtClean="0">
                <a:solidFill>
                  <a:schemeClr val="bg1"/>
                </a:solidFill>
                <a:latin typeface="Calibri" pitchFamily="34" charset="0"/>
                <a:ea typeface="Calibri" pitchFamily="34" charset="0"/>
                <a:cs typeface="Times New Roman" pitchFamily="18" charset="0"/>
              </a:rPr>
              <a:t>Create </a:t>
            </a:r>
            <a:r>
              <a:rPr lang="en-US" b="1" dirty="0" smtClean="0">
                <a:solidFill>
                  <a:schemeClr val="bg1"/>
                </a:solidFill>
                <a:latin typeface="Calibri" pitchFamily="34" charset="0"/>
                <a:ea typeface="Calibri" pitchFamily="34" charset="0"/>
                <a:cs typeface="Times New Roman" pitchFamily="18" charset="0"/>
              </a:rPr>
              <a:t>new</a:t>
            </a:r>
            <a:r>
              <a:rPr lang="en-US" dirty="0" smtClean="0">
                <a:solidFill>
                  <a:schemeClr val="bg1"/>
                </a:solidFill>
                <a:latin typeface="Calibri" pitchFamily="34" charset="0"/>
                <a:ea typeface="Calibri" pitchFamily="34" charset="0"/>
                <a:cs typeface="Times New Roman" pitchFamily="18" charset="0"/>
              </a:rPr>
              <a:t> knowledge and </a:t>
            </a:r>
            <a:r>
              <a:rPr lang="en-US" b="1" dirty="0" smtClean="0">
                <a:solidFill>
                  <a:schemeClr val="bg1"/>
                </a:solidFill>
                <a:latin typeface="Calibri" pitchFamily="34" charset="0"/>
                <a:ea typeface="Calibri" pitchFamily="34" charset="0"/>
                <a:cs typeface="Times New Roman" pitchFamily="18" charset="0"/>
              </a:rPr>
              <a:t>accelerate</a:t>
            </a:r>
            <a:r>
              <a:rPr lang="en-US" dirty="0" smtClean="0">
                <a:solidFill>
                  <a:schemeClr val="bg1"/>
                </a:solidFill>
                <a:latin typeface="Calibri" pitchFamily="34" charset="0"/>
                <a:ea typeface="Calibri" pitchFamily="34" charset="0"/>
                <a:cs typeface="Times New Roman" pitchFamily="18" charset="0"/>
              </a:rPr>
              <a:t> discovery in health science</a:t>
            </a:r>
            <a:endParaRPr lang="en-US" dirty="0"/>
          </a:p>
        </p:txBody>
      </p:sp>
      <p:sp>
        <p:nvSpPr>
          <p:cNvPr id="19" name="TextBox 18"/>
          <p:cNvSpPr txBox="1"/>
          <p:nvPr/>
        </p:nvSpPr>
        <p:spPr>
          <a:xfrm>
            <a:off x="5334000" y="57150"/>
            <a:ext cx="1021305" cy="523220"/>
          </a:xfrm>
          <a:prstGeom prst="rect">
            <a:avLst/>
          </a:prstGeom>
          <a:solidFill>
            <a:srgbClr val="17375E">
              <a:alpha val="50196"/>
            </a:srgbClr>
          </a:solidFill>
        </p:spPr>
        <p:txBody>
          <a:bodyPr wrap="none" rtlCol="0">
            <a:spAutoFit/>
          </a:bodyPr>
          <a:lstStyle/>
          <a:p>
            <a:r>
              <a:rPr lang="en-US" sz="2800" b="1" dirty="0" smtClean="0">
                <a:solidFill>
                  <a:schemeClr val="bg1"/>
                </a:solidFill>
              </a:rPr>
              <a:t>GOAL</a:t>
            </a:r>
            <a:endParaRPr lang="en-US" sz="2800" b="1" dirty="0">
              <a:solidFill>
                <a:schemeClr val="bg1"/>
              </a:solidFill>
            </a:endParaRPr>
          </a:p>
        </p:txBody>
      </p:sp>
      <p:sp>
        <p:nvSpPr>
          <p:cNvPr id="21" name="Rectangle 20"/>
          <p:cNvSpPr/>
          <p:nvPr/>
        </p:nvSpPr>
        <p:spPr>
          <a:xfrm>
            <a:off x="5334000" y="590550"/>
            <a:ext cx="4038600" cy="923330"/>
          </a:xfrm>
          <a:prstGeom prst="rect">
            <a:avLst/>
          </a:prstGeom>
          <a:solidFill>
            <a:srgbClr val="17375E">
              <a:alpha val="50196"/>
            </a:srgbClr>
          </a:solidFill>
        </p:spPr>
        <p:txBody>
          <a:bodyPr wrap="square">
            <a:spAutoFit/>
          </a:bodyPr>
          <a:lstStyle/>
          <a:p>
            <a:r>
              <a:rPr lang="en-US" dirty="0" smtClean="0">
                <a:solidFill>
                  <a:schemeClr val="bg1"/>
                </a:solidFill>
              </a:rPr>
              <a:t> Advance drug design and personalized medicine through SUNY Network collaboration     </a:t>
            </a:r>
          </a:p>
        </p:txBody>
      </p:sp>
      <p:sp>
        <p:nvSpPr>
          <p:cNvPr id="20" name="Rectangle 19"/>
          <p:cNvSpPr/>
          <p:nvPr/>
        </p:nvSpPr>
        <p:spPr>
          <a:xfrm>
            <a:off x="5715000" y="3714750"/>
            <a:ext cx="3429000" cy="923330"/>
          </a:xfrm>
          <a:prstGeom prst="rect">
            <a:avLst/>
          </a:prstGeom>
          <a:solidFill>
            <a:srgbClr val="254061">
              <a:alpha val="69804"/>
            </a:srgbClr>
          </a:solidFill>
        </p:spPr>
        <p:txBody>
          <a:bodyPr wrap="square">
            <a:spAutoFit/>
          </a:bodyPr>
          <a:lstStyle/>
          <a:p>
            <a:pPr>
              <a:buFont typeface="Arial" pitchFamily="34" charset="0"/>
              <a:buChar char="•"/>
            </a:pPr>
            <a:r>
              <a:rPr lang="en-US" dirty="0" smtClean="0">
                <a:solidFill>
                  <a:schemeClr val="bg1"/>
                </a:solidFill>
                <a:latin typeface="Calibri" pitchFamily="34" charset="0"/>
                <a:ea typeface="Calibri" pitchFamily="34" charset="0"/>
                <a:cs typeface="Times New Roman" pitchFamily="18" charset="0"/>
              </a:rPr>
              <a:t> Submitted LOIs in review</a:t>
            </a:r>
          </a:p>
          <a:p>
            <a:pPr>
              <a:buFont typeface="Arial" pitchFamily="34" charset="0"/>
              <a:buChar char="•"/>
            </a:pPr>
            <a:r>
              <a:rPr lang="en-US" dirty="0" smtClean="0">
                <a:solidFill>
                  <a:schemeClr val="bg1"/>
                </a:solidFill>
                <a:latin typeface="Calibri" pitchFamily="34" charset="0"/>
                <a:ea typeface="Calibri" pitchFamily="34" charset="0"/>
                <a:cs typeface="Times New Roman" pitchFamily="18" charset="0"/>
              </a:rPr>
              <a:t> Invitation to submit proposals to</a:t>
            </a:r>
          </a:p>
          <a:p>
            <a:r>
              <a:rPr lang="en-US" dirty="0" smtClean="0">
                <a:solidFill>
                  <a:schemeClr val="bg1"/>
                </a:solidFill>
                <a:latin typeface="Calibri" pitchFamily="34" charset="0"/>
                <a:ea typeface="Calibri" pitchFamily="34" charset="0"/>
                <a:cs typeface="Times New Roman" pitchFamily="18" charset="0"/>
              </a:rPr>
              <a:t>  be sent on January 28th, 2014 </a:t>
            </a:r>
            <a:endParaRPr lang="en-US" dirty="0">
              <a:solidFill>
                <a:schemeClr val="bg1"/>
              </a:solidFill>
              <a:latin typeface="Calibri" pitchFamily="34" charset="0"/>
              <a:ea typeface="Calibri" pitchFamily="34" charset="0"/>
              <a:cs typeface="Times New Roman" pitchFamily="18" charset="0"/>
            </a:endParaRPr>
          </a:p>
        </p:txBody>
      </p:sp>
      <p:sp>
        <p:nvSpPr>
          <p:cNvPr id="24" name="TextBox 23"/>
          <p:cNvSpPr txBox="1"/>
          <p:nvPr/>
        </p:nvSpPr>
        <p:spPr>
          <a:xfrm>
            <a:off x="5715000" y="2800350"/>
            <a:ext cx="1369670" cy="523220"/>
          </a:xfrm>
          <a:prstGeom prst="rect">
            <a:avLst/>
          </a:prstGeom>
          <a:solidFill>
            <a:srgbClr val="254061">
              <a:alpha val="69804"/>
            </a:srgbClr>
          </a:solidFill>
        </p:spPr>
        <p:txBody>
          <a:bodyPr wrap="none" rtlCol="0">
            <a:spAutoFit/>
          </a:bodyPr>
          <a:lstStyle/>
          <a:p>
            <a:r>
              <a:rPr lang="en-US" sz="2800" b="1" dirty="0" smtClean="0">
                <a:solidFill>
                  <a:schemeClr val="bg1"/>
                </a:solidFill>
              </a:rPr>
              <a:t>UPDATE</a:t>
            </a:r>
            <a:endParaRPr lang="en-US" sz="2800" b="1" dirty="0">
              <a:solidFill>
                <a:schemeClr val="bg1"/>
              </a:solidFill>
            </a:endParaRPr>
          </a:p>
        </p:txBody>
      </p:sp>
    </p:spTree>
    <p:extLst>
      <p:ext uri="{BB962C8B-B14F-4D97-AF65-F5344CB8AC3E}">
        <p14:creationId xmlns:p14="http://schemas.microsoft.com/office/powerpoint/2010/main" xmlns="" val="10383543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2" descr="http://scienceline.org/wp-content/uploads/2009/11/brain-scan-Wellcome.jpg"/>
          <p:cNvPicPr>
            <a:picLocks noChangeAspect="1" noChangeArrowheads="1"/>
          </p:cNvPicPr>
          <p:nvPr/>
        </p:nvPicPr>
        <p:blipFill>
          <a:blip r:embed="rId3" cstate="print">
            <a:lum bright="-3000" contrast="38000"/>
          </a:blip>
          <a:srcRect r="14815"/>
          <a:stretch>
            <a:fillRect/>
          </a:stretch>
        </p:blipFill>
        <p:spPr bwMode="auto">
          <a:xfrm>
            <a:off x="2057400" y="677266"/>
            <a:ext cx="5257800" cy="4332884"/>
          </a:xfrm>
          <a:prstGeom prst="rect">
            <a:avLst/>
          </a:prstGeom>
          <a:noFill/>
        </p:spPr>
      </p:pic>
      <p:grpSp>
        <p:nvGrpSpPr>
          <p:cNvPr id="13" name="Group 12"/>
          <p:cNvGrpSpPr/>
          <p:nvPr/>
        </p:nvGrpSpPr>
        <p:grpSpPr>
          <a:xfrm>
            <a:off x="152400" y="57150"/>
            <a:ext cx="3677875" cy="1895475"/>
            <a:chOff x="4572000" y="133350"/>
            <a:chExt cx="3677875" cy="1895475"/>
          </a:xfrm>
        </p:grpSpPr>
        <p:pic>
          <p:nvPicPr>
            <p:cNvPr id="14" name="Picture 4" descr="http://www.wadsworth.org/images/neuron2.jpg"/>
            <p:cNvPicPr>
              <a:picLocks noChangeAspect="1" noChangeArrowheads="1"/>
            </p:cNvPicPr>
            <p:nvPr/>
          </p:nvPicPr>
          <p:blipFill>
            <a:blip r:embed="rId4" cstate="print">
              <a:duotone>
                <a:prstClr val="black"/>
                <a:srgbClr val="FFFF00">
                  <a:tint val="45000"/>
                  <a:satMod val="400000"/>
                </a:srgbClr>
              </a:duotone>
              <a:lum contrast="20000"/>
            </a:blip>
            <a:srcRect b="23810"/>
            <a:stretch>
              <a:fillRect/>
            </a:stretch>
          </p:blipFill>
          <p:spPr bwMode="auto">
            <a:xfrm>
              <a:off x="6477000" y="209550"/>
              <a:ext cx="1596414" cy="1524000"/>
            </a:xfrm>
            <a:prstGeom prst="rect">
              <a:avLst/>
            </a:prstGeom>
            <a:noFill/>
          </p:spPr>
        </p:pic>
        <p:grpSp>
          <p:nvGrpSpPr>
            <p:cNvPr id="15" name="Group 9"/>
            <p:cNvGrpSpPr/>
            <p:nvPr/>
          </p:nvGrpSpPr>
          <p:grpSpPr>
            <a:xfrm>
              <a:off x="4572000" y="133350"/>
              <a:ext cx="3677875" cy="1895475"/>
              <a:chOff x="2050611" y="1428750"/>
              <a:chExt cx="3677875" cy="1895475"/>
            </a:xfrm>
          </p:grpSpPr>
          <p:pic>
            <p:nvPicPr>
              <p:cNvPr id="16" name="Picture 2"/>
              <p:cNvPicPr>
                <a:picLocks noChangeAspect="1" noChangeArrowheads="1"/>
              </p:cNvPicPr>
              <p:nvPr/>
            </p:nvPicPr>
            <p:blipFill>
              <a:blip r:embed="rId5" cstate="print"/>
              <a:srcRect r="76215"/>
              <a:stretch>
                <a:fillRect/>
              </a:stretch>
            </p:blipFill>
            <p:spPr bwMode="auto">
              <a:xfrm>
                <a:off x="2050611" y="1428750"/>
                <a:ext cx="1981200" cy="1895475"/>
              </a:xfrm>
              <a:prstGeom prst="rect">
                <a:avLst/>
              </a:prstGeom>
              <a:noFill/>
              <a:ln w="9525">
                <a:noFill/>
                <a:miter lim="800000"/>
                <a:headEnd/>
                <a:tailEnd/>
              </a:ln>
              <a:effectLst/>
            </p:spPr>
          </p:pic>
          <p:sp>
            <p:nvSpPr>
              <p:cNvPr id="17" name="TextBox 16"/>
              <p:cNvSpPr txBox="1"/>
              <p:nvPr/>
            </p:nvSpPr>
            <p:spPr>
              <a:xfrm>
                <a:off x="4038600" y="2045553"/>
                <a:ext cx="1689886" cy="830997"/>
              </a:xfrm>
              <a:prstGeom prst="rect">
                <a:avLst/>
              </a:prstGeom>
              <a:noFill/>
            </p:spPr>
            <p:txBody>
              <a:bodyPr wrap="none" rtlCol="0">
                <a:spAutoFit/>
              </a:bodyPr>
              <a:lstStyle/>
              <a:p>
                <a:r>
                  <a:rPr lang="en-US" sz="4800" dirty="0" smtClean="0">
                    <a:solidFill>
                      <a:schemeClr val="bg1"/>
                    </a:solidFill>
                    <a:latin typeface="Lucida Sans Unicode" pitchFamily="34" charset="0"/>
                    <a:cs typeface="Lucida Sans Unicode" pitchFamily="34" charset="0"/>
                  </a:rPr>
                  <a:t>Brain</a:t>
                </a:r>
                <a:endParaRPr lang="en-US" sz="4800" dirty="0">
                  <a:solidFill>
                    <a:schemeClr val="bg1"/>
                  </a:solidFill>
                  <a:latin typeface="Lucida Sans Unicode" pitchFamily="34" charset="0"/>
                  <a:cs typeface="Lucida Sans Unicode" pitchFamily="34" charset="0"/>
                </a:endParaRPr>
              </a:p>
            </p:txBody>
          </p:sp>
        </p:grpSp>
      </p:grpSp>
      <p:pic>
        <p:nvPicPr>
          <p:cNvPr id="18" name="Picture 2" descr="C:\Users\bagepali\AppData\Local\Microsoft\Windows\Temporary Internet Files\Content.Outlook\1COHXKQU\NoE logo final 287 white.png">
            <a:hlinkClick r:id="rId6" action="ppaction://hlinksldjump"/>
          </p:cNvPr>
          <p:cNvPicPr>
            <a:picLocks noChangeAspect="1" noChangeArrowheads="1"/>
          </p:cNvPicPr>
          <p:nvPr/>
        </p:nvPicPr>
        <p:blipFill>
          <a:blip r:embed="rId7" cstate="print"/>
          <a:srcRect/>
          <a:stretch>
            <a:fillRect/>
          </a:stretch>
        </p:blipFill>
        <p:spPr bwMode="auto">
          <a:xfrm>
            <a:off x="6400800" y="4400550"/>
            <a:ext cx="2156214" cy="490730"/>
          </a:xfrm>
          <a:prstGeom prst="rect">
            <a:avLst/>
          </a:prstGeom>
          <a:noFill/>
        </p:spPr>
      </p:pic>
      <p:sp>
        <p:nvSpPr>
          <p:cNvPr id="10" name="Rectangle 9"/>
          <p:cNvSpPr/>
          <p:nvPr/>
        </p:nvSpPr>
        <p:spPr>
          <a:xfrm>
            <a:off x="4191000" y="221218"/>
            <a:ext cx="4953000" cy="369332"/>
          </a:xfrm>
          <a:prstGeom prst="rect">
            <a:avLst/>
          </a:prstGeom>
          <a:solidFill>
            <a:srgbClr val="000000">
              <a:alpha val="54902"/>
            </a:srgbClr>
          </a:solidFill>
        </p:spPr>
        <p:txBody>
          <a:bodyPr wrap="square">
            <a:spAutoFit/>
          </a:bodyPr>
          <a:lstStyle/>
          <a:p>
            <a:r>
              <a:rPr lang="en-US" dirty="0" smtClean="0">
                <a:solidFill>
                  <a:schemeClr val="bg1"/>
                </a:solidFill>
              </a:rPr>
              <a:t>Membership of over</a:t>
            </a:r>
            <a:r>
              <a:rPr lang="en-US" b="1" dirty="0" smtClean="0">
                <a:solidFill>
                  <a:schemeClr val="bg1"/>
                </a:solidFill>
              </a:rPr>
              <a:t> 100 </a:t>
            </a:r>
            <a:r>
              <a:rPr lang="en-US" dirty="0" smtClean="0">
                <a:solidFill>
                  <a:schemeClr val="bg1"/>
                </a:solidFill>
              </a:rPr>
              <a:t>faculty and researchers</a:t>
            </a:r>
            <a:endParaRPr lang="en-US" sz="1600" dirty="0" smtClean="0">
              <a:solidFill>
                <a:schemeClr val="bg1"/>
              </a:solidFill>
            </a:endParaRPr>
          </a:p>
        </p:txBody>
      </p:sp>
      <p:sp>
        <p:nvSpPr>
          <p:cNvPr id="9" name="Rectangle 8"/>
          <p:cNvSpPr/>
          <p:nvPr/>
        </p:nvSpPr>
        <p:spPr>
          <a:xfrm>
            <a:off x="76200" y="2701826"/>
            <a:ext cx="3429000" cy="2308324"/>
          </a:xfrm>
          <a:prstGeom prst="rect">
            <a:avLst/>
          </a:prstGeom>
        </p:spPr>
        <p:txBody>
          <a:bodyPr wrap="square">
            <a:spAutoFit/>
          </a:bodyPr>
          <a:lstStyle/>
          <a:p>
            <a:r>
              <a:rPr lang="en-US" dirty="0" smtClean="0">
                <a:solidFill>
                  <a:schemeClr val="bg1"/>
                </a:solidFill>
              </a:rPr>
              <a:t>Connect the intellectual and vast infrastructure assets across SUNY </a:t>
            </a:r>
          </a:p>
          <a:p>
            <a:endParaRPr lang="en-US" b="1" dirty="0" smtClean="0">
              <a:solidFill>
                <a:schemeClr val="bg1"/>
              </a:solidFill>
            </a:endParaRPr>
          </a:p>
          <a:p>
            <a:endParaRPr lang="en-US" b="1" dirty="0" smtClean="0">
              <a:solidFill>
                <a:schemeClr val="bg1"/>
              </a:solidFill>
            </a:endParaRPr>
          </a:p>
          <a:p>
            <a:r>
              <a:rPr lang="en-US" b="1" dirty="0" smtClean="0">
                <a:solidFill>
                  <a:schemeClr val="bg1"/>
                </a:solidFill>
              </a:rPr>
              <a:t>Align</a:t>
            </a:r>
            <a:r>
              <a:rPr lang="en-US" dirty="0" smtClean="0">
                <a:solidFill>
                  <a:schemeClr val="bg1"/>
                </a:solidFill>
              </a:rPr>
              <a:t> this program with the recent Brain Activity Mapping (BAM) announced by President Obama </a:t>
            </a:r>
          </a:p>
          <a:p>
            <a:r>
              <a:rPr lang="en-US" dirty="0" smtClean="0">
                <a:solidFill>
                  <a:schemeClr val="bg1"/>
                </a:solidFill>
              </a:rPr>
              <a:t> </a:t>
            </a:r>
            <a:endParaRPr lang="en-US" dirty="0">
              <a:solidFill>
                <a:schemeClr val="bg1"/>
              </a:solidFill>
            </a:endParaRPr>
          </a:p>
        </p:txBody>
      </p:sp>
      <p:sp>
        <p:nvSpPr>
          <p:cNvPr id="11" name="TextBox 10"/>
          <p:cNvSpPr txBox="1"/>
          <p:nvPr/>
        </p:nvSpPr>
        <p:spPr>
          <a:xfrm>
            <a:off x="76200" y="2266950"/>
            <a:ext cx="1237839" cy="523220"/>
          </a:xfrm>
          <a:prstGeom prst="rect">
            <a:avLst/>
          </a:prstGeom>
          <a:solidFill>
            <a:srgbClr val="000000">
              <a:alpha val="50196"/>
            </a:srgbClr>
          </a:solidFill>
        </p:spPr>
        <p:txBody>
          <a:bodyPr wrap="none" rtlCol="0">
            <a:spAutoFit/>
          </a:bodyPr>
          <a:lstStyle/>
          <a:p>
            <a:r>
              <a:rPr lang="en-US" sz="2800" b="1" dirty="0" smtClean="0">
                <a:solidFill>
                  <a:schemeClr val="bg1"/>
                </a:solidFill>
              </a:rPr>
              <a:t>VISION</a:t>
            </a:r>
            <a:endParaRPr lang="en-US" sz="2800" b="1" dirty="0">
              <a:solidFill>
                <a:schemeClr val="bg1"/>
              </a:solidFill>
            </a:endParaRPr>
          </a:p>
        </p:txBody>
      </p:sp>
      <p:sp>
        <p:nvSpPr>
          <p:cNvPr id="12" name="Rectangle 11"/>
          <p:cNvSpPr/>
          <p:nvPr/>
        </p:nvSpPr>
        <p:spPr>
          <a:xfrm>
            <a:off x="5638800" y="1437441"/>
            <a:ext cx="3581400" cy="923330"/>
          </a:xfrm>
          <a:prstGeom prst="rect">
            <a:avLst/>
          </a:prstGeom>
          <a:solidFill>
            <a:srgbClr val="000000">
              <a:alpha val="54902"/>
            </a:srgbClr>
          </a:solidFill>
        </p:spPr>
        <p:txBody>
          <a:bodyPr wrap="square">
            <a:spAutoFit/>
          </a:bodyPr>
          <a:lstStyle/>
          <a:p>
            <a:r>
              <a:rPr lang="en-US" dirty="0" smtClean="0">
                <a:solidFill>
                  <a:prstClr val="white"/>
                </a:solidFill>
              </a:rPr>
              <a:t>Revolutionize approaches to brain activity mapping and understanding human disease/health</a:t>
            </a:r>
            <a:endParaRPr lang="en-US" dirty="0"/>
          </a:p>
        </p:txBody>
      </p:sp>
      <p:sp>
        <p:nvSpPr>
          <p:cNvPr id="20" name="TextBox 19"/>
          <p:cNvSpPr txBox="1"/>
          <p:nvPr/>
        </p:nvSpPr>
        <p:spPr>
          <a:xfrm>
            <a:off x="5638800" y="895350"/>
            <a:ext cx="1021305" cy="523220"/>
          </a:xfrm>
          <a:prstGeom prst="rect">
            <a:avLst/>
          </a:prstGeom>
          <a:solidFill>
            <a:srgbClr val="000000">
              <a:alpha val="54902"/>
            </a:srgbClr>
          </a:solidFill>
        </p:spPr>
        <p:txBody>
          <a:bodyPr wrap="none" rtlCol="0">
            <a:spAutoFit/>
          </a:bodyPr>
          <a:lstStyle/>
          <a:p>
            <a:r>
              <a:rPr lang="en-US" sz="2800" b="1" dirty="0" smtClean="0">
                <a:solidFill>
                  <a:schemeClr val="bg1"/>
                </a:solidFill>
              </a:rPr>
              <a:t>GOAL</a:t>
            </a:r>
            <a:endParaRPr lang="en-US" sz="2800" b="1" dirty="0">
              <a:solidFill>
                <a:schemeClr val="bg1"/>
              </a:solidFill>
            </a:endParaRPr>
          </a:p>
        </p:txBody>
      </p:sp>
      <p:sp>
        <p:nvSpPr>
          <p:cNvPr id="19" name="Rectangle 18"/>
          <p:cNvSpPr/>
          <p:nvPr/>
        </p:nvSpPr>
        <p:spPr>
          <a:xfrm>
            <a:off x="5638800" y="3562350"/>
            <a:ext cx="3400425" cy="646331"/>
          </a:xfrm>
          <a:prstGeom prst="rect">
            <a:avLst/>
          </a:prstGeom>
          <a:solidFill>
            <a:srgbClr val="000000">
              <a:alpha val="65098"/>
            </a:srgbClr>
          </a:solidFill>
        </p:spPr>
        <p:txBody>
          <a:bodyPr wrap="square">
            <a:spAutoFit/>
          </a:bodyPr>
          <a:lstStyle/>
          <a:p>
            <a:r>
              <a:rPr lang="en-US" dirty="0" smtClean="0">
                <a:solidFill>
                  <a:prstClr val="white"/>
                </a:solidFill>
              </a:rPr>
              <a:t>Request for LOIs released with  due date of February 28, 2014 </a:t>
            </a:r>
            <a:endParaRPr lang="en-US" dirty="0"/>
          </a:p>
        </p:txBody>
      </p:sp>
      <p:sp>
        <p:nvSpPr>
          <p:cNvPr id="22" name="TextBox 21"/>
          <p:cNvSpPr txBox="1"/>
          <p:nvPr/>
        </p:nvSpPr>
        <p:spPr>
          <a:xfrm>
            <a:off x="5638800" y="3028950"/>
            <a:ext cx="1369670" cy="523220"/>
          </a:xfrm>
          <a:prstGeom prst="rect">
            <a:avLst/>
          </a:prstGeom>
          <a:solidFill>
            <a:srgbClr val="000000">
              <a:alpha val="65098"/>
            </a:srgbClr>
          </a:solidFill>
        </p:spPr>
        <p:txBody>
          <a:bodyPr wrap="none" rtlCol="0">
            <a:spAutoFit/>
          </a:bodyPr>
          <a:lstStyle/>
          <a:p>
            <a:r>
              <a:rPr lang="en-US" sz="2800" b="1" dirty="0" smtClean="0">
                <a:solidFill>
                  <a:schemeClr val="bg1"/>
                </a:solidFill>
              </a:rPr>
              <a:t>UPDATE</a:t>
            </a:r>
            <a:endParaRPr lang="en-US" sz="2800" b="1" dirty="0">
              <a:solidFill>
                <a:schemeClr val="bg1"/>
              </a:solidFill>
            </a:endParaRPr>
          </a:p>
        </p:txBody>
      </p:sp>
    </p:spTree>
    <p:extLst>
      <p:ext uri="{BB962C8B-B14F-4D97-AF65-F5344CB8AC3E}">
        <p14:creationId xmlns:p14="http://schemas.microsoft.com/office/powerpoint/2010/main" xmlns="" val="10383543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http://atecenters.org/wp-content/themes/ate-centers/images/amt-slideshow-image.jpg"/>
          <p:cNvPicPr>
            <a:picLocks noChangeAspect="1" noChangeArrowheads="1"/>
          </p:cNvPicPr>
          <p:nvPr/>
        </p:nvPicPr>
        <p:blipFill>
          <a:blip r:embed="rId3" cstate="print"/>
          <a:srcRect r="959"/>
          <a:stretch>
            <a:fillRect/>
          </a:stretch>
        </p:blipFill>
        <p:spPr bwMode="auto">
          <a:xfrm>
            <a:off x="-1" y="971550"/>
            <a:ext cx="9144001" cy="4135650"/>
          </a:xfrm>
          <a:prstGeom prst="rect">
            <a:avLst/>
          </a:prstGeom>
          <a:noFill/>
        </p:spPr>
      </p:pic>
      <p:grpSp>
        <p:nvGrpSpPr>
          <p:cNvPr id="13" name="Group 12"/>
          <p:cNvGrpSpPr/>
          <p:nvPr/>
        </p:nvGrpSpPr>
        <p:grpSpPr>
          <a:xfrm>
            <a:off x="228600" y="133350"/>
            <a:ext cx="4343400" cy="1895475"/>
            <a:chOff x="4572000" y="2495550"/>
            <a:chExt cx="4343400" cy="1895475"/>
          </a:xfrm>
        </p:grpSpPr>
        <p:pic>
          <p:nvPicPr>
            <p:cNvPr id="14" name="Picture 8" descr="http://www.vpython.org/contents/docs/images/gear.jpg"/>
            <p:cNvPicPr>
              <a:picLocks noChangeAspect="1" noChangeArrowheads="1"/>
            </p:cNvPicPr>
            <p:nvPr/>
          </p:nvPicPr>
          <p:blipFill>
            <a:blip r:embed="rId4" cstate="print">
              <a:biLevel thresh="50000"/>
            </a:blip>
            <a:srcRect/>
            <a:stretch>
              <a:fillRect/>
            </a:stretch>
          </p:blipFill>
          <p:spPr bwMode="auto">
            <a:xfrm>
              <a:off x="8187895" y="3028950"/>
              <a:ext cx="727505" cy="685801"/>
            </a:xfrm>
            <a:prstGeom prst="rect">
              <a:avLst/>
            </a:prstGeom>
            <a:noFill/>
          </p:spPr>
        </p:pic>
        <p:grpSp>
          <p:nvGrpSpPr>
            <p:cNvPr id="15" name="Group 9"/>
            <p:cNvGrpSpPr/>
            <p:nvPr/>
          </p:nvGrpSpPr>
          <p:grpSpPr>
            <a:xfrm>
              <a:off x="4572000" y="2495550"/>
              <a:ext cx="4191000" cy="1895475"/>
              <a:chOff x="2050611" y="1428750"/>
              <a:chExt cx="3841750" cy="1895475"/>
            </a:xfrm>
          </p:grpSpPr>
          <p:pic>
            <p:nvPicPr>
              <p:cNvPr id="17" name="Picture 2"/>
              <p:cNvPicPr>
                <a:picLocks noChangeAspect="1" noChangeArrowheads="1"/>
              </p:cNvPicPr>
              <p:nvPr/>
            </p:nvPicPr>
            <p:blipFill>
              <a:blip r:embed="rId5" cstate="print"/>
              <a:srcRect r="76215"/>
              <a:stretch>
                <a:fillRect/>
              </a:stretch>
            </p:blipFill>
            <p:spPr bwMode="auto">
              <a:xfrm>
                <a:off x="2050611" y="1428750"/>
                <a:ext cx="1981200" cy="1895475"/>
              </a:xfrm>
              <a:prstGeom prst="rect">
                <a:avLst/>
              </a:prstGeom>
              <a:noFill/>
              <a:ln w="9525">
                <a:noFill/>
                <a:miter lim="800000"/>
                <a:headEnd/>
                <a:tailEnd/>
              </a:ln>
              <a:effectLst/>
            </p:spPr>
          </p:pic>
          <p:sp>
            <p:nvSpPr>
              <p:cNvPr id="18" name="TextBox 17"/>
              <p:cNvSpPr txBox="1"/>
              <p:nvPr/>
            </p:nvSpPr>
            <p:spPr>
              <a:xfrm>
                <a:off x="4019111" y="1962150"/>
                <a:ext cx="1873250" cy="1015663"/>
              </a:xfrm>
              <a:prstGeom prst="rect">
                <a:avLst/>
              </a:prstGeom>
              <a:noFill/>
            </p:spPr>
            <p:txBody>
              <a:bodyPr wrap="square" rtlCol="0">
                <a:spAutoFit/>
              </a:bodyPr>
              <a:lstStyle/>
              <a:p>
                <a:r>
                  <a:rPr lang="en-US" sz="2000" b="1" dirty="0" smtClean="0">
                    <a:solidFill>
                      <a:schemeClr val="bg1"/>
                    </a:solidFill>
                    <a:latin typeface="Lucida Sans Unicode" pitchFamily="34" charset="0"/>
                    <a:cs typeface="Lucida Sans Unicode" pitchFamily="34" charset="0"/>
                  </a:rPr>
                  <a:t>Materials &amp; Advanced Manufacturing</a:t>
                </a:r>
                <a:endParaRPr lang="en-US" sz="2000" b="1" dirty="0">
                  <a:solidFill>
                    <a:schemeClr val="bg1"/>
                  </a:solidFill>
                  <a:latin typeface="Lucida Sans Unicode" pitchFamily="34" charset="0"/>
                  <a:cs typeface="Lucida Sans Unicode" pitchFamily="34" charset="0"/>
                </a:endParaRPr>
              </a:p>
            </p:txBody>
          </p:sp>
        </p:grpSp>
        <p:pic>
          <p:nvPicPr>
            <p:cNvPr id="16" name="Picture 10" descr="http://i179.photobucket.com/albums/w297/CWRudy/gear.jpg"/>
            <p:cNvPicPr>
              <a:picLocks noChangeAspect="1" noChangeArrowheads="1"/>
            </p:cNvPicPr>
            <p:nvPr/>
          </p:nvPicPr>
          <p:blipFill>
            <a:blip r:embed="rId6" cstate="print"/>
            <a:srcRect l="21760" t="9600" r="21920" b="16800"/>
            <a:stretch>
              <a:fillRect/>
            </a:stretch>
          </p:blipFill>
          <p:spPr bwMode="auto">
            <a:xfrm>
              <a:off x="8369430" y="3181350"/>
              <a:ext cx="364435" cy="381000"/>
            </a:xfrm>
            <a:prstGeom prst="rect">
              <a:avLst/>
            </a:prstGeom>
            <a:noFill/>
          </p:spPr>
        </p:pic>
      </p:grpSp>
      <p:pic>
        <p:nvPicPr>
          <p:cNvPr id="4099" name="Picture 3" descr="C:\Users\bagepali\AppData\Local\Microsoft\Windows\Temporary Internet Files\Content.Outlook\1COHXKQU\NoE logo final 287 blue.png">
            <a:hlinkClick r:id="rId7" action="ppaction://hlinksldjump"/>
          </p:cNvPr>
          <p:cNvPicPr>
            <a:picLocks noChangeAspect="1" noChangeArrowheads="1"/>
          </p:cNvPicPr>
          <p:nvPr/>
        </p:nvPicPr>
        <p:blipFill>
          <a:blip r:embed="rId8" cstate="print"/>
          <a:srcRect/>
          <a:stretch>
            <a:fillRect/>
          </a:stretch>
        </p:blipFill>
        <p:spPr bwMode="auto">
          <a:xfrm>
            <a:off x="7239000" y="4552950"/>
            <a:ext cx="1821399" cy="414530"/>
          </a:xfrm>
          <a:prstGeom prst="rect">
            <a:avLst/>
          </a:prstGeom>
          <a:noFill/>
        </p:spPr>
      </p:pic>
      <p:sp>
        <p:nvSpPr>
          <p:cNvPr id="11" name="Rectangle 10"/>
          <p:cNvSpPr/>
          <p:nvPr/>
        </p:nvSpPr>
        <p:spPr>
          <a:xfrm>
            <a:off x="4572000" y="133350"/>
            <a:ext cx="4572000" cy="923330"/>
          </a:xfrm>
          <a:prstGeom prst="rect">
            <a:avLst/>
          </a:prstGeom>
          <a:solidFill>
            <a:srgbClr val="000000">
              <a:alpha val="50196"/>
            </a:srgbClr>
          </a:solidFill>
        </p:spPr>
        <p:txBody>
          <a:bodyPr>
            <a:spAutoFit/>
          </a:bodyPr>
          <a:lstStyle/>
          <a:p>
            <a:r>
              <a:rPr lang="en-US" dirty="0" smtClean="0">
                <a:solidFill>
                  <a:schemeClr val="bg1"/>
                </a:solidFill>
              </a:rPr>
              <a:t>The activity of SUNY M&amp;AM will impact medical, health, military, transportation industries, etc</a:t>
            </a:r>
          </a:p>
        </p:txBody>
      </p:sp>
      <p:sp>
        <p:nvSpPr>
          <p:cNvPr id="12" name="Rectangle 11"/>
          <p:cNvSpPr/>
          <p:nvPr/>
        </p:nvSpPr>
        <p:spPr>
          <a:xfrm>
            <a:off x="6248400" y="3449419"/>
            <a:ext cx="2971800" cy="646331"/>
          </a:xfrm>
          <a:prstGeom prst="rect">
            <a:avLst/>
          </a:prstGeom>
          <a:solidFill>
            <a:schemeClr val="bg1">
              <a:alpha val="50196"/>
            </a:schemeClr>
          </a:solidFill>
        </p:spPr>
        <p:txBody>
          <a:bodyPr wrap="square">
            <a:spAutoFit/>
          </a:bodyPr>
          <a:lstStyle/>
          <a:p>
            <a:r>
              <a:rPr lang="en-US" dirty="0" smtClean="0"/>
              <a:t>Technical scope identified</a:t>
            </a:r>
          </a:p>
          <a:p>
            <a:r>
              <a:rPr lang="en-US" dirty="0" smtClean="0"/>
              <a:t>Planning next virtual meeting</a:t>
            </a:r>
          </a:p>
        </p:txBody>
      </p:sp>
      <p:sp>
        <p:nvSpPr>
          <p:cNvPr id="19" name="Rectangle 18"/>
          <p:cNvSpPr/>
          <p:nvPr/>
        </p:nvSpPr>
        <p:spPr>
          <a:xfrm>
            <a:off x="152400" y="2647950"/>
            <a:ext cx="6096000" cy="2431435"/>
          </a:xfrm>
          <a:prstGeom prst="rect">
            <a:avLst/>
          </a:prstGeom>
          <a:solidFill>
            <a:srgbClr val="000000">
              <a:alpha val="50196"/>
            </a:srgbClr>
          </a:solidFill>
        </p:spPr>
        <p:txBody>
          <a:bodyPr wrap="square">
            <a:spAutoFit/>
          </a:bodyPr>
          <a:lstStyle/>
          <a:p>
            <a:r>
              <a:rPr lang="en-US" dirty="0" smtClean="0">
                <a:solidFill>
                  <a:schemeClr val="bg1"/>
                </a:solidFill>
              </a:rPr>
              <a:t>Build SUNY’s scope and scale in advancing and facilitating innovative manufacturing</a:t>
            </a:r>
          </a:p>
          <a:p>
            <a:r>
              <a:rPr lang="en-US" dirty="0" smtClean="0">
                <a:solidFill>
                  <a:schemeClr val="bg1"/>
                </a:solidFill>
              </a:rPr>
              <a:t>Bring together faculty and infrastructure</a:t>
            </a:r>
          </a:p>
          <a:p>
            <a:pPr lvl="1">
              <a:buFont typeface="Arial" pitchFamily="34" charset="0"/>
              <a:buChar char="•"/>
            </a:pPr>
            <a:r>
              <a:rPr lang="en-US" sz="1600" dirty="0" smtClean="0">
                <a:solidFill>
                  <a:schemeClr val="bg1"/>
                </a:solidFill>
              </a:rPr>
              <a:t> lower barriers against sharing </a:t>
            </a:r>
          </a:p>
          <a:p>
            <a:pPr lvl="1">
              <a:buFont typeface="Arial" pitchFamily="34" charset="0"/>
              <a:buChar char="•"/>
            </a:pPr>
            <a:r>
              <a:rPr lang="en-US" sz="1600" dirty="0" smtClean="0">
                <a:solidFill>
                  <a:schemeClr val="bg1"/>
                </a:solidFill>
              </a:rPr>
              <a:t> foster collaboration</a:t>
            </a:r>
          </a:p>
          <a:p>
            <a:r>
              <a:rPr lang="en-US" dirty="0" smtClean="0">
                <a:solidFill>
                  <a:schemeClr val="bg1"/>
                </a:solidFill>
              </a:rPr>
              <a:t>Create and build:</a:t>
            </a:r>
          </a:p>
          <a:p>
            <a:pPr lvl="1">
              <a:buFont typeface="Arial" pitchFamily="34" charset="0"/>
              <a:buChar char="•"/>
            </a:pPr>
            <a:r>
              <a:rPr lang="en-US" sz="1600" dirty="0" smtClean="0">
                <a:solidFill>
                  <a:schemeClr val="bg1"/>
                </a:solidFill>
              </a:rPr>
              <a:t> </a:t>
            </a:r>
            <a:r>
              <a:rPr lang="en-US" sz="1600" dirty="0" err="1" smtClean="0">
                <a:solidFill>
                  <a:schemeClr val="bg1"/>
                </a:solidFill>
              </a:rPr>
              <a:t>BioMaterials</a:t>
            </a:r>
            <a:r>
              <a:rPr lang="en-US" sz="1600" dirty="0" smtClean="0">
                <a:solidFill>
                  <a:schemeClr val="bg1"/>
                </a:solidFill>
              </a:rPr>
              <a:t>, Green, Energy, Functional &amp; Responsive Materials</a:t>
            </a:r>
          </a:p>
          <a:p>
            <a:pPr lvl="1">
              <a:buFont typeface="Arial" pitchFamily="34" charset="0"/>
              <a:buChar char="•"/>
            </a:pPr>
            <a:r>
              <a:rPr lang="en-US" sz="1600" dirty="0" smtClean="0">
                <a:solidFill>
                  <a:schemeClr val="bg1"/>
                </a:solidFill>
              </a:rPr>
              <a:t> Flexible Electronics</a:t>
            </a:r>
          </a:p>
          <a:p>
            <a:pPr lvl="1">
              <a:buFont typeface="Arial" pitchFamily="34" charset="0"/>
              <a:buChar char="•"/>
            </a:pPr>
            <a:r>
              <a:rPr lang="en-US" sz="1600" dirty="0" smtClean="0">
                <a:solidFill>
                  <a:schemeClr val="bg1"/>
                </a:solidFill>
              </a:rPr>
              <a:t> Green, Digital and Additive Manufacturing</a:t>
            </a:r>
          </a:p>
        </p:txBody>
      </p:sp>
      <p:sp>
        <p:nvSpPr>
          <p:cNvPr id="20" name="TextBox 19"/>
          <p:cNvSpPr txBox="1"/>
          <p:nvPr/>
        </p:nvSpPr>
        <p:spPr>
          <a:xfrm>
            <a:off x="152400" y="2114550"/>
            <a:ext cx="1237839" cy="523220"/>
          </a:xfrm>
          <a:prstGeom prst="rect">
            <a:avLst/>
          </a:prstGeom>
          <a:solidFill>
            <a:srgbClr val="000000">
              <a:alpha val="50196"/>
            </a:srgbClr>
          </a:solidFill>
        </p:spPr>
        <p:txBody>
          <a:bodyPr wrap="none" rtlCol="0">
            <a:spAutoFit/>
          </a:bodyPr>
          <a:lstStyle/>
          <a:p>
            <a:r>
              <a:rPr lang="en-US" sz="2800" b="1" dirty="0" smtClean="0">
                <a:solidFill>
                  <a:schemeClr val="bg1"/>
                </a:solidFill>
              </a:rPr>
              <a:t>VISION</a:t>
            </a:r>
            <a:endParaRPr lang="en-US" sz="2800" b="1" dirty="0">
              <a:solidFill>
                <a:schemeClr val="bg1"/>
              </a:solidFill>
            </a:endParaRPr>
          </a:p>
        </p:txBody>
      </p:sp>
      <p:sp>
        <p:nvSpPr>
          <p:cNvPr id="21" name="TextBox 20"/>
          <p:cNvSpPr txBox="1"/>
          <p:nvPr/>
        </p:nvSpPr>
        <p:spPr>
          <a:xfrm>
            <a:off x="6324600" y="2916019"/>
            <a:ext cx="1447799" cy="523220"/>
          </a:xfrm>
          <a:prstGeom prst="rect">
            <a:avLst/>
          </a:prstGeom>
          <a:solidFill>
            <a:schemeClr val="bg1">
              <a:alpha val="50196"/>
            </a:schemeClr>
          </a:solidFill>
        </p:spPr>
        <p:txBody>
          <a:bodyPr wrap="square" rtlCol="0">
            <a:spAutoFit/>
          </a:bodyPr>
          <a:lstStyle/>
          <a:p>
            <a:r>
              <a:rPr lang="en-US" sz="2800" b="1" dirty="0" smtClean="0"/>
              <a:t>UPDATE</a:t>
            </a:r>
            <a:endParaRPr lang="en-US" sz="2800" b="1" dirty="0"/>
          </a:p>
        </p:txBody>
      </p:sp>
      <p:sp>
        <p:nvSpPr>
          <p:cNvPr id="22" name="Rectangle 21"/>
          <p:cNvSpPr/>
          <p:nvPr/>
        </p:nvSpPr>
        <p:spPr>
          <a:xfrm>
            <a:off x="6096000" y="4928056"/>
            <a:ext cx="1619354" cy="215444"/>
          </a:xfrm>
          <a:prstGeom prst="rect">
            <a:avLst/>
          </a:prstGeom>
        </p:spPr>
        <p:txBody>
          <a:bodyPr wrap="none">
            <a:spAutoFit/>
          </a:bodyPr>
          <a:lstStyle/>
          <a:p>
            <a:r>
              <a:rPr lang="en-US" sz="800" dirty="0" smtClean="0">
                <a:solidFill>
                  <a:schemeClr val="bg1"/>
                </a:solidFill>
              </a:rPr>
              <a:t>http://atecenters.org/#t-slide-one</a:t>
            </a:r>
            <a:endParaRPr lang="en-US" sz="800" dirty="0">
              <a:solidFill>
                <a:schemeClr val="bg1"/>
              </a:solidFill>
            </a:endParaRPr>
          </a:p>
        </p:txBody>
      </p:sp>
    </p:spTree>
    <p:extLst>
      <p:ext uri="{BB962C8B-B14F-4D97-AF65-F5344CB8AC3E}">
        <p14:creationId xmlns:p14="http://schemas.microsoft.com/office/powerpoint/2010/main" xmlns="" val="10383543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702" name="Picture 6" descr="http://www.socialsciencespace.com/wp-content/uploads/Open-Book.jpg"/>
          <p:cNvPicPr>
            <a:picLocks noChangeAspect="1" noChangeArrowheads="1"/>
          </p:cNvPicPr>
          <p:nvPr/>
        </p:nvPicPr>
        <p:blipFill>
          <a:blip r:embed="rId3" cstate="print"/>
          <a:stretch>
            <a:fillRect/>
          </a:stretch>
        </p:blipFill>
        <p:spPr bwMode="auto">
          <a:xfrm>
            <a:off x="0" y="0"/>
            <a:ext cx="9144000" cy="5143500"/>
          </a:xfrm>
          <a:prstGeom prst="rect">
            <a:avLst/>
          </a:prstGeom>
          <a:noFill/>
        </p:spPr>
      </p:pic>
      <p:pic>
        <p:nvPicPr>
          <p:cNvPr id="88" name="Picture 3" descr="C:\Users\bagepali\AppData\Local\Microsoft\Windows\Temporary Internet Files\Content.Outlook\1COHXKQU\NoE logo final 287 blue.png">
            <a:hlinkClick r:id="rId4" action="ppaction://hlinksldjump"/>
          </p:cNvPr>
          <p:cNvPicPr>
            <a:picLocks noChangeAspect="1" noChangeArrowheads="1"/>
          </p:cNvPicPr>
          <p:nvPr/>
        </p:nvPicPr>
        <p:blipFill>
          <a:blip r:embed="rId5" cstate="print"/>
          <a:srcRect/>
          <a:stretch>
            <a:fillRect/>
          </a:stretch>
        </p:blipFill>
        <p:spPr bwMode="auto">
          <a:xfrm>
            <a:off x="7086600" y="4552950"/>
            <a:ext cx="1821399" cy="414530"/>
          </a:xfrm>
          <a:prstGeom prst="rect">
            <a:avLst/>
          </a:prstGeom>
          <a:noFill/>
        </p:spPr>
      </p:pic>
      <p:grpSp>
        <p:nvGrpSpPr>
          <p:cNvPr id="17" name="Group 16"/>
          <p:cNvGrpSpPr/>
          <p:nvPr/>
        </p:nvGrpSpPr>
        <p:grpSpPr>
          <a:xfrm>
            <a:off x="152400" y="142875"/>
            <a:ext cx="4724400" cy="1895475"/>
            <a:chOff x="304800" y="2809875"/>
            <a:chExt cx="4724400" cy="1895475"/>
          </a:xfrm>
        </p:grpSpPr>
        <p:grpSp>
          <p:nvGrpSpPr>
            <p:cNvPr id="18" name="Group 74"/>
            <p:cNvGrpSpPr/>
            <p:nvPr/>
          </p:nvGrpSpPr>
          <p:grpSpPr>
            <a:xfrm>
              <a:off x="2667000" y="2962275"/>
              <a:ext cx="1905000" cy="1682179"/>
              <a:chOff x="4724400" y="197993"/>
              <a:chExt cx="3810000" cy="3364357"/>
            </a:xfrm>
          </p:grpSpPr>
          <p:grpSp>
            <p:nvGrpSpPr>
              <p:cNvPr id="22" name="Group 26"/>
              <p:cNvGrpSpPr/>
              <p:nvPr/>
            </p:nvGrpSpPr>
            <p:grpSpPr>
              <a:xfrm>
                <a:off x="4724400" y="197993"/>
                <a:ext cx="3810000" cy="3364357"/>
                <a:chOff x="3263299" y="742951"/>
                <a:chExt cx="3192856" cy="2819399"/>
              </a:xfrm>
            </p:grpSpPr>
            <p:sp>
              <p:nvSpPr>
                <p:cNvPr id="24" name="Oval 23"/>
                <p:cNvSpPr/>
                <p:nvPr/>
              </p:nvSpPr>
              <p:spPr>
                <a:xfrm rot="19975538">
                  <a:off x="3319922" y="1462723"/>
                  <a:ext cx="3136233" cy="1280300"/>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1492303" flipH="1">
                  <a:off x="3263299" y="1407218"/>
                  <a:ext cx="3092667" cy="1343448"/>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rot="5400000" flipH="1">
                  <a:off x="3467100" y="1466851"/>
                  <a:ext cx="2743200" cy="1295399"/>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3581400" y="1123950"/>
                  <a:ext cx="228600" cy="228600"/>
                </a:xfrm>
                <a:prstGeom prst="ellipse">
                  <a:avLst/>
                </a:prstGeom>
                <a:solidFill>
                  <a:srgbClr val="008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6096000" y="1733550"/>
                  <a:ext cx="228600" cy="228600"/>
                </a:xfrm>
                <a:prstGeom prst="ellipse">
                  <a:avLst/>
                </a:prstGeom>
                <a:solidFill>
                  <a:srgbClr val="008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4724400" y="3333750"/>
                  <a:ext cx="228600" cy="228600"/>
                </a:xfrm>
                <a:prstGeom prst="ellipse">
                  <a:avLst/>
                </a:prstGeom>
                <a:solidFill>
                  <a:srgbClr val="008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17" descr="http://www.clker.com/cliparts/2/z/G/y/I/v/white-treble-clef-hi.png"/>
              <p:cNvPicPr>
                <a:picLocks noChangeAspect="1" noChangeArrowheads="1"/>
              </p:cNvPicPr>
              <p:nvPr/>
            </p:nvPicPr>
            <p:blipFill>
              <a:blip r:embed="rId6" cstate="print"/>
              <a:srcRect/>
              <a:stretch>
                <a:fillRect/>
              </a:stretch>
            </p:blipFill>
            <p:spPr bwMode="auto">
              <a:xfrm>
                <a:off x="6324600" y="971550"/>
                <a:ext cx="573220" cy="1632312"/>
              </a:xfrm>
              <a:prstGeom prst="rect">
                <a:avLst/>
              </a:prstGeom>
              <a:noFill/>
            </p:spPr>
          </p:pic>
        </p:grpSp>
        <p:grpSp>
          <p:nvGrpSpPr>
            <p:cNvPr id="19" name="Group 9"/>
            <p:cNvGrpSpPr/>
            <p:nvPr/>
          </p:nvGrpSpPr>
          <p:grpSpPr>
            <a:xfrm>
              <a:off x="304800" y="2809875"/>
              <a:ext cx="4724400" cy="1895475"/>
              <a:chOff x="2050611" y="1428750"/>
              <a:chExt cx="4330700" cy="1895475"/>
            </a:xfrm>
          </p:grpSpPr>
          <p:pic>
            <p:nvPicPr>
              <p:cNvPr id="20" name="Picture 2"/>
              <p:cNvPicPr>
                <a:picLocks noChangeAspect="1" noChangeArrowheads="1"/>
              </p:cNvPicPr>
              <p:nvPr/>
            </p:nvPicPr>
            <p:blipFill>
              <a:blip r:embed="rId7" cstate="print"/>
              <a:srcRect r="76215"/>
              <a:stretch>
                <a:fillRect/>
              </a:stretch>
            </p:blipFill>
            <p:spPr bwMode="auto">
              <a:xfrm>
                <a:off x="2050611" y="1428750"/>
                <a:ext cx="1981200" cy="1895475"/>
              </a:xfrm>
              <a:prstGeom prst="rect">
                <a:avLst/>
              </a:prstGeom>
              <a:noFill/>
              <a:ln w="9525">
                <a:noFill/>
                <a:miter lim="800000"/>
                <a:headEnd/>
                <a:tailEnd/>
              </a:ln>
              <a:effectLst/>
            </p:spPr>
          </p:pic>
          <p:sp>
            <p:nvSpPr>
              <p:cNvPr id="21" name="TextBox 20"/>
              <p:cNvSpPr txBox="1"/>
              <p:nvPr/>
            </p:nvSpPr>
            <p:spPr>
              <a:xfrm>
                <a:off x="4019111" y="2180332"/>
                <a:ext cx="2362200" cy="1077218"/>
              </a:xfrm>
              <a:prstGeom prst="rect">
                <a:avLst/>
              </a:prstGeom>
              <a:noFill/>
            </p:spPr>
            <p:txBody>
              <a:bodyPr wrap="square" rtlCol="0">
                <a:spAutoFit/>
              </a:bodyPr>
              <a:lstStyle/>
              <a:p>
                <a:r>
                  <a:rPr lang="en-US" sz="3200" dirty="0" smtClean="0">
                    <a:solidFill>
                      <a:prstClr val="white"/>
                    </a:solidFill>
                    <a:latin typeface="Lucida Sans Unicode" pitchFamily="34" charset="0"/>
                    <a:cs typeface="Lucida Sans Unicode" pitchFamily="34" charset="0"/>
                  </a:rPr>
                  <a:t>Arts  Humanities</a:t>
                </a:r>
                <a:endParaRPr lang="en-US" sz="3200" dirty="0">
                  <a:solidFill>
                    <a:prstClr val="white"/>
                  </a:solidFill>
                  <a:latin typeface="Lucida Sans Unicode" pitchFamily="34" charset="0"/>
                  <a:cs typeface="Lucida Sans Unicode" pitchFamily="34" charset="0"/>
                </a:endParaRPr>
              </a:p>
            </p:txBody>
          </p:sp>
        </p:grpSp>
      </p:grpSp>
      <p:sp>
        <p:nvSpPr>
          <p:cNvPr id="29" name="Rectangle 28"/>
          <p:cNvSpPr/>
          <p:nvPr/>
        </p:nvSpPr>
        <p:spPr>
          <a:xfrm>
            <a:off x="4953000" y="742950"/>
            <a:ext cx="4191000" cy="707886"/>
          </a:xfrm>
          <a:prstGeom prst="rect">
            <a:avLst/>
          </a:prstGeom>
          <a:noFill/>
        </p:spPr>
        <p:txBody>
          <a:bodyPr wrap="square">
            <a:spAutoFit/>
          </a:bodyPr>
          <a:lstStyle/>
          <a:p>
            <a:r>
              <a:rPr lang="en-US" sz="2000" dirty="0" smtClean="0">
                <a:solidFill>
                  <a:schemeClr val="bg1"/>
                </a:solidFill>
              </a:rPr>
              <a:t>Bridging the gap between research in </a:t>
            </a:r>
          </a:p>
          <a:p>
            <a:r>
              <a:rPr lang="en-US" sz="2000" dirty="0" smtClean="0">
                <a:solidFill>
                  <a:schemeClr val="bg1"/>
                </a:solidFill>
              </a:rPr>
              <a:t>the </a:t>
            </a:r>
            <a:r>
              <a:rPr lang="en-US" sz="2000" b="1" dirty="0" smtClean="0">
                <a:solidFill>
                  <a:schemeClr val="bg1"/>
                </a:solidFill>
              </a:rPr>
              <a:t>Arts and Sciences.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5798</TotalTime>
  <Words>551</Words>
  <Application>Microsoft Office PowerPoint</Application>
  <PresentationFormat>On-screen Show (16:9)</PresentationFormat>
  <Paragraphs>114</Paragraphs>
  <Slides>7</Slides>
  <Notes>6</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Office Theme</vt:lpstr>
      <vt:lpstr>1_Office Theme</vt:lpstr>
      <vt:lpstr>Slide 1</vt:lpstr>
      <vt:lpstr>Slide 2</vt:lpstr>
      <vt:lpstr>Slide 3</vt:lpstr>
      <vt:lpstr>Slide 4</vt:lpstr>
      <vt:lpstr>Slide 5</vt:lpstr>
      <vt:lpstr>Slide 6</vt:lpstr>
      <vt:lpstr>Slide 7</vt:lpstr>
    </vt:vector>
  </TitlesOfParts>
  <Company>State University of New York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Jess Updyke</dc:creator>
  <cp:lastModifiedBy>donatoca</cp:lastModifiedBy>
  <cp:revision>491</cp:revision>
  <dcterms:created xsi:type="dcterms:W3CDTF">2013-09-12T16:13:03Z</dcterms:created>
  <dcterms:modified xsi:type="dcterms:W3CDTF">2014-01-23T14:44:45Z</dcterms:modified>
</cp:coreProperties>
</file>