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Lst>
  <p:notesMasterIdLst>
    <p:notesMasterId r:id="rId26"/>
  </p:notesMasterIdLst>
  <p:handoutMasterIdLst>
    <p:handoutMasterId r:id="rId27"/>
  </p:handoutMasterIdLst>
  <p:sldIdLst>
    <p:sldId id="271" r:id="rId3"/>
    <p:sldId id="317" r:id="rId4"/>
    <p:sldId id="322" r:id="rId5"/>
    <p:sldId id="318" r:id="rId6"/>
    <p:sldId id="319" r:id="rId7"/>
    <p:sldId id="320" r:id="rId8"/>
    <p:sldId id="321" r:id="rId9"/>
    <p:sldId id="323" r:id="rId10"/>
    <p:sldId id="277" r:id="rId11"/>
    <p:sldId id="279" r:id="rId12"/>
    <p:sldId id="284" r:id="rId13"/>
    <p:sldId id="314" r:id="rId14"/>
    <p:sldId id="275" r:id="rId15"/>
    <p:sldId id="293" r:id="rId16"/>
    <p:sldId id="294" r:id="rId17"/>
    <p:sldId id="303" r:id="rId18"/>
    <p:sldId id="313" r:id="rId19"/>
    <p:sldId id="308" r:id="rId20"/>
    <p:sldId id="282" r:id="rId21"/>
    <p:sldId id="289" r:id="rId22"/>
    <p:sldId id="315" r:id="rId23"/>
    <p:sldId id="316" r:id="rId24"/>
    <p:sldId id="324" r:id="rId2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60394" autoAdjust="0"/>
  </p:normalViewPr>
  <p:slideViewPr>
    <p:cSldViewPr snapToGrid="0" snapToObjects="1">
      <p:cViewPr varScale="1">
        <p:scale>
          <a:sx n="67" d="100"/>
          <a:sy n="67" d="100"/>
        </p:scale>
        <p:origin x="-226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948" cy="464741"/>
          </a:xfrm>
          <a:prstGeom prst="rect">
            <a:avLst/>
          </a:prstGeom>
        </p:spPr>
        <p:txBody>
          <a:bodyPr vert="horz" lIns="92473" tIns="46237" rIns="92473" bIns="46237" rtlCol="0"/>
          <a:lstStyle>
            <a:lvl1pPr algn="l">
              <a:defRPr sz="1200"/>
            </a:lvl1pPr>
          </a:lstStyle>
          <a:p>
            <a:endParaRPr lang="en-US"/>
          </a:p>
        </p:txBody>
      </p:sp>
      <p:sp>
        <p:nvSpPr>
          <p:cNvPr id="3" name="Date Placeholder 2"/>
          <p:cNvSpPr>
            <a:spLocks noGrp="1"/>
          </p:cNvSpPr>
          <p:nvPr>
            <p:ph type="dt" sz="quarter" idx="1"/>
          </p:nvPr>
        </p:nvSpPr>
        <p:spPr>
          <a:xfrm>
            <a:off x="3970836" y="0"/>
            <a:ext cx="3037948" cy="464741"/>
          </a:xfrm>
          <a:prstGeom prst="rect">
            <a:avLst/>
          </a:prstGeom>
        </p:spPr>
        <p:txBody>
          <a:bodyPr vert="horz" lIns="92473" tIns="46237" rIns="92473" bIns="46237" rtlCol="0"/>
          <a:lstStyle>
            <a:lvl1pPr algn="r">
              <a:defRPr sz="1200"/>
            </a:lvl1pPr>
          </a:lstStyle>
          <a:p>
            <a:fld id="{879A0FBE-9F44-49BA-8F68-A8965E44F0C8}" type="datetimeFigureOut">
              <a:rPr lang="en-US" smtClean="0"/>
              <a:pPr/>
              <a:t>1/23/2013</a:t>
            </a:fld>
            <a:endParaRPr lang="en-US"/>
          </a:p>
        </p:txBody>
      </p:sp>
      <p:sp>
        <p:nvSpPr>
          <p:cNvPr id="4" name="Footer Placeholder 3"/>
          <p:cNvSpPr>
            <a:spLocks noGrp="1"/>
          </p:cNvSpPr>
          <p:nvPr>
            <p:ph type="ftr" sz="quarter" idx="2"/>
          </p:nvPr>
        </p:nvSpPr>
        <p:spPr>
          <a:xfrm>
            <a:off x="1" y="8830063"/>
            <a:ext cx="3037948" cy="464740"/>
          </a:xfrm>
          <a:prstGeom prst="rect">
            <a:avLst/>
          </a:prstGeom>
        </p:spPr>
        <p:txBody>
          <a:bodyPr vert="horz" lIns="92473" tIns="46237" rIns="92473" bIns="46237" rtlCol="0" anchor="b"/>
          <a:lstStyle>
            <a:lvl1pPr algn="l">
              <a:defRPr sz="1200"/>
            </a:lvl1pPr>
          </a:lstStyle>
          <a:p>
            <a:endParaRPr lang="en-US"/>
          </a:p>
        </p:txBody>
      </p:sp>
      <p:sp>
        <p:nvSpPr>
          <p:cNvPr id="5" name="Slide Number Placeholder 4"/>
          <p:cNvSpPr>
            <a:spLocks noGrp="1"/>
          </p:cNvSpPr>
          <p:nvPr>
            <p:ph type="sldNum" sz="quarter" idx="3"/>
          </p:nvPr>
        </p:nvSpPr>
        <p:spPr>
          <a:xfrm>
            <a:off x="3970836" y="8830063"/>
            <a:ext cx="3037948" cy="464740"/>
          </a:xfrm>
          <a:prstGeom prst="rect">
            <a:avLst/>
          </a:prstGeom>
        </p:spPr>
        <p:txBody>
          <a:bodyPr vert="horz" lIns="92473" tIns="46237" rIns="92473" bIns="46237" rtlCol="0" anchor="b"/>
          <a:lstStyle>
            <a:lvl1pPr algn="r">
              <a:defRPr sz="1200"/>
            </a:lvl1pPr>
          </a:lstStyle>
          <a:p>
            <a:fld id="{B933255E-DE82-42C3-960A-0C9B7EEDFB85}"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323" cy="465376"/>
          </a:xfrm>
          <a:prstGeom prst="rect">
            <a:avLst/>
          </a:prstGeom>
        </p:spPr>
        <p:txBody>
          <a:bodyPr vert="horz" lIns="92076" tIns="46037" rIns="92076" bIns="46037" rtlCol="0"/>
          <a:lstStyle>
            <a:lvl1pPr algn="l">
              <a:defRPr sz="1200"/>
            </a:lvl1pPr>
          </a:lstStyle>
          <a:p>
            <a:endParaRPr lang="en-US"/>
          </a:p>
        </p:txBody>
      </p:sp>
      <p:sp>
        <p:nvSpPr>
          <p:cNvPr id="3" name="Date Placeholder 2"/>
          <p:cNvSpPr>
            <a:spLocks noGrp="1"/>
          </p:cNvSpPr>
          <p:nvPr>
            <p:ph type="dt" idx="1"/>
          </p:nvPr>
        </p:nvSpPr>
        <p:spPr>
          <a:xfrm>
            <a:off x="3970464" y="1"/>
            <a:ext cx="3038323" cy="465376"/>
          </a:xfrm>
          <a:prstGeom prst="rect">
            <a:avLst/>
          </a:prstGeom>
        </p:spPr>
        <p:txBody>
          <a:bodyPr vert="horz" lIns="92076" tIns="46037" rIns="92076" bIns="46037" rtlCol="0"/>
          <a:lstStyle>
            <a:lvl1pPr algn="r">
              <a:defRPr sz="1200"/>
            </a:lvl1pPr>
          </a:lstStyle>
          <a:p>
            <a:fld id="{718460BF-D33C-4857-B84D-8B443B281B55}" type="datetimeFigureOut">
              <a:rPr lang="en-US" smtClean="0"/>
              <a:pPr/>
              <a:t>1/23/2013</a:t>
            </a:fld>
            <a:endParaRPr lang="en-US"/>
          </a:p>
        </p:txBody>
      </p:sp>
      <p:sp>
        <p:nvSpPr>
          <p:cNvPr id="4" name="Slide Image Placeholder 3"/>
          <p:cNvSpPr>
            <a:spLocks noGrp="1" noRot="1" noChangeAspect="1"/>
          </p:cNvSpPr>
          <p:nvPr>
            <p:ph type="sldImg" idx="2"/>
          </p:nvPr>
        </p:nvSpPr>
        <p:spPr>
          <a:xfrm>
            <a:off x="1181100" y="698500"/>
            <a:ext cx="4649788" cy="3486150"/>
          </a:xfrm>
          <a:prstGeom prst="rect">
            <a:avLst/>
          </a:prstGeom>
          <a:noFill/>
          <a:ln w="12700">
            <a:solidFill>
              <a:prstClr val="black"/>
            </a:solidFill>
          </a:ln>
        </p:spPr>
        <p:txBody>
          <a:bodyPr vert="horz" lIns="92076" tIns="46037" rIns="92076" bIns="46037" rtlCol="0" anchor="ctr"/>
          <a:lstStyle/>
          <a:p>
            <a:endParaRPr lang="en-US"/>
          </a:p>
        </p:txBody>
      </p:sp>
      <p:sp>
        <p:nvSpPr>
          <p:cNvPr id="5" name="Notes Placeholder 4"/>
          <p:cNvSpPr>
            <a:spLocks noGrp="1"/>
          </p:cNvSpPr>
          <p:nvPr>
            <p:ph type="body" sz="quarter" idx="3"/>
          </p:nvPr>
        </p:nvSpPr>
        <p:spPr>
          <a:xfrm>
            <a:off x="701526" y="4415512"/>
            <a:ext cx="5607351" cy="4183618"/>
          </a:xfrm>
          <a:prstGeom prst="rect">
            <a:avLst/>
          </a:prstGeom>
        </p:spPr>
        <p:txBody>
          <a:bodyPr vert="horz" lIns="92076" tIns="46037" rIns="92076" bIns="4603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436"/>
            <a:ext cx="3038323" cy="465375"/>
          </a:xfrm>
          <a:prstGeom prst="rect">
            <a:avLst/>
          </a:prstGeom>
        </p:spPr>
        <p:txBody>
          <a:bodyPr vert="horz" lIns="92076" tIns="46037" rIns="92076" bIns="46037" rtlCol="0" anchor="b"/>
          <a:lstStyle>
            <a:lvl1pPr algn="l">
              <a:defRPr sz="1200"/>
            </a:lvl1pPr>
          </a:lstStyle>
          <a:p>
            <a:endParaRPr lang="en-US"/>
          </a:p>
        </p:txBody>
      </p:sp>
      <p:sp>
        <p:nvSpPr>
          <p:cNvPr id="7" name="Slide Number Placeholder 6"/>
          <p:cNvSpPr>
            <a:spLocks noGrp="1"/>
          </p:cNvSpPr>
          <p:nvPr>
            <p:ph type="sldNum" sz="quarter" idx="5"/>
          </p:nvPr>
        </p:nvSpPr>
        <p:spPr>
          <a:xfrm>
            <a:off x="3970464" y="8829436"/>
            <a:ext cx="3038323" cy="465375"/>
          </a:xfrm>
          <a:prstGeom prst="rect">
            <a:avLst/>
          </a:prstGeom>
        </p:spPr>
        <p:txBody>
          <a:bodyPr vert="horz" lIns="92076" tIns="46037" rIns="92076" bIns="46037" rtlCol="0" anchor="b"/>
          <a:lstStyle>
            <a:lvl1pPr algn="r">
              <a:defRPr sz="1200"/>
            </a:lvl1pPr>
          </a:lstStyle>
          <a:p>
            <a:fld id="{683BE7B9-10C2-4F5B-B480-2CB492B00CA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683BE7B9-10C2-4F5B-B480-2CB492B00CA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1" dirty="0" smtClean="0"/>
              <a:t>Role and Functions</a:t>
            </a:r>
            <a:endParaRPr lang="en-US" dirty="0" smtClean="0"/>
          </a:p>
          <a:p>
            <a:r>
              <a:rPr lang="en-US" dirty="0" smtClean="0"/>
              <a:t>The Research Council is an </a:t>
            </a:r>
            <a:r>
              <a:rPr lang="en-US" b="1" dirty="0" smtClean="0"/>
              <a:t>advisory</a:t>
            </a:r>
            <a:r>
              <a:rPr lang="en-US" dirty="0" smtClean="0"/>
              <a:t> council to the SUNY Board of Trustees, the Research Foundation Board of Directors, the SUNY Provost and Campus Presidents. </a:t>
            </a:r>
          </a:p>
          <a:p>
            <a:pPr>
              <a:buNone/>
            </a:pPr>
            <a:endParaRPr lang="en-US" dirty="0" smtClean="0"/>
          </a:p>
          <a:p>
            <a:r>
              <a:rPr lang="en-US" dirty="0" smtClean="0"/>
              <a:t>The SUNY Research Council lends </a:t>
            </a:r>
            <a:r>
              <a:rPr lang="en-US" b="1" dirty="0" smtClean="0"/>
              <a:t>deep and broad thinking </a:t>
            </a:r>
            <a:r>
              <a:rPr lang="en-US" dirty="0" smtClean="0"/>
              <a:t>and understanding to the question of SUNY’s leadership as a 21</a:t>
            </a:r>
            <a:r>
              <a:rPr lang="en-US" baseline="30000" dirty="0" smtClean="0"/>
              <a:t>st</a:t>
            </a:r>
            <a:r>
              <a:rPr lang="en-US" dirty="0" smtClean="0"/>
              <a:t> Century public comprehensive research-intensive university system.</a:t>
            </a:r>
          </a:p>
          <a:p>
            <a:pPr>
              <a:buNone/>
            </a:pPr>
            <a:r>
              <a:rPr lang="en-US" dirty="0" smtClean="0"/>
              <a:t> </a:t>
            </a:r>
          </a:p>
          <a:p>
            <a:r>
              <a:rPr lang="en-US" dirty="0" smtClean="0"/>
              <a:t>The Council considers and advises SUNY on strategies that encourage and nurture research as one of the primary missions of the University. The work of the Council will inform strategic and operational planning at SUNY and the Research Foundation.</a:t>
            </a:r>
          </a:p>
          <a:p>
            <a:endParaRPr lang="en-US" dirty="0" smtClean="0"/>
          </a:p>
          <a:p>
            <a:r>
              <a:rPr lang="en-US" dirty="0" smtClean="0"/>
              <a:t>In our</a:t>
            </a:r>
            <a:r>
              <a:rPr lang="en-US" baseline="0" dirty="0" smtClean="0"/>
              <a:t> inaugural meeting we had a colleague of mine, Jim</a:t>
            </a:r>
            <a:r>
              <a:rPr lang="en-US" dirty="0" smtClean="0"/>
              <a:t> Collins, Virginia M. </a:t>
            </a:r>
            <a:r>
              <a:rPr lang="en-US" dirty="0" err="1" smtClean="0"/>
              <a:t>Ullman</a:t>
            </a:r>
            <a:r>
              <a:rPr lang="en-US" dirty="0" smtClean="0"/>
              <a:t> Professor of Natural History and Environment at Arizona State University, on “The Evolution of Biology and the Research University of the 21</a:t>
            </a:r>
            <a:r>
              <a:rPr lang="en-US" baseline="30000" dirty="0" smtClean="0"/>
              <a:t>st</a:t>
            </a:r>
            <a:r>
              <a:rPr lang="en-US" dirty="0" smtClean="0"/>
              <a:t> Century.” As well as sessions on human capital development , infrastructure and facilities, and science and engineering frontiers.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As we synthesized what the Council told us during the meeting, themes emerged.</a:t>
            </a:r>
          </a:p>
          <a:p>
            <a:endParaRPr lang="en-US" baseline="0" dirty="0" smtClean="0"/>
          </a:p>
          <a:p>
            <a:r>
              <a:rPr lang="en-US" baseline="0" dirty="0" smtClean="0"/>
              <a:t>As you’ll see in the clip I’ll play next, they emphasized that SUNY can have an impact by leveraging its </a:t>
            </a:r>
            <a:r>
              <a:rPr lang="en-US" b="1" baseline="0" dirty="0" smtClean="0"/>
              <a:t>scope scale and diversity </a:t>
            </a:r>
            <a:r>
              <a:rPr lang="en-US" baseline="0" dirty="0" smtClean="0"/>
              <a:t>and its </a:t>
            </a:r>
            <a:r>
              <a:rPr lang="en-US" b="1" baseline="0" dirty="0" smtClean="0"/>
              <a:t>excellent researchers </a:t>
            </a:r>
            <a:r>
              <a:rPr lang="en-US" baseline="0" dirty="0" smtClean="0"/>
              <a:t>and </a:t>
            </a:r>
            <a:r>
              <a:rPr lang="en-US" b="1" baseline="0" dirty="0" smtClean="0"/>
              <a:t>infrastructure</a:t>
            </a:r>
            <a:r>
              <a:rPr lang="en-US" baseline="0" dirty="0" smtClean="0"/>
              <a:t> to </a:t>
            </a:r>
            <a:r>
              <a:rPr lang="en-US" b="1" baseline="0" dirty="0" smtClean="0"/>
              <a:t>solve big problems</a:t>
            </a:r>
            <a:r>
              <a:rPr lang="en-US" baseline="0" dirty="0" smtClean="0"/>
              <a:t>. We really need to focus.</a:t>
            </a:r>
          </a:p>
        </p:txBody>
      </p:sp>
      <p:sp>
        <p:nvSpPr>
          <p:cNvPr id="4" name="Slide Number Placeholder 3"/>
          <p:cNvSpPr>
            <a:spLocks noGrp="1"/>
          </p:cNvSpPr>
          <p:nvPr>
            <p:ph type="sldNum" sz="quarter" idx="10"/>
          </p:nvPr>
        </p:nvSpPr>
        <p:spPr/>
        <p:txBody>
          <a:bodyPr/>
          <a:lstStyle/>
          <a:p>
            <a:fld id="{683BE7B9-10C2-4F5B-B480-2CB492B00CA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want</a:t>
            </a:r>
            <a:r>
              <a:rPr lang="en-US" baseline="0" dirty="0" smtClean="0"/>
              <a:t> to point out that a key group that I have formed a close working relationship with is the SUNY Vice Presidents for Research. At a recent meeting, we determined that a program that will leverage SUNY’s diversity and excellence to solve big societal problems is </a:t>
            </a:r>
            <a:r>
              <a:rPr lang="en-US" b="1" dirty="0" smtClean="0"/>
              <a:t>SUNY</a:t>
            </a:r>
            <a:r>
              <a:rPr lang="en-US" b="1" baseline="0" dirty="0" smtClean="0"/>
              <a:t> Networks of Excellence.</a:t>
            </a:r>
          </a:p>
          <a:p>
            <a:endParaRPr lang="en-US" baseline="0" dirty="0" smtClean="0"/>
          </a:p>
          <a:p>
            <a:r>
              <a:rPr lang="en-US" baseline="0" dirty="0" smtClean="0"/>
              <a:t>These networks will involve campuses across the whole SUNY system, including the research universities, the comprehensive colleges, the technology colleges and the community colleges. </a:t>
            </a:r>
          </a:p>
          <a:p>
            <a:endParaRPr lang="en-US" baseline="0" dirty="0" smtClean="0"/>
          </a:p>
          <a:p>
            <a:r>
              <a:rPr lang="en-US" baseline="0" dirty="0" smtClean="0"/>
              <a:t>The networks will </a:t>
            </a:r>
            <a:r>
              <a:rPr lang="en-US" b="1" baseline="0" dirty="0" smtClean="0"/>
              <a:t>focus on a big issue </a:t>
            </a:r>
            <a:r>
              <a:rPr lang="en-US" baseline="0" dirty="0" smtClean="0"/>
              <a:t>and will bring faculty and facilities together to go after federal, state, and private funding. </a:t>
            </a:r>
          </a:p>
          <a:p>
            <a:endParaRPr lang="en-US" baseline="0" dirty="0" smtClean="0"/>
          </a:p>
          <a:p>
            <a:r>
              <a:rPr lang="en-US" baseline="0" dirty="0" smtClean="0"/>
              <a:t>Underpinning the networks will be </a:t>
            </a:r>
            <a:r>
              <a:rPr lang="en-US" b="1" baseline="0" dirty="0" smtClean="0"/>
              <a:t>STEM</a:t>
            </a:r>
            <a:r>
              <a:rPr lang="en-US" baseline="0" dirty="0" smtClean="0"/>
              <a:t> – bringing students into research experiences and IT to support collaborations, perform data analytics.</a:t>
            </a:r>
          </a:p>
          <a:p>
            <a:endParaRPr lang="en-US" baseline="0" dirty="0" smtClean="0"/>
          </a:p>
          <a:p>
            <a:r>
              <a:rPr lang="en-US" baseline="0" dirty="0" smtClean="0"/>
              <a:t>We identified four networks to launch – I’ll describe each in the next slides.</a:t>
            </a:r>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733">
              <a:defRPr/>
            </a:pPr>
            <a:r>
              <a:rPr lang="en-US" dirty="0" smtClean="0"/>
              <a:t>I recently completed service on the Governor’s 2100 Commission and was extremely impressed with the SUNY  faculty team the campuses put together to lend</a:t>
            </a:r>
            <a:r>
              <a:rPr lang="en-US" baseline="0" dirty="0" smtClean="0"/>
              <a:t> their expertise to the work of the commission.</a:t>
            </a:r>
            <a:endParaRPr lang="en-US" dirty="0" smtClean="0"/>
          </a:p>
          <a:p>
            <a:endParaRPr lang="en-US" dirty="0" smtClean="0"/>
          </a:p>
          <a:p>
            <a:r>
              <a:rPr lang="en-US" dirty="0" smtClean="0"/>
              <a:t>The Commission seeks to:</a:t>
            </a:r>
          </a:p>
          <a:p>
            <a:pPr>
              <a:buFont typeface="Arial" pitchFamily="34" charset="0"/>
              <a:buChar char="•"/>
            </a:pPr>
            <a:r>
              <a:rPr lang="en-US" dirty="0" smtClean="0"/>
              <a:t>Identify immediate actions for existing infrastructure</a:t>
            </a:r>
          </a:p>
          <a:p>
            <a:pPr>
              <a:buFont typeface="Arial" pitchFamily="34" charset="0"/>
              <a:buChar char="•"/>
            </a:pPr>
            <a:r>
              <a:rPr lang="en-US" dirty="0" smtClean="0"/>
              <a:t>Identify infrastructure projects- climate resilience </a:t>
            </a:r>
          </a:p>
          <a:p>
            <a:pPr>
              <a:buFont typeface="Arial" pitchFamily="34" charset="0"/>
              <a:buChar char="•"/>
            </a:pPr>
            <a:r>
              <a:rPr lang="en-US" dirty="0" smtClean="0"/>
              <a:t>Assess hard barriers and natural systems</a:t>
            </a:r>
          </a:p>
          <a:p>
            <a:pPr>
              <a:buFont typeface="Arial" pitchFamily="34" charset="0"/>
              <a:buChar char="•"/>
            </a:pPr>
            <a:r>
              <a:rPr lang="en-US" dirty="0" smtClean="0"/>
              <a:t>Create opportunities to integrate resilience planning, protection and development approaches into NYS economic development decisions and strategies</a:t>
            </a:r>
          </a:p>
          <a:p>
            <a:pPr>
              <a:buFont typeface="Arial" pitchFamily="34" charset="0"/>
              <a:buChar char="•"/>
            </a:pPr>
            <a:r>
              <a:rPr lang="en-US" dirty="0" smtClean="0"/>
              <a:t>Shape reforms in the investment area</a:t>
            </a:r>
          </a:p>
          <a:p>
            <a:pPr>
              <a:buFont typeface="Arial" pitchFamily="34" charset="0"/>
              <a:buChar char="•"/>
            </a:pPr>
            <a:endParaRPr lang="en-US" dirty="0" smtClean="0"/>
          </a:p>
          <a:p>
            <a:pPr>
              <a:buFont typeface="Arial" pitchFamily="34" charset="0"/>
              <a:buNone/>
            </a:pPr>
            <a:r>
              <a:rPr lang="en-US" dirty="0" smtClean="0"/>
              <a:t>I propose that we keep this group of faculty together to form a network of excellence on energy, economics, environment and education. In talking to the VPRs, SUNY has strengths across this spectrum and can set New York up as the solution center for disaster recovery and sustainability.</a:t>
            </a:r>
          </a:p>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that these names are placeholders</a:t>
            </a:r>
            <a:r>
              <a:rPr lang="en-US" baseline="0" dirty="0" smtClean="0"/>
              <a:t> . . . The second network is a network to accelerate drug design and delivery. Taking into account the success of SUNY REACH, which brought together the academic medical centers to conduct research in key areas of medical research, we believe that leveraging our assets across the system, we can make a difference in this space. SUNY has expertise in RNA research, sensors, packaging, health disparities and on and on; AND we have access to a large patient population for clinical trials. </a:t>
            </a:r>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opportunity that may be coming down the pike from</a:t>
            </a:r>
            <a:r>
              <a:rPr lang="en-US" baseline="0" dirty="0" smtClean="0"/>
              <a:t> Washington on the order of $1 billion in funding is the “brain activity map.” There is great interest in understanding the working of the brain, bringing together diverse research into imaging, nanotechnology, sensors, cognition and other functionality. A member of the Research Council has committed to working with SUNY to help us prepare to compete for funding.</a:t>
            </a:r>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SUNY has great strength in materials and</a:t>
            </a:r>
            <a:r>
              <a:rPr lang="en-US" baseline="0" dirty="0" smtClean="0"/>
              <a:t> advanced manufacturing. Not only at the College of </a:t>
            </a:r>
            <a:r>
              <a:rPr lang="en-US" baseline="0" dirty="0" err="1" smtClean="0"/>
              <a:t>Nanoscale</a:t>
            </a:r>
            <a:r>
              <a:rPr lang="en-US" baseline="0" dirty="0" smtClean="0"/>
              <a:t> Science and Engineering but across the system.</a:t>
            </a:r>
          </a:p>
          <a:p>
            <a:endParaRPr lang="en-US" baseline="0" dirty="0" smtClean="0"/>
          </a:p>
          <a:p>
            <a:r>
              <a:rPr lang="en-US" baseline="0" dirty="0" smtClean="0"/>
              <a:t>We haven’t even announced the networks or really figured out the underpinnings and there is already a buzz about them. I’m moving quickly with the Vice Presidents for Research to identify the faculty that will actually do the important work of standing these networks up. I’m very excited about the prospects for the networks and I think they will have a real impact on society, on the economy and on </a:t>
            </a:r>
            <a:r>
              <a:rPr lang="en-US" baseline="0" smtClean="0"/>
              <a:t>SUNY itself!</a:t>
            </a:r>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a:defRPr/>
            </a:pPr>
            <a:r>
              <a:rPr lang="en-US" sz="1400" dirty="0"/>
              <a:t>Our infrastructure – it’s everywhere</a:t>
            </a:r>
            <a:r>
              <a:rPr lang="en-US" sz="1400" dirty="0" smtClean="0"/>
              <a:t>.  We want to leverage these assets to submit applications and go after the hot spot money.  We are in prime position for us to focus on this as a system and be a national model.  </a:t>
            </a:r>
          </a:p>
          <a:p>
            <a:pPr>
              <a:defRPr/>
            </a:pPr>
            <a:endParaRPr lang="en-US" sz="1400" dirty="0" smtClean="0"/>
          </a:p>
          <a:p>
            <a:pPr>
              <a:defRPr/>
            </a:pPr>
            <a:r>
              <a:rPr lang="en-US" sz="1400" dirty="0" smtClean="0"/>
              <a:t>The </a:t>
            </a:r>
            <a:r>
              <a:rPr lang="en-US" sz="1400" b="1" dirty="0" smtClean="0"/>
              <a:t>Brooking Institute </a:t>
            </a:r>
            <a:r>
              <a:rPr lang="en-US" sz="1400" dirty="0" smtClean="0"/>
              <a:t>last week called for the creation of 20 Advanced Industries Innovation Hubs and five new Energy Innovation Hubs.  They'd unite the top </a:t>
            </a:r>
            <a:r>
              <a:rPr lang="en-US" sz="1400" b="1" dirty="0" smtClean="0"/>
              <a:t>research</a:t>
            </a:r>
            <a:r>
              <a:rPr lang="en-US" sz="1400" dirty="0" smtClean="0"/>
              <a:t> institutions with </a:t>
            </a:r>
            <a:r>
              <a:rPr lang="en-US" sz="1400" b="1" dirty="0" smtClean="0"/>
              <a:t>private industry </a:t>
            </a:r>
            <a:r>
              <a:rPr lang="en-US" sz="1400" dirty="0" smtClean="0"/>
              <a:t>and </a:t>
            </a:r>
            <a:r>
              <a:rPr lang="en-US" sz="1400" b="1" dirty="0" smtClean="0"/>
              <a:t>government</a:t>
            </a:r>
            <a:r>
              <a:rPr lang="en-US" sz="1400" dirty="0" smtClean="0"/>
              <a:t> around industries with the most promise for innovation. These centers would tackle the toughest problems and the biggest commercial pay-offs.  Brookings calls it a "next economy" model that drives more export growth and produces higher-skilled, better-paying jobs than finance or retail, industries previously tapped to restore the U.S. economy.</a:t>
            </a:r>
          </a:p>
          <a:p>
            <a:pPr>
              <a:defRPr/>
            </a:pPr>
            <a:endParaRPr lang="en-US" sz="1400" dirty="0" smtClean="0"/>
          </a:p>
          <a:p>
            <a:pPr>
              <a:defRPr/>
            </a:pPr>
            <a:r>
              <a:rPr lang="en-US" sz="1400" dirty="0" smtClean="0"/>
              <a:t>This is completely consistent with the approach we are taking at SUNY.  We will leverage our assets to compete for </a:t>
            </a:r>
            <a:r>
              <a:rPr lang="en-US" sz="1400" b="1" dirty="0" smtClean="0"/>
              <a:t>Innovation Hot Spot </a:t>
            </a:r>
            <a:r>
              <a:rPr lang="en-US" sz="1400" dirty="0" smtClean="0"/>
              <a:t>funding, create </a:t>
            </a:r>
            <a:r>
              <a:rPr lang="en-US" sz="1400" b="1" dirty="0" smtClean="0"/>
              <a:t>SUNY Innovation Hubs </a:t>
            </a:r>
            <a:r>
              <a:rPr lang="en-US" sz="1400" dirty="0" smtClean="0"/>
              <a:t>and bring together critical players in sectors that map to SUNY core competencies.  We are in prime position to focus on this as a system and </a:t>
            </a:r>
            <a:r>
              <a:rPr lang="en-US" sz="1400" b="1" dirty="0" smtClean="0"/>
              <a:t>be a national model</a:t>
            </a:r>
            <a:r>
              <a:rPr lang="en-US" sz="1400" dirty="0" smtClean="0"/>
              <a:t>. </a:t>
            </a:r>
            <a:br>
              <a:rPr lang="en-US" sz="1400" dirty="0" smtClean="0"/>
            </a:br>
            <a:r>
              <a:rPr lang="en-US" dirty="0" smtClean="0"/>
              <a:t/>
            </a:r>
            <a:br>
              <a:rPr lang="en-US" dirty="0" smtClean="0"/>
            </a:br>
            <a:endParaRPr lang="en-US" dirty="0"/>
          </a:p>
        </p:txBody>
      </p:sp>
      <p:sp>
        <p:nvSpPr>
          <p:cNvPr id="48131" name="Slide Number Placeholder 3"/>
          <p:cNvSpPr>
            <a:spLocks noGrp="1"/>
          </p:cNvSpPr>
          <p:nvPr>
            <p:ph type="sldNum" sz="quarter" idx="5"/>
          </p:nvPr>
        </p:nvSpPr>
        <p:spPr>
          <a:noFill/>
        </p:spPr>
        <p:txBody>
          <a:bodyPr/>
          <a:lstStyle/>
          <a:p>
            <a:fld id="{3C14CA02-0D83-4554-BB02-97387374594B}"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smtClean="0"/>
              <a:t>Earlier this month, I attended my first State of State Address. </a:t>
            </a:r>
          </a:p>
          <a:p>
            <a:r>
              <a:rPr lang="en-US" dirty="0" smtClean="0"/>
              <a:t> </a:t>
            </a:r>
          </a:p>
          <a:p>
            <a:r>
              <a:rPr lang="en-US" dirty="0" smtClean="0"/>
              <a:t>Focusing on economic development, New York’s 2013 program builds upon the work of the Regional Economic Development Councils as well as partnerships with higher education and strategic work that the RF has contributed.  </a:t>
            </a:r>
          </a:p>
          <a:p>
            <a:endParaRPr lang="en-US" dirty="0" smtClean="0"/>
          </a:p>
          <a:p>
            <a:r>
              <a:rPr lang="en-US" dirty="0" smtClean="0"/>
              <a:t>Declaring New York’s “one-two punch” as </a:t>
            </a:r>
            <a:r>
              <a:rPr lang="en-US" b="1" dirty="0" smtClean="0"/>
              <a:t>“jobs and education”, </a:t>
            </a:r>
            <a:r>
              <a:rPr lang="en-US" dirty="0" smtClean="0"/>
              <a:t>Governor Cuomo outlined initiatives covering tech transfer, workforce development and energy/clean technology all of which embrace core work of the RF.  Over the past several months we have been working closely with the Governor’s staff on several levels, and I am pleased to share that much of what we have been discussing was reflected in yesterday’s address. </a:t>
            </a:r>
          </a:p>
          <a:p>
            <a:endParaRPr lang="en-US" dirty="0" smtClean="0"/>
          </a:p>
          <a:p>
            <a:r>
              <a:rPr lang="en-US" dirty="0" smtClean="0"/>
              <a:t>First is </a:t>
            </a:r>
            <a:r>
              <a:rPr lang="en-US" b="1" dirty="0" smtClean="0"/>
              <a:t>Tech Transfer— “from Academia to Commercialization.” </a:t>
            </a:r>
            <a:r>
              <a:rPr lang="en-US" dirty="0" smtClean="0"/>
              <a:t>I am honored to have been selected to serve as one of three lead</a:t>
            </a:r>
            <a:r>
              <a:rPr lang="en-US" b="1" dirty="0" smtClean="0"/>
              <a:t> </a:t>
            </a:r>
            <a:r>
              <a:rPr lang="en-US" dirty="0" smtClean="0"/>
              <a:t>members of the Governor’s</a:t>
            </a:r>
            <a:r>
              <a:rPr lang="en-US" b="1" dirty="0" smtClean="0"/>
              <a:t> Innovation NY Network. </a:t>
            </a:r>
            <a:r>
              <a:rPr lang="en-US" dirty="0" smtClean="0"/>
              <a:t>Innovation NY Network</a:t>
            </a:r>
            <a:r>
              <a:rPr lang="en-US" b="1" dirty="0" smtClean="0"/>
              <a:t> </a:t>
            </a:r>
            <a:r>
              <a:rPr lang="en-US" dirty="0" smtClean="0"/>
              <a:t>will break down</a:t>
            </a:r>
            <a:r>
              <a:rPr lang="en-US" b="1" dirty="0" smtClean="0"/>
              <a:t> </a:t>
            </a:r>
            <a:r>
              <a:rPr lang="en-US" dirty="0" smtClean="0"/>
              <a:t>barriers to commercialization of academic ideas, and build collaboration among academics, venture capitalists, business leaders, patent lawyers and other professionals and entrepreneurs. It will facilitate and grow the commercialization process and will help advance the transition of SUNY research and innovation from the laboratory to the marketplace.</a:t>
            </a:r>
          </a:p>
          <a:p>
            <a:endParaRPr lang="en-US" dirty="0" smtClean="0"/>
          </a:p>
          <a:p>
            <a:r>
              <a:rPr lang="en-US" dirty="0" smtClean="0"/>
              <a:t>Together with Innovation NY Network, the Governor outlined other steps to support tech transfer: </a:t>
            </a:r>
          </a:p>
          <a:p>
            <a:pPr lvl="0"/>
            <a:endParaRPr lang="en-US" b="1" dirty="0" smtClean="0"/>
          </a:p>
          <a:p>
            <a:pPr lvl="0"/>
            <a:r>
              <a:rPr lang="en-US" b="1" dirty="0" smtClean="0"/>
              <a:t>Innovation Hot Spots:</a:t>
            </a:r>
            <a:r>
              <a:rPr lang="en-US" dirty="0" smtClean="0"/>
              <a:t> Ten higher education/private sector high-tech incubators will be selected as “Hot Spots” through a competitive process that fosters innovation by offering inventors and entrepreneurs support to grow their businesses and to be part of a tax-free zone, where start-ups will not be subject to business, real property, and sales taxes, to encourage business growth in New York State. </a:t>
            </a:r>
          </a:p>
          <a:p>
            <a:pPr lvl="0"/>
            <a:endParaRPr lang="en-US" b="1" dirty="0" smtClean="0"/>
          </a:p>
          <a:p>
            <a:pPr lvl="0"/>
            <a:r>
              <a:rPr lang="en-US" b="1" dirty="0" smtClean="0"/>
              <a:t>Innovation Venture Capital Fund:</a:t>
            </a:r>
            <a:r>
              <a:rPr lang="en-US" dirty="0" smtClean="0"/>
              <a:t> A $50 million Innovation Venture Capital Fund will provide incentives for successful start-ups to stay in the state and grow. Support from the Innovation Venture Capital Fund will help these entrepreneurs make the transition from research and other ideas through prototyping and ultimately to the creation of marketable products.</a:t>
            </a:r>
          </a:p>
          <a:p>
            <a:r>
              <a:rPr lang="en-US" dirty="0" smtClean="0"/>
              <a:t>Second is </a:t>
            </a:r>
            <a:r>
              <a:rPr lang="en-US" b="1" dirty="0" smtClean="0"/>
              <a:t>Workforce Development</a:t>
            </a:r>
            <a:r>
              <a:rPr lang="en-US" dirty="0" smtClean="0"/>
              <a:t>. - </a:t>
            </a:r>
            <a:r>
              <a:rPr lang="en-US" b="1" dirty="0" smtClean="0"/>
              <a:t>Preparing the Workforce of Today and Tomorrow:</a:t>
            </a:r>
            <a:endParaRPr lang="en-US" dirty="0" smtClean="0"/>
          </a:p>
          <a:p>
            <a:r>
              <a:rPr lang="en-US" dirty="0" smtClean="0"/>
              <a:t> </a:t>
            </a:r>
          </a:p>
          <a:p>
            <a:r>
              <a:rPr lang="en-US" dirty="0" smtClean="0"/>
              <a:t>Looking to retool New York's workforce to be prepared for the jobs of today and tomorrow, the Governor proposed steps to re-imagine the SUNY and CUNY community colleges to ensure the state's job training programs produce the trained personnel that businesses need:</a:t>
            </a:r>
          </a:p>
          <a:p>
            <a:pPr lvl="0"/>
            <a:endParaRPr lang="en-US" b="1" dirty="0" smtClean="0"/>
          </a:p>
          <a:p>
            <a:pPr lvl="0"/>
            <a:r>
              <a:rPr lang="en-US" b="1" dirty="0" smtClean="0"/>
              <a:t>Next Generation Job Linkage Program:</a:t>
            </a:r>
            <a:r>
              <a:rPr lang="en-US" dirty="0" smtClean="0"/>
              <a:t> The Governor outlined a Job Linkage Program that will link community colleges with employers to identify the job, to define the skill, and to provide the training for it. The state will pay for performance by funding colleges based on student job placement.</a:t>
            </a:r>
          </a:p>
          <a:p>
            <a:endParaRPr lang="en-US" dirty="0" smtClean="0"/>
          </a:p>
          <a:p>
            <a:r>
              <a:rPr lang="en-US" dirty="0" smtClean="0"/>
              <a:t>Third is </a:t>
            </a:r>
            <a:r>
              <a:rPr lang="en-US" b="1" dirty="0" smtClean="0"/>
              <a:t>Making New York the Leader in the Clean Tech Economy:</a:t>
            </a:r>
            <a:r>
              <a:rPr lang="en-US" dirty="0" smtClean="0"/>
              <a:t>  The Governor announced several steps to continue to establish New York as a national leader in building a clean tech economy program: </a:t>
            </a:r>
          </a:p>
          <a:p>
            <a:pPr lvl="0"/>
            <a:endParaRPr lang="en-US" b="1" dirty="0" smtClean="0"/>
          </a:p>
          <a:p>
            <a:pPr lvl="0"/>
            <a:r>
              <a:rPr lang="en-US" b="1" dirty="0" smtClean="0"/>
              <a:t>NY Green Bank: </a:t>
            </a:r>
            <a:r>
              <a:rPr lang="en-US" dirty="0" smtClean="0"/>
              <a:t>The $1 billion Green Bank will leverage public dollars with a private sector match to spur the clean economy.</a:t>
            </a:r>
          </a:p>
          <a:p>
            <a:pPr lvl="0"/>
            <a:endParaRPr lang="en-US" b="1" dirty="0" smtClean="0"/>
          </a:p>
          <a:p>
            <a:pPr lvl="0"/>
            <a:r>
              <a:rPr lang="en-US" b="1" dirty="0" smtClean="0"/>
              <a:t>Extend NY-Sun Solar Jobs: </a:t>
            </a:r>
            <a:r>
              <a:rPr lang="en-US" dirty="0" smtClean="0"/>
              <a:t>The program will be expanded at $150 million annually for 10 years to increase solar panel installations for homes and businesses.</a:t>
            </a:r>
          </a:p>
          <a:p>
            <a:pPr lvl="0"/>
            <a:endParaRPr lang="en-US" b="1" dirty="0" smtClean="0"/>
          </a:p>
          <a:p>
            <a:pPr lvl="0"/>
            <a:r>
              <a:rPr lang="en-US" b="1" dirty="0" smtClean="0"/>
              <a:t>Charge NY Program:</a:t>
            </a:r>
            <a:r>
              <a:rPr lang="en-US" dirty="0" smtClean="0"/>
              <a:t> The Charge NY Program will invest in an electric car network to reduce reliance on fossil fuels by installing a statewide network of charging stations and providing charging infrastructure tax credits.</a:t>
            </a:r>
          </a:p>
          <a:p>
            <a:endParaRPr lang="en-US" dirty="0" smtClean="0"/>
          </a:p>
          <a:p>
            <a:r>
              <a:rPr lang="en-US" dirty="0" smtClean="0"/>
              <a:t>All of the above touches mission critical work of the RF.  </a:t>
            </a:r>
          </a:p>
          <a:p>
            <a:endParaRPr lang="en-US" dirty="0" smtClean="0"/>
          </a:p>
          <a:p>
            <a:r>
              <a:rPr lang="en-US" dirty="0" smtClean="0"/>
              <a:t>This is an exciting time for New York, SUNY and the RF.  The Governor’s State of the State Address packaged all of us together as partners to move New York’s economy forward.  We are very much a part of what the Governor described as a “New New York”.  </a:t>
            </a:r>
          </a:p>
          <a:p>
            <a:endParaRPr lang="en-US" dirty="0" smtClean="0"/>
          </a:p>
          <a:p>
            <a:r>
              <a:rPr lang="en-US" dirty="0" smtClean="0"/>
              <a:t>Our participation  and mention is testimony to who we are and what we do.  It is a loud and clear validation of the New RF.  </a:t>
            </a:r>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Culture and regulations can be major barriers to commercialization</a:t>
            </a:r>
            <a:r>
              <a:rPr lang="en-US" baseline="0" dirty="0" smtClean="0"/>
              <a:t> of academic ideas in New York.  To break down the barriers, the Governor proposed creating Innovation NY Network, based in part, on the CONNECT model in San Diego.  </a:t>
            </a:r>
          </a:p>
          <a:p>
            <a:endParaRPr lang="en-US" baseline="0" dirty="0" smtClean="0"/>
          </a:p>
          <a:p>
            <a:r>
              <a:rPr lang="en-US" baseline="0" dirty="0" smtClean="0"/>
              <a:t>We have been tasked with breaking down barriers, build collaborations with academics, venture capitalists, business leaders, patent lawyers, other professionals, entrepreneurs, facilitate and grow the commercialization process, and examine regulations around intellectual property and other regulatory barriers that slow commercialization efforts.</a:t>
            </a:r>
          </a:p>
          <a:p>
            <a:pPr>
              <a:defRPr/>
            </a:pPr>
            <a:endParaRPr lang="en-US" dirty="0" smtClean="0"/>
          </a:p>
          <a:p>
            <a:pPr>
              <a:defRPr/>
            </a:pPr>
            <a:r>
              <a:rPr lang="en-US" dirty="0" smtClean="0"/>
              <a:t> </a:t>
            </a:r>
          </a:p>
        </p:txBody>
      </p:sp>
      <p:sp>
        <p:nvSpPr>
          <p:cNvPr id="4" name="Slide Number Placeholder 3"/>
          <p:cNvSpPr>
            <a:spLocks noGrp="1"/>
          </p:cNvSpPr>
          <p:nvPr>
            <p:ph type="sldNum" sz="quarter" idx="10"/>
          </p:nvPr>
        </p:nvSpPr>
        <p:spPr/>
        <p:txBody>
          <a:bodyPr/>
          <a:lstStyle/>
          <a:p>
            <a:fld id="{683BE7B9-10C2-4F5B-B480-2CB492B00CA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hope you had a chance to watch Chancellor </a:t>
            </a:r>
            <a:r>
              <a:rPr lang="en-US" dirty="0" err="1" smtClean="0"/>
              <a:t>Zimpher’s</a:t>
            </a:r>
            <a:r>
              <a:rPr lang="en-US" dirty="0" smtClean="0"/>
              <a:t> 2013 State of the University Address.</a:t>
            </a:r>
          </a:p>
          <a:p>
            <a:r>
              <a:rPr lang="en-US" dirty="0" smtClean="0"/>
              <a:t> </a:t>
            </a:r>
          </a:p>
          <a:p>
            <a:r>
              <a:rPr lang="en-US" dirty="0" smtClean="0"/>
              <a:t>To all attending and watching, the accomplishments and vision of SUNY were clear and convincing.  Supported by programmatic and campus wide achievement, SUNY is indeed a national model with an ambitious agenda.  </a:t>
            </a:r>
          </a:p>
          <a:p>
            <a:r>
              <a:rPr lang="en-US" dirty="0" smtClean="0"/>
              <a:t> </a:t>
            </a:r>
          </a:p>
          <a:p>
            <a:r>
              <a:rPr lang="en-US" dirty="0" smtClean="0"/>
              <a:t>Referenced in pictures and words throughout was your work, the work of the RF.  Cited was our efforts of Operation Excelsior to improve our control environment and safeguard SUNY’s research activity and portfolio; our support and creation of nearly 2,300 new companies through our incubators and tech transfer offices, in partnership with SUNY’s Small Business Development Centers;  the launch and mission of SUNY’s Research Council; Innovation Hubs, and our role to serve Governor Cuomo’s Innovation New York Network and “build collaborations between academics, venture capitalists, and business leaders to expedite tech transfer and put New York on an ambitious pathway to more innovations, increased entrepreneurship, and as the Governor says, a ‘New </a:t>
            </a:r>
            <a:r>
              <a:rPr lang="en-US" dirty="0" err="1" smtClean="0"/>
              <a:t>New</a:t>
            </a:r>
            <a:r>
              <a:rPr lang="en-US" dirty="0" smtClean="0"/>
              <a:t> York.’”</a:t>
            </a:r>
          </a:p>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a:t>
            </a:r>
            <a:r>
              <a:rPr lang="en-US" baseline="0" dirty="0" smtClean="0"/>
              <a:t> the members of the Research Council at our inaugural meeting on December 19</a:t>
            </a:r>
            <a:r>
              <a:rPr lang="en-US" baseline="30000" dirty="0" smtClean="0"/>
              <a:t>th</a:t>
            </a:r>
            <a:r>
              <a:rPr lang="en-US" baseline="0" dirty="0" smtClean="0"/>
              <a:t> in NYC. I am very excited on what this group brings to the table. The members of the Council include:</a:t>
            </a:r>
          </a:p>
          <a:p>
            <a:pPr defTabSz="924733">
              <a:defRPr/>
            </a:pPr>
            <a:r>
              <a:rPr lang="en-US" dirty="0" smtClean="0"/>
              <a:t>- Members of the National Academies. One is a member of all 3 national academies, one of only ten living scientists to have been elected to all 3</a:t>
            </a:r>
          </a:p>
          <a:p>
            <a:pPr defTabSz="924733">
              <a:defRPr/>
            </a:pPr>
            <a:r>
              <a:rPr lang="en-US" dirty="0" smtClean="0"/>
              <a:t>- The first female director of Woods Hole Oceanographic Institution</a:t>
            </a:r>
          </a:p>
          <a:p>
            <a:pPr lvl="0"/>
            <a:r>
              <a:rPr lang="en-US" dirty="0" smtClean="0"/>
              <a:t>- The founding director of the National Institute on Food and Agriculture</a:t>
            </a:r>
          </a:p>
          <a:p>
            <a:pPr lvl="0"/>
            <a:r>
              <a:rPr lang="en-US" dirty="0" smtClean="0"/>
              <a:t>- The former Chair of the National Science Board and winner of the National Medal of Technology</a:t>
            </a:r>
          </a:p>
          <a:p>
            <a:pPr defTabSz="924733">
              <a:defRPr/>
            </a:pPr>
            <a:r>
              <a:rPr lang="en-US" dirty="0" smtClean="0"/>
              <a:t>- The winner of the Public Welfare Medal of the National Academy of Sciences, the highest award given by the Academy</a:t>
            </a:r>
          </a:p>
          <a:p>
            <a:pPr lvl="0"/>
            <a:r>
              <a:rPr lang="en-US" dirty="0" smtClean="0"/>
              <a:t>- The vice president of the American Physical Society</a:t>
            </a:r>
          </a:p>
          <a:p>
            <a:pPr>
              <a:buFontTx/>
              <a:buChar char="-"/>
            </a:pPr>
            <a:endParaRPr lang="en-US" baseline="0" dirty="0" smtClean="0">
              <a:solidFill>
                <a:srgbClr val="FF0000"/>
              </a:solidFill>
            </a:endParaRPr>
          </a:p>
          <a:p>
            <a:r>
              <a:rPr lang="en-US" baseline="0" dirty="0" smtClean="0"/>
              <a:t>Two members who are here with us today, Bahgat Sammakia and Sam Stanley, and can attest to the success of the first meeting. </a:t>
            </a:r>
            <a:endParaRPr lang="en-US" dirty="0"/>
          </a:p>
        </p:txBody>
      </p:sp>
      <p:sp>
        <p:nvSpPr>
          <p:cNvPr id="4" name="Slide Number Placeholder 3"/>
          <p:cNvSpPr>
            <a:spLocks noGrp="1"/>
          </p:cNvSpPr>
          <p:nvPr>
            <p:ph type="sldNum" sz="quarter" idx="10"/>
          </p:nvPr>
        </p:nvSpPr>
        <p:spPr/>
        <p:txBody>
          <a:bodyPr/>
          <a:lstStyle/>
          <a:p>
            <a:fld id="{683BE7B9-10C2-4F5B-B480-2CB492B00CA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501966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2585009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2896426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435247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266204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638297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113348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453047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112731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383090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728391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532492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992674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832494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932541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157061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276140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18750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3894573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2776538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210823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46C7D1-23B3-E342-B7DC-FB64700466CF}" type="datetimeFigureOut">
              <a:rPr lang="en-US" smtClean="0"/>
              <a:pPr/>
              <a:t>1/23/2013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302252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46C7D1-23B3-E342-B7DC-FB64700466CF}" type="datetimeFigureOut">
              <a:rPr lang="en-US" smtClean="0"/>
              <a:pPr/>
              <a:t>1/23/2013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8F7BD1-47F4-274C-B21D-7572F2E99478}" type="slidenum">
              <a:rPr lang="en-US" smtClean="0"/>
              <a:pPr/>
              <a:t>‹#›</a:t>
            </a:fld>
            <a:endParaRPr lang="en-US" dirty="0"/>
          </a:p>
        </p:txBody>
      </p:sp>
    </p:spTree>
    <p:extLst>
      <p:ext uri="{BB962C8B-B14F-4D97-AF65-F5344CB8AC3E}">
        <p14:creationId xmlns="" xmlns:p14="http://schemas.microsoft.com/office/powerpoint/2010/main" val="1435889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28F7D-98F8-854C-A869-3496ECA31AF8}" type="datetimeFigureOut">
              <a:rPr lang="en-US" smtClean="0">
                <a:solidFill>
                  <a:prstClr val="black">
                    <a:tint val="75000"/>
                  </a:prstClr>
                </a:solidFill>
              </a:rPr>
              <a:pPr/>
              <a:t>1/23/2013</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C67B3-E1CB-0143-B94D-758B0487696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6480114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jpeg"/><Relationship Id="rId7"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jpeg"/><Relationship Id="rId7"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jpeg"/><Relationship Id="rId7"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jpeg"/><Relationship Id="rId7"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hyperlink" Target="mailto:EIR@rfsuny.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5" name="TextBox 14"/>
          <p:cNvSpPr txBox="1"/>
          <p:nvPr/>
        </p:nvSpPr>
        <p:spPr>
          <a:xfrm>
            <a:off x="1453947" y="2370104"/>
            <a:ext cx="6734710" cy="2554545"/>
          </a:xfrm>
          <a:prstGeom prst="rect">
            <a:avLst/>
          </a:prstGeom>
          <a:noFill/>
        </p:spPr>
        <p:txBody>
          <a:bodyPr wrap="square" rtlCol="0">
            <a:spAutoFit/>
          </a:bodyPr>
          <a:lstStyle/>
          <a:p>
            <a:pPr algn="ctr"/>
            <a:r>
              <a:rPr lang="en-US" sz="4000" b="1" dirty="0" smtClean="0">
                <a:solidFill>
                  <a:schemeClr val="accent1">
                    <a:lumMod val="50000"/>
                  </a:schemeClr>
                </a:solidFill>
              </a:rPr>
              <a:t>Faculty Senate</a:t>
            </a:r>
          </a:p>
          <a:p>
            <a:pPr algn="ctr"/>
            <a:r>
              <a:rPr lang="en-US" sz="4000" b="1" dirty="0" smtClean="0">
                <a:solidFill>
                  <a:schemeClr val="accent1">
                    <a:lumMod val="50000"/>
                  </a:schemeClr>
                </a:solidFill>
              </a:rPr>
              <a:t>State University of New York College at Oneonta</a:t>
            </a:r>
          </a:p>
          <a:p>
            <a:pPr algn="ctr"/>
            <a:r>
              <a:rPr lang="en-US" sz="4000" b="1" dirty="0" smtClean="0">
                <a:solidFill>
                  <a:schemeClr val="accent1">
                    <a:lumMod val="50000"/>
                  </a:schemeClr>
                </a:solidFill>
              </a:rPr>
              <a:t>January 25, 2013</a:t>
            </a:r>
            <a:endParaRPr lang="en-US" sz="4000" b="1" dirty="0">
              <a:solidFill>
                <a:schemeClr val="accent1">
                  <a:lumMod val="50000"/>
                </a:schemeClr>
              </a:solidFill>
            </a:endParaRPr>
          </a:p>
        </p:txBody>
      </p:sp>
      <p:sp>
        <p:nvSpPr>
          <p:cNvPr id="16" name="Title 1"/>
          <p:cNvSpPr>
            <a:spLocks noGrp="1"/>
          </p:cNvSpPr>
          <p:nvPr>
            <p:ph type="title"/>
          </p:nvPr>
        </p:nvSpPr>
        <p:spPr>
          <a:xfrm>
            <a:off x="-13252" y="703745"/>
            <a:ext cx="644403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SUNY Policy and Philosophy Around Industry Partnerships</a:t>
            </a:r>
            <a:endParaRPr lang="en-US" sz="3200" dirty="0">
              <a:solidFill>
                <a:srgbClr val="00377B"/>
              </a:solidFill>
              <a:latin typeface="Verdana" pitchFamily="34" charset="0"/>
              <a:ea typeface="Verdana" pitchFamily="34" charset="0"/>
              <a:cs typeface="Verdana" pitchFamily="34" charset="0"/>
            </a:endParaRPr>
          </a:p>
        </p:txBody>
      </p:sp>
      <p:sp>
        <p:nvSpPr>
          <p:cNvPr id="6" name="TextBox 5"/>
          <p:cNvSpPr txBox="1"/>
          <p:nvPr/>
        </p:nvSpPr>
        <p:spPr>
          <a:xfrm>
            <a:off x="665825" y="5803900"/>
            <a:ext cx="5282214" cy="738664"/>
          </a:xfrm>
          <a:prstGeom prst="rect">
            <a:avLst/>
          </a:prstGeom>
          <a:noFill/>
        </p:spPr>
        <p:txBody>
          <a:bodyPr wrap="square" rtlCol="0">
            <a:spAutoFit/>
          </a:bodyPr>
          <a:lstStyle/>
          <a:p>
            <a:r>
              <a:rPr lang="en-US" sz="1400" b="1" dirty="0" smtClean="0">
                <a:solidFill>
                  <a:schemeClr val="tx2"/>
                </a:solidFill>
              </a:rPr>
              <a:t>Dr. Timothy Killeen</a:t>
            </a:r>
          </a:p>
          <a:p>
            <a:r>
              <a:rPr lang="en-US" sz="1400" i="1" dirty="0" smtClean="0">
                <a:solidFill>
                  <a:schemeClr val="tx2"/>
                </a:solidFill>
              </a:rPr>
              <a:t>President, Research Foundation for SUNY</a:t>
            </a:r>
          </a:p>
          <a:p>
            <a:r>
              <a:rPr lang="en-US" sz="1400" i="1" dirty="0" smtClean="0">
                <a:solidFill>
                  <a:schemeClr val="tx2"/>
                </a:solidFill>
              </a:rPr>
              <a:t>Vice Chancellor, State University of New York</a:t>
            </a:r>
          </a:p>
        </p:txBody>
      </p:sp>
      <p:pic>
        <p:nvPicPr>
          <p:cNvPr id="1027"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SUNY Research Council </a:t>
            </a:r>
            <a:endParaRPr lang="en-US" sz="4400" dirty="0">
              <a:solidFill>
                <a:srgbClr val="00377B"/>
              </a:solidFill>
              <a:latin typeface="Verdana" pitchFamily="34" charset="0"/>
              <a:ea typeface="Verdana" pitchFamily="34" charset="0"/>
              <a:cs typeface="Verdana" pitchFamily="34" charset="0"/>
            </a:endParaRPr>
          </a:p>
        </p:txBody>
      </p:sp>
      <p:sp>
        <p:nvSpPr>
          <p:cNvPr id="5" name="Rectangle 4"/>
          <p:cNvSpPr/>
          <p:nvPr/>
        </p:nvSpPr>
        <p:spPr>
          <a:xfrm>
            <a:off x="457199" y="1755058"/>
            <a:ext cx="8185355" cy="3970318"/>
          </a:xfrm>
          <a:prstGeom prst="rect">
            <a:avLst/>
          </a:prstGeom>
        </p:spPr>
        <p:txBody>
          <a:bodyPr wrap="square">
            <a:spAutoFit/>
          </a:bodyPr>
          <a:lstStyle/>
          <a:p>
            <a:pPr>
              <a:buFont typeface="Arial" pitchFamily="34" charset="0"/>
              <a:buChar char="•"/>
            </a:pPr>
            <a:r>
              <a:rPr lang="en-US" sz="3600" dirty="0" smtClean="0"/>
              <a:t> Strategic directions</a:t>
            </a:r>
            <a:br>
              <a:rPr lang="en-US" sz="3600" dirty="0" smtClean="0"/>
            </a:br>
            <a:endParaRPr lang="en-US" sz="3600" dirty="0" smtClean="0"/>
          </a:p>
          <a:p>
            <a:pPr>
              <a:buFont typeface="Arial" pitchFamily="34" charset="0"/>
              <a:buChar char="•"/>
            </a:pPr>
            <a:r>
              <a:rPr lang="en-US" sz="3600" dirty="0" smtClean="0"/>
              <a:t> </a:t>
            </a:r>
            <a:r>
              <a:rPr lang="en-US" sz="3600" dirty="0" err="1" smtClean="0"/>
              <a:t>Aspirational</a:t>
            </a:r>
            <a:r>
              <a:rPr lang="en-US" sz="3600" dirty="0" smtClean="0"/>
              <a:t> framing</a:t>
            </a:r>
            <a:br>
              <a:rPr lang="en-US" sz="3600" dirty="0" smtClean="0"/>
            </a:br>
            <a:endParaRPr lang="en-US" sz="3600" dirty="0" smtClean="0"/>
          </a:p>
          <a:p>
            <a:pPr>
              <a:buFont typeface="Arial" pitchFamily="34" charset="0"/>
              <a:buChar char="•"/>
            </a:pPr>
            <a:r>
              <a:rPr lang="en-US" sz="3600" dirty="0" smtClean="0"/>
              <a:t> Integration of Research and Education 2.0</a:t>
            </a:r>
          </a:p>
          <a:p>
            <a:endParaRPr lang="en-US" sz="3600" dirty="0" smtClean="0"/>
          </a:p>
          <a:p>
            <a:pPr>
              <a:buFont typeface="Arial" pitchFamily="34" charset="0"/>
              <a:buChar char="•"/>
            </a:pPr>
            <a:r>
              <a:rPr lang="en-US" sz="3600" dirty="0" smtClean="0"/>
              <a:t> Advisory to governance and leadership</a:t>
            </a:r>
          </a:p>
        </p:txBody>
      </p:sp>
      <p:pic>
        <p:nvPicPr>
          <p:cNvPr id="6"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SUNY Research Council </a:t>
            </a:r>
            <a:endParaRPr lang="en-US" sz="4400" dirty="0">
              <a:solidFill>
                <a:srgbClr val="00377B"/>
              </a:solidFill>
              <a:latin typeface="Verdana" pitchFamily="34" charset="0"/>
              <a:ea typeface="Verdana" pitchFamily="34" charset="0"/>
              <a:cs typeface="Verdana" pitchFamily="34" charset="0"/>
            </a:endParaRPr>
          </a:p>
        </p:txBody>
      </p:sp>
      <p:sp>
        <p:nvSpPr>
          <p:cNvPr id="5" name="Rectangle 4"/>
          <p:cNvSpPr/>
          <p:nvPr/>
        </p:nvSpPr>
        <p:spPr>
          <a:xfrm>
            <a:off x="280219" y="1720840"/>
            <a:ext cx="8509820" cy="3847207"/>
          </a:xfrm>
          <a:prstGeom prst="rect">
            <a:avLst/>
          </a:prstGeom>
        </p:spPr>
        <p:txBody>
          <a:bodyPr wrap="square">
            <a:spAutoFit/>
          </a:bodyPr>
          <a:lstStyle/>
          <a:p>
            <a:r>
              <a:rPr lang="en-US" sz="3600" b="1" dirty="0" smtClean="0"/>
              <a:t>Key Themes:</a:t>
            </a:r>
          </a:p>
          <a:p>
            <a:endParaRPr lang="en-US" sz="2800" dirty="0" smtClean="0"/>
          </a:p>
          <a:p>
            <a:pPr>
              <a:buFont typeface="Arial" pitchFamily="34" charset="0"/>
              <a:buChar char="•"/>
            </a:pPr>
            <a:r>
              <a:rPr lang="en-US" sz="3600" dirty="0" smtClean="0"/>
              <a:t>Start with a societal problem to be solved</a:t>
            </a:r>
          </a:p>
          <a:p>
            <a:pPr>
              <a:buFont typeface="Arial" pitchFamily="34" charset="0"/>
              <a:buChar char="•"/>
            </a:pPr>
            <a:r>
              <a:rPr lang="en-US" sz="3600" dirty="0" smtClean="0"/>
              <a:t>Identify problems industry is trying to solve</a:t>
            </a:r>
          </a:p>
          <a:p>
            <a:pPr>
              <a:buFont typeface="Arial" pitchFamily="34" charset="0"/>
              <a:buChar char="•"/>
            </a:pPr>
            <a:r>
              <a:rPr lang="en-US" sz="3600" dirty="0" smtClean="0"/>
              <a:t>Diversity is a strength</a:t>
            </a:r>
          </a:p>
          <a:p>
            <a:pPr>
              <a:buFont typeface="Arial" pitchFamily="34" charset="0"/>
              <a:buChar char="•"/>
            </a:pPr>
            <a:r>
              <a:rPr lang="en-US" sz="3600" dirty="0" smtClean="0"/>
              <a:t>Focus on our areas of excellence</a:t>
            </a:r>
          </a:p>
          <a:p>
            <a:endParaRPr lang="en-US" sz="3600" dirty="0" smtClean="0"/>
          </a:p>
        </p:txBody>
      </p:sp>
      <p:pic>
        <p:nvPicPr>
          <p:cNvPr id="6"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Consortia Map (blank).jpg"/>
          <p:cNvPicPr>
            <a:picLocks noChangeAspect="1"/>
          </p:cNvPicPr>
          <p:nvPr/>
        </p:nvPicPr>
        <p:blipFill rotWithShape="1">
          <a:blip r:embed="rId3">
            <a:extLst>
              <a:ext uri="{28A0092B-C50C-407E-A947-70E740481C1C}">
                <a14:useLocalDpi xmlns="" xmlns:a14="http://schemas.microsoft.com/office/drawing/2010/main" val="0"/>
              </a:ext>
            </a:extLst>
          </a:blip>
          <a:srcRect t="1386" b="1739"/>
          <a:stretch/>
        </p:blipFill>
        <p:spPr>
          <a:xfrm>
            <a:off x="0" y="0"/>
            <a:ext cx="9161432" cy="6879712"/>
          </a:xfrm>
          <a:prstGeom prst="rect">
            <a:avLst/>
          </a:prstGeom>
        </p:spPr>
      </p:pic>
      <p:sp>
        <p:nvSpPr>
          <p:cNvPr id="32" name="TextBox 31"/>
          <p:cNvSpPr txBox="1"/>
          <p:nvPr/>
        </p:nvSpPr>
        <p:spPr>
          <a:xfrm>
            <a:off x="1109455" y="508772"/>
            <a:ext cx="3924604" cy="896656"/>
          </a:xfrm>
          <a:prstGeom prst="rect">
            <a:avLst/>
          </a:prstGeom>
          <a:noFill/>
          <a:ln>
            <a:noFill/>
          </a:ln>
        </p:spPr>
        <p:txBody>
          <a:bodyPr wrap="square" rtlCol="0">
            <a:spAutoFit/>
          </a:bodyPr>
          <a:lstStyle/>
          <a:p>
            <a:pPr>
              <a:lnSpc>
                <a:spcPct val="80000"/>
              </a:lnSpc>
            </a:pPr>
            <a:r>
              <a:rPr lang="en-US" sz="3200" spc="-150" dirty="0" smtClean="0">
                <a:solidFill>
                  <a:srgbClr val="00377B"/>
                </a:solidFill>
                <a:latin typeface="Aaux Pro-Medium"/>
                <a:cs typeface="Aaux Pro-Medium"/>
              </a:rPr>
              <a:t>SU</a:t>
            </a:r>
            <a:r>
              <a:rPr lang="en-US" sz="3200" spc="-150" dirty="0" smtClean="0">
                <a:solidFill>
                  <a:srgbClr val="00377B"/>
                </a:solidFill>
                <a:latin typeface="Aaux Pro-Black"/>
                <a:cs typeface="Aaux Pro-Black"/>
              </a:rPr>
              <a:t>NY</a:t>
            </a:r>
            <a:r>
              <a:rPr lang="en-US" sz="3200" dirty="0" smtClean="0">
                <a:solidFill>
                  <a:srgbClr val="00377B"/>
                </a:solidFill>
                <a:latin typeface="Aaux Pro-Black"/>
                <a:cs typeface="Aaux Pro-Black"/>
              </a:rPr>
              <a:t> </a:t>
            </a:r>
            <a:r>
              <a:rPr lang="en-US" sz="3200" dirty="0" smtClean="0">
                <a:solidFill>
                  <a:srgbClr val="4BACC6"/>
                </a:solidFill>
                <a:latin typeface="Aaux Pro-Black"/>
                <a:cs typeface="Aaux Pro-Black"/>
              </a:rPr>
              <a:t>NETWORKS </a:t>
            </a:r>
            <a:r>
              <a:rPr lang="en-US" sz="2400" dirty="0" smtClean="0">
                <a:solidFill>
                  <a:schemeClr val="accent5"/>
                </a:solidFill>
                <a:latin typeface="Aaux Pro-Light Italic OSF"/>
                <a:cs typeface="Aaux Pro-Light Italic OSF"/>
              </a:rPr>
              <a:t>of </a:t>
            </a:r>
            <a:r>
              <a:rPr lang="en-US" sz="3200" dirty="0" smtClean="0">
                <a:solidFill>
                  <a:schemeClr val="tx2"/>
                </a:solidFill>
                <a:latin typeface="Aaux Pro-Black"/>
                <a:cs typeface="Aaux Pro-Black"/>
              </a:rPr>
              <a:t>Excellence</a:t>
            </a:r>
            <a:endParaRPr lang="en-US" sz="3200" dirty="0">
              <a:solidFill>
                <a:schemeClr val="tx2"/>
              </a:solidFill>
              <a:latin typeface="Aaux Pro-Black"/>
              <a:cs typeface="Aaux Pro-Black"/>
            </a:endParaRPr>
          </a:p>
        </p:txBody>
      </p:sp>
      <p:sp>
        <p:nvSpPr>
          <p:cNvPr id="34" name="Oval 33"/>
          <p:cNvSpPr/>
          <p:nvPr/>
        </p:nvSpPr>
        <p:spPr>
          <a:xfrm>
            <a:off x="6826635" y="5755223"/>
            <a:ext cx="277826" cy="277826"/>
          </a:xfrm>
          <a:prstGeom prst="ellips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5" name="Oval 34"/>
          <p:cNvSpPr/>
          <p:nvPr/>
        </p:nvSpPr>
        <p:spPr>
          <a:xfrm>
            <a:off x="6687722" y="3228330"/>
            <a:ext cx="277826" cy="277826"/>
          </a:xfrm>
          <a:prstGeom prst="ellips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8" name="5-Point Star 37"/>
          <p:cNvSpPr/>
          <p:nvPr/>
        </p:nvSpPr>
        <p:spPr>
          <a:xfrm>
            <a:off x="6717489" y="3254791"/>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9" name="5-Point Star 38"/>
          <p:cNvSpPr/>
          <p:nvPr/>
        </p:nvSpPr>
        <p:spPr>
          <a:xfrm>
            <a:off x="6856402" y="5776262"/>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40" name="TextBox 39"/>
          <p:cNvSpPr txBox="1"/>
          <p:nvPr/>
        </p:nvSpPr>
        <p:spPr>
          <a:xfrm>
            <a:off x="5578151" y="2907064"/>
            <a:ext cx="1837193" cy="307777"/>
          </a:xfrm>
          <a:prstGeom prst="rect">
            <a:avLst/>
          </a:prstGeom>
          <a:noFill/>
        </p:spPr>
        <p:txBody>
          <a:bodyPr wrap="square" rtlCol="0">
            <a:spAutoFit/>
          </a:bodyPr>
          <a:lstStyle/>
          <a:p>
            <a:r>
              <a:rPr lang="en-US" sz="1400" dirty="0" smtClean="0">
                <a:solidFill>
                  <a:srgbClr val="00377B"/>
                </a:solidFill>
                <a:latin typeface="Aaux Pro-Black"/>
                <a:cs typeface="Aaux Pro-Black"/>
              </a:rPr>
              <a:t>University at Albany</a:t>
            </a:r>
            <a:endParaRPr lang="en-US" sz="1400" dirty="0">
              <a:solidFill>
                <a:prstClr val="black"/>
              </a:solidFill>
              <a:latin typeface="Aaux Pro-Black"/>
              <a:cs typeface="Aaux Pro-Black"/>
            </a:endParaRPr>
          </a:p>
        </p:txBody>
      </p:sp>
      <p:grpSp>
        <p:nvGrpSpPr>
          <p:cNvPr id="2" name="Group 68"/>
          <p:cNvGrpSpPr/>
          <p:nvPr/>
        </p:nvGrpSpPr>
        <p:grpSpPr>
          <a:xfrm>
            <a:off x="-203223" y="1494394"/>
            <a:ext cx="1607373" cy="1448884"/>
            <a:chOff x="358093" y="3611994"/>
            <a:chExt cx="1607373" cy="1448884"/>
          </a:xfrm>
        </p:grpSpPr>
        <p:sp>
          <p:nvSpPr>
            <p:cNvPr id="48" name="Oval 47"/>
            <p:cNvSpPr/>
            <p:nvPr/>
          </p:nvSpPr>
          <p:spPr>
            <a:xfrm>
              <a:off x="449537" y="3611994"/>
              <a:ext cx="1448884" cy="1448884"/>
            </a:xfrm>
            <a:prstGeom prst="ellipse">
              <a:avLst/>
            </a:prstGeom>
            <a:solidFill>
              <a:schemeClr val="tx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49" name="TextBox 48"/>
            <p:cNvSpPr txBox="1"/>
            <p:nvPr/>
          </p:nvSpPr>
          <p:spPr>
            <a:xfrm>
              <a:off x="358093" y="4140792"/>
              <a:ext cx="1607373" cy="338554"/>
            </a:xfrm>
            <a:prstGeom prst="rect">
              <a:avLst/>
            </a:prstGeom>
            <a:noFill/>
          </p:spPr>
          <p:txBody>
            <a:bodyPr wrap="square" rtlCol="0">
              <a:spAutoFit/>
            </a:bodyPr>
            <a:lstStyle/>
            <a:p>
              <a:pPr algn="ctr"/>
              <a:r>
                <a:rPr lang="en-US" sz="1600" dirty="0" smtClean="0">
                  <a:solidFill>
                    <a:prstClr val="white"/>
                  </a:solidFill>
                  <a:latin typeface="Aaux Pro-Medium"/>
                  <a:cs typeface="Aaux Pro-Medium"/>
                </a:rPr>
                <a:t>SUNY 4E</a:t>
              </a:r>
              <a:endParaRPr lang="en-US" sz="1600" dirty="0">
                <a:solidFill>
                  <a:prstClr val="white"/>
                </a:solidFill>
                <a:latin typeface="Aaux Pro-Medium"/>
                <a:cs typeface="Aaux Pro-Medium"/>
              </a:endParaRPr>
            </a:p>
          </p:txBody>
        </p:sp>
      </p:grpSp>
      <p:sp>
        <p:nvSpPr>
          <p:cNvPr id="60" name="Oval 59"/>
          <p:cNvSpPr/>
          <p:nvPr/>
        </p:nvSpPr>
        <p:spPr>
          <a:xfrm>
            <a:off x="7759307" y="5556776"/>
            <a:ext cx="277826" cy="277826"/>
          </a:xfrm>
          <a:prstGeom prst="ellips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1" name="5-Point Star 60"/>
          <p:cNvSpPr/>
          <p:nvPr/>
        </p:nvSpPr>
        <p:spPr>
          <a:xfrm>
            <a:off x="7792390" y="5577815"/>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2" name="Oval 61"/>
          <p:cNvSpPr/>
          <p:nvPr/>
        </p:nvSpPr>
        <p:spPr>
          <a:xfrm>
            <a:off x="5769125" y="836042"/>
            <a:ext cx="277826" cy="277826"/>
          </a:xfrm>
          <a:prstGeom prst="ellips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3" name="5-Point Star 62"/>
          <p:cNvSpPr/>
          <p:nvPr/>
        </p:nvSpPr>
        <p:spPr>
          <a:xfrm>
            <a:off x="5798892" y="862503"/>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4" name="TextBox 63"/>
          <p:cNvSpPr txBox="1"/>
          <p:nvPr/>
        </p:nvSpPr>
        <p:spPr>
          <a:xfrm>
            <a:off x="5313747" y="1169519"/>
            <a:ext cx="1837193" cy="307777"/>
          </a:xfrm>
          <a:prstGeom prst="rect">
            <a:avLst/>
          </a:prstGeom>
          <a:noFill/>
        </p:spPr>
        <p:txBody>
          <a:bodyPr wrap="square" rtlCol="0">
            <a:spAutoFit/>
          </a:bodyPr>
          <a:lstStyle/>
          <a:p>
            <a:r>
              <a:rPr lang="en-US" sz="1400" dirty="0" smtClean="0">
                <a:solidFill>
                  <a:srgbClr val="00377B"/>
                </a:solidFill>
                <a:latin typeface="Aaux Pro-Black"/>
                <a:cs typeface="Aaux Pro-Black"/>
              </a:rPr>
              <a:t>North Country</a:t>
            </a:r>
            <a:endParaRPr lang="en-US" sz="1400" dirty="0">
              <a:solidFill>
                <a:prstClr val="black"/>
              </a:solidFill>
              <a:latin typeface="Aaux Pro-Black"/>
              <a:cs typeface="Aaux Pro-Black"/>
            </a:endParaRPr>
          </a:p>
        </p:txBody>
      </p:sp>
      <p:grpSp>
        <p:nvGrpSpPr>
          <p:cNvPr id="3" name="Group 69"/>
          <p:cNvGrpSpPr/>
          <p:nvPr/>
        </p:nvGrpSpPr>
        <p:grpSpPr>
          <a:xfrm>
            <a:off x="-183958" y="2771393"/>
            <a:ext cx="1607373" cy="1448884"/>
            <a:chOff x="370423" y="3611994"/>
            <a:chExt cx="1607373" cy="1448884"/>
          </a:xfrm>
        </p:grpSpPr>
        <p:sp>
          <p:nvSpPr>
            <p:cNvPr id="71" name="Oval 70"/>
            <p:cNvSpPr/>
            <p:nvPr/>
          </p:nvSpPr>
          <p:spPr>
            <a:xfrm>
              <a:off x="449537" y="3611994"/>
              <a:ext cx="1448884" cy="1448884"/>
            </a:xfrm>
            <a:prstGeom prst="ellipse">
              <a:avLst/>
            </a:prstGeom>
            <a:solidFill>
              <a:srgbClr val="1F49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lumMod val="75000"/>
                  </a:schemeClr>
                </a:solidFill>
              </a:endParaRPr>
            </a:p>
          </p:txBody>
        </p:sp>
        <p:sp>
          <p:nvSpPr>
            <p:cNvPr id="72" name="TextBox 71"/>
            <p:cNvSpPr txBox="1"/>
            <p:nvPr/>
          </p:nvSpPr>
          <p:spPr>
            <a:xfrm>
              <a:off x="370423" y="3980515"/>
              <a:ext cx="1607373" cy="584776"/>
            </a:xfrm>
            <a:prstGeom prst="rect">
              <a:avLst/>
            </a:prstGeom>
            <a:noFill/>
          </p:spPr>
          <p:txBody>
            <a:bodyPr wrap="square" rtlCol="0">
              <a:spAutoFit/>
            </a:bodyPr>
            <a:lstStyle/>
            <a:p>
              <a:pPr algn="ctr"/>
              <a:r>
                <a:rPr lang="en-US" sz="1600" dirty="0" smtClean="0">
                  <a:solidFill>
                    <a:prstClr val="white"/>
                  </a:solidFill>
                  <a:latin typeface="Aaux Pro-Medium"/>
                  <a:cs typeface="Aaux Pro-Medium"/>
                </a:rPr>
                <a:t>SUNY </a:t>
              </a:r>
              <a:br>
                <a:rPr lang="en-US" sz="1600" dirty="0" smtClean="0">
                  <a:solidFill>
                    <a:prstClr val="white"/>
                  </a:solidFill>
                  <a:latin typeface="Aaux Pro-Medium"/>
                  <a:cs typeface="Aaux Pro-Medium"/>
                </a:rPr>
              </a:br>
              <a:r>
                <a:rPr lang="en-US" sz="1600" dirty="0" smtClean="0">
                  <a:solidFill>
                    <a:prstClr val="white"/>
                  </a:solidFill>
                  <a:latin typeface="Aaux Pro-Medium"/>
                  <a:cs typeface="Aaux Pro-Medium"/>
                </a:rPr>
                <a:t>Health Now</a:t>
              </a:r>
              <a:endParaRPr lang="en-US" sz="1600" dirty="0">
                <a:solidFill>
                  <a:prstClr val="white"/>
                </a:solidFill>
                <a:latin typeface="Aaux Pro-Medium"/>
                <a:cs typeface="Aaux Pro-Medium"/>
              </a:endParaRPr>
            </a:p>
          </p:txBody>
        </p:sp>
      </p:grpSp>
      <p:grpSp>
        <p:nvGrpSpPr>
          <p:cNvPr id="5" name="Group 72"/>
          <p:cNvGrpSpPr/>
          <p:nvPr/>
        </p:nvGrpSpPr>
        <p:grpSpPr>
          <a:xfrm>
            <a:off x="-178563" y="3955970"/>
            <a:ext cx="1607373" cy="1448884"/>
            <a:chOff x="370423" y="3611994"/>
            <a:chExt cx="1607373" cy="1448884"/>
          </a:xfrm>
        </p:grpSpPr>
        <p:sp>
          <p:nvSpPr>
            <p:cNvPr id="74" name="Oval 73"/>
            <p:cNvSpPr/>
            <p:nvPr/>
          </p:nvSpPr>
          <p:spPr>
            <a:xfrm>
              <a:off x="449537" y="3611994"/>
              <a:ext cx="1448884" cy="1448884"/>
            </a:xfrm>
            <a:prstGeom prst="ellipse">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5" name="TextBox 74"/>
            <p:cNvSpPr txBox="1"/>
            <p:nvPr/>
          </p:nvSpPr>
          <p:spPr>
            <a:xfrm>
              <a:off x="370423" y="3992844"/>
              <a:ext cx="1607373" cy="584776"/>
            </a:xfrm>
            <a:prstGeom prst="rect">
              <a:avLst/>
            </a:prstGeom>
            <a:noFill/>
          </p:spPr>
          <p:txBody>
            <a:bodyPr wrap="square" rtlCol="0">
              <a:spAutoFit/>
            </a:bodyPr>
            <a:lstStyle/>
            <a:p>
              <a:pPr algn="ctr"/>
              <a:r>
                <a:rPr lang="en-US" sz="1600" dirty="0" smtClean="0">
                  <a:solidFill>
                    <a:prstClr val="white"/>
                  </a:solidFill>
                  <a:latin typeface="Aaux Pro-Medium"/>
                  <a:cs typeface="Aaux Pro-Medium"/>
                </a:rPr>
                <a:t>SUNY Neuroscience</a:t>
              </a:r>
              <a:endParaRPr lang="en-US" sz="1600" dirty="0">
                <a:solidFill>
                  <a:prstClr val="white"/>
                </a:solidFill>
                <a:latin typeface="Aaux Pro-Medium"/>
                <a:cs typeface="Aaux Pro-Medium"/>
              </a:endParaRPr>
            </a:p>
          </p:txBody>
        </p:sp>
      </p:grpSp>
      <p:grpSp>
        <p:nvGrpSpPr>
          <p:cNvPr id="7" name="Group 75"/>
          <p:cNvGrpSpPr/>
          <p:nvPr/>
        </p:nvGrpSpPr>
        <p:grpSpPr>
          <a:xfrm>
            <a:off x="-171628" y="5232969"/>
            <a:ext cx="1607373" cy="1448884"/>
            <a:chOff x="370423" y="3611994"/>
            <a:chExt cx="1607373" cy="1448884"/>
          </a:xfrm>
        </p:grpSpPr>
        <p:sp>
          <p:nvSpPr>
            <p:cNvPr id="77" name="Oval 76"/>
            <p:cNvSpPr/>
            <p:nvPr/>
          </p:nvSpPr>
          <p:spPr>
            <a:xfrm>
              <a:off x="449537" y="3611994"/>
              <a:ext cx="1448884" cy="1448884"/>
            </a:xfrm>
            <a:prstGeom prst="ellips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8" name="TextBox 77"/>
            <p:cNvSpPr txBox="1"/>
            <p:nvPr/>
          </p:nvSpPr>
          <p:spPr>
            <a:xfrm>
              <a:off x="370423" y="3770922"/>
              <a:ext cx="1607373" cy="982833"/>
            </a:xfrm>
            <a:prstGeom prst="rect">
              <a:avLst/>
            </a:prstGeom>
            <a:noFill/>
          </p:spPr>
          <p:txBody>
            <a:bodyPr wrap="square" rtlCol="0">
              <a:spAutoFit/>
            </a:bodyPr>
            <a:lstStyle/>
            <a:p>
              <a:pPr algn="ctr">
                <a:lnSpc>
                  <a:spcPct val="90000"/>
                </a:lnSpc>
              </a:pPr>
              <a:r>
                <a:rPr lang="en-US" sz="1600" dirty="0" smtClean="0">
                  <a:solidFill>
                    <a:prstClr val="white"/>
                  </a:solidFill>
                  <a:latin typeface="Aaux Pro-Medium"/>
                  <a:cs typeface="Aaux Pro-Medium"/>
                </a:rPr>
                <a:t>SUNY </a:t>
              </a:r>
              <a:br>
                <a:rPr lang="en-US" sz="1600" dirty="0" smtClean="0">
                  <a:solidFill>
                    <a:prstClr val="white"/>
                  </a:solidFill>
                  <a:latin typeface="Aaux Pro-Medium"/>
                  <a:cs typeface="Aaux Pro-Medium"/>
                </a:rPr>
              </a:br>
              <a:r>
                <a:rPr lang="en-US" sz="1600" dirty="0" smtClean="0">
                  <a:solidFill>
                    <a:prstClr val="white"/>
                  </a:solidFill>
                  <a:latin typeface="Aaux Pro-Medium"/>
                  <a:cs typeface="Aaux Pro-Medium"/>
                </a:rPr>
                <a:t>Materials </a:t>
              </a:r>
              <a:br>
                <a:rPr lang="en-US" sz="1600" dirty="0" smtClean="0">
                  <a:solidFill>
                    <a:prstClr val="white"/>
                  </a:solidFill>
                  <a:latin typeface="Aaux Pro-Medium"/>
                  <a:cs typeface="Aaux Pro-Medium"/>
                </a:rPr>
              </a:br>
              <a:r>
                <a:rPr lang="en-US" sz="1600" dirty="0" smtClean="0">
                  <a:solidFill>
                    <a:prstClr val="white"/>
                  </a:solidFill>
                  <a:latin typeface="Aaux Pro-Medium"/>
                  <a:cs typeface="Aaux Pro-Medium"/>
                </a:rPr>
                <a:t>&amp; Advanced Manufacturing</a:t>
              </a:r>
              <a:endParaRPr lang="en-US" sz="1600" dirty="0">
                <a:solidFill>
                  <a:prstClr val="white"/>
                </a:solidFill>
                <a:latin typeface="Aaux Pro-Medium"/>
                <a:cs typeface="Aaux Pro-Medium"/>
              </a:endParaRPr>
            </a:p>
          </p:txBody>
        </p:sp>
      </p:grpSp>
      <p:cxnSp>
        <p:nvCxnSpPr>
          <p:cNvPr id="4" name="Straight Arrow Connector 3"/>
          <p:cNvCxnSpPr>
            <a:stCxn id="56" idx="2"/>
          </p:cNvCxnSpPr>
          <p:nvPr/>
        </p:nvCxnSpPr>
        <p:spPr>
          <a:xfrm flipH="1" flipV="1">
            <a:off x="1286306" y="2580640"/>
            <a:ext cx="790710" cy="356377"/>
          </a:xfrm>
          <a:prstGeom prst="straightConnector1">
            <a:avLst/>
          </a:prstGeom>
          <a:ln>
            <a:solidFill>
              <a:schemeClr val="tx2">
                <a:lumMod val="5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a:stCxn id="56" idx="2"/>
          </p:cNvCxnSpPr>
          <p:nvPr/>
        </p:nvCxnSpPr>
        <p:spPr>
          <a:xfrm flipH="1">
            <a:off x="1344040" y="2937017"/>
            <a:ext cx="732976" cy="277824"/>
          </a:xfrm>
          <a:prstGeom prst="straightConnector1">
            <a:avLst/>
          </a:prstGeom>
          <a:ln>
            <a:solidFill>
              <a:schemeClr val="tx2">
                <a:lumMod val="75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56" idx="2"/>
          </p:cNvCxnSpPr>
          <p:nvPr/>
        </p:nvCxnSpPr>
        <p:spPr>
          <a:xfrm flipH="1">
            <a:off x="1213417" y="2937017"/>
            <a:ext cx="863599" cy="1257090"/>
          </a:xfrm>
          <a:prstGeom prst="straightConnector1">
            <a:avLst/>
          </a:prstGeom>
          <a:ln>
            <a:solidFill>
              <a:schemeClr val="tx2">
                <a:lumMod val="60000"/>
                <a:lumOff val="4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56" idx="2"/>
          </p:cNvCxnSpPr>
          <p:nvPr/>
        </p:nvCxnSpPr>
        <p:spPr>
          <a:xfrm flipH="1">
            <a:off x="1183649" y="2937017"/>
            <a:ext cx="893367" cy="2513327"/>
          </a:xfrm>
          <a:prstGeom prst="straightConnector1">
            <a:avLst/>
          </a:prstGeom>
          <a:ln>
            <a:solidFill>
              <a:schemeClr val="tx2">
                <a:lumMod val="40000"/>
                <a:lumOff val="6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a:stCxn id="62" idx="2"/>
          </p:cNvCxnSpPr>
          <p:nvPr/>
        </p:nvCxnSpPr>
        <p:spPr>
          <a:xfrm flipH="1">
            <a:off x="1213417" y="974955"/>
            <a:ext cx="4555708" cy="772565"/>
          </a:xfrm>
          <a:prstGeom prst="straightConnector1">
            <a:avLst/>
          </a:prstGeom>
          <a:ln>
            <a:solidFill>
              <a:schemeClr val="tx2">
                <a:lumMod val="50000"/>
                <a:alpha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H="1">
            <a:off x="1286306" y="944338"/>
            <a:ext cx="4512587" cy="2091902"/>
          </a:xfrm>
          <a:prstGeom prst="straightConnector1">
            <a:avLst/>
          </a:prstGeom>
          <a:ln>
            <a:solidFill>
              <a:schemeClr val="tx2">
                <a:lumMod val="75000"/>
                <a:alpha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a:stCxn id="62" idx="2"/>
          </p:cNvCxnSpPr>
          <p:nvPr/>
        </p:nvCxnSpPr>
        <p:spPr>
          <a:xfrm flipH="1">
            <a:off x="1286306" y="974955"/>
            <a:ext cx="4482819" cy="3361865"/>
          </a:xfrm>
          <a:prstGeom prst="straightConnector1">
            <a:avLst/>
          </a:prstGeom>
          <a:ln>
            <a:solidFill>
              <a:schemeClr val="tx2">
                <a:lumMod val="60000"/>
                <a:lumOff val="40000"/>
                <a:alpha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a:stCxn id="62" idx="2"/>
          </p:cNvCxnSpPr>
          <p:nvPr/>
        </p:nvCxnSpPr>
        <p:spPr>
          <a:xfrm flipH="1">
            <a:off x="1286305" y="974955"/>
            <a:ext cx="4482820" cy="4581821"/>
          </a:xfrm>
          <a:prstGeom prst="straightConnector1">
            <a:avLst/>
          </a:prstGeom>
          <a:ln>
            <a:solidFill>
              <a:schemeClr val="tx2">
                <a:lumMod val="40000"/>
                <a:lumOff val="60000"/>
                <a:alpha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a:stCxn id="33" idx="2"/>
          </p:cNvCxnSpPr>
          <p:nvPr/>
        </p:nvCxnSpPr>
        <p:spPr>
          <a:xfrm flipH="1" flipV="1">
            <a:off x="1356370" y="2401749"/>
            <a:ext cx="3399863" cy="1693134"/>
          </a:xfrm>
          <a:prstGeom prst="straightConnector1">
            <a:avLst/>
          </a:prstGeom>
          <a:ln>
            <a:solidFill>
              <a:schemeClr val="tx2">
                <a:lumMod val="5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a:stCxn id="33" idx="2"/>
          </p:cNvCxnSpPr>
          <p:nvPr/>
        </p:nvCxnSpPr>
        <p:spPr>
          <a:xfrm flipH="1" flipV="1">
            <a:off x="1372615" y="3598764"/>
            <a:ext cx="3383618" cy="496119"/>
          </a:xfrm>
          <a:prstGeom prst="straightConnector1">
            <a:avLst/>
          </a:prstGeom>
          <a:ln>
            <a:solidFill>
              <a:schemeClr val="tx2">
                <a:lumMod val="75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a:stCxn id="33" idx="2"/>
          </p:cNvCxnSpPr>
          <p:nvPr/>
        </p:nvCxnSpPr>
        <p:spPr>
          <a:xfrm flipH="1">
            <a:off x="1344040" y="4094883"/>
            <a:ext cx="3412193" cy="345037"/>
          </a:xfrm>
          <a:prstGeom prst="straightConnector1">
            <a:avLst/>
          </a:prstGeom>
          <a:ln>
            <a:solidFill>
              <a:schemeClr val="tx2">
                <a:lumMod val="60000"/>
                <a:lumOff val="4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33" idx="2"/>
          </p:cNvCxnSpPr>
          <p:nvPr/>
        </p:nvCxnSpPr>
        <p:spPr>
          <a:xfrm flipH="1">
            <a:off x="1404150" y="4094883"/>
            <a:ext cx="3352083" cy="1742481"/>
          </a:xfrm>
          <a:prstGeom prst="straightConnector1">
            <a:avLst/>
          </a:prstGeom>
          <a:ln>
            <a:solidFill>
              <a:schemeClr val="tx2">
                <a:lumMod val="40000"/>
                <a:lumOff val="6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stCxn id="35" idx="2"/>
          </p:cNvCxnSpPr>
          <p:nvPr/>
        </p:nvCxnSpPr>
        <p:spPr>
          <a:xfrm flipH="1" flipV="1">
            <a:off x="1344040" y="1910080"/>
            <a:ext cx="5343682" cy="1457163"/>
          </a:xfrm>
          <a:prstGeom prst="straightConnector1">
            <a:avLst/>
          </a:prstGeom>
          <a:ln>
            <a:solidFill>
              <a:schemeClr val="tx2">
                <a:lumMod val="5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a:stCxn id="35" idx="2"/>
            <a:endCxn id="72" idx="3"/>
          </p:cNvCxnSpPr>
          <p:nvPr/>
        </p:nvCxnSpPr>
        <p:spPr>
          <a:xfrm flipH="1">
            <a:off x="1423415" y="3367243"/>
            <a:ext cx="5264307" cy="65059"/>
          </a:xfrm>
          <a:prstGeom prst="straightConnector1">
            <a:avLst/>
          </a:prstGeom>
          <a:ln>
            <a:solidFill>
              <a:schemeClr val="tx2">
                <a:lumMod val="75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a:endCxn id="75" idx="3"/>
          </p:cNvCxnSpPr>
          <p:nvPr/>
        </p:nvCxnSpPr>
        <p:spPr>
          <a:xfrm flipH="1">
            <a:off x="1428810" y="3370584"/>
            <a:ext cx="5253522" cy="1258624"/>
          </a:xfrm>
          <a:prstGeom prst="straightConnector1">
            <a:avLst/>
          </a:prstGeom>
          <a:ln>
            <a:solidFill>
              <a:schemeClr val="tx2">
                <a:lumMod val="60000"/>
                <a:lumOff val="4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7" name="Straight Arrow Connector 106"/>
          <p:cNvCxnSpPr/>
          <p:nvPr/>
        </p:nvCxnSpPr>
        <p:spPr>
          <a:xfrm flipH="1">
            <a:off x="1344040" y="3370584"/>
            <a:ext cx="5338288" cy="2304492"/>
          </a:xfrm>
          <a:prstGeom prst="straightConnector1">
            <a:avLst/>
          </a:prstGeom>
          <a:ln>
            <a:solidFill>
              <a:schemeClr val="tx2">
                <a:lumMod val="40000"/>
                <a:lumOff val="6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8" name="Straight Arrow Connector 107"/>
          <p:cNvCxnSpPr>
            <a:stCxn id="61" idx="1"/>
            <a:endCxn id="49" idx="3"/>
          </p:cNvCxnSpPr>
          <p:nvPr/>
        </p:nvCxnSpPr>
        <p:spPr>
          <a:xfrm flipH="1" flipV="1">
            <a:off x="1404150" y="2192469"/>
            <a:ext cx="6388240" cy="3468726"/>
          </a:xfrm>
          <a:prstGeom prst="straightConnector1">
            <a:avLst/>
          </a:prstGeom>
          <a:ln>
            <a:solidFill>
              <a:schemeClr val="tx2">
                <a:lumMod val="5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9" name="Straight Arrow Connector 108"/>
          <p:cNvCxnSpPr/>
          <p:nvPr/>
        </p:nvCxnSpPr>
        <p:spPr>
          <a:xfrm flipH="1" flipV="1">
            <a:off x="1286306" y="3906541"/>
            <a:ext cx="6506086" cy="1768535"/>
          </a:xfrm>
          <a:prstGeom prst="straightConnector1">
            <a:avLst/>
          </a:prstGeom>
          <a:ln>
            <a:solidFill>
              <a:schemeClr val="tx2">
                <a:lumMod val="75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10" name="Straight Arrow Connector 109"/>
          <p:cNvCxnSpPr/>
          <p:nvPr/>
        </p:nvCxnSpPr>
        <p:spPr>
          <a:xfrm flipH="1" flipV="1">
            <a:off x="1356370" y="5008880"/>
            <a:ext cx="6436021" cy="666196"/>
          </a:xfrm>
          <a:prstGeom prst="straightConnector1">
            <a:avLst/>
          </a:prstGeom>
          <a:ln>
            <a:solidFill>
              <a:schemeClr val="tx2">
                <a:lumMod val="60000"/>
                <a:lumOff val="4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a:stCxn id="60" idx="2"/>
          </p:cNvCxnSpPr>
          <p:nvPr/>
        </p:nvCxnSpPr>
        <p:spPr>
          <a:xfrm flipH="1">
            <a:off x="1435745" y="5695689"/>
            <a:ext cx="6323562" cy="337360"/>
          </a:xfrm>
          <a:prstGeom prst="straightConnector1">
            <a:avLst/>
          </a:prstGeom>
          <a:ln>
            <a:solidFill>
              <a:schemeClr val="tx2">
                <a:lumMod val="40000"/>
                <a:lumOff val="6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6" name="Straight Arrow Connector 175"/>
          <p:cNvCxnSpPr>
            <a:stCxn id="34" idx="2"/>
          </p:cNvCxnSpPr>
          <p:nvPr/>
        </p:nvCxnSpPr>
        <p:spPr>
          <a:xfrm flipH="1" flipV="1">
            <a:off x="1183650" y="2771393"/>
            <a:ext cx="5642985" cy="3122743"/>
          </a:xfrm>
          <a:prstGeom prst="straightConnector1">
            <a:avLst/>
          </a:prstGeom>
          <a:ln>
            <a:solidFill>
              <a:schemeClr val="tx2">
                <a:lumMod val="5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7" name="Straight Arrow Connector 176"/>
          <p:cNvCxnSpPr>
            <a:stCxn id="34" idx="2"/>
          </p:cNvCxnSpPr>
          <p:nvPr/>
        </p:nvCxnSpPr>
        <p:spPr>
          <a:xfrm flipH="1" flipV="1">
            <a:off x="1349435" y="3724690"/>
            <a:ext cx="5477200" cy="2169446"/>
          </a:xfrm>
          <a:prstGeom prst="straightConnector1">
            <a:avLst/>
          </a:prstGeom>
          <a:ln>
            <a:solidFill>
              <a:schemeClr val="tx2">
                <a:lumMod val="75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8" name="Straight Arrow Connector 177"/>
          <p:cNvCxnSpPr>
            <a:stCxn id="34" idx="2"/>
          </p:cNvCxnSpPr>
          <p:nvPr/>
        </p:nvCxnSpPr>
        <p:spPr>
          <a:xfrm flipH="1" flipV="1">
            <a:off x="1404150" y="4765040"/>
            <a:ext cx="5422485" cy="1129096"/>
          </a:xfrm>
          <a:prstGeom prst="straightConnector1">
            <a:avLst/>
          </a:prstGeom>
          <a:ln>
            <a:solidFill>
              <a:schemeClr val="tx2">
                <a:lumMod val="60000"/>
                <a:lumOff val="40000"/>
                <a:alpha val="34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9" name="Straight Arrow Connector 178"/>
          <p:cNvCxnSpPr>
            <a:stCxn id="34" idx="2"/>
          </p:cNvCxnSpPr>
          <p:nvPr/>
        </p:nvCxnSpPr>
        <p:spPr>
          <a:xfrm flipH="1">
            <a:off x="1344040" y="5894136"/>
            <a:ext cx="5482595" cy="322601"/>
          </a:xfrm>
          <a:prstGeom prst="straightConnector1">
            <a:avLst/>
          </a:prstGeom>
          <a:ln>
            <a:solidFill>
              <a:srgbClr val="8EB4E3">
                <a:alpha val="34000"/>
              </a:srgbClr>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343299" y="2771644"/>
            <a:ext cx="1837193" cy="307777"/>
          </a:xfrm>
          <a:prstGeom prst="rect">
            <a:avLst/>
          </a:prstGeom>
          <a:noFill/>
        </p:spPr>
        <p:txBody>
          <a:bodyPr wrap="square" rtlCol="0">
            <a:spAutoFit/>
          </a:bodyPr>
          <a:lstStyle/>
          <a:p>
            <a:r>
              <a:rPr lang="en-US" sz="1400" dirty="0" smtClean="0">
                <a:solidFill>
                  <a:srgbClr val="00377B"/>
                </a:solidFill>
                <a:latin typeface="Aaux Pro-Black"/>
                <a:cs typeface="Aaux Pro-Black"/>
              </a:rPr>
              <a:t>University at Buffalo</a:t>
            </a:r>
            <a:endParaRPr lang="en-US" sz="1400" dirty="0">
              <a:solidFill>
                <a:prstClr val="black"/>
              </a:solidFill>
              <a:latin typeface="Aaux Pro-Black"/>
              <a:cs typeface="Aaux Pro-Black"/>
            </a:endParaRPr>
          </a:p>
        </p:txBody>
      </p:sp>
      <p:sp>
        <p:nvSpPr>
          <p:cNvPr id="41" name="TextBox 40"/>
          <p:cNvSpPr txBox="1"/>
          <p:nvPr/>
        </p:nvSpPr>
        <p:spPr>
          <a:xfrm>
            <a:off x="3870711" y="3598764"/>
            <a:ext cx="1963457" cy="307777"/>
          </a:xfrm>
          <a:prstGeom prst="rect">
            <a:avLst/>
          </a:prstGeom>
          <a:noFill/>
        </p:spPr>
        <p:txBody>
          <a:bodyPr wrap="square" rtlCol="0">
            <a:spAutoFit/>
          </a:bodyPr>
          <a:lstStyle/>
          <a:p>
            <a:r>
              <a:rPr lang="en-US" sz="1400" dirty="0" smtClean="0">
                <a:solidFill>
                  <a:srgbClr val="00377B"/>
                </a:solidFill>
                <a:latin typeface="Aaux Pro-Black"/>
                <a:cs typeface="Aaux Pro-Black"/>
              </a:rPr>
              <a:t>Binghamton University</a:t>
            </a:r>
            <a:endParaRPr lang="en-US" sz="1400" dirty="0">
              <a:solidFill>
                <a:prstClr val="black"/>
              </a:solidFill>
              <a:latin typeface="Aaux Pro-Black"/>
              <a:cs typeface="Aaux Pro-Black"/>
            </a:endParaRPr>
          </a:p>
        </p:txBody>
      </p:sp>
      <p:grpSp>
        <p:nvGrpSpPr>
          <p:cNvPr id="9" name="Group 285"/>
          <p:cNvGrpSpPr/>
          <p:nvPr/>
        </p:nvGrpSpPr>
        <p:grpSpPr>
          <a:xfrm>
            <a:off x="4756233" y="3955970"/>
            <a:ext cx="277826" cy="277826"/>
            <a:chOff x="4756233" y="3955970"/>
            <a:chExt cx="277826" cy="277826"/>
          </a:xfrm>
        </p:grpSpPr>
        <p:sp>
          <p:nvSpPr>
            <p:cNvPr id="33" name="Oval 32"/>
            <p:cNvSpPr/>
            <p:nvPr/>
          </p:nvSpPr>
          <p:spPr>
            <a:xfrm>
              <a:off x="4756233" y="3955970"/>
              <a:ext cx="277826" cy="277826"/>
            </a:xfrm>
            <a:prstGeom prst="ellips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7" name="5-Point Star 36"/>
            <p:cNvSpPr/>
            <p:nvPr/>
          </p:nvSpPr>
          <p:spPr>
            <a:xfrm>
              <a:off x="4789308" y="3975816"/>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43" name="TextBox 42"/>
          <p:cNvSpPr txBox="1"/>
          <p:nvPr/>
        </p:nvSpPr>
        <p:spPr>
          <a:xfrm>
            <a:off x="4988336" y="5725272"/>
            <a:ext cx="1837193" cy="307777"/>
          </a:xfrm>
          <a:prstGeom prst="rect">
            <a:avLst/>
          </a:prstGeom>
          <a:noFill/>
        </p:spPr>
        <p:txBody>
          <a:bodyPr wrap="square" rtlCol="0">
            <a:spAutoFit/>
          </a:bodyPr>
          <a:lstStyle/>
          <a:p>
            <a:pPr algn="r"/>
            <a:r>
              <a:rPr lang="en-US" sz="1400" dirty="0" smtClean="0">
                <a:solidFill>
                  <a:srgbClr val="00377B"/>
                </a:solidFill>
                <a:latin typeface="Aaux Pro-Black"/>
                <a:cs typeface="Aaux Pro-Black"/>
              </a:rPr>
              <a:t>New York City</a:t>
            </a:r>
            <a:endParaRPr lang="en-US" sz="1400" dirty="0">
              <a:solidFill>
                <a:prstClr val="black"/>
              </a:solidFill>
              <a:latin typeface="Aaux Pro-Black"/>
              <a:cs typeface="Aaux Pro-Black"/>
            </a:endParaRPr>
          </a:p>
        </p:txBody>
      </p:sp>
      <p:sp>
        <p:nvSpPr>
          <p:cNvPr id="42" name="TextBox 41"/>
          <p:cNvSpPr txBox="1"/>
          <p:nvPr/>
        </p:nvSpPr>
        <p:spPr>
          <a:xfrm>
            <a:off x="6856402" y="5248999"/>
            <a:ext cx="2069295" cy="307777"/>
          </a:xfrm>
          <a:prstGeom prst="rect">
            <a:avLst/>
          </a:prstGeom>
          <a:noFill/>
        </p:spPr>
        <p:txBody>
          <a:bodyPr wrap="square" rtlCol="0">
            <a:spAutoFit/>
          </a:bodyPr>
          <a:lstStyle/>
          <a:p>
            <a:r>
              <a:rPr lang="en-US" sz="1400" dirty="0" smtClean="0">
                <a:solidFill>
                  <a:srgbClr val="00377B"/>
                </a:solidFill>
                <a:latin typeface="Aaux Pro-Black"/>
                <a:cs typeface="Aaux Pro-Black"/>
              </a:rPr>
              <a:t>Stony Brook University</a:t>
            </a:r>
            <a:endParaRPr lang="en-US" sz="1400" dirty="0">
              <a:solidFill>
                <a:prstClr val="black"/>
              </a:solidFill>
              <a:latin typeface="Aaux Pro-Black"/>
              <a:cs typeface="Aaux Pro-Black"/>
            </a:endParaRPr>
          </a:p>
        </p:txBody>
      </p:sp>
      <p:sp>
        <p:nvSpPr>
          <p:cNvPr id="56" name="Oval 55"/>
          <p:cNvSpPr/>
          <p:nvPr/>
        </p:nvSpPr>
        <p:spPr>
          <a:xfrm>
            <a:off x="2077016" y="2798104"/>
            <a:ext cx="277826" cy="277826"/>
          </a:xfrm>
          <a:prstGeom prst="ellipse">
            <a:avLst/>
          </a:prstGeom>
          <a:solidFill>
            <a:schemeClr val="tx2"/>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58" name="5-Point Star 57"/>
          <p:cNvSpPr/>
          <p:nvPr/>
        </p:nvSpPr>
        <p:spPr>
          <a:xfrm>
            <a:off x="2110091" y="2817949"/>
            <a:ext cx="218291" cy="218291"/>
          </a:xfrm>
          <a:prstGeom prst="star5">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 xmlns:p14="http://schemas.microsoft.com/office/powerpoint/2010/main" val="3999458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1" y="703745"/>
            <a:ext cx="5734878"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dirty="0" smtClean="0">
                <a:solidFill>
                  <a:srgbClr val="00377B"/>
                </a:solidFill>
                <a:latin typeface="Verdana" pitchFamily="34" charset="0"/>
                <a:ea typeface="Verdana" pitchFamily="34" charset="0"/>
                <a:cs typeface="Verdana" pitchFamily="34" charset="0"/>
              </a:rPr>
              <a:t>SUNY 4E </a:t>
            </a:r>
            <a:endParaRPr lang="en-US" sz="4400" dirty="0">
              <a:solidFill>
                <a:srgbClr val="FF0000"/>
              </a:solidFill>
              <a:latin typeface="Verdana" pitchFamily="34" charset="0"/>
              <a:ea typeface="Verdana" pitchFamily="34" charset="0"/>
              <a:cs typeface="Verdana" pitchFamily="34" charset="0"/>
            </a:endParaRPr>
          </a:p>
        </p:txBody>
      </p:sp>
      <p:pic>
        <p:nvPicPr>
          <p:cNvPr id="5" name="Picture 4" descr="FE Jpegs 1.jpg"/>
          <p:cNvPicPr>
            <a:picLocks noChangeAspect="1"/>
          </p:cNvPicPr>
          <p:nvPr/>
        </p:nvPicPr>
        <p:blipFill>
          <a:blip r:embed="rId4"/>
          <a:stretch>
            <a:fillRect/>
          </a:stretch>
        </p:blipFill>
        <p:spPr>
          <a:xfrm>
            <a:off x="6828118" y="2104447"/>
            <a:ext cx="2157132" cy="2157132"/>
          </a:xfrm>
          <a:prstGeom prst="rect">
            <a:avLst/>
          </a:prstGeom>
        </p:spPr>
      </p:pic>
      <p:pic>
        <p:nvPicPr>
          <p:cNvPr id="6" name="Picture 5" descr="FE Jpegs 2.jpg"/>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4625268" y="2104447"/>
            <a:ext cx="2155203" cy="2155203"/>
          </a:xfrm>
          <a:prstGeom prst="rect">
            <a:avLst/>
          </a:prstGeom>
        </p:spPr>
      </p:pic>
      <p:pic>
        <p:nvPicPr>
          <p:cNvPr id="9" name="Picture 8" descr="FE Jpegs 3.jpg"/>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2423974" y="2104447"/>
            <a:ext cx="2153646" cy="2153646"/>
          </a:xfrm>
          <a:prstGeom prst="rect">
            <a:avLst/>
          </a:prstGeom>
        </p:spPr>
      </p:pic>
      <p:pic>
        <p:nvPicPr>
          <p:cNvPr id="10" name="Picture 9" descr="FE Jpegs 4.jpg"/>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216766" y="2104447"/>
            <a:ext cx="2159560" cy="2159560"/>
          </a:xfrm>
          <a:prstGeom prst="rect">
            <a:avLst/>
          </a:prstGeom>
        </p:spPr>
      </p:pic>
      <p:pic>
        <p:nvPicPr>
          <p:cNvPr id="11" name="Picture 3"/>
          <p:cNvPicPr>
            <a:picLocks noChangeAspect="1" noChangeArrowheads="1"/>
          </p:cNvPicPr>
          <p:nvPr/>
        </p:nvPicPr>
        <p:blipFill>
          <a:blip r:embed="rId8"/>
          <a:srcRect/>
          <a:stretch>
            <a:fillRect/>
          </a:stretch>
        </p:blipFill>
        <p:spPr bwMode="auto">
          <a:xfrm>
            <a:off x="7065818" y="-1"/>
            <a:ext cx="1828800" cy="1190448"/>
          </a:xfrm>
          <a:prstGeom prst="rect">
            <a:avLst/>
          </a:prstGeom>
          <a:noFill/>
          <a:ln w="9525">
            <a:noFill/>
            <a:miter lim="800000"/>
            <a:headEnd/>
            <a:tailEnd/>
          </a:ln>
          <a:effectLst/>
        </p:spPr>
      </p:pic>
      <p:sp>
        <p:nvSpPr>
          <p:cNvPr id="12" name="TextBox 11"/>
          <p:cNvSpPr txBox="1"/>
          <p:nvPr/>
        </p:nvSpPr>
        <p:spPr>
          <a:xfrm>
            <a:off x="6828118" y="2170547"/>
            <a:ext cx="1733991" cy="338554"/>
          </a:xfrm>
          <a:prstGeom prst="rect">
            <a:avLst/>
          </a:prstGeom>
          <a:noFill/>
        </p:spPr>
        <p:txBody>
          <a:bodyPr wrap="square" rtlCol="0">
            <a:spAutoFit/>
          </a:bodyPr>
          <a:lstStyle/>
          <a:p>
            <a:r>
              <a:rPr lang="en-US" sz="1600" dirty="0" smtClean="0"/>
              <a:t>Environment</a:t>
            </a:r>
            <a:endParaRPr lang="en-US" sz="1600" dirty="0"/>
          </a:p>
        </p:txBody>
      </p:sp>
      <p:sp>
        <p:nvSpPr>
          <p:cNvPr id="14" name="TextBox 13"/>
          <p:cNvSpPr txBox="1"/>
          <p:nvPr/>
        </p:nvSpPr>
        <p:spPr>
          <a:xfrm>
            <a:off x="216766" y="4608945"/>
            <a:ext cx="8345343" cy="584775"/>
          </a:xfrm>
          <a:prstGeom prst="rect">
            <a:avLst/>
          </a:prstGeom>
          <a:noFill/>
        </p:spPr>
        <p:txBody>
          <a:bodyPr wrap="square" rtlCol="0">
            <a:spAutoFit/>
          </a:bodyPr>
          <a:lstStyle/>
          <a:p>
            <a:pPr>
              <a:buFont typeface="Arial" pitchFamily="34" charset="0"/>
              <a:buChar char="•"/>
            </a:pPr>
            <a:r>
              <a:rPr lang="en-US" sz="3200" dirty="0" smtClean="0"/>
              <a:t> NYS 2100 Commission</a:t>
            </a:r>
            <a:endParaRPr lang="en-US" sz="3200" dirty="0"/>
          </a:p>
        </p:txBody>
      </p:sp>
    </p:spTree>
    <p:extLst>
      <p:ext uri="{BB962C8B-B14F-4D97-AF65-F5344CB8AC3E}">
        <p14:creationId xmlns="" xmlns:p14="http://schemas.microsoft.com/office/powerpoint/2010/main" val="694456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1" y="295275"/>
            <a:ext cx="5734878" cy="1224170"/>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dirty="0" smtClean="0">
                <a:solidFill>
                  <a:srgbClr val="00377B"/>
                </a:solidFill>
                <a:latin typeface="Verdana" pitchFamily="34" charset="0"/>
                <a:ea typeface="Verdana" pitchFamily="34" charset="0"/>
                <a:cs typeface="Verdana" pitchFamily="34" charset="0"/>
              </a:rPr>
              <a:t>SUNY Health Now</a:t>
            </a:r>
            <a:endParaRPr lang="en-US" sz="4400" dirty="0">
              <a:solidFill>
                <a:srgbClr val="FF0000"/>
              </a:solidFill>
              <a:latin typeface="Verdana" pitchFamily="34" charset="0"/>
              <a:ea typeface="Verdana" pitchFamily="34" charset="0"/>
              <a:cs typeface="Verdana" pitchFamily="34" charset="0"/>
            </a:endParaRPr>
          </a:p>
        </p:txBody>
      </p:sp>
      <p:pic>
        <p:nvPicPr>
          <p:cNvPr id="11"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pic>
        <p:nvPicPr>
          <p:cNvPr id="3075" name="Picture 3" descr="C:\Users\stanleje\Desktop\faster to market\Corbis-42-34231847.jpg"/>
          <p:cNvPicPr>
            <a:picLocks noChangeAspect="1" noChangeArrowheads="1"/>
          </p:cNvPicPr>
          <p:nvPr/>
        </p:nvPicPr>
        <p:blipFill>
          <a:blip r:embed="rId5"/>
          <a:srcRect/>
          <a:stretch>
            <a:fillRect/>
          </a:stretch>
        </p:blipFill>
        <p:spPr bwMode="auto">
          <a:xfrm>
            <a:off x="115170" y="2104447"/>
            <a:ext cx="2157984" cy="2005735"/>
          </a:xfrm>
          <a:prstGeom prst="rect">
            <a:avLst/>
          </a:prstGeom>
          <a:noFill/>
        </p:spPr>
      </p:pic>
      <p:pic>
        <p:nvPicPr>
          <p:cNvPr id="3076" name="Picture 4" descr="C:\Users\stanleje\Desktop\faster to market\laboratory-technician-injecting-liquid-into-a-microtiter-plate.jpg"/>
          <p:cNvPicPr>
            <a:picLocks noChangeAspect="1" noChangeArrowheads="1"/>
          </p:cNvPicPr>
          <p:nvPr/>
        </p:nvPicPr>
        <p:blipFill>
          <a:blip r:embed="rId6"/>
          <a:srcRect/>
          <a:stretch>
            <a:fillRect/>
          </a:stretch>
        </p:blipFill>
        <p:spPr bwMode="auto">
          <a:xfrm>
            <a:off x="2334503" y="2109788"/>
            <a:ext cx="2286000" cy="2000394"/>
          </a:xfrm>
          <a:prstGeom prst="rect">
            <a:avLst/>
          </a:prstGeom>
          <a:noFill/>
        </p:spPr>
      </p:pic>
      <p:pic>
        <p:nvPicPr>
          <p:cNvPr id="3077" name="Picture 5" descr="C:\Users\stanleje\Desktop\faster to market\pharmacy-010sa1.jpg"/>
          <p:cNvPicPr>
            <a:picLocks noChangeAspect="1" noChangeArrowheads="1"/>
          </p:cNvPicPr>
          <p:nvPr/>
        </p:nvPicPr>
        <p:blipFill>
          <a:blip r:embed="rId7"/>
          <a:srcRect/>
          <a:stretch>
            <a:fillRect/>
          </a:stretch>
        </p:blipFill>
        <p:spPr bwMode="auto">
          <a:xfrm>
            <a:off x="4694390" y="2109788"/>
            <a:ext cx="2235748" cy="2011680"/>
          </a:xfrm>
          <a:prstGeom prst="rect">
            <a:avLst/>
          </a:prstGeom>
          <a:noFill/>
        </p:spPr>
      </p:pic>
      <p:pic>
        <p:nvPicPr>
          <p:cNvPr id="3078" name="Picture 6" descr="C:\Users\stanleje\Desktop\faster to market\stock-footage-pills-and-tablets-closeup-of-medicine-and-drugs.jpg"/>
          <p:cNvPicPr>
            <a:picLocks noChangeAspect="1" noChangeArrowheads="1"/>
          </p:cNvPicPr>
          <p:nvPr/>
        </p:nvPicPr>
        <p:blipFill>
          <a:blip r:embed="rId8"/>
          <a:srcRect/>
          <a:stretch>
            <a:fillRect/>
          </a:stretch>
        </p:blipFill>
        <p:spPr bwMode="auto">
          <a:xfrm>
            <a:off x="7004026" y="2104446"/>
            <a:ext cx="2055112" cy="2005735"/>
          </a:xfrm>
          <a:prstGeom prst="rect">
            <a:avLst/>
          </a:prstGeom>
          <a:noFill/>
        </p:spPr>
      </p:pic>
    </p:spTree>
    <p:extLst>
      <p:ext uri="{BB962C8B-B14F-4D97-AF65-F5344CB8AC3E}">
        <p14:creationId xmlns="" xmlns:p14="http://schemas.microsoft.com/office/powerpoint/2010/main" val="694456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1" y="703745"/>
            <a:ext cx="5734878"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dirty="0" smtClean="0">
                <a:solidFill>
                  <a:srgbClr val="00377B"/>
                </a:solidFill>
                <a:latin typeface="Verdana" pitchFamily="34" charset="0"/>
                <a:ea typeface="Verdana" pitchFamily="34" charset="0"/>
                <a:cs typeface="Verdana" pitchFamily="34" charset="0"/>
              </a:rPr>
              <a:t>SUNY Neuroscience</a:t>
            </a:r>
            <a:endParaRPr lang="en-US" sz="4400" dirty="0">
              <a:solidFill>
                <a:srgbClr val="FF0000"/>
              </a:solidFill>
              <a:latin typeface="Verdana" pitchFamily="34" charset="0"/>
              <a:ea typeface="Verdana" pitchFamily="34" charset="0"/>
              <a:cs typeface="Verdana" pitchFamily="34" charset="0"/>
            </a:endParaRPr>
          </a:p>
        </p:txBody>
      </p:sp>
      <p:pic>
        <p:nvPicPr>
          <p:cNvPr id="11"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pic>
        <p:nvPicPr>
          <p:cNvPr id="4098" name="Picture 2" descr="http://www.montgomeryschoolsmd.org/uploadedImages/schools/magruderhs/academies/master-of-science.jpg"/>
          <p:cNvPicPr>
            <a:picLocks noChangeAspect="1" noChangeArrowheads="1"/>
          </p:cNvPicPr>
          <p:nvPr/>
        </p:nvPicPr>
        <p:blipFill>
          <a:blip r:embed="rId5"/>
          <a:stretch>
            <a:fillRect/>
          </a:stretch>
        </p:blipFill>
        <p:spPr bwMode="auto">
          <a:xfrm>
            <a:off x="166580" y="2110421"/>
            <a:ext cx="1881816" cy="2258180"/>
          </a:xfrm>
          <a:prstGeom prst="rect">
            <a:avLst/>
          </a:prstGeom>
        </p:spPr>
      </p:pic>
      <p:pic>
        <p:nvPicPr>
          <p:cNvPr id="4100" name="Picture 4" descr="http://www.hcbe.net/media/332721/technology.jpg"/>
          <p:cNvPicPr>
            <a:picLocks noChangeAspect="1" noChangeArrowheads="1"/>
          </p:cNvPicPr>
          <p:nvPr/>
        </p:nvPicPr>
        <p:blipFill>
          <a:blip r:embed="rId6"/>
          <a:stretch>
            <a:fillRect/>
          </a:stretch>
        </p:blipFill>
        <p:spPr bwMode="auto">
          <a:xfrm>
            <a:off x="2183283" y="2429329"/>
            <a:ext cx="2153646" cy="1614389"/>
          </a:xfrm>
          <a:prstGeom prst="rect">
            <a:avLst/>
          </a:prstGeom>
          <a:noFill/>
        </p:spPr>
      </p:pic>
      <p:pic>
        <p:nvPicPr>
          <p:cNvPr id="4104" name="Picture 8" descr="http://coetech.marquette.edu/wp-content/uploads/2010/05/engineering.jpg"/>
          <p:cNvPicPr>
            <a:picLocks noChangeAspect="1" noChangeArrowheads="1"/>
          </p:cNvPicPr>
          <p:nvPr/>
        </p:nvPicPr>
        <p:blipFill>
          <a:blip r:embed="rId7"/>
          <a:stretch>
            <a:fillRect/>
          </a:stretch>
        </p:blipFill>
        <p:spPr bwMode="auto">
          <a:xfrm>
            <a:off x="4444521" y="2110421"/>
            <a:ext cx="2188597" cy="2252206"/>
          </a:xfrm>
          <a:prstGeom prst="rect">
            <a:avLst/>
          </a:prstGeom>
          <a:noFill/>
        </p:spPr>
      </p:pic>
      <p:pic>
        <p:nvPicPr>
          <p:cNvPr id="4106" name="Picture 10" descr="Man writing math formulas on a blackboard Stock Photo - 14376665"/>
          <p:cNvPicPr>
            <a:picLocks noChangeAspect="1" noChangeArrowheads="1"/>
          </p:cNvPicPr>
          <p:nvPr/>
        </p:nvPicPr>
        <p:blipFill>
          <a:blip r:embed="rId8"/>
          <a:stretch>
            <a:fillRect/>
          </a:stretch>
        </p:blipFill>
        <p:spPr bwMode="auto">
          <a:xfrm>
            <a:off x="6754230" y="2451927"/>
            <a:ext cx="2315882" cy="1563220"/>
          </a:xfrm>
          <a:prstGeom prst="rect">
            <a:avLst/>
          </a:prstGeom>
          <a:noFill/>
        </p:spPr>
      </p:pic>
      <p:sp>
        <p:nvSpPr>
          <p:cNvPr id="20" name="TextBox 19"/>
          <p:cNvSpPr txBox="1"/>
          <p:nvPr/>
        </p:nvSpPr>
        <p:spPr>
          <a:xfrm>
            <a:off x="166580" y="4638676"/>
            <a:ext cx="7272445" cy="584775"/>
          </a:xfrm>
          <a:prstGeom prst="rect">
            <a:avLst/>
          </a:prstGeom>
          <a:noFill/>
        </p:spPr>
        <p:txBody>
          <a:bodyPr wrap="square" rtlCol="0">
            <a:spAutoFit/>
          </a:bodyPr>
          <a:lstStyle/>
          <a:p>
            <a:pPr>
              <a:buFont typeface="Arial" pitchFamily="34" charset="0"/>
              <a:buChar char="•"/>
            </a:pPr>
            <a:r>
              <a:rPr lang="en-US" sz="3200" dirty="0" smtClean="0"/>
              <a:t> Brain Activity Mapping (BAM)</a:t>
            </a:r>
          </a:p>
        </p:txBody>
      </p:sp>
    </p:spTree>
    <p:extLst>
      <p:ext uri="{BB962C8B-B14F-4D97-AF65-F5344CB8AC3E}">
        <p14:creationId xmlns="" xmlns:p14="http://schemas.microsoft.com/office/powerpoint/2010/main" val="694456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1" y="703745"/>
            <a:ext cx="5734878"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SUNY Materials &amp; Advanced Manufacturing</a:t>
            </a:r>
            <a:endParaRPr lang="en-US" sz="3200" dirty="0">
              <a:solidFill>
                <a:srgbClr val="FF0000"/>
              </a:solidFill>
              <a:latin typeface="Verdana" pitchFamily="34" charset="0"/>
              <a:ea typeface="Verdana" pitchFamily="34" charset="0"/>
              <a:cs typeface="Verdana" pitchFamily="34" charset="0"/>
            </a:endParaRPr>
          </a:p>
        </p:txBody>
      </p:sp>
      <p:pic>
        <p:nvPicPr>
          <p:cNvPr id="11"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pic>
        <p:nvPicPr>
          <p:cNvPr id="4098" name="Picture 2" descr="http://www.montgomeryschoolsmd.org/uploadedImages/schools/magruderhs/academies/master-of-science.jpg"/>
          <p:cNvPicPr>
            <a:picLocks noChangeAspect="1" noChangeArrowheads="1"/>
          </p:cNvPicPr>
          <p:nvPr/>
        </p:nvPicPr>
        <p:blipFill>
          <a:blip r:embed="rId5"/>
          <a:stretch>
            <a:fillRect/>
          </a:stretch>
        </p:blipFill>
        <p:spPr bwMode="auto">
          <a:xfrm>
            <a:off x="354761" y="2110421"/>
            <a:ext cx="1505453" cy="2258180"/>
          </a:xfrm>
          <a:prstGeom prst="rect">
            <a:avLst/>
          </a:prstGeom>
        </p:spPr>
      </p:pic>
      <p:pic>
        <p:nvPicPr>
          <p:cNvPr id="4100" name="Picture 4" descr="http://www.hcbe.net/media/332721/technology.jpg"/>
          <p:cNvPicPr>
            <a:picLocks noChangeAspect="1" noChangeArrowheads="1"/>
          </p:cNvPicPr>
          <p:nvPr/>
        </p:nvPicPr>
        <p:blipFill>
          <a:blip r:embed="rId6"/>
          <a:stretch>
            <a:fillRect/>
          </a:stretch>
        </p:blipFill>
        <p:spPr bwMode="auto">
          <a:xfrm>
            <a:off x="2183283" y="2517744"/>
            <a:ext cx="2153646" cy="1437558"/>
          </a:xfrm>
          <a:prstGeom prst="rect">
            <a:avLst/>
          </a:prstGeom>
          <a:noFill/>
        </p:spPr>
      </p:pic>
      <p:pic>
        <p:nvPicPr>
          <p:cNvPr id="4104" name="Picture 8" descr="http://coetech.marquette.edu/wp-content/uploads/2010/05/engineering.jpg"/>
          <p:cNvPicPr>
            <a:picLocks noChangeAspect="1" noChangeArrowheads="1"/>
          </p:cNvPicPr>
          <p:nvPr/>
        </p:nvPicPr>
        <p:blipFill>
          <a:blip r:embed="rId7"/>
          <a:stretch>
            <a:fillRect/>
          </a:stretch>
        </p:blipFill>
        <p:spPr bwMode="auto">
          <a:xfrm>
            <a:off x="4444521" y="2508297"/>
            <a:ext cx="2188597" cy="1456454"/>
          </a:xfrm>
          <a:prstGeom prst="rect">
            <a:avLst/>
          </a:prstGeom>
          <a:noFill/>
        </p:spPr>
      </p:pic>
      <p:pic>
        <p:nvPicPr>
          <p:cNvPr id="4106" name="Picture 10" descr="Man writing math formulas on a blackboard Stock Photo - 14376665"/>
          <p:cNvPicPr>
            <a:picLocks noChangeAspect="1" noChangeArrowheads="1"/>
          </p:cNvPicPr>
          <p:nvPr/>
        </p:nvPicPr>
        <p:blipFill>
          <a:blip r:embed="rId8"/>
          <a:stretch>
            <a:fillRect/>
          </a:stretch>
        </p:blipFill>
        <p:spPr bwMode="auto">
          <a:xfrm>
            <a:off x="6754230" y="2574546"/>
            <a:ext cx="2315882" cy="1317981"/>
          </a:xfrm>
          <a:prstGeom prst="rect">
            <a:avLst/>
          </a:prstGeom>
          <a:noFill/>
        </p:spPr>
      </p:pic>
    </p:spTree>
    <p:extLst>
      <p:ext uri="{BB962C8B-B14F-4D97-AF65-F5344CB8AC3E}">
        <p14:creationId xmlns="" xmlns:p14="http://schemas.microsoft.com/office/powerpoint/2010/main" val="694456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3" descr="Infra 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2" name="Picture 1" descr="Infra Slide A.jpg"/>
          <p:cNvPicPr>
            <a:picLocks noChangeAspect="1"/>
          </p:cNvPicPr>
          <p:nvPr/>
        </p:nvPicPr>
        <p:blipFill>
          <a:blip r:embed="rId4"/>
          <a:srcRect/>
          <a:stretch>
            <a:fillRect/>
          </a:stretch>
        </p:blipFill>
        <p:spPr bwMode="auto">
          <a:xfrm>
            <a:off x="0" y="1001713"/>
            <a:ext cx="2286000" cy="1487487"/>
          </a:xfrm>
          <a:prstGeom prst="rect">
            <a:avLst/>
          </a:prstGeom>
          <a:noFill/>
          <a:ln w="9525">
            <a:noFill/>
            <a:miter lim="800000"/>
            <a:headEnd/>
            <a:tailEnd/>
          </a:ln>
        </p:spPr>
      </p:pic>
      <p:pic>
        <p:nvPicPr>
          <p:cNvPr id="3" name="Picture 2" descr="Infra Slide B.jpg"/>
          <p:cNvPicPr>
            <a:picLocks noChangeAspect="1"/>
          </p:cNvPicPr>
          <p:nvPr/>
        </p:nvPicPr>
        <p:blipFill>
          <a:blip r:embed="rId5"/>
          <a:srcRect/>
          <a:stretch>
            <a:fillRect/>
          </a:stretch>
        </p:blipFill>
        <p:spPr bwMode="auto">
          <a:xfrm>
            <a:off x="2286000" y="2489200"/>
            <a:ext cx="2279650" cy="1493838"/>
          </a:xfrm>
          <a:prstGeom prst="rect">
            <a:avLst/>
          </a:prstGeom>
          <a:noFill/>
          <a:ln w="9525">
            <a:noFill/>
            <a:miter lim="800000"/>
            <a:headEnd/>
            <a:tailEnd/>
          </a:ln>
        </p:spPr>
      </p:pic>
      <p:pic>
        <p:nvPicPr>
          <p:cNvPr id="18" name="Picture 17" descr="Infra Slide C.jpg"/>
          <p:cNvPicPr>
            <a:picLocks noChangeAspect="1"/>
          </p:cNvPicPr>
          <p:nvPr/>
        </p:nvPicPr>
        <p:blipFill>
          <a:blip r:embed="rId6"/>
          <a:srcRect/>
          <a:stretch>
            <a:fillRect/>
          </a:stretch>
        </p:blipFill>
        <p:spPr bwMode="auto">
          <a:xfrm>
            <a:off x="4568825" y="1001713"/>
            <a:ext cx="2303463" cy="1493837"/>
          </a:xfrm>
          <a:prstGeom prst="rect">
            <a:avLst/>
          </a:prstGeom>
          <a:noFill/>
          <a:ln w="9525">
            <a:noFill/>
            <a:miter lim="800000"/>
            <a:headEnd/>
            <a:tailEnd/>
          </a:ln>
        </p:spPr>
      </p:pic>
      <p:pic>
        <p:nvPicPr>
          <p:cNvPr id="19" name="Picture 18" descr="Infra Slide D.jpg"/>
          <p:cNvPicPr>
            <a:picLocks noChangeAspect="1"/>
          </p:cNvPicPr>
          <p:nvPr/>
        </p:nvPicPr>
        <p:blipFill>
          <a:blip r:embed="rId7"/>
          <a:srcRect/>
          <a:stretch>
            <a:fillRect/>
          </a:stretch>
        </p:blipFill>
        <p:spPr bwMode="auto">
          <a:xfrm>
            <a:off x="6870700" y="2495550"/>
            <a:ext cx="2273300" cy="1487488"/>
          </a:xfrm>
          <a:prstGeom prst="rect">
            <a:avLst/>
          </a:prstGeom>
          <a:noFill/>
          <a:ln w="9525">
            <a:noFill/>
            <a:miter lim="800000"/>
            <a:headEnd/>
            <a:tailEnd/>
          </a:ln>
        </p:spPr>
      </p:pic>
      <p:pic>
        <p:nvPicPr>
          <p:cNvPr id="20" name="Picture 19" descr="Infra Slide A copy.jpg"/>
          <p:cNvPicPr>
            <a:picLocks noChangeAspect="1"/>
          </p:cNvPicPr>
          <p:nvPr/>
        </p:nvPicPr>
        <p:blipFill>
          <a:blip r:embed="rId8"/>
          <a:srcRect/>
          <a:stretch>
            <a:fillRect/>
          </a:stretch>
        </p:blipFill>
        <p:spPr bwMode="auto">
          <a:xfrm>
            <a:off x="0" y="1001713"/>
            <a:ext cx="2298700" cy="1493837"/>
          </a:xfrm>
          <a:prstGeom prst="rect">
            <a:avLst/>
          </a:prstGeom>
          <a:noFill/>
          <a:ln w="9525">
            <a:noFill/>
            <a:miter lim="800000"/>
            <a:headEnd/>
            <a:tailEnd/>
          </a:ln>
        </p:spPr>
      </p:pic>
      <p:pic>
        <p:nvPicPr>
          <p:cNvPr id="22" name="Picture 21" descr="Infra Slide C copy.jpg"/>
          <p:cNvPicPr>
            <a:picLocks noChangeAspect="1"/>
          </p:cNvPicPr>
          <p:nvPr/>
        </p:nvPicPr>
        <p:blipFill>
          <a:blip r:embed="rId9"/>
          <a:srcRect/>
          <a:stretch>
            <a:fillRect/>
          </a:stretch>
        </p:blipFill>
        <p:spPr bwMode="auto">
          <a:xfrm>
            <a:off x="4565650" y="996950"/>
            <a:ext cx="2298700" cy="1492250"/>
          </a:xfrm>
          <a:prstGeom prst="rect">
            <a:avLst/>
          </a:prstGeom>
          <a:noFill/>
          <a:ln w="9525">
            <a:noFill/>
            <a:miter lim="800000"/>
            <a:headEnd/>
            <a:tailEnd/>
          </a:ln>
        </p:spPr>
      </p:pic>
      <p:sp>
        <p:nvSpPr>
          <p:cNvPr id="24" name="TextBox 23"/>
          <p:cNvSpPr txBox="1"/>
          <p:nvPr/>
        </p:nvSpPr>
        <p:spPr>
          <a:xfrm>
            <a:off x="93663" y="947738"/>
            <a:ext cx="1171575" cy="954087"/>
          </a:xfrm>
          <a:prstGeom prst="rect">
            <a:avLst/>
          </a:prstGeom>
          <a:noFill/>
        </p:spPr>
        <p:txBody>
          <a:bodyPr wrap="none">
            <a:spAutoFit/>
          </a:bodyPr>
          <a:lstStyle/>
          <a:p>
            <a:pPr fontAlgn="auto">
              <a:spcBef>
                <a:spcPts val="0"/>
              </a:spcBef>
              <a:spcAft>
                <a:spcPts val="0"/>
              </a:spcAft>
              <a:defRPr/>
            </a:pPr>
            <a:r>
              <a:rPr lang="en-US" sz="4000" b="1" spc="-100" dirty="0">
                <a:latin typeface="Helvetica Neue"/>
                <a:cs typeface="Helvetica Neue"/>
              </a:rPr>
              <a:t>64</a:t>
            </a:r>
          </a:p>
          <a:p>
            <a:pPr fontAlgn="auto">
              <a:spcBef>
                <a:spcPts val="0"/>
              </a:spcBef>
              <a:spcAft>
                <a:spcPts val="0"/>
              </a:spcAft>
              <a:defRPr/>
            </a:pPr>
            <a:r>
              <a:rPr lang="en-US" sz="1600" dirty="0">
                <a:latin typeface="Helvetica Neue"/>
                <a:cs typeface="Helvetica Neue"/>
              </a:rPr>
              <a:t>Campuses</a:t>
            </a:r>
            <a:endParaRPr lang="en-US" sz="4000" dirty="0">
              <a:latin typeface="Helvetica Neue Light"/>
              <a:cs typeface="Helvetica Neue Light"/>
            </a:endParaRPr>
          </a:p>
        </p:txBody>
      </p:sp>
      <p:pic>
        <p:nvPicPr>
          <p:cNvPr id="7" name="Picture 6" descr="Infra Slide B copy.jpg"/>
          <p:cNvPicPr>
            <a:picLocks noChangeAspect="1"/>
          </p:cNvPicPr>
          <p:nvPr/>
        </p:nvPicPr>
        <p:blipFill>
          <a:blip r:embed="rId10"/>
          <a:srcRect/>
          <a:stretch>
            <a:fillRect/>
          </a:stretch>
        </p:blipFill>
        <p:spPr bwMode="auto">
          <a:xfrm>
            <a:off x="2286000" y="2490788"/>
            <a:ext cx="2279650" cy="1493837"/>
          </a:xfrm>
          <a:prstGeom prst="rect">
            <a:avLst/>
          </a:prstGeom>
          <a:noFill/>
          <a:ln w="9525">
            <a:noFill/>
            <a:miter lim="800000"/>
            <a:headEnd/>
            <a:tailEnd/>
          </a:ln>
        </p:spPr>
      </p:pic>
      <p:sp>
        <p:nvSpPr>
          <p:cNvPr id="25" name="TextBox 24"/>
          <p:cNvSpPr txBox="1"/>
          <p:nvPr/>
        </p:nvSpPr>
        <p:spPr>
          <a:xfrm>
            <a:off x="2333625" y="2457450"/>
            <a:ext cx="2209800" cy="1200150"/>
          </a:xfrm>
          <a:prstGeom prst="rect">
            <a:avLst/>
          </a:prstGeom>
          <a:noFill/>
        </p:spPr>
        <p:txBody>
          <a:bodyPr wrap="none">
            <a:spAutoFit/>
          </a:bodyPr>
          <a:lstStyle/>
          <a:p>
            <a:pPr fontAlgn="auto">
              <a:spcBef>
                <a:spcPts val="0"/>
              </a:spcBef>
              <a:spcAft>
                <a:spcPts val="0"/>
              </a:spcAft>
              <a:defRPr/>
            </a:pPr>
            <a:r>
              <a:rPr lang="en-US" sz="4000" b="1" spc="-100" dirty="0">
                <a:latin typeface="Helvetica Neue"/>
                <a:cs typeface="Helvetica Neue"/>
              </a:rPr>
              <a:t>6</a:t>
            </a:r>
          </a:p>
          <a:p>
            <a:pPr fontAlgn="auto">
              <a:spcBef>
                <a:spcPts val="0"/>
              </a:spcBef>
              <a:spcAft>
                <a:spcPts val="0"/>
              </a:spcAft>
              <a:defRPr/>
            </a:pPr>
            <a:r>
              <a:rPr lang="en-US" sz="1600" dirty="0">
                <a:latin typeface="Helvetica Neue"/>
                <a:cs typeface="Helvetica Neue"/>
              </a:rPr>
              <a:t>Centers for </a:t>
            </a:r>
            <a:br>
              <a:rPr lang="en-US" sz="1600" dirty="0">
                <a:latin typeface="Helvetica Neue"/>
                <a:cs typeface="Helvetica Neue"/>
              </a:rPr>
            </a:br>
            <a:r>
              <a:rPr lang="en-US" sz="1600" dirty="0">
                <a:latin typeface="Helvetica Neue"/>
                <a:cs typeface="Helvetica Neue"/>
              </a:rPr>
              <a:t>Advanced Technology</a:t>
            </a:r>
            <a:endParaRPr lang="en-US" sz="4000" dirty="0">
              <a:latin typeface="Helvetica Neue Light"/>
              <a:cs typeface="Helvetica Neue Light"/>
            </a:endParaRPr>
          </a:p>
        </p:txBody>
      </p:sp>
      <p:sp>
        <p:nvSpPr>
          <p:cNvPr id="26" name="TextBox 25"/>
          <p:cNvSpPr txBox="1"/>
          <p:nvPr/>
        </p:nvSpPr>
        <p:spPr>
          <a:xfrm>
            <a:off x="4645025" y="952500"/>
            <a:ext cx="2184400" cy="954088"/>
          </a:xfrm>
          <a:prstGeom prst="rect">
            <a:avLst/>
          </a:prstGeom>
          <a:noFill/>
        </p:spPr>
        <p:txBody>
          <a:bodyPr wrap="none">
            <a:spAutoFit/>
          </a:bodyPr>
          <a:lstStyle/>
          <a:p>
            <a:pPr fontAlgn="auto">
              <a:spcBef>
                <a:spcPts val="0"/>
              </a:spcBef>
              <a:spcAft>
                <a:spcPts val="0"/>
              </a:spcAft>
              <a:defRPr/>
            </a:pPr>
            <a:r>
              <a:rPr lang="en-US" sz="4000" b="1" spc="-100" dirty="0">
                <a:latin typeface="Helvetica Neue"/>
                <a:cs typeface="Helvetica Neue"/>
              </a:rPr>
              <a:t>8</a:t>
            </a:r>
          </a:p>
          <a:p>
            <a:pPr fontAlgn="auto">
              <a:spcBef>
                <a:spcPts val="0"/>
              </a:spcBef>
              <a:spcAft>
                <a:spcPts val="0"/>
              </a:spcAft>
              <a:defRPr/>
            </a:pPr>
            <a:r>
              <a:rPr lang="en-US" sz="1600" dirty="0">
                <a:latin typeface="Helvetica Neue"/>
                <a:cs typeface="Helvetica Neue"/>
              </a:rPr>
              <a:t>Centers of Excellence</a:t>
            </a:r>
            <a:endParaRPr lang="en-US" sz="4000" dirty="0">
              <a:latin typeface="Helvetica Neue"/>
              <a:cs typeface="Helvetica Neue"/>
            </a:endParaRPr>
          </a:p>
        </p:txBody>
      </p:sp>
      <p:pic>
        <p:nvPicPr>
          <p:cNvPr id="8" name="Picture 7" descr="Infra Slide D copy.jpg"/>
          <p:cNvPicPr>
            <a:picLocks noChangeAspect="1"/>
          </p:cNvPicPr>
          <p:nvPr/>
        </p:nvPicPr>
        <p:blipFill>
          <a:blip r:embed="rId11"/>
          <a:srcRect/>
          <a:stretch>
            <a:fillRect/>
          </a:stretch>
        </p:blipFill>
        <p:spPr bwMode="auto">
          <a:xfrm>
            <a:off x="6870700" y="2497138"/>
            <a:ext cx="2298700" cy="1485900"/>
          </a:xfrm>
          <a:prstGeom prst="rect">
            <a:avLst/>
          </a:prstGeom>
          <a:noFill/>
          <a:ln w="9525">
            <a:noFill/>
            <a:miter lim="800000"/>
            <a:headEnd/>
            <a:tailEnd/>
          </a:ln>
        </p:spPr>
      </p:pic>
      <p:sp>
        <p:nvSpPr>
          <p:cNvPr id="27" name="TextBox 26"/>
          <p:cNvSpPr txBox="1"/>
          <p:nvPr/>
        </p:nvSpPr>
        <p:spPr>
          <a:xfrm>
            <a:off x="6929438" y="2427288"/>
            <a:ext cx="1160462" cy="954087"/>
          </a:xfrm>
          <a:prstGeom prst="rect">
            <a:avLst/>
          </a:prstGeom>
          <a:noFill/>
        </p:spPr>
        <p:txBody>
          <a:bodyPr wrap="none">
            <a:spAutoFit/>
          </a:bodyPr>
          <a:lstStyle/>
          <a:p>
            <a:pPr fontAlgn="auto">
              <a:spcBef>
                <a:spcPts val="0"/>
              </a:spcBef>
              <a:spcAft>
                <a:spcPts val="0"/>
              </a:spcAft>
              <a:defRPr/>
            </a:pPr>
            <a:r>
              <a:rPr lang="en-US" sz="4000" b="1" kern="0" spc="-190" dirty="0">
                <a:latin typeface="Helvetica Neue"/>
                <a:cs typeface="Helvetica Neue"/>
              </a:rPr>
              <a:t>17</a:t>
            </a:r>
          </a:p>
          <a:p>
            <a:pPr fontAlgn="auto">
              <a:spcBef>
                <a:spcPts val="0"/>
              </a:spcBef>
              <a:spcAft>
                <a:spcPts val="0"/>
              </a:spcAft>
              <a:defRPr/>
            </a:pPr>
            <a:r>
              <a:rPr lang="en-US" sz="1600" dirty="0">
                <a:latin typeface="Helvetica Neue"/>
                <a:cs typeface="Helvetica Neue"/>
              </a:rPr>
              <a:t>Incubators</a:t>
            </a:r>
            <a:endParaRPr lang="en-US" sz="1600" dirty="0">
              <a:latin typeface="Helvetica Neue Light"/>
              <a:cs typeface="Helvetica Neue Light"/>
            </a:endParaRPr>
          </a:p>
        </p:txBody>
      </p:sp>
      <p:pic>
        <p:nvPicPr>
          <p:cNvPr id="47119" name="Picture 16" descr="SUNY Logo White crop 2.png"/>
          <p:cNvPicPr>
            <a:picLocks noChangeAspect="1"/>
          </p:cNvPicPr>
          <p:nvPr/>
        </p:nvPicPr>
        <p:blipFill>
          <a:blip r:embed="rId12"/>
          <a:srcRect/>
          <a:stretch>
            <a:fillRect/>
          </a:stretch>
        </p:blipFill>
        <p:spPr bwMode="auto">
          <a:xfrm>
            <a:off x="7670800" y="0"/>
            <a:ext cx="1144588" cy="825500"/>
          </a:xfrm>
          <a:prstGeom prst="rect">
            <a:avLst/>
          </a:prstGeom>
          <a:noFill/>
          <a:ln w="9525">
            <a:noFill/>
            <a:miter lim="800000"/>
            <a:headEnd/>
            <a:tailEnd/>
          </a:ln>
        </p:spPr>
      </p:pic>
      <p:sp>
        <p:nvSpPr>
          <p:cNvPr id="16" name="TextBox 15"/>
          <p:cNvSpPr txBox="1"/>
          <p:nvPr/>
        </p:nvSpPr>
        <p:spPr>
          <a:xfrm>
            <a:off x="281354" y="4932485"/>
            <a:ext cx="5855677" cy="646331"/>
          </a:xfrm>
          <a:prstGeom prst="rect">
            <a:avLst/>
          </a:prstGeom>
          <a:noFill/>
        </p:spPr>
        <p:txBody>
          <a:bodyPr wrap="square" rtlCol="0">
            <a:spAutoFit/>
          </a:bodyPr>
          <a:lstStyle/>
          <a:p>
            <a:r>
              <a:rPr lang="en-US" sz="3600" b="1" dirty="0" smtClean="0">
                <a:latin typeface="Arial" pitchFamily="34" charset="0"/>
                <a:cs typeface="Arial" pitchFamily="34" charset="0"/>
              </a:rPr>
              <a:t>INFRASTRUCTURE</a:t>
            </a:r>
            <a:endParaRPr lang="en-US" sz="3600" b="1" dirty="0">
              <a:latin typeface="Arial" pitchFamily="34" charset="0"/>
              <a:cs typeface="Arial" pitchFamily="34" charset="0"/>
            </a:endParaRP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State of the State</a:t>
            </a:r>
            <a:endParaRPr lang="en-US" sz="44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169682" y="1856509"/>
            <a:ext cx="8502978" cy="6586418"/>
          </a:xfrm>
          <a:prstGeom prst="rect">
            <a:avLst/>
          </a:prstGeom>
          <a:noFill/>
        </p:spPr>
        <p:txBody>
          <a:bodyPr wrap="square" rtlCol="0">
            <a:spAutoFit/>
          </a:bodyPr>
          <a:lstStyle/>
          <a:p>
            <a:pPr algn="ctr"/>
            <a:r>
              <a:rPr lang="en-US" sz="4000" b="1" dirty="0" smtClean="0"/>
              <a:t>Innovation Hot Spots</a:t>
            </a:r>
          </a:p>
          <a:p>
            <a:pPr algn="ctr"/>
            <a:r>
              <a:rPr lang="en-US" sz="4000" b="1" dirty="0" smtClean="0"/>
              <a:t> </a:t>
            </a:r>
          </a:p>
          <a:p>
            <a:pPr algn="ctr"/>
            <a:r>
              <a:rPr lang="en-US" sz="4000" b="1" dirty="0" smtClean="0"/>
              <a:t>New York State Innovation Venture Capital Fund</a:t>
            </a:r>
          </a:p>
          <a:p>
            <a:pPr algn="ctr"/>
            <a:endParaRPr lang="en-US" sz="4000" b="1" dirty="0" smtClean="0"/>
          </a:p>
          <a:p>
            <a:pPr algn="ctr"/>
            <a:r>
              <a:rPr lang="en-US" sz="4000" b="1" dirty="0" smtClean="0"/>
              <a:t>Innovation NY Network</a:t>
            </a:r>
          </a:p>
          <a:p>
            <a:pPr algn="ctr"/>
            <a:endParaRPr lang="en-US" sz="4000" b="1" dirty="0" smtClean="0"/>
          </a:p>
          <a:p>
            <a:pPr algn="ctr"/>
            <a:r>
              <a:rPr lang="en-US" sz="4000" b="1" dirty="0" smtClean="0"/>
              <a:t>A “New </a:t>
            </a:r>
            <a:r>
              <a:rPr lang="en-US" sz="4000" b="1" dirty="0" err="1" smtClean="0"/>
              <a:t>New</a:t>
            </a:r>
            <a:r>
              <a:rPr lang="en-US" sz="4000" b="1" dirty="0" smtClean="0"/>
              <a:t> York”</a:t>
            </a:r>
          </a:p>
          <a:p>
            <a:endParaRPr lang="en-US" sz="2800" b="1" dirty="0" smtClean="0"/>
          </a:p>
          <a:p>
            <a:endParaRPr lang="en-US" sz="2800" b="1" dirty="0" smtClean="0"/>
          </a:p>
          <a:p>
            <a:endParaRPr lang="en-US" sz="2800" dirty="0" smtClean="0"/>
          </a:p>
          <a:p>
            <a:endParaRPr lang="en-US" dirty="0"/>
          </a:p>
        </p:txBody>
      </p:sp>
      <p:pic>
        <p:nvPicPr>
          <p:cNvPr id="6"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State of the State</a:t>
            </a:r>
            <a:endParaRPr lang="en-US" sz="44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609600" y="1856509"/>
            <a:ext cx="7379855" cy="3816429"/>
          </a:xfrm>
          <a:prstGeom prst="rect">
            <a:avLst/>
          </a:prstGeom>
          <a:noFill/>
        </p:spPr>
        <p:txBody>
          <a:bodyPr wrap="square" rtlCol="0">
            <a:spAutoFit/>
          </a:bodyPr>
          <a:lstStyle/>
          <a:p>
            <a:r>
              <a:rPr lang="en-US" sz="2800" b="1" dirty="0" smtClean="0"/>
              <a:t>Innovation NY Network</a:t>
            </a:r>
          </a:p>
          <a:p>
            <a:endParaRPr lang="en-US" sz="2800" dirty="0" smtClean="0"/>
          </a:p>
          <a:p>
            <a:pPr>
              <a:buFont typeface="Arial" pitchFamily="34" charset="0"/>
              <a:buChar char="•"/>
            </a:pPr>
            <a:r>
              <a:rPr lang="en-US" sz="2800" dirty="0" smtClean="0"/>
              <a:t>Breakdown barriers</a:t>
            </a:r>
          </a:p>
          <a:p>
            <a:pPr>
              <a:buFont typeface="Arial" pitchFamily="34" charset="0"/>
              <a:buChar char="•"/>
            </a:pPr>
            <a:r>
              <a:rPr lang="en-US" sz="2800" dirty="0" smtClean="0"/>
              <a:t>Build collaborations (academics, venture capitalists, business leaders, patent lawyers, other professionals, entrepreneurs) </a:t>
            </a:r>
          </a:p>
          <a:p>
            <a:pPr>
              <a:buFont typeface="Arial" pitchFamily="34" charset="0"/>
              <a:buChar char="•"/>
            </a:pPr>
            <a:r>
              <a:rPr lang="en-US" sz="2800" dirty="0" smtClean="0"/>
              <a:t>Facilitate and grow commercialization process</a:t>
            </a:r>
          </a:p>
          <a:p>
            <a:pPr>
              <a:buFont typeface="Arial" pitchFamily="34" charset="0"/>
              <a:buChar char="•"/>
            </a:pPr>
            <a:r>
              <a:rPr lang="en-US" sz="2800" dirty="0" smtClean="0"/>
              <a:t>Examine regulations</a:t>
            </a:r>
          </a:p>
          <a:p>
            <a:endParaRPr lang="en-US" dirty="0"/>
          </a:p>
        </p:txBody>
      </p:sp>
      <p:pic>
        <p:nvPicPr>
          <p:cNvPr id="6" name="Picture 3"/>
          <p:cNvPicPr>
            <a:picLocks noChangeAspect="1" noChangeArrowheads="1"/>
          </p:cNvPicPr>
          <p:nvPr/>
        </p:nvPicPr>
        <p:blipFill>
          <a:blip r:embed="rId4"/>
          <a:srcRect/>
          <a:stretch>
            <a:fillRect/>
          </a:stretch>
        </p:blipFill>
        <p:spPr bwMode="auto">
          <a:xfrm>
            <a:off x="7065818" y="-1"/>
            <a:ext cx="1828800" cy="1190448"/>
          </a:xfrm>
          <a:prstGeom prst="rect">
            <a:avLst/>
          </a:prstGeom>
          <a:noFill/>
          <a:ln w="9525">
            <a:noFill/>
            <a:miter lim="800000"/>
            <a:headEnd/>
            <a:tailEnd/>
          </a:ln>
          <a:effectLst/>
        </p:spPr>
      </p:pic>
      <p:sp>
        <p:nvSpPr>
          <p:cNvPr id="7" name="TextBox 6"/>
          <p:cNvSpPr txBox="1"/>
          <p:nvPr/>
        </p:nvSpPr>
        <p:spPr>
          <a:xfrm>
            <a:off x="395926" y="5338916"/>
            <a:ext cx="8154185" cy="1754326"/>
          </a:xfrm>
          <a:prstGeom prst="rect">
            <a:avLst/>
          </a:prstGeom>
          <a:noFill/>
        </p:spPr>
        <p:txBody>
          <a:bodyPr wrap="square" rtlCol="0">
            <a:spAutoFit/>
          </a:bodyPr>
          <a:lstStyle/>
          <a:p>
            <a:r>
              <a:rPr lang="en-US" dirty="0" smtClean="0"/>
              <a:t>Organizing members: 	-Dr. Timothy Killeen, President, Research Foundation for 						SUNY, Vice Chancellor, State University of New York</a:t>
            </a:r>
          </a:p>
          <a:p>
            <a:r>
              <a:rPr lang="en-US" dirty="0" smtClean="0"/>
              <a:t>					-Dr. James Simons, President of Euclidean Capital, Founder 						and board chair of Renaissance Technologies, LLC.</a:t>
            </a:r>
          </a:p>
          <a:p>
            <a:r>
              <a:rPr lang="en-US" dirty="0" smtClean="0"/>
              <a:t>					-Dr. David </a:t>
            </a:r>
            <a:r>
              <a:rPr lang="en-US" dirty="0" err="1" smtClean="0"/>
              <a:t>Skorton</a:t>
            </a:r>
            <a:r>
              <a:rPr lang="en-US" dirty="0" smtClean="0"/>
              <a:t>, President of Cornell University</a:t>
            </a:r>
          </a:p>
          <a:p>
            <a:endParaRPr lang="en-US"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SUNY as a  National Leader in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7" name="Rectangle 6"/>
          <p:cNvSpPr/>
          <p:nvPr/>
        </p:nvSpPr>
        <p:spPr>
          <a:xfrm>
            <a:off x="434109" y="1800521"/>
            <a:ext cx="8245196" cy="4524315"/>
          </a:xfrm>
          <a:prstGeom prst="rect">
            <a:avLst/>
          </a:prstGeom>
        </p:spPr>
        <p:txBody>
          <a:bodyPr wrap="square">
            <a:spAutoFit/>
          </a:bodyPr>
          <a:lstStyle/>
          <a:p>
            <a:pPr lvl="0">
              <a:buFont typeface="Arial" pitchFamily="34" charset="0"/>
              <a:buChar char="•"/>
            </a:pPr>
            <a:r>
              <a:rPr lang="en-US" sz="2400" dirty="0" smtClean="0"/>
              <a:t>SUNY has an opportunity to take a national leadership position with this statement on scientific integrity. </a:t>
            </a:r>
          </a:p>
          <a:p>
            <a:pPr lvl="0"/>
            <a:endParaRPr lang="en-US" sz="2400" dirty="0" smtClean="0"/>
          </a:p>
          <a:p>
            <a:pPr lvl="0">
              <a:buFont typeface="Arial" pitchFamily="34" charset="0"/>
              <a:buChar char="•"/>
            </a:pPr>
            <a:r>
              <a:rPr lang="en-US" sz="2400" dirty="0" smtClean="0"/>
              <a:t>The benchmark research displayed in the summary of the top 50 research universities in the U.S. reveals that, while other universities have procedures to respond to allegations of scientific misconduct, very few have proactive statements that set out the expectations for integrity in the conduct of research.</a:t>
            </a:r>
          </a:p>
          <a:p>
            <a:pPr lvl="0"/>
            <a:endParaRPr lang="en-US" sz="2400" dirty="0" smtClean="0"/>
          </a:p>
          <a:p>
            <a:pPr lvl="0">
              <a:buFont typeface="Arial" pitchFamily="34" charset="0"/>
              <a:buChar char="•"/>
            </a:pPr>
            <a:r>
              <a:rPr lang="en-US" sz="2400" dirty="0" smtClean="0"/>
              <a:t>A leader within the Union of Concerned Scientists has indicated that few institutions have a statement on scientific integrity.</a:t>
            </a:r>
          </a:p>
          <a:p>
            <a:pPr lvl="0"/>
            <a:endParaRPr lang="en-US" sz="2400" dirty="0" smtClean="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State of the </a:t>
            </a:r>
            <a:r>
              <a:rPr lang="en-US" dirty="0" smtClean="0">
                <a:solidFill>
                  <a:srgbClr val="00377B"/>
                </a:solidFill>
                <a:latin typeface="Verdana" pitchFamily="34" charset="0"/>
                <a:ea typeface="Verdana" pitchFamily="34" charset="0"/>
                <a:cs typeface="Verdana" pitchFamily="34" charset="0"/>
              </a:rPr>
              <a:t>University</a:t>
            </a:r>
            <a:endParaRPr lang="en-US" sz="44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5016758"/>
          </a:xfrm>
          <a:prstGeom prst="rect">
            <a:avLst/>
          </a:prstGeom>
          <a:noFill/>
        </p:spPr>
        <p:txBody>
          <a:bodyPr wrap="square" rtlCol="0">
            <a:spAutoFit/>
          </a:bodyPr>
          <a:lstStyle/>
          <a:p>
            <a:r>
              <a:rPr lang="en-US" sz="3200" dirty="0" smtClean="0"/>
              <a:t>“Yet another critical component of keeping SUNY competitive is our robust research portfolio. This past year, SUNY and its strategic partner, the SUNY Research Foundation, supported or created nearly 2,300 new companies through its incubators, tech transfer offices, and in partnership with SUNY’s Small Business Development Centers.”</a:t>
            </a:r>
          </a:p>
          <a:p>
            <a:r>
              <a:rPr lang="en-US" sz="3200" dirty="0" smtClean="0"/>
              <a:t>						-Chancellor Nancy L. </a:t>
            </a:r>
            <a:r>
              <a:rPr lang="en-US" sz="3200" dirty="0" err="1" smtClean="0"/>
              <a:t>Zimpher</a:t>
            </a:r>
            <a:endParaRPr lang="en-US" sz="3200" dirty="0" smtClean="0"/>
          </a:p>
          <a:p>
            <a:r>
              <a:rPr lang="en-US" sz="3200" dirty="0" smtClean="0"/>
              <a:t>						  January 15, 2013</a:t>
            </a:r>
            <a:endParaRPr lang="en-US" sz="32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2800" dirty="0" smtClean="0">
                <a:solidFill>
                  <a:srgbClr val="00377B"/>
                </a:solidFill>
                <a:latin typeface="Verdana" pitchFamily="34" charset="0"/>
                <a:ea typeface="Verdana" pitchFamily="34" charset="0"/>
                <a:cs typeface="Verdana" pitchFamily="34" charset="0"/>
              </a:rPr>
              <a:t>SUNY’s Technology Accelerator Fund (TAF)</a:t>
            </a:r>
            <a:endParaRPr lang="en-US" sz="28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519444"/>
            <a:ext cx="7860146" cy="5201424"/>
          </a:xfrm>
          <a:prstGeom prst="rect">
            <a:avLst/>
          </a:prstGeom>
          <a:noFill/>
        </p:spPr>
        <p:txBody>
          <a:bodyPr wrap="square" rtlCol="0">
            <a:spAutoFit/>
          </a:bodyPr>
          <a:lstStyle/>
          <a:p>
            <a:endParaRPr lang="en-US" sz="2000" dirty="0" smtClean="0"/>
          </a:p>
          <a:p>
            <a:r>
              <a:rPr lang="en-US" sz="2800" dirty="0" smtClean="0"/>
              <a:t>Launched in April 2011 to support innovation across the SUNY research community by providing funding for select technologies to accelerate their development and commercialization.</a:t>
            </a:r>
          </a:p>
          <a:p>
            <a:endParaRPr lang="en-US" sz="2800" dirty="0" smtClean="0"/>
          </a:p>
          <a:p>
            <a:r>
              <a:rPr lang="en-US" sz="2800" dirty="0" smtClean="0"/>
              <a:t>The Technology Accelerator Fund Class of 2013 Spring will make several awards of up to $50,000 to accelerate the development and commercialization of select SUNY technologies.  Applications are due March 15, 2013.</a:t>
            </a:r>
          </a:p>
          <a:p>
            <a:endParaRPr lang="en-US" sz="3200" dirty="0" smtClean="0"/>
          </a:p>
        </p:txBody>
      </p:sp>
      <p:sp>
        <p:nvSpPr>
          <p:cNvPr id="6" name="TextBox 5"/>
          <p:cNvSpPr txBox="1"/>
          <p:nvPr/>
        </p:nvSpPr>
        <p:spPr>
          <a:xfrm>
            <a:off x="4976734" y="6017060"/>
            <a:ext cx="3882453" cy="738664"/>
          </a:xfrm>
          <a:prstGeom prst="rect">
            <a:avLst/>
          </a:prstGeom>
          <a:noFill/>
        </p:spPr>
        <p:txBody>
          <a:bodyPr wrap="square" rtlCol="0">
            <a:spAutoFit/>
          </a:bodyPr>
          <a:lstStyle/>
          <a:p>
            <a:r>
              <a:rPr lang="en-US" dirty="0" smtClean="0"/>
              <a:t>			</a:t>
            </a:r>
            <a:r>
              <a:rPr lang="en-US" sz="2400" dirty="0" smtClean="0"/>
              <a:t>www.rfsuny.org/TAF</a:t>
            </a:r>
            <a:endParaRPr lang="en-US" sz="24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SUNY’s Entrepreneur in Residence (EIR) Fund</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3908762"/>
          </a:xfrm>
          <a:prstGeom prst="rect">
            <a:avLst/>
          </a:prstGeom>
          <a:noFill/>
        </p:spPr>
        <p:txBody>
          <a:bodyPr wrap="square" rtlCol="0">
            <a:spAutoFit/>
          </a:bodyPr>
          <a:lstStyle/>
          <a:p>
            <a:endParaRPr lang="en-US" sz="2000" dirty="0" smtClean="0"/>
          </a:p>
          <a:p>
            <a:r>
              <a:rPr lang="en-US" sz="2800" dirty="0" smtClean="0"/>
              <a:t>Launched January 2013, the program provides the funds to secure the time and skills of proven, private-sector entrepreneurs who have both startup experience and expertise that is relevant to particular discoveries in the SUNY research portfolio.</a:t>
            </a:r>
          </a:p>
          <a:p>
            <a:endParaRPr lang="en-US" sz="2800" dirty="0" smtClean="0"/>
          </a:p>
          <a:p>
            <a:r>
              <a:rPr lang="en-US" sz="2800" dirty="0" smtClean="0"/>
              <a:t>Applications are due February 15, 2013</a:t>
            </a:r>
          </a:p>
          <a:p>
            <a:endParaRPr lang="en-US" sz="3200" dirty="0" smtClean="0"/>
          </a:p>
        </p:txBody>
      </p:sp>
      <p:sp>
        <p:nvSpPr>
          <p:cNvPr id="6" name="TextBox 5"/>
          <p:cNvSpPr txBox="1"/>
          <p:nvPr/>
        </p:nvSpPr>
        <p:spPr>
          <a:xfrm>
            <a:off x="3102964" y="6017060"/>
            <a:ext cx="5756223" cy="461665"/>
          </a:xfrm>
          <a:prstGeom prst="rect">
            <a:avLst/>
          </a:prstGeom>
          <a:noFill/>
        </p:spPr>
        <p:txBody>
          <a:bodyPr wrap="square" rtlCol="0">
            <a:spAutoFit/>
          </a:bodyPr>
          <a:lstStyle/>
          <a:p>
            <a:r>
              <a:rPr lang="en-US" sz="2400" dirty="0" smtClean="0"/>
              <a:t>Email </a:t>
            </a:r>
            <a:r>
              <a:rPr lang="en-US" sz="2400" dirty="0" smtClean="0">
                <a:hlinkClick r:id="rId4"/>
              </a:rPr>
              <a:t>EIR@rfsuny.org</a:t>
            </a:r>
            <a:r>
              <a:rPr lang="en-US" sz="2400" dirty="0" smtClean="0"/>
              <a:t> for more information</a:t>
            </a:r>
            <a:endParaRPr lang="en-US" sz="24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SUNY Faculty Research Travel Grant Program</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4339650"/>
          </a:xfrm>
          <a:prstGeom prst="rect">
            <a:avLst/>
          </a:prstGeom>
          <a:noFill/>
        </p:spPr>
        <p:txBody>
          <a:bodyPr wrap="square" rtlCol="0">
            <a:spAutoFit/>
          </a:bodyPr>
          <a:lstStyle/>
          <a:p>
            <a:endParaRPr lang="en-US" sz="2000" dirty="0" smtClean="0"/>
          </a:p>
          <a:p>
            <a:r>
              <a:rPr lang="en-US" sz="2800" dirty="0" smtClean="0"/>
              <a:t>Aims to improve the competiveness of research proposals from SUNY faculty by facilitating interaction with perspective federal sponsors.</a:t>
            </a:r>
          </a:p>
          <a:p>
            <a:r>
              <a:rPr lang="en-US" sz="2800" dirty="0" smtClean="0"/>
              <a:t> </a:t>
            </a:r>
          </a:p>
          <a:p>
            <a:r>
              <a:rPr lang="en-US" sz="2800" dirty="0" smtClean="0"/>
              <a:t>Grants travel funds for faculty to meet with program managers at federal funding agencies. </a:t>
            </a:r>
          </a:p>
          <a:p>
            <a:endParaRPr lang="en-US" sz="2800" dirty="0" smtClean="0"/>
          </a:p>
          <a:p>
            <a:r>
              <a:rPr lang="en-US" sz="2800" dirty="0" smtClean="0"/>
              <a:t>Launch February 2013</a:t>
            </a:r>
          </a:p>
          <a:p>
            <a:endParaRPr lang="en-US" sz="3200" dirty="0" smtClean="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DRAFT </a:t>
            </a:r>
            <a:br>
              <a:rPr lang="en-US" sz="3200" dirty="0" smtClean="0">
                <a:solidFill>
                  <a:srgbClr val="00377B"/>
                </a:solidFill>
                <a:latin typeface="Verdana" pitchFamily="34" charset="0"/>
                <a:ea typeface="Verdana" pitchFamily="34" charset="0"/>
                <a:cs typeface="Verdana" pitchFamily="34" charset="0"/>
              </a:rPr>
            </a:br>
            <a:r>
              <a:rPr lang="en-US" sz="3200" dirty="0" smtClean="0">
                <a:solidFill>
                  <a:srgbClr val="00377B"/>
                </a:solidFill>
                <a:latin typeface="Verdana" pitchFamily="34" charset="0"/>
                <a:ea typeface="Verdana" pitchFamily="34" charset="0"/>
                <a:cs typeface="Verdana" pitchFamily="34" charset="0"/>
              </a:rPr>
              <a:t>Principles of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7" name="Rectangle 6"/>
          <p:cNvSpPr/>
          <p:nvPr/>
        </p:nvSpPr>
        <p:spPr>
          <a:xfrm>
            <a:off x="434109" y="1800521"/>
            <a:ext cx="8245196" cy="3908762"/>
          </a:xfrm>
          <a:prstGeom prst="rect">
            <a:avLst/>
          </a:prstGeom>
        </p:spPr>
        <p:txBody>
          <a:bodyPr wrap="square">
            <a:spAutoFit/>
          </a:bodyPr>
          <a:lstStyle/>
          <a:p>
            <a:pPr lvl="0"/>
            <a:r>
              <a:rPr lang="en-US" sz="2800" b="1" dirty="0" smtClean="0"/>
              <a:t>Transparency</a:t>
            </a:r>
            <a:r>
              <a:rPr lang="en-US" sz="2800" dirty="0" smtClean="0"/>
              <a:t>.</a:t>
            </a:r>
            <a:r>
              <a:rPr lang="en-US" sz="2400" dirty="0" smtClean="0"/>
              <a:t>  Basic research should be open to review and vetting.  Known potential conflicts of interests should be disclosed along with funding sources and affiliations.</a:t>
            </a:r>
          </a:p>
          <a:p>
            <a:pPr lvl="0"/>
            <a:endParaRPr lang="en-US" sz="2400" dirty="0" smtClean="0"/>
          </a:p>
          <a:p>
            <a:pPr lvl="0"/>
            <a:r>
              <a:rPr lang="en-US" sz="2800" b="1" dirty="0" smtClean="0"/>
              <a:t>Independence</a:t>
            </a:r>
            <a:r>
              <a:rPr lang="en-US" sz="2800" dirty="0" smtClean="0"/>
              <a:t>.</a:t>
            </a:r>
            <a:r>
              <a:rPr lang="en-US" sz="2400" dirty="0" smtClean="0"/>
              <a:t>  Researchers must be free of outside influence when conducting or reviewing research.  Many science and technology issues are closely related to a number of public policy issues and priorities, making “high quality objective scientific advice” vital and in the public interest.</a:t>
            </a:r>
          </a:p>
          <a:p>
            <a:pPr lvl="0"/>
            <a:endParaRPr lang="en-US" sz="2400" dirty="0" smtClean="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DRAFT </a:t>
            </a:r>
            <a:br>
              <a:rPr lang="en-US" sz="3200" dirty="0" smtClean="0">
                <a:solidFill>
                  <a:srgbClr val="00377B"/>
                </a:solidFill>
                <a:latin typeface="Verdana" pitchFamily="34" charset="0"/>
                <a:ea typeface="Verdana" pitchFamily="34" charset="0"/>
                <a:cs typeface="Verdana" pitchFamily="34" charset="0"/>
              </a:rPr>
            </a:br>
            <a:r>
              <a:rPr lang="en-US" sz="3200" dirty="0" smtClean="0">
                <a:solidFill>
                  <a:srgbClr val="00377B"/>
                </a:solidFill>
                <a:latin typeface="Verdana" pitchFamily="34" charset="0"/>
                <a:ea typeface="Verdana" pitchFamily="34" charset="0"/>
                <a:cs typeface="Verdana" pitchFamily="34" charset="0"/>
              </a:rPr>
              <a:t>Principles of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6" name="Rectangle 5"/>
          <p:cNvSpPr/>
          <p:nvPr/>
        </p:nvSpPr>
        <p:spPr>
          <a:xfrm>
            <a:off x="614597" y="1800521"/>
            <a:ext cx="8064708" cy="4278094"/>
          </a:xfrm>
          <a:prstGeom prst="rect">
            <a:avLst/>
          </a:prstGeom>
        </p:spPr>
        <p:txBody>
          <a:bodyPr wrap="square">
            <a:spAutoFit/>
          </a:bodyPr>
          <a:lstStyle/>
          <a:p>
            <a:pPr lvl="0"/>
            <a:r>
              <a:rPr lang="en-US" sz="2800" b="1" dirty="0" smtClean="0"/>
              <a:t>Free and Open Communication</a:t>
            </a:r>
            <a:r>
              <a:rPr lang="en-US" sz="2800" dirty="0" smtClean="0"/>
              <a:t>.</a:t>
            </a:r>
            <a:r>
              <a:rPr lang="en-US" sz="2400" dirty="0" smtClean="0"/>
              <a:t>  SUNY researchers and scientists should be free to express their opinions so long as it is clear those opinions are theirs and not SUNY’s or the RF’s.  This is true no matter how controversial the subject and even if there are public policy implications.</a:t>
            </a:r>
          </a:p>
          <a:p>
            <a:pPr lvl="0"/>
            <a:endParaRPr lang="en-US" sz="2400" dirty="0" smtClean="0"/>
          </a:p>
          <a:p>
            <a:pPr lvl="0"/>
            <a:r>
              <a:rPr lang="en-US" sz="2800" b="1" dirty="0" smtClean="0"/>
              <a:t>Accountability</a:t>
            </a:r>
            <a:r>
              <a:rPr lang="en-US" sz="2800" dirty="0" smtClean="0"/>
              <a:t>. </a:t>
            </a:r>
            <a:r>
              <a:rPr lang="en-US" sz="2400" dirty="0" smtClean="0"/>
              <a:t> Researchers and Scientists must have the ability to review, comment, and amend a final version of a document or publication that relies on their research or represents their scientific opinion.  Scientific accuracy is paramount.</a:t>
            </a:r>
            <a:endParaRPr lang="en-US" sz="24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DRAFT </a:t>
            </a:r>
            <a:br>
              <a:rPr lang="en-US" sz="3200" dirty="0" smtClean="0">
                <a:solidFill>
                  <a:srgbClr val="00377B"/>
                </a:solidFill>
                <a:latin typeface="Verdana" pitchFamily="34" charset="0"/>
                <a:ea typeface="Verdana" pitchFamily="34" charset="0"/>
                <a:cs typeface="Verdana" pitchFamily="34" charset="0"/>
              </a:rPr>
            </a:br>
            <a:r>
              <a:rPr lang="en-US" sz="3200" dirty="0" smtClean="0">
                <a:solidFill>
                  <a:srgbClr val="00377B"/>
                </a:solidFill>
                <a:latin typeface="Verdana" pitchFamily="34" charset="0"/>
                <a:ea typeface="Verdana" pitchFamily="34" charset="0"/>
                <a:cs typeface="Verdana" pitchFamily="34" charset="0"/>
              </a:rPr>
              <a:t>Principles of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7" name="Rectangle 6"/>
          <p:cNvSpPr/>
          <p:nvPr/>
        </p:nvSpPr>
        <p:spPr>
          <a:xfrm>
            <a:off x="434109" y="1720840"/>
            <a:ext cx="8245196" cy="4339650"/>
          </a:xfrm>
          <a:prstGeom prst="rect">
            <a:avLst/>
          </a:prstGeom>
        </p:spPr>
        <p:txBody>
          <a:bodyPr wrap="square">
            <a:spAutoFit/>
          </a:bodyPr>
          <a:lstStyle/>
          <a:p>
            <a:pPr lvl="0"/>
            <a:r>
              <a:rPr lang="en-US" sz="2800" b="1" dirty="0" smtClean="0"/>
              <a:t>Information Sharing</a:t>
            </a:r>
            <a:r>
              <a:rPr lang="en-US" sz="2800" dirty="0" smtClean="0"/>
              <a:t>.</a:t>
            </a:r>
            <a:r>
              <a:rPr lang="en-US" sz="2400" dirty="0" smtClean="0"/>
              <a:t>  Sharing information and research data is a key component of the scientific process.</a:t>
            </a:r>
          </a:p>
          <a:p>
            <a:pPr lvl="0"/>
            <a:endParaRPr lang="en-US" sz="2400" dirty="0" smtClean="0"/>
          </a:p>
          <a:p>
            <a:pPr lvl="0"/>
            <a:r>
              <a:rPr lang="en-US" sz="2800" b="1" dirty="0" smtClean="0"/>
              <a:t>Peer Review</a:t>
            </a:r>
            <a:r>
              <a:rPr lang="en-US" sz="2800" dirty="0" smtClean="0"/>
              <a:t>.</a:t>
            </a:r>
            <a:r>
              <a:rPr lang="en-US" sz="2400" dirty="0" smtClean="0"/>
              <a:t>  To ensure the quality of scientific information only qualified and non-conflicted scientists should be used.</a:t>
            </a:r>
          </a:p>
          <a:p>
            <a:pPr lvl="0"/>
            <a:endParaRPr lang="en-US" sz="2400" dirty="0" smtClean="0"/>
          </a:p>
          <a:p>
            <a:pPr lvl="0"/>
            <a:r>
              <a:rPr lang="en-US" sz="2800" b="1" dirty="0" smtClean="0"/>
              <a:t>External Pressure and Bias Eliminated</a:t>
            </a:r>
            <a:r>
              <a:rPr lang="en-US" sz="2800" dirty="0" smtClean="0"/>
              <a:t>. </a:t>
            </a:r>
            <a:r>
              <a:rPr lang="en-US" sz="2400" dirty="0" smtClean="0"/>
              <a:t>External pressure must be absent from the research process.  Scientists and Researchers must be protected from external pressures from private and public sponsors, government officials, and university administrators. </a:t>
            </a:r>
            <a:endParaRPr lang="en-US" sz="24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DRAFT </a:t>
            </a:r>
            <a:br>
              <a:rPr lang="en-US" sz="3200" dirty="0" smtClean="0">
                <a:solidFill>
                  <a:srgbClr val="00377B"/>
                </a:solidFill>
                <a:latin typeface="Verdana" pitchFamily="34" charset="0"/>
                <a:ea typeface="Verdana" pitchFamily="34" charset="0"/>
                <a:cs typeface="Verdana" pitchFamily="34" charset="0"/>
              </a:rPr>
            </a:br>
            <a:r>
              <a:rPr lang="en-US" sz="3200" dirty="0" smtClean="0">
                <a:solidFill>
                  <a:srgbClr val="00377B"/>
                </a:solidFill>
                <a:latin typeface="Verdana" pitchFamily="34" charset="0"/>
                <a:ea typeface="Verdana" pitchFamily="34" charset="0"/>
                <a:cs typeface="Verdana" pitchFamily="34" charset="0"/>
              </a:rPr>
              <a:t>Principles of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6" name="Rectangle 5"/>
          <p:cNvSpPr/>
          <p:nvPr/>
        </p:nvSpPr>
        <p:spPr>
          <a:xfrm>
            <a:off x="719527" y="1800521"/>
            <a:ext cx="7959777" cy="4339650"/>
          </a:xfrm>
          <a:prstGeom prst="rect">
            <a:avLst/>
          </a:prstGeom>
        </p:spPr>
        <p:txBody>
          <a:bodyPr wrap="square">
            <a:spAutoFit/>
          </a:bodyPr>
          <a:lstStyle/>
          <a:p>
            <a:pPr lvl="0"/>
            <a:r>
              <a:rPr lang="en-US" sz="2800" b="1" dirty="0" smtClean="0"/>
              <a:t>Conflict of Interest Policies.</a:t>
            </a:r>
            <a:r>
              <a:rPr lang="en-US" sz="2400" b="1" dirty="0" smtClean="0"/>
              <a:t>  </a:t>
            </a:r>
            <a:r>
              <a:rPr lang="en-US" sz="2400" dirty="0" smtClean="0"/>
              <a:t>Policies and procedures governing disclosure and management of conflicts of interest must be adhered to.  Sources of funding should be disclosed and research must be conducted free of outside interference.</a:t>
            </a:r>
          </a:p>
          <a:p>
            <a:pPr lvl="0"/>
            <a:endParaRPr lang="en-US" sz="2400" dirty="0" smtClean="0"/>
          </a:p>
          <a:p>
            <a:pPr lvl="0"/>
            <a:r>
              <a:rPr lang="en-US" sz="2400" dirty="0" smtClean="0"/>
              <a:t> </a:t>
            </a:r>
            <a:r>
              <a:rPr lang="en-US" sz="2800" b="1" dirty="0" smtClean="0"/>
              <a:t>Thoughtful and Thorough Review of Misconduct Allegations</a:t>
            </a:r>
            <a:r>
              <a:rPr lang="en-US" sz="2800" dirty="0" smtClean="0"/>
              <a:t>.</a:t>
            </a:r>
            <a:r>
              <a:rPr lang="en-US" sz="2400" dirty="0" smtClean="0"/>
              <a:t>   Allegations of “fabrication, falsification, or plagiarism in proposing, performing, or reviewing research or in reporting research results must be reviewed pursuant to campus policies.  Individual </a:t>
            </a:r>
            <a:r>
              <a:rPr lang="en-US" sz="2400" dirty="0" err="1" smtClean="0"/>
              <a:t>whisteblowers</a:t>
            </a:r>
            <a:r>
              <a:rPr lang="en-US" sz="2400" dirty="0" smtClean="0"/>
              <a:t> must be protected from retaliation. </a:t>
            </a:r>
            <a:endParaRPr lang="en-US" sz="24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DRAFT </a:t>
            </a:r>
            <a:br>
              <a:rPr lang="en-US" sz="3200" dirty="0" smtClean="0">
                <a:solidFill>
                  <a:srgbClr val="00377B"/>
                </a:solidFill>
                <a:latin typeface="Verdana" pitchFamily="34" charset="0"/>
                <a:ea typeface="Verdana" pitchFamily="34" charset="0"/>
                <a:cs typeface="Verdana" pitchFamily="34" charset="0"/>
              </a:rPr>
            </a:br>
            <a:r>
              <a:rPr lang="en-US" sz="3200" dirty="0" smtClean="0">
                <a:solidFill>
                  <a:srgbClr val="00377B"/>
                </a:solidFill>
                <a:latin typeface="Verdana" pitchFamily="34" charset="0"/>
                <a:ea typeface="Verdana" pitchFamily="34" charset="0"/>
                <a:cs typeface="Verdana" pitchFamily="34" charset="0"/>
              </a:rPr>
              <a:t>Principles of Scientific Integrity</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6" name="Rectangle 5"/>
          <p:cNvSpPr/>
          <p:nvPr/>
        </p:nvSpPr>
        <p:spPr>
          <a:xfrm>
            <a:off x="719527" y="2068643"/>
            <a:ext cx="7959777" cy="4154984"/>
          </a:xfrm>
          <a:prstGeom prst="rect">
            <a:avLst/>
          </a:prstGeom>
        </p:spPr>
        <p:txBody>
          <a:bodyPr wrap="square">
            <a:spAutoFit/>
          </a:bodyPr>
          <a:lstStyle/>
          <a:p>
            <a:pPr lvl="0"/>
            <a:r>
              <a:rPr lang="en-US" sz="2800" b="1" dirty="0" smtClean="0"/>
              <a:t>Scientific Basis for Public Policy and Discourse</a:t>
            </a:r>
            <a:r>
              <a:rPr lang="en-US" sz="2800" dirty="0" smtClean="0"/>
              <a:t>.</a:t>
            </a:r>
            <a:r>
              <a:rPr lang="en-US" sz="2400" dirty="0" smtClean="0"/>
              <a:t>  When policy makers utilize faculty research or publications as the basis of supporting or rejecting a policy initiative, researchers and the university should make every effort to present or disclose information related to the underlying research, the findings, the scientific approach and process used to develop the underlying scientific information.</a:t>
            </a:r>
            <a:r>
              <a:rPr lang="en-US" baseline="30000" dirty="0" smtClean="0">
                <a:hlinkClick r:id="" action="ppaction://hlinkfile"/>
              </a:rPr>
              <a:t>[1</a:t>
            </a:r>
            <a:r>
              <a:rPr lang="en-US" baseline="30000" dirty="0" smtClean="0">
                <a:hlinkClick r:id="" action="ppaction://hlinkfile"/>
              </a:rPr>
              <a:t>]</a:t>
            </a:r>
            <a:endParaRPr lang="en-US" baseline="30000" dirty="0" smtClean="0"/>
          </a:p>
          <a:p>
            <a:pPr lvl="0"/>
            <a:endParaRPr lang="en-US" sz="2400" baseline="30000" dirty="0" smtClean="0"/>
          </a:p>
          <a:p>
            <a:pPr lvl="0"/>
            <a:endParaRPr lang="en-US" sz="2400" baseline="30000" dirty="0" smtClean="0"/>
          </a:p>
          <a:p>
            <a:pPr lvl="0"/>
            <a:endParaRPr lang="en-US" sz="2400" dirty="0" smtClean="0"/>
          </a:p>
          <a:p>
            <a:r>
              <a:rPr lang="en-US" baseline="30000" dirty="0" smtClean="0">
                <a:hlinkClick r:id="" action="ppaction://hlinkfile"/>
              </a:rPr>
              <a:t>[1]</a:t>
            </a:r>
            <a:r>
              <a:rPr lang="en-US" dirty="0" smtClean="0"/>
              <a:t> United States Department of Agriculture, Secretary’s Memorandum 1074-001, USDA Scientific Integrity Policy p2.</a:t>
            </a:r>
            <a:endParaRPr lang="en-US"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Autofit/>
          </a:bodyPr>
          <a:lstStyle/>
          <a:p>
            <a:r>
              <a:rPr lang="en-US" sz="3200" dirty="0" smtClean="0">
                <a:solidFill>
                  <a:srgbClr val="00377B"/>
                </a:solidFill>
                <a:latin typeface="Verdana" pitchFamily="34" charset="0"/>
                <a:ea typeface="Verdana" pitchFamily="34" charset="0"/>
                <a:cs typeface="Verdana" pitchFamily="34" charset="0"/>
              </a:rPr>
              <a:t>Scientific Integrity- Next Steps</a:t>
            </a:r>
            <a:endParaRPr lang="en-US" sz="3200" dirty="0">
              <a:solidFill>
                <a:srgbClr val="00377B"/>
              </a:solidFill>
              <a:latin typeface="Verdana" pitchFamily="34" charset="0"/>
              <a:ea typeface="Verdana" pitchFamily="34" charset="0"/>
              <a:cs typeface="Verdana" pitchFamily="34" charset="0"/>
            </a:endParaRPr>
          </a:p>
        </p:txBody>
      </p:sp>
      <p:sp>
        <p:nvSpPr>
          <p:cNvPr id="5" name="TextBox 4"/>
          <p:cNvSpPr txBox="1"/>
          <p:nvPr/>
        </p:nvSpPr>
        <p:spPr>
          <a:xfrm>
            <a:off x="434109" y="1800521"/>
            <a:ext cx="7860146" cy="892552"/>
          </a:xfrm>
          <a:prstGeom prst="rect">
            <a:avLst/>
          </a:prstGeom>
          <a:noFill/>
        </p:spPr>
        <p:txBody>
          <a:bodyPr wrap="square" rtlCol="0">
            <a:spAutoFit/>
          </a:bodyPr>
          <a:lstStyle/>
          <a:p>
            <a:endParaRPr lang="en-US" sz="2000" dirty="0" smtClean="0"/>
          </a:p>
          <a:p>
            <a:endParaRPr lang="en-US" sz="3200" dirty="0" smtClean="0"/>
          </a:p>
        </p:txBody>
      </p:sp>
      <p:sp>
        <p:nvSpPr>
          <p:cNvPr id="6" name="Rectangle 5"/>
          <p:cNvSpPr/>
          <p:nvPr/>
        </p:nvSpPr>
        <p:spPr>
          <a:xfrm>
            <a:off x="434109" y="1800521"/>
            <a:ext cx="8245195" cy="3970318"/>
          </a:xfrm>
          <a:prstGeom prst="rect">
            <a:avLst/>
          </a:prstGeom>
        </p:spPr>
        <p:txBody>
          <a:bodyPr wrap="square">
            <a:spAutoFit/>
          </a:bodyPr>
          <a:lstStyle/>
          <a:p>
            <a:pPr lvl="0">
              <a:buFont typeface="Arial" pitchFamily="34" charset="0"/>
              <a:buChar char="•"/>
            </a:pPr>
            <a:r>
              <a:rPr lang="en-US" sz="3600" dirty="0" smtClean="0"/>
              <a:t>The draft statement will be shared with SUNY Vice Presidents for Research, the Faculty Senate, and other selected stakeholders. </a:t>
            </a:r>
          </a:p>
          <a:p>
            <a:pPr lvl="0"/>
            <a:endParaRPr lang="en-US" sz="3600" dirty="0" smtClean="0"/>
          </a:p>
          <a:p>
            <a:pPr lvl="0">
              <a:buFont typeface="Arial" pitchFamily="34" charset="0"/>
              <a:buChar char="•"/>
            </a:pPr>
            <a:r>
              <a:rPr lang="en-US" sz="3600" dirty="0" smtClean="0"/>
              <a:t>Review and update policies with SUNY stakeholders</a:t>
            </a:r>
            <a:endParaRPr lang="en-US" sz="3600" dirty="0"/>
          </a:p>
        </p:txBody>
      </p:sp>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eport Card Map background mock.jpg"/>
          <p:cNvPicPr>
            <a:picLocks noChangeAspect="1"/>
          </p:cNvPicPr>
          <p:nvPr/>
        </p:nvPicPr>
        <p:blipFill rotWithShape="1">
          <a:blip r:embed="rId3">
            <a:extLst>
              <a:ext uri="{28A0092B-C50C-407E-A947-70E740481C1C}">
                <a14:useLocalDpi xmlns="" xmlns:a14="http://schemas.microsoft.com/office/drawing/2010/main" val="0"/>
              </a:ext>
            </a:extLst>
          </a:blip>
          <a:srcRect b="3012"/>
          <a:stretch/>
        </p:blipFill>
        <p:spPr>
          <a:xfrm>
            <a:off x="-6720" y="-1"/>
            <a:ext cx="9150720" cy="6858001"/>
          </a:xfrm>
          <a:prstGeom prst="rect">
            <a:avLst/>
          </a:prstGeom>
        </p:spPr>
      </p:pic>
      <p:sp>
        <p:nvSpPr>
          <p:cNvPr id="16" name="Title 1"/>
          <p:cNvSpPr>
            <a:spLocks noGrp="1"/>
          </p:cNvSpPr>
          <p:nvPr>
            <p:ph type="title"/>
          </p:nvPr>
        </p:nvSpPr>
        <p:spPr>
          <a:xfrm>
            <a:off x="-13252" y="703745"/>
            <a:ext cx="7010951" cy="815699"/>
          </a:xfrm>
          <a:gradFill flip="none" rotWithShape="1">
            <a:gsLst>
              <a:gs pos="0">
                <a:schemeClr val="bg1"/>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a:bodyPr>
          <a:lstStyle/>
          <a:p>
            <a:r>
              <a:rPr lang="en-US" sz="4400" dirty="0" smtClean="0">
                <a:solidFill>
                  <a:srgbClr val="00377B"/>
                </a:solidFill>
                <a:latin typeface="Verdana" pitchFamily="34" charset="0"/>
                <a:ea typeface="Verdana" pitchFamily="34" charset="0"/>
                <a:cs typeface="Verdana" pitchFamily="34" charset="0"/>
              </a:rPr>
              <a:t>SUNY Research Council </a:t>
            </a:r>
            <a:endParaRPr lang="en-US" sz="4400" dirty="0">
              <a:solidFill>
                <a:srgbClr val="00377B"/>
              </a:solidFill>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4"/>
          <a:srcRect/>
          <a:stretch>
            <a:fillRect/>
          </a:stretch>
        </p:blipFill>
        <p:spPr bwMode="auto">
          <a:xfrm>
            <a:off x="162962" y="1720840"/>
            <a:ext cx="8788086" cy="4572000"/>
          </a:xfrm>
          <a:prstGeom prst="rect">
            <a:avLst/>
          </a:prstGeom>
          <a:noFill/>
          <a:ln w="9525">
            <a:noFill/>
            <a:miter lim="800000"/>
            <a:headEnd/>
            <a:tailEnd/>
          </a:ln>
          <a:effectLst/>
        </p:spPr>
      </p:pic>
      <p:pic>
        <p:nvPicPr>
          <p:cNvPr id="6" name="Picture 3"/>
          <p:cNvPicPr>
            <a:picLocks noChangeAspect="1" noChangeArrowheads="1"/>
          </p:cNvPicPr>
          <p:nvPr/>
        </p:nvPicPr>
        <p:blipFill>
          <a:blip r:embed="rId5"/>
          <a:srcRect/>
          <a:stretch>
            <a:fillRect/>
          </a:stretch>
        </p:blipFill>
        <p:spPr bwMode="auto">
          <a:xfrm>
            <a:off x="7065818" y="-1"/>
            <a:ext cx="1828800" cy="1190448"/>
          </a:xfrm>
          <a:prstGeom prst="rect">
            <a:avLst/>
          </a:prstGeom>
          <a:noFill/>
          <a:ln w="9525">
            <a:noFill/>
            <a:miter lim="800000"/>
            <a:headEnd/>
            <a:tailEnd/>
          </a:ln>
          <a:effectLst/>
        </p:spPr>
      </p:pic>
    </p:spTree>
    <p:extLst>
      <p:ext uri="{BB962C8B-B14F-4D97-AF65-F5344CB8AC3E}">
        <p14:creationId xmlns="" xmlns:p14="http://schemas.microsoft.com/office/powerpoint/2010/main" val="69445638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2075</TotalTime>
  <Words>1734</Words>
  <Application>Microsoft Office PowerPoint</Application>
  <PresentationFormat>On-screen Show (4:3)</PresentationFormat>
  <Paragraphs>241</Paragraphs>
  <Slides>23</Slides>
  <Notes>23</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3_Office Theme</vt:lpstr>
      <vt:lpstr>SUNY Policy and Philosophy Around Industry Partnerships</vt:lpstr>
      <vt:lpstr>SUNY as a  National Leader in Scientific Integrity</vt:lpstr>
      <vt:lpstr>DRAFT  Principles of Scientific Integrity</vt:lpstr>
      <vt:lpstr>DRAFT  Principles of Scientific Integrity</vt:lpstr>
      <vt:lpstr>DRAFT  Principles of Scientific Integrity</vt:lpstr>
      <vt:lpstr>DRAFT  Principles of Scientific Integrity</vt:lpstr>
      <vt:lpstr>DRAFT  Principles of Scientific Integrity</vt:lpstr>
      <vt:lpstr>Scientific Integrity- Next Steps</vt:lpstr>
      <vt:lpstr>SUNY Research Council </vt:lpstr>
      <vt:lpstr>SUNY Research Council </vt:lpstr>
      <vt:lpstr>SUNY Research Council </vt:lpstr>
      <vt:lpstr>Slide 12</vt:lpstr>
      <vt:lpstr>SUNY 4E </vt:lpstr>
      <vt:lpstr>SUNY Health Now</vt:lpstr>
      <vt:lpstr>SUNY Neuroscience</vt:lpstr>
      <vt:lpstr>SUNY Materials &amp; Advanced Manufacturing</vt:lpstr>
      <vt:lpstr>Slide 17</vt:lpstr>
      <vt:lpstr>State of the State</vt:lpstr>
      <vt:lpstr>State of the State</vt:lpstr>
      <vt:lpstr>State of the University</vt:lpstr>
      <vt:lpstr>SUNY’s Technology Accelerator Fund (TAF)</vt:lpstr>
      <vt:lpstr>SUNY’s Entrepreneur in Residence (EIR) Fund</vt:lpstr>
      <vt:lpstr>SUNY Faculty Research Travel Grant Program</vt:lpstr>
    </vt:vector>
  </TitlesOfParts>
  <Company>The 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Schillinger</dc:creator>
  <cp:lastModifiedBy>donatoca</cp:lastModifiedBy>
  <cp:revision>250</cp:revision>
  <dcterms:created xsi:type="dcterms:W3CDTF">2012-09-27T02:49:45Z</dcterms:created>
  <dcterms:modified xsi:type="dcterms:W3CDTF">2013-01-23T20:06:21Z</dcterms:modified>
</cp:coreProperties>
</file>