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61" r:id="rId4"/>
    <p:sldId id="257" r:id="rId5"/>
    <p:sldId id="262" r:id="rId6"/>
    <p:sldId id="265" r:id="rId7"/>
    <p:sldId id="263" r:id="rId8"/>
    <p:sldId id="264" r:id="rId9"/>
    <p:sldId id="267" r:id="rId10"/>
    <p:sldId id="266" r:id="rId11"/>
    <p:sldId id="274" r:id="rId12"/>
    <p:sldId id="282" r:id="rId13"/>
    <p:sldId id="281" r:id="rId14"/>
    <p:sldId id="283" r:id="rId15"/>
    <p:sldId id="276" r:id="rId16"/>
    <p:sldId id="279" r:id="rId17"/>
    <p:sldId id="259" r:id="rId18"/>
    <p:sldId id="270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062" y="9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4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BCC1B-96D4-4AA8-B8AA-4B302A134D7D}" type="datetimeFigureOut">
              <a:rPr lang="en-US" smtClean="0"/>
              <a:pPr/>
              <a:t>1/29/2014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5C23CE-B874-414C-936F-D7CD8F3FAA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7853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A724-D2CB-4C71-91E0-1A4269E9B5B5}" type="datetimeFigureOut">
              <a:rPr lang="en-US" smtClean="0"/>
              <a:pPr/>
              <a:t>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76ED-048A-4D58-9E8E-D2A093BD7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5221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A724-D2CB-4C71-91E0-1A4269E9B5B5}" type="datetimeFigureOut">
              <a:rPr lang="en-US" smtClean="0"/>
              <a:pPr/>
              <a:t>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76ED-048A-4D58-9E8E-D2A093BD7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6139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A724-D2CB-4C71-91E0-1A4269E9B5B5}" type="datetimeFigureOut">
              <a:rPr lang="en-US" smtClean="0"/>
              <a:pPr/>
              <a:t>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76ED-048A-4D58-9E8E-D2A093BD7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2985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A724-D2CB-4C71-91E0-1A4269E9B5B5}" type="datetimeFigureOut">
              <a:rPr lang="en-US" smtClean="0"/>
              <a:pPr/>
              <a:t>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76ED-048A-4D58-9E8E-D2A093BD7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949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A724-D2CB-4C71-91E0-1A4269E9B5B5}" type="datetimeFigureOut">
              <a:rPr lang="en-US" smtClean="0"/>
              <a:pPr/>
              <a:t>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76ED-048A-4D58-9E8E-D2A093BD7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2589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A724-D2CB-4C71-91E0-1A4269E9B5B5}" type="datetimeFigureOut">
              <a:rPr lang="en-US" smtClean="0"/>
              <a:pPr/>
              <a:t>1/29/2014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76ED-048A-4D58-9E8E-D2A093BD7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3447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A724-D2CB-4C71-91E0-1A4269E9B5B5}" type="datetimeFigureOut">
              <a:rPr lang="en-US" smtClean="0"/>
              <a:pPr/>
              <a:t>1/29/2014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76ED-048A-4D58-9E8E-D2A093BD7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8040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A724-D2CB-4C71-91E0-1A4269E9B5B5}" type="datetimeFigureOut">
              <a:rPr lang="en-US" smtClean="0"/>
              <a:pPr/>
              <a:t>1/29/2014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76ED-048A-4D58-9E8E-D2A093BD7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4814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A724-D2CB-4C71-91E0-1A4269E9B5B5}" type="datetimeFigureOut">
              <a:rPr lang="en-US" smtClean="0"/>
              <a:pPr/>
              <a:t>1/29/2014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76ED-048A-4D58-9E8E-D2A093BD7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5466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A724-D2CB-4C71-91E0-1A4269E9B5B5}" type="datetimeFigureOut">
              <a:rPr lang="en-US" smtClean="0"/>
              <a:pPr/>
              <a:t>1/29/2014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76ED-048A-4D58-9E8E-D2A093BD7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117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A724-D2CB-4C71-91E0-1A4269E9B5B5}" type="datetimeFigureOut">
              <a:rPr lang="en-US" smtClean="0"/>
              <a:pPr/>
              <a:t>1/29/2014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76ED-048A-4D58-9E8E-D2A093BD7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6952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AA724-D2CB-4C71-91E0-1A4269E9B5B5}" type="datetimeFigureOut">
              <a:rPr lang="en-US" smtClean="0"/>
              <a:pPr/>
              <a:t>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976ED-048A-4D58-9E8E-D2A093BD7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4214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source=images&amp;cd=&amp;cad=rja&amp;docid=Y8ULpsKqZcLOCM&amp;tbnid=r8kaedmbd38aVM:&amp;ved=0CAUQjRw&amp;url=http://treasurehouse.in/workShopsList.jsp?previous&amp;ei=PSnhUrStCs2FkQe8zYDIBQ&amp;bvm=bv.59568121,d.eW0&amp;psig=AFQjCNEPLUh0R9oP50eFjpkfB3J7WesY6Q&amp;ust=1390574261795381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youtu.be/tMRhpjRm_Kk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0"/>
            <a:ext cx="1233054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-62016" y="3010263"/>
            <a:ext cx="6227618" cy="83747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rgbClr val="00B0F0"/>
                </a:solidFill>
              </a:rPr>
              <a:t>Connecting Students to Careers</a:t>
            </a:r>
          </a:p>
        </p:txBody>
      </p:sp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533400" y="3847736"/>
            <a:ext cx="5424055" cy="10156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</a:rPr>
              <a:t>Faculty Senate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January 25, 2014</a:t>
            </a:r>
            <a:endParaRPr lang="en-US" sz="800" dirty="0" smtClean="0">
              <a:solidFill>
                <a:schemeClr val="bg1"/>
              </a:solidFill>
              <a:latin typeface="Calibri" pitchFamily="34" charset="0"/>
            </a:endParaRPr>
          </a:p>
          <a:p>
            <a:endParaRPr lang="en-US" sz="800" dirty="0" smtClean="0"/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533400" y="4863399"/>
            <a:ext cx="7751618" cy="193899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William (Bill) Ziegler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Provost Fellow –SUNY Works 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	Statewide Co-op Curriculum Coordinator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Associate Professor – Binghamton University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Executive Director – Binghamton University Scholars Program</a:t>
            </a:r>
          </a:p>
        </p:txBody>
      </p:sp>
    </p:spTree>
    <p:extLst>
      <p:ext uri="{BB962C8B-B14F-4D97-AF65-F5344CB8AC3E}">
        <p14:creationId xmlns:p14="http://schemas.microsoft.com/office/powerpoint/2010/main" xmlns="" val="169743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90255" y="0"/>
            <a:ext cx="124968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2838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5618" y="0"/>
            <a:ext cx="12344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1219200"/>
            <a:ext cx="4835236" cy="57554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endParaRPr lang="en-US" sz="2000" dirty="0" smtClean="0"/>
          </a:p>
          <a:p>
            <a:pPr lvl="0" algn="ctr"/>
            <a:endParaRPr lang="en-US" sz="2000" dirty="0"/>
          </a:p>
          <a:p>
            <a:pPr lvl="0" algn="ctr"/>
            <a:r>
              <a:rPr lang="en-US" sz="2000" dirty="0" smtClean="0"/>
              <a:t>At the President’s Meeting </a:t>
            </a:r>
          </a:p>
          <a:p>
            <a:pPr lvl="0" algn="ctr"/>
            <a:r>
              <a:rPr lang="en-US" sz="2000" dirty="0" smtClean="0"/>
              <a:t>and </a:t>
            </a:r>
          </a:p>
          <a:p>
            <a:pPr lvl="0" algn="ctr"/>
            <a:r>
              <a:rPr lang="en-US" sz="2000" dirty="0" smtClean="0"/>
              <a:t>the Chief Academic Officers Meeting </a:t>
            </a:r>
          </a:p>
          <a:p>
            <a:pPr lvl="0" algn="ctr"/>
            <a:r>
              <a:rPr lang="en-US" sz="2000" dirty="0" smtClean="0"/>
              <a:t>in October 2013 </a:t>
            </a:r>
          </a:p>
          <a:p>
            <a:pPr lvl="0" algn="ctr"/>
            <a:endParaRPr lang="en-US" sz="2000" dirty="0"/>
          </a:p>
          <a:p>
            <a:pPr lvl="0" algn="ctr"/>
            <a:r>
              <a:rPr lang="en-US" sz="2000" dirty="0" smtClean="0"/>
              <a:t>Chancellor Zimpher introduced SUNY Works and requested all SUNY campus presidents to form </a:t>
            </a:r>
          </a:p>
          <a:p>
            <a:pPr lvl="0" algn="ctr"/>
            <a:endParaRPr lang="en-US" sz="2000" dirty="0"/>
          </a:p>
          <a:p>
            <a:pPr lvl="0" algn="ctr"/>
            <a:r>
              <a:rPr lang="en-US" sz="2000" b="1" dirty="0" smtClean="0">
                <a:solidFill>
                  <a:schemeClr val="accent1"/>
                </a:solidFill>
              </a:rPr>
              <a:t>SUNY Works Leadership Teams</a:t>
            </a:r>
          </a:p>
          <a:p>
            <a:pPr lvl="0" algn="ctr"/>
            <a:r>
              <a:rPr lang="en-US" sz="2000" b="1" dirty="0" smtClean="0">
                <a:solidFill>
                  <a:schemeClr val="accent1"/>
                </a:solidFill>
              </a:rPr>
              <a:t>(details coming up)</a:t>
            </a:r>
          </a:p>
          <a:p>
            <a:pPr lvl="0" algn="ctr"/>
            <a:endParaRPr lang="en-US" sz="2000" b="1" dirty="0">
              <a:solidFill>
                <a:schemeClr val="accent1"/>
              </a:solidFill>
            </a:endParaRPr>
          </a:p>
          <a:p>
            <a:pPr lvl="0" algn="ctr"/>
            <a:endParaRPr lang="en-US" sz="2000" b="1" dirty="0" smtClean="0">
              <a:solidFill>
                <a:schemeClr val="accent1"/>
              </a:solidFill>
            </a:endParaRPr>
          </a:p>
          <a:p>
            <a:pPr lvl="0" algn="ctr"/>
            <a:endParaRPr lang="en-US" sz="2000" b="1" dirty="0" smtClean="0">
              <a:solidFill>
                <a:schemeClr val="accent1"/>
              </a:solidFill>
            </a:endParaRPr>
          </a:p>
          <a:p>
            <a:pPr lvl="0" algn="ctr"/>
            <a:endParaRPr lang="en-US" sz="2400" b="1" dirty="0" smtClean="0"/>
          </a:p>
          <a:p>
            <a:pPr lvl="0" algn="ctr"/>
            <a:endParaRPr lang="en-US" sz="2400" b="1" dirty="0"/>
          </a:p>
        </p:txBody>
      </p:sp>
      <p:pic>
        <p:nvPicPr>
          <p:cNvPr id="3076" name="Picture 4" descr="https://lh6.googleusercontent.com/-rVhkYGwRfGM/UoL-3juczbI/AAAAAAAAECU/oKwkSdCAkac/w354-h532-no/DSC006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066800"/>
            <a:ext cx="4107873" cy="619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0145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5618" y="0"/>
            <a:ext cx="12344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89364" y="48466"/>
            <a:ext cx="8229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	 </a:t>
            </a:r>
            <a:r>
              <a:rPr lang="en-US" sz="3200" b="1" dirty="0" smtClean="0">
                <a:solidFill>
                  <a:schemeClr val="bg1"/>
                </a:solidFill>
              </a:rPr>
              <a:t>	</a:t>
            </a:r>
            <a:r>
              <a:rPr lang="en-US" sz="1600" b="1" dirty="0" smtClean="0">
                <a:solidFill>
                  <a:schemeClr val="bg1"/>
                </a:solidFill>
              </a:rPr>
              <a:t>Posted </a:t>
            </a:r>
            <a:r>
              <a:rPr lang="en-US" sz="1600" b="1" dirty="0">
                <a:solidFill>
                  <a:schemeClr val="bg1"/>
                </a:solidFill>
              </a:rPr>
              <a:t>on January 13, 2014</a:t>
            </a:r>
            <a:endParaRPr lang="en-US" sz="1600" b="1" dirty="0" smtClean="0">
              <a:solidFill>
                <a:schemeClr val="bg1"/>
              </a:solidFill>
            </a:endParaRPr>
          </a:p>
          <a:p>
            <a:r>
              <a:rPr lang="en-US" sz="3200" b="1" dirty="0" smtClean="0">
                <a:solidFill>
                  <a:schemeClr val="bg1"/>
                </a:solidFill>
                <a:latin typeface="Antique Olive" panose="020B0603020204030204" pitchFamily="34" charset="0"/>
              </a:rPr>
              <a:t>ALBANY TIMES UNION</a:t>
            </a:r>
            <a:endParaRPr lang="en-US" b="1" dirty="0" smtClean="0">
              <a:solidFill>
                <a:schemeClr val="bg1"/>
              </a:solidFill>
              <a:latin typeface="Antique Olive" panose="020B0603020204030204" pitchFamily="34" charset="0"/>
            </a:endParaRPr>
          </a:p>
        </p:txBody>
      </p:sp>
      <p:sp>
        <p:nvSpPr>
          <p:cNvPr id="2" name="AutoShape 2" descr="data:image/jpeg;base64,/9j/4AAQSkZJRgABAQAAAQABAAD/2wCEAAkGBxQHEhMUEBMWFhUXFx8aGRYYGSEgHhwdHx0fHB4hIh0gHygiJB8lHhwcITIhJSkrLy4uHSAzODMsNyotLywBCgoKBQUFDgUFDisZExkrKysrKysrKysrKysrKysrKysrKysrKysrKysrKysrKysrKysrKysrKysrKysrKysrK//AABEIAMIBAwMBIgACEQEDEQH/xAAcAAEAAwEBAQEBAAAAAAAAAAAABQYHBAMCAQj/xABDEAABAwIFAgQEAwUGBQMFAAABAgMRAAQFBhIhMQdBEyJRYRQyQnEVYoEjJFKRoRYzNHKCsUSSosHRJTVDCBdj4fD/xAAUAQEAAAAAAAAAAAAAAAAAAAAA/8QAFBEBAAAAAAAAAAAAAAAAAAAAAP/aAAwDAQACEQMRAD8A3GlKUClKUClKUClKUClKUClKUClKUCleVzcItUlTi0oSOVKIAH6mqRjnVrDsMOhtxVy5wEW6dUk7DzbJP6EmgvlCYrLxmbHsf/weHN2qDw5cq8wHrpOk/wDQa/B00vcdg4virriT8zDHlR/2Sf8AkFBcMWzvh+ESH7xlJHKQrUr/AJUyf6VEYJ1TscdvGrS2Lq1OaoXo0o8qSr6iFcJP0104T0xwvCx5bNtZ7l2XJ/RZIH6AVW+rdkMvKw7EbdsJFo+ErShIA8NfOw4GxT/roNTpXla3KbxCHG1BSFpCkqHBSRII9iK9aBSlKBSlKBSlKBSlKBSlKBSlKBSlKBSlKBSlKBSlKBSlKBSqzm7PdllIfvLsuRIZR5nD6eWdgfVRAqnfF41n+fAH4ZZnbWoHxlj1HBHY7af8xoLfnDPlnlIAPrKnT8rLcKcP6TsPckT2mqmnFMeziZtWkYdbnhx0S4of5SCd+flH+Y1Ysp9NbLLSw6lKnrjnx3jqVJ5IHAPvE+9XKgzO26QNXig5il3cXrnopZSjfmBJUP0UPtV2wTLVpgAi1t22vdKfMfuo+Y/qa67rEm7Zp53VqSylRXogkaBKhH8UdqzzKWa8Uzu8h+2aYt7BLkLKzrcWAfMNuFRHYATyrig06obM2ZWMspaVcaoddS0nSJ8yp3PsADNVnJ2a7gYhdYdienxgouW6wAEra7AesDccn5gd071DqdnK2zhhZdtCoLtrtuUrAChssJVEnyneO+xBigmsxYpf5pxV6ww65+EbtmwpxyAVLWdJ2+qIUBtA2VMyK0fEsNRirC2Lga0OI0L7TIgn2PcRwaq2aunFnmlwXKy4xcFIl5lWkmBAkEEGNhIgwAJ2FRPSjFrgXN/YP3PxaLUp8O4O5MyCkmTMH1JghQniA8+l185ly5fwa7JJaly2WfraJmP66o7ecfTWoVnHWDBnG0s4naD94slazH1NcqB9huSP4SurrlvGm8xWzNyz8jiZjuk8FJjukyD9qCSpSlApSlApSlApSlApSlApSlApSlApSlApSlApXw86lhJUtQSkCSomAB7k1nGOdTVXzqrXA2DeP8F0f3KPfVwR7khPG54oLdmvNlrlNrxLtzTPyoG61n0Sn/uYA7kVRDimM5+2s0HDrQ//ADOD9qsflHPv5Y/z1KZT6b+C8bzFnBd3iiCCrdtuOAkHYkHgwANoAiTodBTco9NrPLKvFCS/cTJfe8ypPJSOEnc7jf3NXBTgSQCQCeBO5jmKr2d8wvZbZQ6xZruhrhxKDBQmCdUBKif5QO5FZjnHO9pjb2D31o9C2bnS6yrZaUr0lUj0ASRqTI83NBuNZnmvPjuUMYaauiPgXmkwQkfs1SQVSBJgjcehECRvplZR1/wxDrNncuIKkMvhLoBiW1xq3HugCfzUHpkV0YDjeIWcy1dAXbBkEGd1R6zqI+zdVm2wW8scYucLs7o2lu6v4oFI82iJ0tx6TpiRsjeYg8+L5PvskXlld2hdvbVtY8PQCpaG1GSggfSpKlAKHlk8JkA6Pn/IS8zP29za3RtX2kqbLiQSShQI2IIII1K7/UeKDx6p5XXijKLqzJ+Os4W2pPzKA3Ukgcn6gI5kfUaybBOmFxjuFourNR8ValBbCjpDiArylJMCQQedj6iN9mwHBLHpmy4ty4I8UguPPr3WoTED13OwBJ7zUC/1MucwrU1gVit+NjcujS2k/Yx233UD+U0FpxfK7WP4ezb4mf7tCFOKQvSA4lGlRn+GSrmqdaZxwfIaDb4WhVy6o/KzKytUbS4diPZMxvAroa6aXWYlBzHL9bo5+GZOlsf0A9pCQfzVZXHMK6dNb+BbAjYAS4sD+bi/vvQTmC3asXtm3HmFMqcRKmXNymdiD/8AsDY7gcVmmWH/AP7b4m5h70iyu1a7VZOyVmAUT94T9wg/UTUvhHWCzxK4baLbzKHSUtvupAQtQMRMmBuN/cTFT/UDKiM4Wa2DCXB5ml/wrHH6H5T7GgstKovS7Ny8bbXa3gKL618jqFcqA2C/f0MbTB4UKvVApSlApSlApSlApSlApSlApSlAr4deSwJWoJHqTH+9fdfzj1Zx57Nl69ao8EtWWtaQlRJc0hPibgwVBOo6REBKhJNBt+LZ1sMHEv3jKdp0hQUr/lTKv6VTrjqo5jRU3gli7dKG3jLGloGNif8AwoortyJkzB8Qtmbq3s21BxIVDpLmlXCkwskSlQI47VdL69t8vslbqm2GUbSYSkegA9fYUGeNdO73NKg5jt4VIBkWrB0oH3MAfyBP5q0LA8Et8AaDVo0lpsdk9z6kncn3JJqEwbqPhuNuhli6SXCYSlSVo1H0BWkAk9hMms+vc/P5Mxy7au1uO2a1JJBk+ElSUlKkDskTBSOY7nkNLzFm5nLr9qzcJcHxKihLgT5Eq2ACjO0kjgH1MCq5mPMd1lXF7f4hwKw+7htI0geC4IElUTuSDueFK28lSPUjBU5ywtfw5C1BIfYUneVJEjSfzJJT/qqCKh1Sy+eFXCU+0h9of01j+jlBqFZf1iyJa3llc3bLCU3LadetHl1AEFeoDYnRqMkTtzUTgeP45m+3ZZtWRapShKHbx2dSimASgEcmDMA7/UmtSy1hi8Itm2Xn13K0g6nnPmVJJ7kmBMCSTA5oPnKeI/i1lavHlxlCj9ykT/Wa6cZwlnHGVsXLYcaX8ySSJgyNwQQQQDINVzNnUayysfCWsuv8BhkalT2B7J5GxM77A1XE4jj2cT+wZRhjBHzueZ0/YET6fSn70F4xfHbPKDKQ+6hlCEhKET5iEiAEp+Y7CKoi874lnPyYJaFlo7fGXEAD3SNx/LX9hUtl3pPZ4erxbwqvbg7qcf8AMCf8hJn/AFFVWzHcetstNeJdOoaQBCQeTHZKRuo+wFBTcI6TtKcD+KvuX7/P7QkNjvATJJHsTHtV3u7q3y8xqcU2ww2I7JSPQAf7AVniupV5mElODYa44kmBcP8Alb53MbD/AK59u1euHdMncacTcY9dKuljdLCPK0j22ifsAnjeaDmuc732d1qZwFrQyDC714QB66QQfbsVb8J5qYy50rtcPX416pd7cmCXHzqTPsgk/wDUVfpU1jeacPyY2EOuttBIhLKANUdgG07gfoBXo5cNZ3w534R7yXDS0JcEykkFO42IIPIoKH1WzHZ420cNtWTeXJP7MMAEMqBidQ7jcEDaJBKamelObV3yFWF/KL628ikr+ZaRwoepA5ImRCt5rh6FFm2Yftiyhq8t3Ch8geZY1HSSeSAZTHAj3qV6mZNXi4ReWHkv7c6m1J2LgH0H1PpO3IOxoPHqLlB551GJYWdF8yN0jh5A+kjuqNvcbdhE3kLObWcWdSRoeRs8yfmQr/cpJmD+h3Brz6fZ0bzcyZHh3LXlfZOxSrgkA76SQftwagM+5SfsLhOK4On95R/fMjh9HfYcq9R3gEeYCQ0qlVnI+dWM4tFTUodRs6wr50H/ALpnhX84MirNQKUpQKUpQKUpQKUpQKUrP82dTmcPcctLJt26vASjw20mEq9yQZj2B94oPrqjnNOEtKtLYqXfXA8Ntto+dBVtqJ7c7Dk9o3IyfD8PSzhouGGQi+wu6PxKeStBVB1QflGnSRxCXPU1P9NtWSMQ8PGLcIfu/M1drOo6lHzIKpKRqJ3jcEiZChE31Cw85PvfxJDfiWdyPAvmu0K8uqONx/1bfXQefR7FEYXd3Fign4d9IurSf4FCSnc8gbH3bXVo6x5b/tFhrukEuMftkRJnSDqEDmUzHvFYop9WVLhrQor+BeDrLgj9rZvEHYxuDq/QvL9Nv6csrpGINocbIUhxIUkjgpUJH9DQZf8A2fs894Ih9phpl9LJUlbSAgodbBBHlHyEpO3oQRvBrOhc3mZX7LwQ2Xr6yNstTu4V4a1pWsyD5tLaVTBM8CYqYuHrvLL+I4LYNqPxLySyreG23B5zPpp0p1dtKjzWoYN05t8M/DlBbniWSVhJBACy5JWVCCY1FRABHMGaCv5SwTEun9yzaom8sHVCVDYsKPzKgnZMyY3B9lEzcMr5Qby0/eOsuL03Kwvwj8qDuTp+5V/IAdq+M3Z8s8piLhzU4eGW4U4f9M7D3UQKqAxLHM8b2racNtTw45u6oeoESOx2CedlGgt+cM+WeUR+8uS5EhlHmcP6TsPdRAqn+LjXUCNA/DLM8qM+Mse3Ch2/gG/KqsGU+ndrlSbheq5uQCpVw4NSpjfQneJ37lW/NQ2C9cbC/VpfQ7bnfzKAUnaY3SZkj2iTz3oLLlTItlk5JW0jU7BK33PM4e5gxsPZI37zXnbdRrLEbW4uLV3xCw2pxTUELhI/hO8cebgTVVwXO2MZpfYVaWSGrNxZPiuAkFtJgyoHZWxAAG5PoJqZ6dZFOWLvEHlttBLrh+HUk+ZLRUpRTEbD5BH5T7UFSwBvMZtWr23uEvh4lw2rsTpUTpgqiEkQrSFpgRU7nLJl5mXCmjdFteI2+pxJQBpVJktxGkkpCe0FSR2k1qFKDDsuIxHqi24tV+m0bZ8gt7cKSQsA6dYBBCTt3PBgCK+cu4xjeZCrDEvN2rlqkIfeWSXlCSJB3k6dPmETsdXmFWPPGXH8sXJxbCUkq/4q2HDqfqUAO/cx383MzGZheTmBLOO4JJuGIFwz9SkAeZKkjkgbbcp3B8ooLXlnpdY4GQ44j4l+ZU8/5iVTMhJlIM99z71Qsy29702u1M4a421a4gsBtTgJSw4SAd9wnnkg+WNvLNa1lHM7GbLdL9urY7KQfmQrulXv79xvVQ6+3AZwzSWPEC3UjxDMMnche288pHbzfoQqWL4MvpTc2eIKulXCnVFF2FqGpYVuSkHzECJkk+ZKfWBuNldovm0OtKCkLSFJUOCkiQf5Vl2V+klveW4dv31XjzrICXQtRQhJT5S2SZVAOxVtsISK6uleNOYO4vBr/Z9ifAX2da5EE8wNx+Xb6TQefU7BHMvPIxnDwA4yf3lsbB1swCTHoNjtxCuU76Jg2Joxlhp9kyh1AWn7EcH3HB9xVYzv1AssBCrdybh5YKPhmvMo6hEK7JmeDvvsDXJ0Vwy4wbDg3dpLZU6pbTa/nS2QDBECDq1KiO/big+c89PzeufHYYs29+gEgp2S6fRQ4k8SdjMKBG46en+fPx8qtb1Hw9+1stpW2uPqSD7bkem4kVeKp+e8gtZr0OpUWLtuC1cI5EbgKiJAO43kHg8ghcKVlVln69yeQzj9uopmE3rI1IUOJUBtP2g/lrRsGxq3x1sOWryHUeqTMexHIPsQDQd9KUoFKUoFKUoM3z/n24sLxrDcObT8U6B+1dICE6uIB2UYB3/QBR2qsYzkjEMpD8XTdG4vELC7hIEJU1ACgO6gAN9h5dwAUidLzvky3zizofEOJnwnk/Mg/wDdPqk7H2MEV3ppmV4LcwrFCfjGAdKlb+M32M/UQCPcp35CqCTxSytuqWFgoiHE6m1ndTTg23j0MpUByJ9jURkDFv7T2txhWJg/EsJLLqVcrb+ULB5JG3m9dKvqqLtFHpTiXhK/9svV6kKPDLp2iew4G/06TJ0mu/q1hTmDuM4zZCHrcgPJHDjR23+06Sf4TM+UUGXYpYLtWnWHhqusMcKVdi7ZrMH1MJUsH2Q97VoXSDMpwxacMfWFIUjxbJ6f7xtUnTvwoebbsUrT2FenUW0+Obtccw9Id0Nftmzw7bqB1BQ9gpSVdwDP01RcHw9rEymxDhQHCbjCrkmChZPmZWoTB1JgxwtEidQkP6HxfEG8HZduHZCG0FSiBJgb8VmTmP4r1E8mHNKsbNXN25s4pO3yR7T8s8fOKnum+c14zrs78eHf2/lcQdvEA+sDj7xtuCNjt79UMavctMtXVmELaaX+8NkbqQYAg/SAZkj1B4BFBGN5awzpeyb19K3nQoAvrGtZUon5R8qTzvz6k10546nMZftGX7coecfCFNtFcHQoE61J+YJ8unjnaqjkm8xHqBdvOXXjIsHmHQlEAsmf2QTJAkpOpUjzSj0qWyR0wDtsprGrZta21KbZWlZ1eFyDqQobaiop1bgGCBxQQyM4Yphd03iV62tuweUhoshWtKUlAIcQB6mVaok7p9K0ZHTzDw5cOKtkrNwoKWle6dQJMpB+Ukknb19KsVnZosmkNNpAbbSlKU8wEgBI39IFR2asz2+VWFPXK4A4QI1rPYJE7n+g5MCglbdhNslKG0hKUgBKUiAANgABsAK5cRxljC2i8+82hsfWpQifQep7QN6yvEuqdxmFs2eH2L7d67KRr4bbI/vJ2gwdiQAOZPBr+KZVwzJDlu1cIucQuijWq2bV+zTtKlaUgKjYkJJMhJJ2oLe5n7EMzvOpwG2acYZ2U+9IC1HsmVJj7bmNzEgV6WONuZGDtxjuIB154gJtGvMG4k+VO0bHcwBsJKjFRFnnFzF2k2WWbFTI+t5xIShmfm7qGrfkknbYHaJPCss4Rkb94vrlD12glSnXXJVr5OlrUSVdxIUqd59A1BlwPJSoTCgCJEHffisvzrlV3KjxxXBxCk73NsPldRypQA79yP8AUIIM27I+bP7XtuOot3WWguG1Of8AyD+IfY7dx78xZaDDnX04fpxzA5LKj+/WYPy91Ep7RJM9pCh5Sa1XD761zxZlSIdYeSUqSeR6pUOyh/TYjsaz7M9meml+MQtkH4G5IRdspGyCTssDiNyR76k7ahVbxDGm8oYiDl11Nwm6B12aApSErjylJG3JnSDKYI2BEBNYRmU9Jn37C/U45ahJdtFgSqCT5Ow3M+gBB7K287nL+IdULhq7dbGHsNyG1b+OpBO/ofWCdIEmJkk/j1m1kdPx+Ln43FXiPCYJB0k8BIg/LxqAgQAn1Pa1ljHc2NI+OvUsMPnU8wlOlxCJ2SIT3HZSttpkyKCIsrpnBnlWeXLVT93r8Ny/dGtKOdR1RAGx3gAwdlbVdssdPXWLpF7il4u6uUToA8rbciDA/wDASPY1assZct8rMBi1RpQDJJ3UpR5Uo9zsP5ACAKlqBXNiN8jDGnHnTpbbQVrMEwlIkmBudh2qBV1Bw1Lq2TeNBaNWoGQBpnUNRGkkQdgZqk3eN4y++9fYcEXeHK0lpvbzo2CtKdnAtKgpJCu5OxjYLFgHUzD82vmzQlZKwdPitjQ4ACSBuewOygOK4Md6Wi2c+JwR42VyPpBPhL9iN9IntBT+XvUd0UbcxNd29cMKDaHibUvDUtor1eKlCyAQI0AxAn7mtVaukOqUhK0laY1JCgSmeJHIn3oM1s+pj+ALSzj1otgkwLlsamle+0+n0lR34FaNhmJNYs2Hbd1DrZ4UhQI+0juPSvu9s279Cm3kJcQoQULAIP3BrOMT6aPYG4q5wC4Nu4d1W6zLS/beY77EHnYpoNOpVByb1EGIumzxJv4S+SY0K2Q57oJ7nsmTO0FXa/UClKUCqR1IyWrMCUXNmrw7+38zLg21RvoJ9JmJ2BJ7E1d6UGbYNibXVXD37S7R4V035XWzyhxPyuJHMatiDx5kmRuXS7GDirFxheIibi2CmloV/wDIz8oO/IAOme4KD9VfnUnLLtg6nFsLBF01HjNp4eb7yO5A2PcjjdIqJxg/2tQ1jWBKi8YADrHdaRyhSe5iY/iTwZAoOrpldnLFzcYJeHYKUu1UrhxtUkpG0GRKo9fEHaqnjeURht67hhOht8l/DXiY8J7u3q5AUQEHn5WjzVoxd1vqlZIusPPhYjZqC0oJAWlQ3KCTylUSlXEiDHmA+Ly4HVbDT4Y8LE7NWrw/lUlxPIE7hK47/KoCeJoIthtWfGwpKvhsdsNjwC6Ebb9jJ2J3AJg+VQq+5DzQ3nu0cbuUAPoBaumCCOZSTB3AVB27GR2mqGlxedkIv7AhjGrPZ9iNJd0+Uyk+u439Sg/Sa8jiSsVWMYwpGi9YGm/sjMrTwSByR5fvsD8yTIbPguEs4Gyhi2RoaQCEpkmJJJ3JJJJJMn1qKznnS2yehBuNaluGENNiVq9YBIEbjcnvXvlDNLGbbdL1sr2Wg/MhXoof7Hg1VMdwu2yleP4xiVwp3hFs0U7tkg+VAmCfmj5QJUT6gIpee73qAsW+CNqt0AAv3ToEtz9IAkT/AFP5QCajrrCcFyW/qxW6dvb1I8Q69S9xuAUgkSeQHFH1O1SVtieNZnStWGWrGH2yySlbohayrleyTv3nT+qqncCyXY5IYW/frbddKgt26uIPm7adUxufdRJ77ABCNPYx1C87a/wyyPyq38ZaexnYx32KRv8AVzXNgWIYT0+8e5exH4+6cOkuJIW4QPpHmVEwJUpQBgcV+5ozo91AQ7Y4Iw44hcJduleRCUkiRuOCNjMKjVCTzV0wnJWG5TbS74DQLLcquFgFQ0jzLJPB5MigpxusfzqFOWmiwtVnQlLghwoPK50FU+hTp52mNVStv04wjKTAfvglwoErffUYUo//AI50mTsEwSduTXDinVv8cT8PgbDzt0uQFKQAlscazuR7jVAE7+h68L6SouVIexa6evHRuUKWfCB9APmIH3APp2oObDs0YnnRaPwhlFpZIVHxDqQdaUkCEoiIiRCfSNSa1Wqrm3OFrkm3BOlShCGrdqNRPAASPlSI5jbjkgGr4WjFc7XjT10l3DrRgpUGQohbqwZgmASn1kRGwBJJAaTiNg3ibS2n0BbaxCkq4I//ALvWa4jlu/wl822B2dtaMKCZvpCnI5UDqJVzIAg/cTtqdKCi5S6bt4Q8bu8eVeXhM+M4Nkf5UknccSTtAjTV6qlZ9zs7lt62YtbRV088FK0JJHkTzEAyeftHuKjj1J+BvXWcRaTbMC0Q+nVJcBVpCkKA5OpRSABPl99gls3dQLTB7Z9bN3bLfQhWhvxAolY2AKUmee236VC9Nuo7uPLbtr9hTVw4jxGlhCgh1EapE8bd5IPsdqgum+D4HiN68myZeuIbDgU+gFpvzRpTqAOrf6gZ0mDsZseNdKkYjcu3Ld9dsuOE/IvZIPKRwQnYbTAgUERhPTq1vMUxIXaLd1ta0vNoQ6fEQSVFUoSQpKSVbg7bJj21G1tmsJaCG0oaabTsBASkDf8AT1ms0uvw/pGkJtWl3F++nSlMlTi99tUbJSVRskSojgxI+bPp9e5uSHccvXQF+b4NkhKUiZAVyJ47Ej+Img+bjHr7qPcPMYS98NYtHSu70nU4SDOjg/YApMQSRIFT2G4Nh3Sm3cfccVqXAW84SVuq3ISlI78mAO0kmJqD/tebdX4blmzQ94Oy3VT4SN9zJI1EmfMVbkbaq7MK6e3OMXDd1j1ym4U3u3boH7JJmd9hPbaN4Ekjagv+DYkjGGGn2tWh1AWnUIMHiRXZVbxLO9nh12zZlwrfdWEaGxq0E8a4+Uf1A3iN6slBXM6ZMts4NaH0w4kfs3k/Og+x7ieUnb7GDVb6Z5jfYeewrEiTdW4lt0mfFb2gyeSAQZ5IO+4NaPWX9U2/wfEcIv0bEP8AgOHuUL4/kkufzoNQpSlApSlArLs5ZVfyzcHFMGT5ubm1Hyup5UQPXuQO+43mdRpQYvesjGEoxzL4i5R/ibUcrH1gpHKu8D5xCh5gJ88SeGPNpx3BPJdsgC6thvrG2oKAjVsOfqSJEKTU1nPKD2WXlYpgnlWN7i1A8rqeVEJ9e5SPumDsYVTRvAnHMvf3n/GWQ+o8rGkfVyYHzbKTvyHfiOHpzi21jOBKDd83/eNggayB5m1j+ONgTspMexEM5ef2kUcSwoG3xa3/AMTZ93UpML8mxVwJHPAPm0k/VosnVjGXYBgfGYeRO/JhI/UiI7kd01KP2lv1KbTiGEuC2xNmCpMwdURC9twRIC4gjY+gCOtbZOPTiuXj4F63/ibI8LJ5GnYEKg+gVEjSsVoGUsy2nUFkeK0jxmVAuW7qQotuJ2CgFDiZhUeo2Mis1sku47dLesyLDG2ZD1urZu5geYgGRJAkjcHZU/VX6t0Zpf8AFth+H48yTqZPlRcFIkxO2ogcK5Gx1DzANSz7e4hbtNowpgOOuq0l1REMjbzEHnvvuBHB2FUy16UtMOofxjEFPz51trVpQtwSSdSlSUgGIgcdgYqayn1MRdufC4m2bK8GxS55ULMx5SeJ7A7HsVV6Y50zbzLeuXGIPuPNaQllgeQNDafMDvJB7DnedqDjvuptphKxa4XaruyhE6bRI8NPYAaQfbdII3FRGGdOX87LdvcaW8yp1Q0Wzao0tp4SqQY7bCDMk7nbSsIwO0yu0oW7TbCAJWobbJHKlncwO6jWa43nu7zuhdrg1o+lDi/D+OMpSEg+Yzp8sj31QeJMUGkXlxa5OtCtQS0wyiAB6DYJHqonYdyTWd2lzjnUFrW0tqws3SdKgCXi3wCO+/qCieRtFSNt0gbcW2b29urptBCgy4s6CffcmPtH3rRlrRZoklKEIHJgJSB/QACgpuWuleH4Att0NF15EEOOqJ8w31BPygzuNtqms3ZstspM+LdLifkbTutZ9Ep/7nYdzVLxfqc5jT/weAtC4e31Pr2bQAYJAJGqPU7cQFTVQu8Nusk37V/jzaL5tZ0+MhRV4S+UkJISkRvCYjkiCKD4zdm68xmF3dw5hzKvMxbMpJuHBuErUApBCSeCopBjypMTVn6R9TlYspNliBPxHDTpEeIAOFfn2O/f780gZgv8NdGOPMNOC7C2mCs+VkhUJ2MQAEKjiRqMiTNmzL07xnNKA9d3VsXW/M002mI2BgOBAIJI7kiY3HYNsis5z10y/tZiNtdKcSGUJSl5sg6lBKlK2I282rSZiAO/FR3R3qMvGibK/V+9InQtUAuAcpPHnSB+oBPIJOqvAqSoJMKgwYmD2Md6CnZ2zYxkVpCLdlC7h5QDVs2AkqJITJCRx2G0kwB3IgXf7QZsUEFKMMZHzOBQW4rniFT6fw/c8VI5QySrBnncQxe4Q/dkwHSYQ2n5REhICiNuABMDkzy51z8q9WMPwVQeu3TpU6jdDKfqOriR67hO/eBQRaWsP6YO+LdvO3+JO7Axqdg+XZJUdMjaVKJI2G0ive7xXGc+hTNtanD7ZQhbz0hwpPOkQDuPQf6hVlyR08tsp/tT+2uiJcuHNzJ3UUz8oMnfk9ya4c7dULXCmXEWbyX7tQ0NIa841kwCSJGxPyzJO1BKYSjDunVqlgvtNBO6itYC3Fd1Eckn0A2AAHFVa+zxeZ3WbfAWlIakhd86ClKR307bHf3V7DmurJnSa0tmWncRa8e7V53C4pRAUrcgp1aVETBJmTJqezNnawyQgNqKdYEItmQNXt5RASPvHtNB5ZUyhaZBZW+6sKdgqeu3fmM7qgmSEk9pJJ5k1IZNzg1nBLq7dt1Lba9IccTAc53Tv7bg7iRNUhrAMR6lKDmJlVpYhQUizT86wNwVHYj7q35hKdjV1wrM1gi5GG2q0+I2g/s20nQgJ5TqA0gj0/nvQWWsw6+DxLWyQn51Xrekf6Fjj7kVpN5dIskKcdUEIQCpSlGAAOSTWVYS4vqdijV3oUnDrInwirbxXZB1R9wk+wSBySKDW6UpQKUpQKUpQKy/MuT7rLl2cQwMAlf+ItJhLm8kpGwnkxIIPEyRWoUoMEZuEY3dG7wcmyxVJJesHTpS93UBMAkxJBifmhJGo+9natZzuVKY14VjTUqWjcIdPJMbHfk+yjIWN60jO+QrfNoCySzco/u7lvZaSNxPGoA7xII7EVk+ZrZ62ebYxtamn0GLTFmhsQNwl0iCQD9WyknfcEkh2Yio5guG7TGAbHFW/wDD3zeyHv4QSPU8EEbyBpMpPnmF43Cm7XMSDbXSNrbFGRKTB21REiYO0ETwjcn2x7GDfNpw7MiEpUqDbYi0AUT2WSIBSdtURsRIT81TGBZjiMJzI0lRUIauFmW3k/Sdf8Xo5sfWFchD319r8KyzIhDzLgItsVaIPPB1gRHEz6AqCh5qmLbEcT6cIT4o/EcNG6Xm93G0RsT+WPWRx5k8VyZl6cv5YQ4rDwbuyVJdsHZUY9WyN9QHCkwsR9UkVB5Mzc9ldBVaKXd2CDL1s5Hj2wnc+hR+ZPlO8hsmgvmKYNZ9XEsPsXrqW2wpC20bKhUEhQPynbkgggd+avuEYY1gzLbFugIbbEJSP/PJJO5J3JJNZbdZfbxb/wBVyy8lD43cYSYQ53KFI4So/wAJ2POx81W7IOfWc2pKFDwbtvZ23VsQRsSkHcieRyng9iQ/c5dQ7XK6vC8z90YCbZrdUmCNXOmZHuZ2BrP8Btbnqvc3CcUeWwzarSFWTYKRJJICie40kEmTzGmrhn3p7+Lui+w9fgYgggpcmEr0iAFc7xtMQRsQRxlWWM1u2N/f21+14SsQV4TxSSktOKC0hSedipfrxBB9Qn8fbS/i1kzlxLXiWbSyoiCymZBBO8qMlJVMyoCZBjvxDOyc0WV9huJoQzfiW0NIkpddT5mwk7gK8RIEFW8iDvA5v/pzvE2ir21dhDwUlQSQAs6dSVj1OkgbdpPvUvgdm1iGaL9YbbUGmU7qSDDsNeZO2yhChI35oODL+GDPeXvgWlFu5tVaVJcEQ4lSiAe4BBKZ5BB22qQw/q4cKQGMUsrhF4iE6G0Ahz8yZUO2+0g8gmq6xlk4vj2JMWd6+w3BeW4ypQAdJTqQqCAfMtyN9oI7Gq5bnEWbe8xG2xF9wW1x4GorUrW3/HuVCPMgxwNRM0EhguWnM4/ieJWgLFw1c+JbtD5gtMrWkg91SmPzAjitn6e5pTm+ybuBAX8jqR9LiYn9DIUPZQrOOmLqsuYotpdyH2r61F34yk6JUSVaiCTG3iT+nEVK9JrtC8TxhNoddopwOIUB5NZJ1QeIJJj1CRQaPj2Cs5gYWxdI1tLiUyRwZG4IIgiq5euYb0stStLaWgrYJTu46rkDUSSfuTAq51xYhhLGJltT7SHC0rW2VpB0q9RPf/wPSgzBjA8V6jI8S/fNlZubi1aHnUjtqJ33EfNIPOgbVNuXOB9N4H7Ft1IiEjxHz9yJUJ9yBXxmvDcTzNfKtmn12dihtKi8geZ1RiUggg+oiQBG4MivFeXsH6ZNePcpDjhJIcdhx1aufIngH3AHO5oIxC73qq9qQp+xw1v5SPK48ojn0I/mke5O1iw3KGF9OmlXSwJRubh861z+XaAo8eUSfeolrO2MY8NWHYUENK+R24VEj+LTKdvtI9zVex60RarFxmi/S8tB1N4fbmRPaU7f1ie6jxQSbPxnVdxS/EessLRsjT5XHz6zxHvukcCTJHxaZiscmfuWAWyr26V8y0+YE8StwDcCeEwkb7pr0FnifUoBK0nDsN48MCHXUDgRA2j7J34XFaPlzLVtllvw7RpLY7nlSj6qUdyfvx2igobXT69zYpLmO3ZKJkWbBhA9JUNvbaT+atMsLJvDm0NMoShtAhKUiABXvSgUpSgUpSgUpSgUpSgVx4vhTONNKZuW0uNq5Sof1HcEdiNxXZSgw/HsFVkAKYukKvMFeVwd3LZR4IPYyeRAMngnfit/Aw4N4fiqhcYY/KrG/B3antq+mNgQdknkaTtvF1bou0KQ4kLQoFKkqEgg7EEHkVh+acupyKpbL6Vu4NdK9yu0c7KSTO47HfUBBkjzBLM4hf8ASrQi6JvMMkJS8n+8ZB4B9uwBkcAEfLU3mnI7OaQjEMLeDN0U62329kOyPrAHcbExwSFBXFV3CMfcyaEWOL6bnDX06be8A1IKFDZKufLpPHKRxqTEelldK6TXYQpSnMIujqacHm8FZ3iR2j/mG4khQIVTDBc2N2oWqRYYon57UwGLsDfyCdIUf4Z0nlJSdqtCU23U0+Iwo4fjLG5G6VSnbfYFSe0/MnggiAbznjJ7OdrdJCgl5IC2LhHKTyNxyg7HY+hG9Zj8MvMb3w12RaY5bbs3A8qbkJHlkjkkfUBx6wU0F2yZnx0P/h2MIDN6nZC+EPjsQeNR9tiZiD5a+uq2Rvx5sXdomL23hSCAD4gSdWkgiCREpnvtwdoBl9vqW2uwxNHwuK206FRBkb6k+qTsVIBgiFJPBFg6bZqfdccw3ExpvbcbKJ/vkdlA9zBG/cGfWAhcGwDDup7CbgIVa3jaz45YhCw6d1FQIMhSpUFc8iZkVWMyZWOVsSsWMFcWu/Wl1TjjigT5hAUqRpEJ8Q8TsDuYm15ztf7D4raYiwdDN074N2mYSSrhUesSo+6PzGq/kjNdng13iuIXz6fEcfU202Bqd0Ak7eiSChImB5OdqDpwvppjOHNPsNXls0h0qLikyVu6tvMot6gIJiDsSfWaj+obrWD2lrgeGlTzmsG4Q0JUsjzEEifMVebTB0hKZ2ABsruO4t1AGiwZVYWiubp3ZxSfyDkSP4f+cVxWmJWPTtz4fC2F4lfOA+IpCtShE8qSlUb7lKRwJUeKDxa6duY2G7rHVt2luw0EN27ZA0NJ3CVOGYHPdSjPKTU1kTMH4ldJt8Ft0N4WwD4rqkqBcWRtpJMlXy/NvAJPYV5YR04ezUo3eYHFqWsyi1QrShtPYGDt9kkH1JJMXDG8y4fkRptt1aGkgAIZbEqj1CBvHuf96Cz0r8QrWARwd6rmaM9WOV9rl9IXEhpPmWf9I4+6oFBM4sl5TDotSgPFCvDK/lC48sx2mspewNnKZ/Esx3Qu7oD9k0IKQRwEI2BIPeEpSTPO9drmccWzeNOE2Rtmlf8AFXO2xHKUxH8tdSmWulrFg4Lm+cXe3Uz4jpJSD2hJJmO2on1AFBDNOYx1FGpJ/DbFR2Inxlp++x39fKIP1VZ8rdMrDLZC0tl54GfGeOpU8yBASD7gT7mrlSgUpSgUpSgUpSgUpSgUpSgUpSgUpSgVy4phzeLMuMvpC23ElKknuD/se4I3B3rqpQYmu3OSCcMxUF7CrgkMXB5ZJMwT9JB3nt8w21Ae2Gzll38Fxch+wuRFq+rtuIST2gkQR8p0kbERqeZMDazHbuW9wmULHPdJ7KT6KB3FZHbWJX/6BjUcTYXg9p0gT7SnST+X+E0Ejg2LvdKn/gsQK14etX7tdRPhzvoVHbmR25Ag7XDOuUWM8sIW24EvJAXb3TZmO48w5STvsduRVUwDGVWqzguYkIc1CGH17oeT9IKj9f8ACrYyIPmgnmsLpzpDdeBcFxzC31S07E+AsmSk/wC5Hf5gJ1CghL8XWPqWy8nw8bw4eI06jb4hpMEjiCqDqAjeSIEqrszTjYxyzssetAE3Fm4lFwgGNiQCknmJVA/K6e9TfVd5GEXGF4uyoFKHQ24tO+tpYKtiORp8SP8AMKh73C/hcRx2xaA8O5slXCUdg4ACNv8AMpX8xQaRmrAms/Yf4evSl1KHW3AJ0mApJjuIMHcbE71k2E2lvlx82uDWoxO+Bldy6keE1HZO4AjurUNzGo8DTOkF7+IYPZk8pQWz/oUpA/6QK8brGMJ6XNllOloq8/hIBW4qZgncmOQCogdhQQdzlXGs3SjEbxu1YIhTVsJKx3nfgj1UR+WvlWOYZ07WbTC7RdzeEaVJaBUon0W5uedylIMegr8OOY5nRCvgbduztnPKl10kO6T9Q9JHcJ+xPNTOD22G9KLeHn0B5QlxxW7rp9kCVaQeEjYTJMkkhFt4Njmb1Fy6uvw1r6GWd1n3UQoH05V/pFeD2E4R0xPxF44q5vD5klw63VH1SjhPHzq/5q+388YlnKUYJaKaaO3xj8AR6pBkfy1nfgVP5N6a2+Aq8e4Ubu8UdSn3fNCvygzH+Yyr3HFBAAYz1B3JOGWR9J8ZY/oof9I3+qrNlfppYZcIWhrxXufGeOtU+oEaQd+QAfc1caUClKUClKUClKUClKUClKUClKUClKUClKUClKUClKUCqt1CycjN9vpB0PtnWw9wUL9JG+kwJj0B5Aq00oMbYxNjNaRheY2/AvWxDbxhOsnYKQvgKVAkbpVG3oPjEHbvJCHLXFWXMSwtY2eG620+it5EbRJEGClXYaXmrKVrmxvRdtBUfKsbLRP8Kuf04MCQaobeD41kQ6bNQxGzHDTpAcQPQEmdhHEj8ooK1Y4HgN3oKcWdTahfifBuqgah2hQHYkTBME+bvUhhWPt3V1i+NOH93bb+FY7eIYTAHeTCT7Bz228r3HWndS3sqOeKTP8AdGCe5KvBH34NV51jFM0vNEYSRbMbs2mgtMAngq1adfvuJ9gSCGs9FsOXhmE24dEFZU4AeyVGU/zEK/WuLN2ccJwi5DnhIu76AhKWUBax6Aq4B7bSr2riORMTzX/7xfeEzH+Gtdh9iYg/qF1dcs5Mssrj90YSlXdw+ZZ/1GTHsIFBSU2mOZ4Mur/C7U8IRJeUNuTII78lH+U1OZf6VWGEr8V1K7p6Z8S4Ovf/AC/L25IJ96vNKD8SNOw2FftKUClKUClKUClKUClKUClKUClKUClKUClKUClKUClKUClKUClKUClKUClKUClKUClKUClKUClKUClKUClKUClKUClKUClKUH//2Q=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0" y="-1790700"/>
            <a:ext cx="49911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data:image/jpeg;base64,/9j/4AAQSkZJRgABAQAAAQABAAD/2wCEAAkGBxQHEhMUEBMWFhUXFx8aGRYYGSEgHhwdHx0fHB4hIh0gHygiJB8lHhwcITIhJSkrLy4uHSAzODMsNyotLywBCgoKBQUFDgUFDisZExkrKysrKysrKysrKysrKysrKysrKysrKysrKysrKysrKysrKysrKysrKysrKysrKysrK//AABEIAMIBAwMBIgACEQEDEQH/xAAcAAEAAwEBAQEBAAAAAAAAAAAABQYHBAMCAQj/xABDEAABAwIFAgQEAwUGBQMFAAABAgMRAAQFBhIhMQdBEyJRYRQyQnEVYoEjJFKRoRYzNHKCsUSSosHRJTVDCBdj4fD/xAAUAQEAAAAAAAAAAAAAAAAAAAAA/8QAFBEBAAAAAAAAAAAAAAAAAAAAAP/aAAwDAQACEQMRAD8A3GlKUClKUClKUClKUClKUClKUClKUCleVzcItUlTi0oSOVKIAH6mqRjnVrDsMOhtxVy5wEW6dUk7DzbJP6EmgvlCYrLxmbHsf/weHN2qDw5cq8wHrpOk/wDQa/B00vcdg4virriT8zDHlR/2Sf8AkFBcMWzvh+ESH7xlJHKQrUr/AJUyf6VEYJ1TscdvGrS2Lq1OaoXo0o8qSr6iFcJP0104T0xwvCx5bNtZ7l2XJ/RZIH6AVW+rdkMvKw7EbdsJFo+ErShIA8NfOw4GxT/roNTpXla3KbxCHG1BSFpCkqHBSRII9iK9aBSlKBSlKBSlKBSlKBSlKBSlKBSlKBSlKBSlKBSlKBSlKBSqzm7PdllIfvLsuRIZR5nD6eWdgfVRAqnfF41n+fAH4ZZnbWoHxlj1HBHY7af8xoLfnDPlnlIAPrKnT8rLcKcP6TsPckT2mqmnFMeziZtWkYdbnhx0S4of5SCd+flH+Y1Ysp9NbLLSw6lKnrjnx3jqVJ5IHAPvE+9XKgzO26QNXig5il3cXrnopZSjfmBJUP0UPtV2wTLVpgAi1t22vdKfMfuo+Y/qa67rEm7Zp53VqSylRXogkaBKhH8UdqzzKWa8Uzu8h+2aYt7BLkLKzrcWAfMNuFRHYATyrig06obM2ZWMspaVcaoddS0nSJ8yp3PsADNVnJ2a7gYhdYdienxgouW6wAEra7AesDccn5gd071DqdnK2zhhZdtCoLtrtuUrAChssJVEnyneO+xBigmsxYpf5pxV6ww65+EbtmwpxyAVLWdJ2+qIUBtA2VMyK0fEsNRirC2Lga0OI0L7TIgn2PcRwaq2aunFnmlwXKy4xcFIl5lWkmBAkEEGNhIgwAJ2FRPSjFrgXN/YP3PxaLUp8O4O5MyCkmTMH1JghQniA8+l185ly5fwa7JJaly2WfraJmP66o7ecfTWoVnHWDBnG0s4naD94slazH1NcqB9huSP4SurrlvGm8xWzNyz8jiZjuk8FJjukyD9qCSpSlApSlApSlApSlApSlApSlApSlApSlApSlApXw86lhJUtQSkCSomAB7k1nGOdTVXzqrXA2DeP8F0f3KPfVwR7khPG54oLdmvNlrlNrxLtzTPyoG61n0Sn/uYA7kVRDimM5+2s0HDrQ//ADOD9qsflHPv5Y/z1KZT6b+C8bzFnBd3iiCCrdtuOAkHYkHgwANoAiTodBTco9NrPLKvFCS/cTJfe8ypPJSOEnc7jf3NXBTgSQCQCeBO5jmKr2d8wvZbZQ6xZruhrhxKDBQmCdUBKif5QO5FZjnHO9pjb2D31o9C2bnS6yrZaUr0lUj0ASRqTI83NBuNZnmvPjuUMYaauiPgXmkwQkfs1SQVSBJgjcehECRvplZR1/wxDrNncuIKkMvhLoBiW1xq3HugCfzUHpkV0YDjeIWcy1dAXbBkEGd1R6zqI+zdVm2wW8scYucLs7o2lu6v4oFI82iJ0tx6TpiRsjeYg8+L5PvskXlld2hdvbVtY8PQCpaG1GSggfSpKlAKHlk8JkA6Pn/IS8zP29za3RtX2kqbLiQSShQI2IIII1K7/UeKDx6p5XXijKLqzJ+Os4W2pPzKA3Ukgcn6gI5kfUaybBOmFxjuFourNR8ValBbCjpDiArylJMCQQedj6iN9mwHBLHpmy4ty4I8UguPPr3WoTED13OwBJ7zUC/1MucwrU1gVit+NjcujS2k/Yx233UD+U0FpxfK7WP4ezb4mf7tCFOKQvSA4lGlRn+GSrmqdaZxwfIaDb4WhVy6o/KzKytUbS4diPZMxvAroa6aXWYlBzHL9bo5+GZOlsf0A9pCQfzVZXHMK6dNb+BbAjYAS4sD+bi/vvQTmC3asXtm3HmFMqcRKmXNymdiD/8AsDY7gcVmmWH/AP7b4m5h70iyu1a7VZOyVmAUT94T9wg/UTUvhHWCzxK4baLbzKHSUtvupAQtQMRMmBuN/cTFT/UDKiM4Wa2DCXB5ml/wrHH6H5T7GgstKovS7Ny8bbXa3gKL618jqFcqA2C/f0MbTB4UKvVApSlApSlApSlApSlApSlApSlAr4deSwJWoJHqTH+9fdfzj1Zx57Nl69ao8EtWWtaQlRJc0hPibgwVBOo6REBKhJNBt+LZ1sMHEv3jKdp0hQUr/lTKv6VTrjqo5jRU3gli7dKG3jLGloGNif8AwoortyJkzB8Qtmbq3s21BxIVDpLmlXCkwskSlQI47VdL69t8vslbqm2GUbSYSkegA9fYUGeNdO73NKg5jt4VIBkWrB0oH3MAfyBP5q0LA8Et8AaDVo0lpsdk9z6kncn3JJqEwbqPhuNuhli6SXCYSlSVo1H0BWkAk9hMms+vc/P5Mxy7au1uO2a1JJBk+ElSUlKkDskTBSOY7nkNLzFm5nLr9qzcJcHxKihLgT5Eq2ACjO0kjgH1MCq5mPMd1lXF7f4hwKw+7htI0geC4IElUTuSDueFK28lSPUjBU5ywtfw5C1BIfYUneVJEjSfzJJT/qqCKh1Sy+eFXCU+0h9of01j+jlBqFZf1iyJa3llc3bLCU3LadetHl1AEFeoDYnRqMkTtzUTgeP45m+3ZZtWRapShKHbx2dSimASgEcmDMA7/UmtSy1hi8Itm2Xn13K0g6nnPmVJJ7kmBMCSTA5oPnKeI/i1lavHlxlCj9ykT/Wa6cZwlnHGVsXLYcaX8ySSJgyNwQQQQDINVzNnUayysfCWsuv8BhkalT2B7J5GxM77A1XE4jj2cT+wZRhjBHzueZ0/YET6fSn70F4xfHbPKDKQ+6hlCEhKET5iEiAEp+Y7CKoi874lnPyYJaFlo7fGXEAD3SNx/LX9hUtl3pPZ4erxbwqvbg7qcf8AMCf8hJn/AFFVWzHcetstNeJdOoaQBCQeTHZKRuo+wFBTcI6TtKcD+KvuX7/P7QkNjvATJJHsTHtV3u7q3y8xqcU2ww2I7JSPQAf7AVniupV5mElODYa44kmBcP8Alb53MbD/AK59u1euHdMncacTcY9dKuljdLCPK0j22ifsAnjeaDmuc732d1qZwFrQyDC714QB66QQfbsVb8J5qYy50rtcPX416pd7cmCXHzqTPsgk/wDUVfpU1jeacPyY2EOuttBIhLKANUdgG07gfoBXo5cNZ3w534R7yXDS0JcEykkFO42IIPIoKH1WzHZ420cNtWTeXJP7MMAEMqBidQ7jcEDaJBKamelObV3yFWF/KL628ikr+ZaRwoepA5ImRCt5rh6FFm2Yftiyhq8t3Ch8geZY1HSSeSAZTHAj3qV6mZNXi4ReWHkv7c6m1J2LgH0H1PpO3IOxoPHqLlB551GJYWdF8yN0jh5A+kjuqNvcbdhE3kLObWcWdSRoeRs8yfmQr/cpJmD+h3Brz6fZ0bzcyZHh3LXlfZOxSrgkA76SQftwagM+5SfsLhOK4On95R/fMjh9HfYcq9R3gEeYCQ0qlVnI+dWM4tFTUodRs6wr50H/ALpnhX84MirNQKUpQKUpQKUpQKUpQKUrP82dTmcPcctLJt26vASjw20mEq9yQZj2B94oPrqjnNOEtKtLYqXfXA8Ntto+dBVtqJ7c7Dk9o3IyfD8PSzhouGGQi+wu6PxKeStBVB1QflGnSRxCXPU1P9NtWSMQ8PGLcIfu/M1drOo6lHzIKpKRqJ3jcEiZChE31Cw85PvfxJDfiWdyPAvmu0K8uqONx/1bfXQefR7FEYXd3Fign4d9IurSf4FCSnc8gbH3bXVo6x5b/tFhrukEuMftkRJnSDqEDmUzHvFYop9WVLhrQor+BeDrLgj9rZvEHYxuDq/QvL9Nv6csrpGINocbIUhxIUkjgpUJH9DQZf8A2fs894Ih9phpl9LJUlbSAgodbBBHlHyEpO3oQRvBrOhc3mZX7LwQ2Xr6yNstTu4V4a1pWsyD5tLaVTBM8CYqYuHrvLL+I4LYNqPxLySyreG23B5zPpp0p1dtKjzWoYN05t8M/DlBbniWSVhJBACy5JWVCCY1FRABHMGaCv5SwTEun9yzaom8sHVCVDYsKPzKgnZMyY3B9lEzcMr5Qby0/eOsuL03Kwvwj8qDuTp+5V/IAdq+M3Z8s8piLhzU4eGW4U4f9M7D3UQKqAxLHM8b2racNtTw45u6oeoESOx2CedlGgt+cM+WeUR+8uS5EhlHmcP6TsPdRAqn+LjXUCNA/DLM8qM+Mse3Ch2/gG/KqsGU+ndrlSbheq5uQCpVw4NSpjfQneJ37lW/NQ2C9cbC/VpfQ7bnfzKAUnaY3SZkj2iTz3oLLlTItlk5JW0jU7BK33PM4e5gxsPZI37zXnbdRrLEbW4uLV3xCw2pxTUELhI/hO8cebgTVVwXO2MZpfYVaWSGrNxZPiuAkFtJgyoHZWxAAG5PoJqZ6dZFOWLvEHlttBLrh+HUk+ZLRUpRTEbD5BH5T7UFSwBvMZtWr23uEvh4lw2rsTpUTpgqiEkQrSFpgRU7nLJl5mXCmjdFteI2+pxJQBpVJktxGkkpCe0FSR2k1qFKDDsuIxHqi24tV+m0bZ8gt7cKSQsA6dYBBCTt3PBgCK+cu4xjeZCrDEvN2rlqkIfeWSXlCSJB3k6dPmETsdXmFWPPGXH8sXJxbCUkq/4q2HDqfqUAO/cx383MzGZheTmBLOO4JJuGIFwz9SkAeZKkjkgbbcp3B8ooLXlnpdY4GQ44j4l+ZU8/5iVTMhJlIM99z71Qsy29702u1M4a421a4gsBtTgJSw4SAd9wnnkg+WNvLNa1lHM7GbLdL9urY7KQfmQrulXv79xvVQ6+3AZwzSWPEC3UjxDMMnche288pHbzfoQqWL4MvpTc2eIKulXCnVFF2FqGpYVuSkHzECJkk+ZKfWBuNldovm0OtKCkLSFJUOCkiQf5Vl2V+klveW4dv31XjzrICXQtRQhJT5S2SZVAOxVtsISK6uleNOYO4vBr/Z9ifAX2da5EE8wNx+Xb6TQefU7BHMvPIxnDwA4yf3lsbB1swCTHoNjtxCuU76Jg2Joxlhp9kyh1AWn7EcH3HB9xVYzv1AssBCrdybh5YKPhmvMo6hEK7JmeDvvsDXJ0Vwy4wbDg3dpLZU6pbTa/nS2QDBECDq1KiO/big+c89PzeufHYYs29+gEgp2S6fRQ4k8SdjMKBG46en+fPx8qtb1Hw9+1stpW2uPqSD7bkem4kVeKp+e8gtZr0OpUWLtuC1cI5EbgKiJAO43kHg8ghcKVlVln69yeQzj9uopmE3rI1IUOJUBtP2g/lrRsGxq3x1sOWryHUeqTMexHIPsQDQd9KUoFKUoFKUoM3z/n24sLxrDcObT8U6B+1dICE6uIB2UYB3/QBR2qsYzkjEMpD8XTdG4vELC7hIEJU1ACgO6gAN9h5dwAUidLzvky3zizofEOJnwnk/Mg/wDdPqk7H2MEV3ppmV4LcwrFCfjGAdKlb+M32M/UQCPcp35CqCTxSytuqWFgoiHE6m1ndTTg23j0MpUByJ9jURkDFv7T2txhWJg/EsJLLqVcrb+ULB5JG3m9dKvqqLtFHpTiXhK/9svV6kKPDLp2iew4G/06TJ0mu/q1hTmDuM4zZCHrcgPJHDjR23+06Sf4TM+UUGXYpYLtWnWHhqusMcKVdi7ZrMH1MJUsH2Q97VoXSDMpwxacMfWFIUjxbJ6f7xtUnTvwoebbsUrT2FenUW0+Obtccw9Id0Nftmzw7bqB1BQ9gpSVdwDP01RcHw9rEymxDhQHCbjCrkmChZPmZWoTB1JgxwtEidQkP6HxfEG8HZduHZCG0FSiBJgb8VmTmP4r1E8mHNKsbNXN25s4pO3yR7T8s8fOKnum+c14zrs78eHf2/lcQdvEA+sDj7xtuCNjt79UMavctMtXVmELaaX+8NkbqQYAg/SAZkj1B4BFBGN5awzpeyb19K3nQoAvrGtZUon5R8qTzvz6k10546nMZftGX7coecfCFNtFcHQoE61J+YJ8unjnaqjkm8xHqBdvOXXjIsHmHQlEAsmf2QTJAkpOpUjzSj0qWyR0wDtsprGrZta21KbZWlZ1eFyDqQobaiop1bgGCBxQQyM4Yphd03iV62tuweUhoshWtKUlAIcQB6mVaok7p9K0ZHTzDw5cOKtkrNwoKWle6dQJMpB+Ukknb19KsVnZosmkNNpAbbSlKU8wEgBI39IFR2asz2+VWFPXK4A4QI1rPYJE7n+g5MCglbdhNslKG0hKUgBKUiAANgABsAK5cRxljC2i8+82hsfWpQifQep7QN6yvEuqdxmFs2eH2L7d67KRr4bbI/vJ2gwdiQAOZPBr+KZVwzJDlu1cIucQuijWq2bV+zTtKlaUgKjYkJJMhJJ2oLe5n7EMzvOpwG2acYZ2U+9IC1HsmVJj7bmNzEgV6WONuZGDtxjuIB154gJtGvMG4k+VO0bHcwBsJKjFRFnnFzF2k2WWbFTI+t5xIShmfm7qGrfkknbYHaJPCss4Rkb94vrlD12glSnXXJVr5OlrUSVdxIUqd59A1BlwPJSoTCgCJEHffisvzrlV3KjxxXBxCk73NsPldRypQA79yP8AUIIM27I+bP7XtuOot3WWguG1Of8AyD+IfY7dx78xZaDDnX04fpxzA5LKj+/WYPy91Ep7RJM9pCh5Sa1XD761zxZlSIdYeSUqSeR6pUOyh/TYjsaz7M9meml+MQtkH4G5IRdspGyCTssDiNyR76k7ahVbxDGm8oYiDl11Nwm6B12aApSErjylJG3JnSDKYI2BEBNYRmU9Jn37C/U45ahJdtFgSqCT5Ow3M+gBB7K287nL+IdULhq7dbGHsNyG1b+OpBO/ofWCdIEmJkk/j1m1kdPx+Ln43FXiPCYJB0k8BIg/LxqAgQAn1Pa1ljHc2NI+OvUsMPnU8wlOlxCJ2SIT3HZSttpkyKCIsrpnBnlWeXLVT93r8Ny/dGtKOdR1RAGx3gAwdlbVdssdPXWLpF7il4u6uUToA8rbciDA/wDASPY1assZct8rMBi1RpQDJJ3UpR5Uo9zsP5ACAKlqBXNiN8jDGnHnTpbbQVrMEwlIkmBudh2qBV1Bw1Lq2TeNBaNWoGQBpnUNRGkkQdgZqk3eN4y++9fYcEXeHK0lpvbzo2CtKdnAtKgpJCu5OxjYLFgHUzD82vmzQlZKwdPitjQ4ACSBuewOygOK4Md6Wi2c+JwR42VyPpBPhL9iN9IntBT+XvUd0UbcxNd29cMKDaHibUvDUtor1eKlCyAQI0AxAn7mtVaukOqUhK0laY1JCgSmeJHIn3oM1s+pj+ALSzj1otgkwLlsamle+0+n0lR34FaNhmJNYs2Hbd1DrZ4UhQI+0juPSvu9s279Cm3kJcQoQULAIP3BrOMT6aPYG4q5wC4Nu4d1W6zLS/beY77EHnYpoNOpVByb1EGIumzxJv4S+SY0K2Q57oJ7nsmTO0FXa/UClKUCqR1IyWrMCUXNmrw7+38zLg21RvoJ9JmJ2BJ7E1d6UGbYNibXVXD37S7R4V035XWzyhxPyuJHMatiDx5kmRuXS7GDirFxheIibi2CmloV/wDIz8oO/IAOme4KD9VfnUnLLtg6nFsLBF01HjNp4eb7yO5A2PcjjdIqJxg/2tQ1jWBKi8YADrHdaRyhSe5iY/iTwZAoOrpldnLFzcYJeHYKUu1UrhxtUkpG0GRKo9fEHaqnjeURht67hhOht8l/DXiY8J7u3q5AUQEHn5WjzVoxd1vqlZIusPPhYjZqC0oJAWlQ3KCTylUSlXEiDHmA+Ly4HVbDT4Y8LE7NWrw/lUlxPIE7hK47/KoCeJoIthtWfGwpKvhsdsNjwC6Ebb9jJ2J3AJg+VQq+5DzQ3nu0cbuUAPoBaumCCOZSTB3AVB27GR2mqGlxedkIv7AhjGrPZ9iNJd0+Uyk+u439Sg/Sa8jiSsVWMYwpGi9YGm/sjMrTwSByR5fvsD8yTIbPguEs4Gyhi2RoaQCEpkmJJJ3JJJJJMn1qKznnS2yehBuNaluGENNiVq9YBIEbjcnvXvlDNLGbbdL1sr2Wg/MhXoof7Hg1VMdwu2yleP4xiVwp3hFs0U7tkg+VAmCfmj5QJUT6gIpee73qAsW+CNqt0AAv3ToEtz9IAkT/AFP5QCajrrCcFyW/qxW6dvb1I8Q69S9xuAUgkSeQHFH1O1SVtieNZnStWGWrGH2yySlbohayrleyTv3nT+qqncCyXY5IYW/frbddKgt26uIPm7adUxufdRJ77ABCNPYx1C87a/wyyPyq38ZaexnYx32KRv8AVzXNgWIYT0+8e5exH4+6cOkuJIW4QPpHmVEwJUpQBgcV+5ozo91AQ7Y4Iw44hcJduleRCUkiRuOCNjMKjVCTzV0wnJWG5TbS74DQLLcquFgFQ0jzLJPB5MigpxusfzqFOWmiwtVnQlLghwoPK50FU+hTp52mNVStv04wjKTAfvglwoErffUYUo//AI50mTsEwSduTXDinVv8cT8PgbDzt0uQFKQAlscazuR7jVAE7+h68L6SouVIexa6evHRuUKWfCB9APmIH3APp2oObDs0YnnRaPwhlFpZIVHxDqQdaUkCEoiIiRCfSNSa1Wqrm3OFrkm3BOlShCGrdqNRPAASPlSI5jbjkgGr4WjFc7XjT10l3DrRgpUGQohbqwZgmASn1kRGwBJJAaTiNg3ibS2n0BbaxCkq4I//ALvWa4jlu/wl822B2dtaMKCZvpCnI5UDqJVzIAg/cTtqdKCi5S6bt4Q8bu8eVeXhM+M4Nkf5UknccSTtAjTV6qlZ9zs7lt62YtbRV088FK0JJHkTzEAyeftHuKjj1J+BvXWcRaTbMC0Q+nVJcBVpCkKA5OpRSABPl99gls3dQLTB7Z9bN3bLfQhWhvxAolY2AKUmee236VC9Nuo7uPLbtr9hTVw4jxGlhCgh1EapE8bd5IPsdqgum+D4HiN68myZeuIbDgU+gFpvzRpTqAOrf6gZ0mDsZseNdKkYjcu3Ld9dsuOE/IvZIPKRwQnYbTAgUERhPTq1vMUxIXaLd1ta0vNoQ6fEQSVFUoSQpKSVbg7bJj21G1tmsJaCG0oaabTsBASkDf8AT1ms0uvw/pGkJtWl3F++nSlMlTi99tUbJSVRskSojgxI+bPp9e5uSHccvXQF+b4NkhKUiZAVyJ47Ej+Img+bjHr7qPcPMYS98NYtHSu70nU4SDOjg/YApMQSRIFT2G4Nh3Sm3cfccVqXAW84SVuq3ISlI78mAO0kmJqD/tebdX4blmzQ94Oy3VT4SN9zJI1EmfMVbkbaq7MK6e3OMXDd1j1ym4U3u3boH7JJmd9hPbaN4Ekjagv+DYkjGGGn2tWh1AWnUIMHiRXZVbxLO9nh12zZlwrfdWEaGxq0E8a4+Uf1A3iN6slBXM6ZMts4NaH0w4kfs3k/Og+x7ieUnb7GDVb6Z5jfYeewrEiTdW4lt0mfFb2gyeSAQZ5IO+4NaPWX9U2/wfEcIv0bEP8AgOHuUL4/kkufzoNQpSlApSlArLs5ZVfyzcHFMGT5ubm1Hyup5UQPXuQO+43mdRpQYvesjGEoxzL4i5R/ibUcrH1gpHKu8D5xCh5gJ88SeGPNpx3BPJdsgC6thvrG2oKAjVsOfqSJEKTU1nPKD2WXlYpgnlWN7i1A8rqeVEJ9e5SPumDsYVTRvAnHMvf3n/GWQ+o8rGkfVyYHzbKTvyHfiOHpzi21jOBKDd83/eNggayB5m1j+ONgTspMexEM5ef2kUcSwoG3xa3/AMTZ93UpML8mxVwJHPAPm0k/VosnVjGXYBgfGYeRO/JhI/UiI7kd01KP2lv1KbTiGEuC2xNmCpMwdURC9twRIC4gjY+gCOtbZOPTiuXj4F63/ibI8LJ5GnYEKg+gVEjSsVoGUsy2nUFkeK0jxmVAuW7qQotuJ2CgFDiZhUeo2Mis1sku47dLesyLDG2ZD1urZu5geYgGRJAkjcHZU/VX6t0Zpf8AFth+H48yTqZPlRcFIkxO2ogcK5Gx1DzANSz7e4hbtNowpgOOuq0l1REMjbzEHnvvuBHB2FUy16UtMOofxjEFPz51trVpQtwSSdSlSUgGIgcdgYqayn1MRdufC4m2bK8GxS55ULMx5SeJ7A7HsVV6Y50zbzLeuXGIPuPNaQllgeQNDafMDvJB7DnedqDjvuptphKxa4XaruyhE6bRI8NPYAaQfbdII3FRGGdOX87LdvcaW8yp1Q0Wzao0tp4SqQY7bCDMk7nbSsIwO0yu0oW7TbCAJWobbJHKlncwO6jWa43nu7zuhdrg1o+lDi/D+OMpSEg+Yzp8sj31QeJMUGkXlxa5OtCtQS0wyiAB6DYJHqonYdyTWd2lzjnUFrW0tqws3SdKgCXi3wCO+/qCieRtFSNt0gbcW2b29urptBCgy4s6CffcmPtH3rRlrRZoklKEIHJgJSB/QACgpuWuleH4Att0NF15EEOOqJ8w31BPygzuNtqms3ZstspM+LdLifkbTutZ9Ep/7nYdzVLxfqc5jT/weAtC4e31Pr2bQAYJAJGqPU7cQFTVQu8Nusk37V/jzaL5tZ0+MhRV4S+UkJISkRvCYjkiCKD4zdm68xmF3dw5hzKvMxbMpJuHBuErUApBCSeCopBjypMTVn6R9TlYspNliBPxHDTpEeIAOFfn2O/f780gZgv8NdGOPMNOC7C2mCs+VkhUJ2MQAEKjiRqMiTNmzL07xnNKA9d3VsXW/M002mI2BgOBAIJI7kiY3HYNsis5z10y/tZiNtdKcSGUJSl5sg6lBKlK2I282rSZiAO/FR3R3qMvGibK/V+9InQtUAuAcpPHnSB+oBPIJOqvAqSoJMKgwYmD2Md6CnZ2zYxkVpCLdlC7h5QDVs2AkqJITJCRx2G0kwB3IgXf7QZsUEFKMMZHzOBQW4rniFT6fw/c8VI5QySrBnncQxe4Q/dkwHSYQ2n5REhICiNuABMDkzy51z8q9WMPwVQeu3TpU6jdDKfqOriR67hO/eBQRaWsP6YO+LdvO3+JO7Axqdg+XZJUdMjaVKJI2G0ive7xXGc+hTNtanD7ZQhbz0hwpPOkQDuPQf6hVlyR08tsp/tT+2uiJcuHNzJ3UUz8oMnfk9ya4c7dULXCmXEWbyX7tQ0NIa841kwCSJGxPyzJO1BKYSjDunVqlgvtNBO6itYC3Fd1Eckn0A2AAHFVa+zxeZ3WbfAWlIakhd86ClKR307bHf3V7DmurJnSa0tmWncRa8e7V53C4pRAUrcgp1aVETBJmTJqezNnawyQgNqKdYEItmQNXt5RASPvHtNB5ZUyhaZBZW+6sKdgqeu3fmM7qgmSEk9pJJ5k1IZNzg1nBLq7dt1Lba9IccTAc53Tv7bg7iRNUhrAMR6lKDmJlVpYhQUizT86wNwVHYj7q35hKdjV1wrM1gi5GG2q0+I2g/s20nQgJ5TqA0gj0/nvQWWsw6+DxLWyQn51Xrekf6Fjj7kVpN5dIskKcdUEIQCpSlGAAOSTWVYS4vqdijV3oUnDrInwirbxXZB1R9wk+wSBySKDW6UpQKUpQKUpQKy/MuT7rLl2cQwMAlf+ItJhLm8kpGwnkxIIPEyRWoUoMEZuEY3dG7wcmyxVJJesHTpS93UBMAkxJBifmhJGo+9natZzuVKY14VjTUqWjcIdPJMbHfk+yjIWN60jO+QrfNoCySzco/u7lvZaSNxPGoA7xII7EVk+ZrZ62ebYxtamn0GLTFmhsQNwl0iCQD9WyknfcEkh2Yio5guG7TGAbHFW/wDD3zeyHv4QSPU8EEbyBpMpPnmF43Cm7XMSDbXSNrbFGRKTB21REiYO0ETwjcn2x7GDfNpw7MiEpUqDbYi0AUT2WSIBSdtURsRIT81TGBZjiMJzI0lRUIauFmW3k/Sdf8Xo5sfWFchD319r8KyzIhDzLgItsVaIPPB1gRHEz6AqCh5qmLbEcT6cIT4o/EcNG6Xm93G0RsT+WPWRx5k8VyZl6cv5YQ4rDwbuyVJdsHZUY9WyN9QHCkwsR9UkVB5Mzc9ldBVaKXd2CDL1s5Hj2wnc+hR+ZPlO8hsmgvmKYNZ9XEsPsXrqW2wpC20bKhUEhQPynbkgggd+avuEYY1gzLbFugIbbEJSP/PJJO5J3JJNZbdZfbxb/wBVyy8lD43cYSYQ53KFI4So/wAJ2POx81W7IOfWc2pKFDwbtvZ23VsQRsSkHcieRyng9iQ/c5dQ7XK6vC8z90YCbZrdUmCNXOmZHuZ2BrP8Btbnqvc3CcUeWwzarSFWTYKRJJICie40kEmTzGmrhn3p7+Lui+w9fgYgggpcmEr0iAFc7xtMQRsQRxlWWM1u2N/f21+14SsQV4TxSSktOKC0hSedipfrxBB9Qn8fbS/i1kzlxLXiWbSyoiCymZBBO8qMlJVMyoCZBjvxDOyc0WV9huJoQzfiW0NIkpddT5mwk7gK8RIEFW8iDvA5v/pzvE2ir21dhDwUlQSQAs6dSVj1OkgbdpPvUvgdm1iGaL9YbbUGmU7qSDDsNeZO2yhChI35oODL+GDPeXvgWlFu5tVaVJcEQ4lSiAe4BBKZ5BB22qQw/q4cKQGMUsrhF4iE6G0Ahz8yZUO2+0g8gmq6xlk4vj2JMWd6+w3BeW4ypQAdJTqQqCAfMtyN9oI7Gq5bnEWbe8xG2xF9wW1x4GorUrW3/HuVCPMgxwNRM0EhguWnM4/ieJWgLFw1c+JbtD5gtMrWkg91SmPzAjitn6e5pTm+ybuBAX8jqR9LiYn9DIUPZQrOOmLqsuYotpdyH2r61F34yk6JUSVaiCTG3iT+nEVK9JrtC8TxhNoddopwOIUB5NZJ1QeIJJj1CRQaPj2Cs5gYWxdI1tLiUyRwZG4IIgiq5euYb0stStLaWgrYJTu46rkDUSSfuTAq51xYhhLGJltT7SHC0rW2VpB0q9RPf/wPSgzBjA8V6jI8S/fNlZubi1aHnUjtqJ33EfNIPOgbVNuXOB9N4H7Ft1IiEjxHz9yJUJ9yBXxmvDcTzNfKtmn12dihtKi8geZ1RiUggg+oiQBG4MivFeXsH6ZNePcpDjhJIcdhx1aufIngH3AHO5oIxC73qq9qQp+xw1v5SPK48ojn0I/mke5O1iw3KGF9OmlXSwJRubh861z+XaAo8eUSfeolrO2MY8NWHYUENK+R24VEj+LTKdvtI9zVex60RarFxmi/S8tB1N4fbmRPaU7f1ie6jxQSbPxnVdxS/EessLRsjT5XHz6zxHvukcCTJHxaZiscmfuWAWyr26V8y0+YE8StwDcCeEwkb7pr0FnifUoBK0nDsN48MCHXUDgRA2j7J34XFaPlzLVtllvw7RpLY7nlSj6qUdyfvx2igobXT69zYpLmO3ZKJkWbBhA9JUNvbaT+atMsLJvDm0NMoShtAhKUiABXvSgUpSgUpSgUpSgUpSgVx4vhTONNKZuW0uNq5Sof1HcEdiNxXZSgw/HsFVkAKYukKvMFeVwd3LZR4IPYyeRAMngnfit/Aw4N4fiqhcYY/KrG/B3antq+mNgQdknkaTtvF1bou0KQ4kLQoFKkqEgg7EEHkVh+acupyKpbL6Vu4NdK9yu0c7KSTO47HfUBBkjzBLM4hf8ASrQi6JvMMkJS8n+8ZB4B9uwBkcAEfLU3mnI7OaQjEMLeDN0U62329kOyPrAHcbExwSFBXFV3CMfcyaEWOL6bnDX06be8A1IKFDZKufLpPHKRxqTEelldK6TXYQpSnMIujqacHm8FZ3iR2j/mG4khQIVTDBc2N2oWqRYYon57UwGLsDfyCdIUf4Z0nlJSdqtCU23U0+Iwo4fjLG5G6VSnbfYFSe0/MnggiAbznjJ7OdrdJCgl5IC2LhHKTyNxyg7HY+hG9Zj8MvMb3w12RaY5bbs3A8qbkJHlkjkkfUBx6wU0F2yZnx0P/h2MIDN6nZC+EPjsQeNR9tiZiD5a+uq2Rvx5sXdomL23hSCAD4gSdWkgiCREpnvtwdoBl9vqW2uwxNHwuK206FRBkb6k+qTsVIBgiFJPBFg6bZqfdccw3ExpvbcbKJ/vkdlA9zBG/cGfWAhcGwDDup7CbgIVa3jaz45YhCw6d1FQIMhSpUFc8iZkVWMyZWOVsSsWMFcWu/Wl1TjjigT5hAUqRpEJ8Q8TsDuYm15ztf7D4raYiwdDN074N2mYSSrhUesSo+6PzGq/kjNdng13iuIXz6fEcfU202Bqd0Ak7eiSChImB5OdqDpwvppjOHNPsNXls0h0qLikyVu6tvMot6gIJiDsSfWaj+obrWD2lrgeGlTzmsG4Q0JUsjzEEifMVebTB0hKZ2ABsruO4t1AGiwZVYWiubp3ZxSfyDkSP4f+cVxWmJWPTtz4fC2F4lfOA+IpCtShE8qSlUb7lKRwJUeKDxa6duY2G7rHVt2luw0EN27ZA0NJ3CVOGYHPdSjPKTU1kTMH4ldJt8Ft0N4WwD4rqkqBcWRtpJMlXy/NvAJPYV5YR04ezUo3eYHFqWsyi1QrShtPYGDt9kkH1JJMXDG8y4fkRptt1aGkgAIZbEqj1CBvHuf96Cz0r8QrWARwd6rmaM9WOV9rl9IXEhpPmWf9I4+6oFBM4sl5TDotSgPFCvDK/lC48sx2mspewNnKZ/Esx3Qu7oD9k0IKQRwEI2BIPeEpSTPO9drmccWzeNOE2Rtmlf8AFXO2xHKUxH8tdSmWulrFg4Lm+cXe3Uz4jpJSD2hJJmO2on1AFBDNOYx1FGpJ/DbFR2Inxlp++x39fKIP1VZ8rdMrDLZC0tl54GfGeOpU8yBASD7gT7mrlSgUpSgUpSgUpSgUpSgUpSgUpSgUpSgVy4phzeLMuMvpC23ElKknuD/se4I3B3rqpQYmu3OSCcMxUF7CrgkMXB5ZJMwT9JB3nt8w21Ae2Gzll38Fxch+wuRFq+rtuIST2gkQR8p0kbERqeZMDazHbuW9wmULHPdJ7KT6KB3FZHbWJX/6BjUcTYXg9p0gT7SnST+X+E0Ejg2LvdKn/gsQK14etX7tdRPhzvoVHbmR25Ag7XDOuUWM8sIW24EvJAXb3TZmO48w5STvsduRVUwDGVWqzguYkIc1CGH17oeT9IKj9f8ACrYyIPmgnmsLpzpDdeBcFxzC31S07E+AsmSk/wC5Hf5gJ1CghL8XWPqWy8nw8bw4eI06jb4hpMEjiCqDqAjeSIEqrszTjYxyzssetAE3Fm4lFwgGNiQCknmJVA/K6e9TfVd5GEXGF4uyoFKHQ24tO+tpYKtiORp8SP8AMKh73C/hcRx2xaA8O5slXCUdg4ACNv8AMpX8xQaRmrAms/Yf4evSl1KHW3AJ0mApJjuIMHcbE71k2E2lvlx82uDWoxO+Bldy6keE1HZO4AjurUNzGo8DTOkF7+IYPZk8pQWz/oUpA/6QK8brGMJ6XNllOloq8/hIBW4qZgncmOQCogdhQQdzlXGs3SjEbxu1YIhTVsJKx3nfgj1UR+WvlWOYZ07WbTC7RdzeEaVJaBUon0W5uedylIMegr8OOY5nRCvgbduztnPKl10kO6T9Q9JHcJ+xPNTOD22G9KLeHn0B5QlxxW7rp9kCVaQeEjYTJMkkhFt4Njmb1Fy6uvw1r6GWd1n3UQoH05V/pFeD2E4R0xPxF44q5vD5klw63VH1SjhPHzq/5q+388YlnKUYJaKaaO3xj8AR6pBkfy1nfgVP5N6a2+Aq8e4Ubu8UdSn3fNCvygzH+Yyr3HFBAAYz1B3JOGWR9J8ZY/oof9I3+qrNlfppYZcIWhrxXufGeOtU+oEaQd+QAfc1caUClKUClKUClKUClKUClKUClKUClKUClKUClKUClKUCqt1CycjN9vpB0PtnWw9wUL9JG+kwJj0B5Aq00oMbYxNjNaRheY2/AvWxDbxhOsnYKQvgKVAkbpVG3oPjEHbvJCHLXFWXMSwtY2eG620+it5EbRJEGClXYaXmrKVrmxvRdtBUfKsbLRP8Kuf04MCQaobeD41kQ6bNQxGzHDTpAcQPQEmdhHEj8ooK1Y4HgN3oKcWdTahfifBuqgah2hQHYkTBME+bvUhhWPt3V1i+NOH93bb+FY7eIYTAHeTCT7Bz228r3HWndS3sqOeKTP8AdGCe5KvBH34NV51jFM0vNEYSRbMbs2mgtMAngq1adfvuJ9gSCGs9FsOXhmE24dEFZU4AeyVGU/zEK/WuLN2ccJwi5DnhIu76AhKWUBax6Aq4B7bSr2riORMTzX/7xfeEzH+Gtdh9iYg/qF1dcs5Mssrj90YSlXdw+ZZ/1GTHsIFBSU2mOZ4Mur/C7U8IRJeUNuTII78lH+U1OZf6VWGEr8V1K7p6Z8S4Ovf/AC/L25IJ96vNKD8SNOw2FftKUClKUClKUClKUClKUClKUClKUClKUClKUClKUClKUClKUClKUClKUClKUClKUClKUClKUClKUClKUClKUClKUClKUClKUH//2Q=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2400" y="-1638300"/>
            <a:ext cx="49911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newspaper-clip-art-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86259">
            <a:off x="-3657600" y="-2743200"/>
            <a:ext cx="13394113" cy="106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 rot="20691638">
            <a:off x="1772899" y="1529582"/>
            <a:ext cx="6436402" cy="4555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ourier New" panose="02070309020205020404" pitchFamily="49" charset="0"/>
              </a:rPr>
              <a:t>	</a:t>
            </a:r>
            <a:r>
              <a:rPr lang="en-US" dirty="0" smtClean="0">
                <a:cs typeface="Courier New" panose="02070309020205020404" pitchFamily="49" charset="0"/>
              </a:rPr>
              <a:t>State </a:t>
            </a:r>
            <a:r>
              <a:rPr lang="en-US" dirty="0">
                <a:cs typeface="Courier New" panose="02070309020205020404" pitchFamily="49" charset="0"/>
              </a:rPr>
              <a:t>University </a:t>
            </a:r>
            <a:r>
              <a:rPr lang="en-US" dirty="0" smtClean="0">
                <a:cs typeface="Courier New" panose="02070309020205020404" pitchFamily="49" charset="0"/>
              </a:rPr>
              <a:t>College [sic] of </a:t>
            </a:r>
            <a:r>
              <a:rPr lang="en-US" dirty="0">
                <a:cs typeface="Courier New" panose="02070309020205020404" pitchFamily="49" charset="0"/>
              </a:rPr>
              <a:t>New York Chancellor </a:t>
            </a:r>
            <a:r>
              <a:rPr lang="en-US" dirty="0" smtClean="0">
                <a:cs typeface="Courier New" panose="02070309020205020404" pitchFamily="49" charset="0"/>
              </a:rPr>
              <a:t>   Nancy </a:t>
            </a:r>
            <a:r>
              <a:rPr lang="en-US" dirty="0">
                <a:cs typeface="Courier New" panose="02070309020205020404" pitchFamily="49" charset="0"/>
              </a:rPr>
              <a:t>Zimpher wants every student to have some sort of on-the-job </a:t>
            </a:r>
            <a:r>
              <a:rPr lang="en-US" dirty="0" smtClean="0">
                <a:cs typeface="Courier New" panose="02070309020205020404" pitchFamily="49" charset="0"/>
              </a:rPr>
              <a:t>  training </a:t>
            </a:r>
            <a:r>
              <a:rPr lang="en-US" dirty="0">
                <a:cs typeface="Courier New" panose="02070309020205020404" pitchFamily="49" charset="0"/>
              </a:rPr>
              <a:t>by graduation.</a:t>
            </a:r>
          </a:p>
          <a:p>
            <a:r>
              <a:rPr lang="en-US" dirty="0" smtClean="0">
                <a:cs typeface="Courier New" panose="02070309020205020404" pitchFamily="49" charset="0"/>
              </a:rPr>
              <a:t>	So </a:t>
            </a:r>
            <a:r>
              <a:rPr lang="en-US" dirty="0">
                <a:cs typeface="Courier New" panose="02070309020205020404" pitchFamily="49" charset="0"/>
              </a:rPr>
              <a:t>among </a:t>
            </a:r>
            <a:r>
              <a:rPr lang="en-US" dirty="0" err="1">
                <a:cs typeface="Courier New" panose="02070309020205020404" pitchFamily="49" charset="0"/>
              </a:rPr>
              <a:t>Zimpher’s</a:t>
            </a:r>
            <a:r>
              <a:rPr lang="en-US" dirty="0">
                <a:cs typeface="Courier New" panose="02070309020205020404" pitchFamily="49" charset="0"/>
              </a:rPr>
              <a:t> announcements </a:t>
            </a:r>
            <a:r>
              <a:rPr lang="en-US" dirty="0" smtClean="0">
                <a:cs typeface="Courier New" panose="02070309020205020404" pitchFamily="49" charset="0"/>
              </a:rPr>
              <a:t>[at] her </a:t>
            </a:r>
            <a:r>
              <a:rPr lang="en-US" dirty="0">
                <a:cs typeface="Courier New" panose="02070309020205020404" pitchFamily="49" charset="0"/>
              </a:rPr>
              <a:t>annual State of the University address on Tuesday, will be a plan to expand SUNY Works, a public-private job training program that offers opportunities such as internships and cooperative education to students. Zimpher will establish a Co-Op Task Force of New York business leaders to help the school expand the program and support Gov.  Andrew Cuomo’s STARTUP-NY economic development plan. </a:t>
            </a:r>
            <a:r>
              <a:rPr lang="en-US" b="1" dirty="0">
                <a:cs typeface="Courier New" panose="02070309020205020404" pitchFamily="49" charset="0"/>
              </a:rPr>
              <a:t>She also plans to personally wrangle </a:t>
            </a:r>
            <a:r>
              <a:rPr lang="en-US" b="1" dirty="0" smtClean="0">
                <a:cs typeface="Courier New" panose="02070309020205020404" pitchFamily="49" charset="0"/>
              </a:rPr>
              <a:t>[engage 100% of] New York’s</a:t>
            </a:r>
            <a:r>
              <a:rPr lang="en-US" b="1" dirty="0">
                <a:cs typeface="Courier New" panose="02070309020205020404" pitchFamily="49" charset="0"/>
              </a:rPr>
              <a:t> Fortune 500 </a:t>
            </a:r>
            <a:r>
              <a:rPr lang="en-US" b="1" dirty="0" smtClean="0">
                <a:cs typeface="Courier New" panose="02070309020205020404" pitchFamily="49" charset="0"/>
              </a:rPr>
              <a:t>[CEOs] companies </a:t>
            </a:r>
            <a:r>
              <a:rPr lang="en-US" b="1" dirty="0">
                <a:cs typeface="Courier New" panose="02070309020205020404" pitchFamily="49" charset="0"/>
              </a:rPr>
              <a:t>to participate in the program</a:t>
            </a:r>
            <a:r>
              <a:rPr lang="en-US" dirty="0">
                <a:cs typeface="Courier New" panose="02070309020205020404" pitchFamily="49" charset="0"/>
              </a:rPr>
              <a:t>.</a:t>
            </a:r>
          </a:p>
          <a:p>
            <a:r>
              <a:rPr lang="en-US" dirty="0" smtClean="0">
                <a:cs typeface="Courier New" panose="02070309020205020404" pitchFamily="49" charset="0"/>
              </a:rPr>
              <a:t>	Already </a:t>
            </a:r>
            <a:r>
              <a:rPr lang="en-US" dirty="0">
                <a:cs typeface="Courier New" panose="02070309020205020404" pitchFamily="49" charset="0"/>
              </a:rPr>
              <a:t>50,000 SUNY students participate in the program, but Zimpher would prefer that every student at each of the university system’s 64 campuses sign on </a:t>
            </a:r>
            <a:r>
              <a:rPr lang="en-US" dirty="0" smtClean="0">
                <a:cs typeface="Courier New" panose="02070309020205020404" pitchFamily="49" charset="0"/>
              </a:rPr>
              <a:t>……………</a:t>
            </a:r>
            <a:r>
              <a:rPr lang="en-US" dirty="0" smtClean="0">
                <a:effectLst/>
              </a:rPr>
              <a:t>….</a:t>
            </a:r>
            <a:endParaRPr lang="en-US" dirty="0"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 rot="20865232">
            <a:off x="1922469" y="613722"/>
            <a:ext cx="4489371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ALBANY TIMES UNION</a:t>
            </a:r>
          </a:p>
          <a:p>
            <a:r>
              <a:rPr lang="en-US" b="1" dirty="0"/>
              <a:t>Posted on January 13, 2014</a:t>
            </a:r>
          </a:p>
        </p:txBody>
      </p:sp>
    </p:spTree>
    <p:extLst>
      <p:ext uri="{BB962C8B-B14F-4D97-AF65-F5344CB8AC3E}">
        <p14:creationId xmlns:p14="http://schemas.microsoft.com/office/powerpoint/2010/main" xmlns="" val="305971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5618" y="0"/>
            <a:ext cx="12344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02" y="-353477"/>
            <a:ext cx="13455369" cy="7564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9600" y="1981200"/>
            <a:ext cx="309405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u="sng" dirty="0">
                <a:hlinkClick r:id="rId4"/>
              </a:rPr>
              <a:t>http://youtu.be/tMRhpjRm_Kk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7335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76400" y="0"/>
            <a:ext cx="1233348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5361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0"/>
            <a:ext cx="12344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1123769"/>
            <a:ext cx="4724400" cy="63709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US" sz="2800" b="1" dirty="0" smtClean="0">
              <a:solidFill>
                <a:schemeClr val="accent1"/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accent1"/>
                </a:solidFill>
              </a:rPr>
              <a:t>Recognition :</a:t>
            </a:r>
            <a:r>
              <a:rPr lang="en-US" sz="2800" b="1" dirty="0" smtClean="0"/>
              <a:t>  </a:t>
            </a:r>
          </a:p>
          <a:p>
            <a:pPr algn="ctr"/>
            <a:r>
              <a:rPr lang="en-US" sz="2000" b="1" dirty="0" smtClean="0"/>
              <a:t>Chancellor Zimpher has offered to support an award structure</a:t>
            </a:r>
          </a:p>
          <a:p>
            <a:pPr algn="ctr"/>
            <a:r>
              <a:rPr lang="en-US" sz="2000" b="1" dirty="0" smtClean="0"/>
              <a:t> </a:t>
            </a:r>
            <a:r>
              <a:rPr lang="en-US" sz="2000" b="1" u="sng" dirty="0" smtClean="0"/>
              <a:t>to </a:t>
            </a:r>
            <a:r>
              <a:rPr lang="en-US" sz="2000" b="1" u="sng" dirty="0"/>
              <a:t>Faculty </a:t>
            </a:r>
            <a:endParaRPr lang="en-US" sz="2000" b="1" u="sng" dirty="0" smtClean="0"/>
          </a:p>
          <a:p>
            <a:pPr algn="ctr"/>
            <a:endParaRPr lang="en-US" sz="28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[SENATE – any ideas?]</a:t>
            </a:r>
            <a:endParaRPr lang="en-US" sz="2800" b="1" dirty="0">
              <a:solidFill>
                <a:srgbClr val="FF0000"/>
              </a:solidFill>
            </a:endParaRPr>
          </a:p>
          <a:p>
            <a:pPr lvl="1" algn="ctr"/>
            <a:endParaRPr lang="en-US" sz="2000" dirty="0" smtClean="0"/>
          </a:p>
          <a:p>
            <a:pPr lvl="1" algn="ctr"/>
            <a:r>
              <a:rPr lang="en-US" sz="2000" dirty="0" smtClean="0"/>
              <a:t>Departmental </a:t>
            </a:r>
            <a:r>
              <a:rPr lang="en-US" sz="2000" dirty="0"/>
              <a:t>level awards</a:t>
            </a:r>
          </a:p>
          <a:p>
            <a:pPr lvl="1" algn="ctr"/>
            <a:r>
              <a:rPr lang="en-US" sz="2000" dirty="0"/>
              <a:t>Campus level awards</a:t>
            </a:r>
          </a:p>
          <a:p>
            <a:pPr lvl="1" algn="ctr"/>
            <a:r>
              <a:rPr lang="en-US" sz="2000" dirty="0"/>
              <a:t>System level awards</a:t>
            </a:r>
          </a:p>
          <a:p>
            <a:pPr lvl="1" algn="ctr"/>
            <a:r>
              <a:rPr lang="en-US" sz="2000" dirty="0" smtClean="0"/>
              <a:t>Badging</a:t>
            </a:r>
          </a:p>
          <a:p>
            <a:pPr lvl="1" algn="ctr"/>
            <a:r>
              <a:rPr lang="en-US" sz="2000" dirty="0" smtClean="0"/>
              <a:t>Certificate</a:t>
            </a:r>
          </a:p>
          <a:p>
            <a:pPr lvl="1" algn="ctr"/>
            <a:r>
              <a:rPr lang="en-US" sz="2000" dirty="0" smtClean="0"/>
              <a:t>Distinguished Academy </a:t>
            </a:r>
          </a:p>
          <a:p>
            <a:pPr lvl="1" algn="ctr"/>
            <a:r>
              <a:rPr lang="en-US" sz="2000" dirty="0" smtClean="0"/>
              <a:t>Chancellor Award</a:t>
            </a:r>
          </a:p>
          <a:p>
            <a:pPr lvl="1" algn="ctr"/>
            <a:r>
              <a:rPr lang="en-US" sz="2000" dirty="0" smtClean="0"/>
              <a:t>Monetary </a:t>
            </a:r>
          </a:p>
          <a:p>
            <a:pPr lvl="1" algn="ctr"/>
            <a:r>
              <a:rPr lang="en-US" sz="2000" dirty="0" smtClean="0"/>
              <a:t>…….</a:t>
            </a:r>
            <a:endParaRPr lang="en-US" sz="2000" dirty="0"/>
          </a:p>
          <a:p>
            <a:pPr lvl="1"/>
            <a:endParaRPr lang="en-US" sz="2000" dirty="0" smtClean="0"/>
          </a:p>
          <a:p>
            <a:pPr lvl="1"/>
            <a:endParaRPr lang="en-US" sz="800" b="1" dirty="0"/>
          </a:p>
          <a:p>
            <a:pPr lvl="2"/>
            <a:endParaRPr lang="en-US" sz="800" dirty="0" smtClean="0"/>
          </a:p>
        </p:txBody>
      </p:sp>
      <p:pic>
        <p:nvPicPr>
          <p:cNvPr id="4098" name="Picture 2" descr="https://lh6.googleusercontent.com/-8z_hAKVw4Nc/UpVjPIT7w9I/AAAAAAAAExY/kStBfAJCkSg/w354-h532-no/DSC008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142999"/>
            <a:ext cx="4412673" cy="665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6348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5618" y="0"/>
            <a:ext cx="12344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29200" y="1066800"/>
            <a:ext cx="3962400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000" dirty="0" smtClean="0"/>
          </a:p>
          <a:p>
            <a:r>
              <a:rPr lang="en-US" sz="2000" dirty="0" smtClean="0"/>
              <a:t>A successful leadership team can include:</a:t>
            </a:r>
          </a:p>
          <a:p>
            <a:endParaRPr lang="en-US" sz="2000" dirty="0" smtClean="0"/>
          </a:p>
          <a:p>
            <a:r>
              <a:rPr lang="en-US" sz="2000" dirty="0" smtClean="0"/>
              <a:t>Chief Academic Officer or designee</a:t>
            </a:r>
            <a:endParaRPr lang="en-US" sz="2000" dirty="0"/>
          </a:p>
          <a:p>
            <a:r>
              <a:rPr lang="en-US" sz="2000" dirty="0" smtClean="0"/>
              <a:t>Full/Adjunct Faculty</a:t>
            </a:r>
          </a:p>
          <a:p>
            <a:r>
              <a:rPr lang="en-US" sz="2000" dirty="0" smtClean="0"/>
              <a:t>Students</a:t>
            </a:r>
          </a:p>
          <a:p>
            <a:r>
              <a:rPr lang="en-US" sz="2000" dirty="0" smtClean="0"/>
              <a:t>Employers</a:t>
            </a:r>
          </a:p>
          <a:p>
            <a:r>
              <a:rPr lang="en-US" sz="2000" dirty="0" smtClean="0"/>
              <a:t>Academic Advisors</a:t>
            </a:r>
          </a:p>
          <a:p>
            <a:r>
              <a:rPr lang="en-US" sz="2000" dirty="0" smtClean="0"/>
              <a:t>Admissions </a:t>
            </a:r>
          </a:p>
          <a:p>
            <a:r>
              <a:rPr lang="en-US" sz="2000" dirty="0" smtClean="0"/>
              <a:t>Alumni</a:t>
            </a:r>
          </a:p>
          <a:p>
            <a:r>
              <a:rPr lang="en-US" sz="2000" dirty="0" smtClean="0"/>
              <a:t>High School Guidance Counselors</a:t>
            </a:r>
          </a:p>
          <a:p>
            <a:r>
              <a:rPr lang="en-US" sz="2000" dirty="0" smtClean="0"/>
              <a:t>Institutional Research</a:t>
            </a:r>
          </a:p>
          <a:p>
            <a:r>
              <a:rPr lang="en-US" sz="2000" dirty="0" smtClean="0"/>
              <a:t>Workforce Development </a:t>
            </a:r>
          </a:p>
          <a:p>
            <a:r>
              <a:rPr lang="en-US" sz="2000" dirty="0" smtClean="0"/>
              <a:t>Career Services</a:t>
            </a:r>
          </a:p>
          <a:p>
            <a:r>
              <a:rPr lang="en-US" sz="2000" dirty="0" smtClean="0"/>
              <a:t>…………</a:t>
            </a:r>
            <a:endParaRPr lang="en-US" sz="2000" dirty="0"/>
          </a:p>
        </p:txBody>
      </p:sp>
      <p:pic>
        <p:nvPicPr>
          <p:cNvPr id="5122" name="Picture 2" descr="https://lh6.googleusercontent.com/-LvigvifZobk/UqcizwXdWJI/AAAAAAAAE8c/-ZspuMYwOac/w801-h532-no/DSC009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43200" y="1066800"/>
            <a:ext cx="7629525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12"/>
          <p:cNvSpPr>
            <a:spLocks noGrp="1"/>
          </p:cNvSpPr>
          <p:nvPr>
            <p:ph sz="half" idx="1"/>
          </p:nvPr>
        </p:nvSpPr>
        <p:spPr>
          <a:xfrm>
            <a:off x="488868" y="3124200"/>
            <a:ext cx="4038600" cy="3352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accent1"/>
                </a:solidFill>
              </a:rPr>
              <a:t>Where to from here?</a:t>
            </a:r>
            <a:endParaRPr lang="en-US" sz="2000" dirty="0" smtClean="0">
              <a:solidFill>
                <a:schemeClr val="accent1"/>
              </a:solidFill>
            </a:endParaRPr>
          </a:p>
          <a:p>
            <a:r>
              <a:rPr lang="en-US" sz="2000" dirty="0" smtClean="0"/>
              <a:t>as </a:t>
            </a:r>
            <a:r>
              <a:rPr lang="en-US" sz="2000" dirty="0"/>
              <a:t>requested at:</a:t>
            </a:r>
          </a:p>
          <a:p>
            <a:pPr lvl="1"/>
            <a:r>
              <a:rPr lang="en-US" sz="2000" dirty="0"/>
              <a:t>President’s Meeting</a:t>
            </a:r>
          </a:p>
          <a:p>
            <a:pPr lvl="1"/>
            <a:r>
              <a:rPr lang="en-US" sz="2000" dirty="0"/>
              <a:t>Chief Academic Officers Meeting</a:t>
            </a:r>
          </a:p>
          <a:p>
            <a:r>
              <a:rPr lang="en-US" sz="2000" dirty="0" smtClean="0"/>
              <a:t>A point-of-contact for SUNY Works on your campus </a:t>
            </a:r>
          </a:p>
          <a:p>
            <a:r>
              <a:rPr lang="en-US" sz="2000" dirty="0" smtClean="0"/>
              <a:t>Development of a  SUNY- Works leadership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3768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6200" y="-76200"/>
            <a:ext cx="9372600" cy="7010400"/>
          </a:xfrm>
          <a:prstGeom prst="rect">
            <a:avLst/>
          </a:prstGeom>
          <a:gradFill flip="none" rotWithShape="1">
            <a:gsLst>
              <a:gs pos="100000">
                <a:srgbClr val="39546B"/>
              </a:gs>
              <a:gs pos="0">
                <a:srgbClr val="A9B8C0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win win situation flyer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17979">
            <a:off x="-24251" y="-463308"/>
            <a:ext cx="6080503" cy="78688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24600" y="381000"/>
            <a:ext cx="2819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We would like some feedback from you:</a:t>
            </a:r>
          </a:p>
          <a:p>
            <a:endParaRPr lang="en-US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I would like to email you a copy of this flyer – that asks three questions: </a:t>
            </a:r>
          </a:p>
          <a:p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1. Student success stories related to </a:t>
            </a:r>
          </a:p>
          <a:p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co-ops and internships</a:t>
            </a:r>
          </a:p>
          <a:p>
            <a:endParaRPr lang="en-US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2. Your own rewarding experiences working with student co-ops/interns</a:t>
            </a:r>
          </a:p>
          <a:p>
            <a:endParaRPr lang="en-US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3. Would you like to        	learn more?</a:t>
            </a:r>
            <a:endParaRPr lang="en-US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622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8257" y="0"/>
            <a:ext cx="12344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7688" y="3581400"/>
            <a:ext cx="396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465, 000 Work-Savvy Graduates upon full scale-up!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19200" y="2344072"/>
            <a:ext cx="7391400" cy="914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chemeClr val="bg1"/>
                </a:solidFill>
              </a:rPr>
              <a:t>What will Success Look Like in the Long Term?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882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0"/>
            <a:ext cx="12344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29200" y="5536894"/>
            <a:ext cx="3856761" cy="92333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5400" b="1" dirty="0" smtClean="0"/>
              <a:t>THANK YOU!</a:t>
            </a:r>
            <a:endParaRPr lang="en-US" sz="5400" b="1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81000" y="1069669"/>
            <a:ext cx="5376732" cy="5788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5450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0"/>
            <a:ext cx="1233054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28" descr="SUNY SP Cover Render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09"/>
          <a:stretch>
            <a:fillRect/>
          </a:stretch>
        </p:blipFill>
        <p:spPr bwMode="auto">
          <a:xfrm rot="21042537">
            <a:off x="539114" y="1948509"/>
            <a:ext cx="8536190" cy="5484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2381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73514" y="-36286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95600" y="2481943"/>
            <a:ext cx="5181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 3-way partnership:  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Students, Employers, Campuses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02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5260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0213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0"/>
            <a:ext cx="12344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4572000" y="187036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4548586" y="4572000"/>
            <a:ext cx="978408" cy="5608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383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37855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ight Arrow 2"/>
          <p:cNvSpPr/>
          <p:nvPr/>
        </p:nvSpPr>
        <p:spPr>
          <a:xfrm rot="10800000">
            <a:off x="3429000" y="1600200"/>
            <a:ext cx="978408" cy="5608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 rot="10800000">
            <a:off x="3429000" y="2362200"/>
            <a:ext cx="978408" cy="5608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009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76400" y="13855"/>
            <a:ext cx="12496800" cy="6844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ight Arrow 2"/>
          <p:cNvSpPr/>
          <p:nvPr/>
        </p:nvSpPr>
        <p:spPr>
          <a:xfrm rot="11742493">
            <a:off x="2971800" y="2642617"/>
            <a:ext cx="978408" cy="5608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 rot="11880823">
            <a:off x="2934708" y="5014339"/>
            <a:ext cx="978408" cy="5608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76400" y="0"/>
            <a:ext cx="124968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5072426" y="2590800"/>
            <a:ext cx="978408" cy="5608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428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8713"/>
            <a:ext cx="12268200" cy="725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0627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</TotalTime>
  <Words>247</Words>
  <Application>Microsoft Office PowerPoint</Application>
  <PresentationFormat>On-screen Show (4:3)</PresentationFormat>
  <Paragraphs>83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Professor Ziegler</dc:creator>
  <cp:lastModifiedBy>donatoca</cp:lastModifiedBy>
  <cp:revision>33</cp:revision>
  <dcterms:created xsi:type="dcterms:W3CDTF">2014-01-22T03:42:00Z</dcterms:created>
  <dcterms:modified xsi:type="dcterms:W3CDTF">2014-01-29T15:22:56Z</dcterms:modified>
</cp:coreProperties>
</file>