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79" r:id="rId2"/>
  </p:sldMasterIdLst>
  <p:notesMasterIdLst>
    <p:notesMasterId r:id="rId99"/>
  </p:notesMasterIdLst>
  <p:handoutMasterIdLst>
    <p:handoutMasterId r:id="rId100"/>
  </p:handoutMasterIdLst>
  <p:sldIdLst>
    <p:sldId id="256" r:id="rId3"/>
    <p:sldId id="644" r:id="rId4"/>
    <p:sldId id="645" r:id="rId5"/>
    <p:sldId id="646" r:id="rId6"/>
    <p:sldId id="647" r:id="rId7"/>
    <p:sldId id="648" r:id="rId8"/>
    <p:sldId id="649" r:id="rId9"/>
    <p:sldId id="643" r:id="rId10"/>
    <p:sldId id="673" r:id="rId11"/>
    <p:sldId id="674" r:id="rId12"/>
    <p:sldId id="675" r:id="rId13"/>
    <p:sldId id="676" r:id="rId14"/>
    <p:sldId id="677" r:id="rId15"/>
    <p:sldId id="678" r:id="rId16"/>
    <p:sldId id="679" r:id="rId17"/>
    <p:sldId id="680" r:id="rId18"/>
    <p:sldId id="681" r:id="rId19"/>
    <p:sldId id="682" r:id="rId20"/>
    <p:sldId id="683" r:id="rId21"/>
    <p:sldId id="753" r:id="rId22"/>
    <p:sldId id="754" r:id="rId23"/>
    <p:sldId id="755" r:id="rId24"/>
    <p:sldId id="684" r:id="rId25"/>
    <p:sldId id="685" r:id="rId26"/>
    <p:sldId id="687" r:id="rId27"/>
    <p:sldId id="688" r:id="rId28"/>
    <p:sldId id="689" r:id="rId29"/>
    <p:sldId id="690" r:id="rId30"/>
    <p:sldId id="692" r:id="rId31"/>
    <p:sldId id="693" r:id="rId32"/>
    <p:sldId id="694" r:id="rId33"/>
    <p:sldId id="695" r:id="rId34"/>
    <p:sldId id="696" r:id="rId35"/>
    <p:sldId id="697" r:id="rId36"/>
    <p:sldId id="698" r:id="rId37"/>
    <p:sldId id="699" r:id="rId38"/>
    <p:sldId id="767" r:id="rId39"/>
    <p:sldId id="700" r:id="rId40"/>
    <p:sldId id="701" r:id="rId41"/>
    <p:sldId id="702" r:id="rId42"/>
    <p:sldId id="703" r:id="rId43"/>
    <p:sldId id="704" r:id="rId44"/>
    <p:sldId id="705" r:id="rId45"/>
    <p:sldId id="706" r:id="rId46"/>
    <p:sldId id="707" r:id="rId47"/>
    <p:sldId id="711" r:id="rId48"/>
    <p:sldId id="712" r:id="rId49"/>
    <p:sldId id="718" r:id="rId50"/>
    <p:sldId id="719" r:id="rId51"/>
    <p:sldId id="720" r:id="rId52"/>
    <p:sldId id="721" r:id="rId53"/>
    <p:sldId id="722" r:id="rId54"/>
    <p:sldId id="723" r:id="rId55"/>
    <p:sldId id="724" r:id="rId56"/>
    <p:sldId id="725" r:id="rId57"/>
    <p:sldId id="726" r:id="rId58"/>
    <p:sldId id="727" r:id="rId59"/>
    <p:sldId id="728" r:id="rId60"/>
    <p:sldId id="729" r:id="rId61"/>
    <p:sldId id="730" r:id="rId62"/>
    <p:sldId id="731" r:id="rId63"/>
    <p:sldId id="733" r:id="rId64"/>
    <p:sldId id="734" r:id="rId65"/>
    <p:sldId id="735" r:id="rId66"/>
    <p:sldId id="736" r:id="rId67"/>
    <p:sldId id="757" r:id="rId68"/>
    <p:sldId id="737" r:id="rId69"/>
    <p:sldId id="738" r:id="rId70"/>
    <p:sldId id="739" r:id="rId71"/>
    <p:sldId id="740" r:id="rId72"/>
    <p:sldId id="741" r:id="rId73"/>
    <p:sldId id="743" r:id="rId74"/>
    <p:sldId id="756" r:id="rId75"/>
    <p:sldId id="768" r:id="rId76"/>
    <p:sldId id="760" r:id="rId77"/>
    <p:sldId id="758" r:id="rId78"/>
    <p:sldId id="761" r:id="rId79"/>
    <p:sldId id="762" r:id="rId80"/>
    <p:sldId id="763" r:id="rId81"/>
    <p:sldId id="764" r:id="rId82"/>
    <p:sldId id="765" r:id="rId83"/>
    <p:sldId id="766" r:id="rId84"/>
    <p:sldId id="775" r:id="rId85"/>
    <p:sldId id="774" r:id="rId86"/>
    <p:sldId id="769" r:id="rId87"/>
    <p:sldId id="770" r:id="rId88"/>
    <p:sldId id="748" r:id="rId89"/>
    <p:sldId id="749" r:id="rId90"/>
    <p:sldId id="750" r:id="rId91"/>
    <p:sldId id="751" r:id="rId92"/>
    <p:sldId id="752" r:id="rId93"/>
    <p:sldId id="776" r:id="rId94"/>
    <p:sldId id="777" r:id="rId95"/>
    <p:sldId id="778" r:id="rId96"/>
    <p:sldId id="779" r:id="rId97"/>
    <p:sldId id="322" r:id="rId98"/>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7308" autoAdjust="0"/>
    <p:restoredTop sz="84493" autoAdjust="0"/>
  </p:normalViewPr>
  <p:slideViewPr>
    <p:cSldViewPr>
      <p:cViewPr varScale="1">
        <p:scale>
          <a:sx n="96" d="100"/>
          <a:sy n="96" d="100"/>
        </p:scale>
        <p:origin x="858"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notesMaster" Target="notesMasters/notesMaster1.xml"/><Relationship Id="rId10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39467" y="0"/>
            <a:ext cx="3013763" cy="465455"/>
          </a:xfrm>
          <a:prstGeom prst="rect">
            <a:avLst/>
          </a:prstGeom>
        </p:spPr>
        <p:txBody>
          <a:bodyPr vert="horz" lIns="93177" tIns="46589" rIns="93177" bIns="46589" rtlCol="0"/>
          <a:lstStyle>
            <a:lvl1pPr algn="r">
              <a:defRPr sz="1200"/>
            </a:lvl1pPr>
          </a:lstStyle>
          <a:p>
            <a:fld id="{0F046D97-16D0-423C-A646-3AB4593217F5}" type="datetimeFigureOut">
              <a:rPr lang="en-US" smtClean="0"/>
              <a:pPr/>
              <a:t>4/1/2019</a:t>
            </a:fld>
            <a:endParaRPr lang="en-US"/>
          </a:p>
        </p:txBody>
      </p:sp>
      <p:sp>
        <p:nvSpPr>
          <p:cNvPr id="4" name="Footer Placeholder 3"/>
          <p:cNvSpPr>
            <a:spLocks noGrp="1"/>
          </p:cNvSpPr>
          <p:nvPr>
            <p:ph type="ftr" sz="quarter" idx="2"/>
          </p:nvPr>
        </p:nvSpPr>
        <p:spPr>
          <a:xfrm>
            <a:off x="0" y="8842031"/>
            <a:ext cx="3013763" cy="465455"/>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39467" y="8842031"/>
            <a:ext cx="3013763" cy="465455"/>
          </a:xfrm>
          <a:prstGeom prst="rect">
            <a:avLst/>
          </a:prstGeom>
        </p:spPr>
        <p:txBody>
          <a:bodyPr vert="horz" lIns="93177" tIns="46589" rIns="93177" bIns="46589" rtlCol="0" anchor="b"/>
          <a:lstStyle>
            <a:lvl1pPr algn="r">
              <a:defRPr sz="1200"/>
            </a:lvl1pPr>
          </a:lstStyle>
          <a:p>
            <a:fld id="{E7A62D4F-BB63-4C94-AD3E-819B8DC90B6E}" type="slidenum">
              <a:rPr lang="en-US" smtClean="0"/>
              <a:pPr/>
              <a:t>‹#›</a:t>
            </a:fld>
            <a:endParaRPr lang="en-US"/>
          </a:p>
        </p:txBody>
      </p:sp>
    </p:spTree>
    <p:extLst>
      <p:ext uri="{BB962C8B-B14F-4D97-AF65-F5344CB8AC3E}">
        <p14:creationId xmlns:p14="http://schemas.microsoft.com/office/powerpoint/2010/main" val="3712536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39467" y="0"/>
            <a:ext cx="3013763" cy="465455"/>
          </a:xfrm>
          <a:prstGeom prst="rect">
            <a:avLst/>
          </a:prstGeom>
        </p:spPr>
        <p:txBody>
          <a:bodyPr vert="horz" lIns="93177" tIns="46589" rIns="93177" bIns="46589" rtlCol="0"/>
          <a:lstStyle>
            <a:lvl1pPr algn="r">
              <a:defRPr sz="1200"/>
            </a:lvl1pPr>
          </a:lstStyle>
          <a:p>
            <a:fld id="{62E8A7E0-E3BD-482C-ACA9-44D785827633}" type="datetimeFigureOut">
              <a:rPr lang="en-US" smtClean="0"/>
              <a:pPr/>
              <a:t>4/1/2019</a:t>
            </a:fld>
            <a:endParaRPr lang="en-US"/>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95484" y="4421824"/>
            <a:ext cx="5563870" cy="4189095"/>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1"/>
            <a:ext cx="3013763" cy="465455"/>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39467" y="8842031"/>
            <a:ext cx="3013763" cy="465455"/>
          </a:xfrm>
          <a:prstGeom prst="rect">
            <a:avLst/>
          </a:prstGeom>
        </p:spPr>
        <p:txBody>
          <a:bodyPr vert="horz" lIns="93177" tIns="46589" rIns="93177" bIns="46589" rtlCol="0" anchor="b"/>
          <a:lstStyle>
            <a:lvl1pPr algn="r">
              <a:defRPr sz="1200"/>
            </a:lvl1pPr>
          </a:lstStyle>
          <a:p>
            <a:fld id="{220C29DB-EFE9-471C-BC56-1FB296BECAF7}" type="slidenum">
              <a:rPr lang="en-US" smtClean="0"/>
              <a:pPr/>
              <a:t>‹#›</a:t>
            </a:fld>
            <a:endParaRPr lang="en-US"/>
          </a:p>
        </p:txBody>
      </p:sp>
    </p:spTree>
    <p:extLst>
      <p:ext uri="{BB962C8B-B14F-4D97-AF65-F5344CB8AC3E}">
        <p14:creationId xmlns:p14="http://schemas.microsoft.com/office/powerpoint/2010/main" val="2973023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0C29DB-EFE9-471C-BC56-1FB296BECAF7}" type="slidenum">
              <a:rPr lang="en-US" smtClean="0"/>
              <a:pPr/>
              <a:t>1</a:t>
            </a:fld>
            <a:endParaRPr lang="en-US" dirty="0"/>
          </a:p>
        </p:txBody>
      </p:sp>
    </p:spTree>
    <p:extLst>
      <p:ext uri="{BB962C8B-B14F-4D97-AF65-F5344CB8AC3E}">
        <p14:creationId xmlns:p14="http://schemas.microsoft.com/office/powerpoint/2010/main" val="1696892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Acquaint your Attendees</a:t>
            </a:r>
            <a:r>
              <a:rPr lang="en-US" baseline="0" dirty="0" smtClean="0"/>
              <a:t> with what they see on their screen.</a:t>
            </a:r>
            <a:br>
              <a:rPr lang="en-US" baseline="0" dirty="0" smtClean="0"/>
            </a:br>
            <a:r>
              <a:rPr lang="en-US" baseline="0" dirty="0" smtClean="0"/>
              <a:t/>
            </a:r>
            <a:br>
              <a:rPr lang="en-US" baseline="0" dirty="0" smtClean="0"/>
            </a:br>
            <a:r>
              <a:rPr lang="en-US" baseline="0" dirty="0" smtClean="0"/>
              <a:t>To the left is the GoToWebinar Viewer through which they see the presentation.</a:t>
            </a:r>
          </a:p>
          <a:p>
            <a:r>
              <a:rPr lang="en-US" baseline="0" dirty="0" smtClean="0"/>
              <a:t>To the right is the GoToWebinar control panel where they can raise their hand, ask questions and select audio mode.</a:t>
            </a:r>
            <a:br>
              <a:rPr lang="en-US" baseline="0" dirty="0" smtClean="0"/>
            </a:br>
            <a:r>
              <a:rPr lang="en-US" baseline="0" dirty="0" smtClean="0"/>
              <a:t/>
            </a:r>
            <a:br>
              <a:rPr lang="en-US" baseline="0" dirty="0" smtClean="0"/>
            </a:br>
            <a:r>
              <a:rPr lang="en-US" b="1" baseline="0" dirty="0" smtClean="0"/>
              <a:t>Note: </a:t>
            </a:r>
          </a:p>
          <a:p>
            <a:r>
              <a:rPr lang="en-US" b="0" baseline="0" dirty="0" smtClean="0"/>
              <a:t>The attendee control panel will collapse automatically when not in use by an Attendee.  To keep it open, Attendees can click the “View” menu and uncheck “Auto-hide Control Panel”.</a:t>
            </a:r>
            <a:endParaRPr lang="en-US" b="1" dirty="0"/>
          </a:p>
        </p:txBody>
      </p:sp>
      <p:sp>
        <p:nvSpPr>
          <p:cNvPr id="4" name="Slide Number Placeholder 3"/>
          <p:cNvSpPr>
            <a:spLocks noGrp="1"/>
          </p:cNvSpPr>
          <p:nvPr>
            <p:ph type="sldNum" sz="quarter" idx="10"/>
          </p:nvPr>
        </p:nvSpPr>
        <p:spPr/>
        <p:txBody>
          <a:bodyPr/>
          <a:lstStyle/>
          <a:p>
            <a:fld id="{DE5069A1-15D4-42C4-BA7D-D53ABF512BC2}" type="slidenum">
              <a:rPr lang="en-US" smtClean="0"/>
              <a:t>2</a:t>
            </a:fld>
            <a:endParaRPr lang="en-US"/>
          </a:p>
        </p:txBody>
      </p:sp>
    </p:spTree>
    <p:extLst>
      <p:ext uri="{BB962C8B-B14F-4D97-AF65-F5344CB8AC3E}">
        <p14:creationId xmlns:p14="http://schemas.microsoft.com/office/powerpoint/2010/main" val="3189807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Give Attendees a closer look at the control panel</a:t>
            </a:r>
            <a:r>
              <a:rPr lang="en-US" baseline="0" dirty="0" smtClean="0"/>
              <a:t> and how they can participate.  Text may be adjusted to suit your event needs.</a:t>
            </a:r>
            <a:br>
              <a:rPr lang="en-US" baseline="0" dirty="0" smtClean="0"/>
            </a:br>
            <a:r>
              <a:rPr lang="en-US" baseline="0" dirty="0" smtClean="0"/>
              <a:t/>
            </a:r>
            <a:br>
              <a:rPr lang="en-US" baseline="0" dirty="0" smtClean="0"/>
            </a:br>
            <a:r>
              <a:rPr lang="en-US" b="1" baseline="0" dirty="0" smtClean="0"/>
              <a:t>Note:</a:t>
            </a:r>
            <a:r>
              <a:rPr lang="en-US" b="0" baseline="0" dirty="0" smtClean="0"/>
              <a:t> Hand Raising is disabled (see slide 6)</a:t>
            </a:r>
            <a:br>
              <a:rPr lang="en-US" b="0" baseline="0" dirty="0" smtClean="0"/>
            </a:br>
            <a:endParaRPr lang="en-US" b="0" baseline="0" dirty="0" smtClean="0"/>
          </a:p>
          <a:p>
            <a:r>
              <a:rPr lang="en-US" b="1" baseline="0" dirty="0" smtClean="0"/>
              <a:t>Tip: </a:t>
            </a:r>
            <a:r>
              <a:rPr lang="en-US" b="0" baseline="0" dirty="0" smtClean="0"/>
              <a:t>Add animations to the “call outs” using PowerPoint features to provide step by step instructions.  </a:t>
            </a:r>
            <a:endParaRPr lang="en-US" b="1" dirty="0"/>
          </a:p>
        </p:txBody>
      </p:sp>
      <p:sp>
        <p:nvSpPr>
          <p:cNvPr id="4" name="Slide Number Placeholder 3"/>
          <p:cNvSpPr>
            <a:spLocks noGrp="1"/>
          </p:cNvSpPr>
          <p:nvPr>
            <p:ph type="sldNum" sz="quarter" idx="10"/>
          </p:nvPr>
        </p:nvSpPr>
        <p:spPr/>
        <p:txBody>
          <a:bodyPr/>
          <a:lstStyle/>
          <a:p>
            <a:fld id="{DE5069A1-15D4-42C4-BA7D-D53ABF512BC2}" type="slidenum">
              <a:rPr lang="en-US" smtClean="0"/>
              <a:t>3</a:t>
            </a:fld>
            <a:endParaRPr lang="en-US"/>
          </a:p>
        </p:txBody>
      </p:sp>
    </p:spTree>
    <p:extLst>
      <p:ext uri="{BB962C8B-B14F-4D97-AF65-F5344CB8AC3E}">
        <p14:creationId xmlns:p14="http://schemas.microsoft.com/office/powerpoint/2010/main" val="4165810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 Attendees how to ask questions and provide “more info” or support contact. </a:t>
            </a:r>
            <a:r>
              <a:rPr lang="en-US" baseline="0" dirty="0" smtClean="0"/>
              <a:t>Text may be adjusted to suit your event needs.</a:t>
            </a:r>
          </a:p>
          <a:p>
            <a:endParaRPr lang="en-US" baseline="0" dirty="0" smtClean="0"/>
          </a:p>
          <a:p>
            <a:r>
              <a:rPr lang="en-US" b="1" baseline="0" dirty="0" smtClean="0"/>
              <a:t>Note:</a:t>
            </a:r>
            <a:r>
              <a:rPr lang="en-US" b="0" baseline="0" dirty="0" smtClean="0"/>
              <a:t> Hand Raising is disabled (see slide 7)</a:t>
            </a:r>
            <a:endParaRPr lang="en-US" dirty="0"/>
          </a:p>
        </p:txBody>
      </p:sp>
      <p:sp>
        <p:nvSpPr>
          <p:cNvPr id="4" name="Slide Number Placeholder 3"/>
          <p:cNvSpPr>
            <a:spLocks noGrp="1"/>
          </p:cNvSpPr>
          <p:nvPr>
            <p:ph type="sldNum" sz="quarter" idx="10"/>
          </p:nvPr>
        </p:nvSpPr>
        <p:spPr/>
        <p:txBody>
          <a:bodyPr/>
          <a:lstStyle/>
          <a:p>
            <a:fld id="{DE5069A1-15D4-42C4-BA7D-D53ABF512BC2}" type="slidenum">
              <a:rPr lang="en-US" smtClean="0"/>
              <a:t>4</a:t>
            </a:fld>
            <a:endParaRPr lang="en-US"/>
          </a:p>
        </p:txBody>
      </p:sp>
    </p:spTree>
    <p:extLst>
      <p:ext uri="{BB962C8B-B14F-4D97-AF65-F5344CB8AC3E}">
        <p14:creationId xmlns:p14="http://schemas.microsoft.com/office/powerpoint/2010/main" val="2020372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Copy these “call outs” into your PowerPoint to encourage</a:t>
            </a:r>
            <a:r>
              <a:rPr lang="en-US" baseline="0" dirty="0" smtClean="0"/>
              <a:t> your Attendees to participate.</a:t>
            </a:r>
            <a:endParaRPr lang="en-US" dirty="0"/>
          </a:p>
        </p:txBody>
      </p:sp>
      <p:sp>
        <p:nvSpPr>
          <p:cNvPr id="4" name="Slide Number Placeholder 3"/>
          <p:cNvSpPr>
            <a:spLocks noGrp="1"/>
          </p:cNvSpPr>
          <p:nvPr>
            <p:ph type="sldNum" sz="quarter" idx="10"/>
          </p:nvPr>
        </p:nvSpPr>
        <p:spPr/>
        <p:txBody>
          <a:bodyPr/>
          <a:lstStyle/>
          <a:p>
            <a:fld id="{DE5069A1-15D4-42C4-BA7D-D53ABF512BC2}" type="slidenum">
              <a:rPr lang="en-US" smtClean="0"/>
              <a:t>5</a:t>
            </a:fld>
            <a:endParaRPr lang="en-US"/>
          </a:p>
        </p:txBody>
      </p:sp>
    </p:spTree>
    <p:extLst>
      <p:ext uri="{BB962C8B-B14F-4D97-AF65-F5344CB8AC3E}">
        <p14:creationId xmlns:p14="http://schemas.microsoft.com/office/powerpoint/2010/main" val="2404377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Give Attendees a closer look at the control panel</a:t>
            </a:r>
            <a:r>
              <a:rPr lang="en-US" baseline="0" dirty="0" smtClean="0"/>
              <a:t> and how they can participate.  Text may be adjusted to suit your event needs.</a:t>
            </a:r>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Note:</a:t>
            </a:r>
            <a:r>
              <a:rPr lang="en-US" b="0" baseline="0" dirty="0" smtClean="0"/>
              <a:t> Hand Raising is enabled (see slide 3)</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Visit the “Options” menu in the Organizer control panel a check to allow attendees to Raise Hands.</a:t>
            </a:r>
            <a:endParaRPr lang="en-US" dirty="0" smtClean="0"/>
          </a:p>
          <a:p>
            <a:endParaRPr lang="en-US" dirty="0"/>
          </a:p>
        </p:txBody>
      </p:sp>
      <p:sp>
        <p:nvSpPr>
          <p:cNvPr id="4" name="Slide Number Placeholder 3"/>
          <p:cNvSpPr>
            <a:spLocks noGrp="1"/>
          </p:cNvSpPr>
          <p:nvPr>
            <p:ph type="sldNum" sz="quarter" idx="10"/>
          </p:nvPr>
        </p:nvSpPr>
        <p:spPr/>
        <p:txBody>
          <a:bodyPr/>
          <a:lstStyle/>
          <a:p>
            <a:fld id="{DE5069A1-15D4-42C4-BA7D-D53ABF512BC2}" type="slidenum">
              <a:rPr lang="en-US" smtClean="0"/>
              <a:t>6</a:t>
            </a:fld>
            <a:endParaRPr lang="en-US"/>
          </a:p>
        </p:txBody>
      </p:sp>
    </p:spTree>
    <p:extLst>
      <p:ext uri="{BB962C8B-B14F-4D97-AF65-F5344CB8AC3E}">
        <p14:creationId xmlns:p14="http://schemas.microsoft.com/office/powerpoint/2010/main" val="848605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Remind Attendees how to ask questions and provide “more info” or support contact. </a:t>
            </a:r>
            <a:r>
              <a:rPr lang="en-US" baseline="0" dirty="0" smtClean="0"/>
              <a:t>Text may be adjusted to suit your event needs.</a:t>
            </a:r>
            <a:br>
              <a:rPr lang="en-US" baseline="0" dirty="0" smtClean="0"/>
            </a:br>
            <a:r>
              <a:rPr lang="en-US" baseline="0" dirty="0" smtClean="0"/>
              <a:t/>
            </a:r>
            <a:br>
              <a:rPr lang="en-US" baseline="0" dirty="0" smtClean="0"/>
            </a:br>
            <a:r>
              <a:rPr lang="en-US" b="1" baseline="0" dirty="0" smtClean="0"/>
              <a:t>Note:</a:t>
            </a:r>
            <a:r>
              <a:rPr lang="en-US" b="0" baseline="0" dirty="0" smtClean="0"/>
              <a:t> Hand Raising is enabled (see slide 4)</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Visit the “Options” menu in the Organizer control panel a check to allow attendees to Raise Hands.</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DE5069A1-15D4-42C4-BA7D-D53ABF512BC2}" type="slidenum">
              <a:rPr lang="en-US" smtClean="0"/>
              <a:t>7</a:t>
            </a:fld>
            <a:endParaRPr lang="en-US"/>
          </a:p>
        </p:txBody>
      </p:sp>
    </p:spTree>
    <p:extLst>
      <p:ext uri="{BB962C8B-B14F-4D97-AF65-F5344CB8AC3E}">
        <p14:creationId xmlns:p14="http://schemas.microsoft.com/office/powerpoint/2010/main" val="3417293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07B9C11D-1447-4753-BFCF-FC6DDE66FB6C}" type="slidenum">
              <a:rPr lang="en-US">
                <a:latin typeface="Arial" charset="0"/>
              </a:rPr>
              <a:pPr/>
              <a:t>44</a:t>
            </a:fld>
            <a:endParaRPr lang="en-US">
              <a:latin typeface="Arial"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r>
              <a:rPr lang="en-US" smtClean="0">
                <a:latin typeface="Arial" charset="0"/>
              </a:rPr>
              <a:t>This is the part that really concerns us.</a:t>
            </a:r>
          </a:p>
        </p:txBody>
      </p:sp>
    </p:spTree>
    <p:extLst>
      <p:ext uri="{BB962C8B-B14F-4D97-AF65-F5344CB8AC3E}">
        <p14:creationId xmlns:p14="http://schemas.microsoft.com/office/powerpoint/2010/main" val="1835761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F7B7DCB5-1E13-4D24-82AD-7279C5554B4A}" type="slidenum">
              <a:rPr lang="en-US">
                <a:latin typeface="Arial" charset="0"/>
              </a:rPr>
              <a:pPr/>
              <a:t>45</a:t>
            </a:fld>
            <a:endParaRPr lang="en-US">
              <a:latin typeface="Arial"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buFontTx/>
              <a:buChar char="•"/>
            </a:pPr>
            <a:r>
              <a:rPr lang="en-US" smtClean="0">
                <a:latin typeface="Arial" charset="0"/>
              </a:rPr>
              <a:t>1.  some refer to document as a policy</a:t>
            </a:r>
          </a:p>
          <a:p>
            <a:pPr lvl="2" eaLnBrk="1" hangingPunct="1">
              <a:buFontTx/>
              <a:buChar char="•"/>
            </a:pPr>
            <a:r>
              <a:rPr lang="en-US" smtClean="0">
                <a:latin typeface="Arial" charset="0"/>
              </a:rPr>
              <a:t>typically a variety of policies from number of IHE departments and areas</a:t>
            </a:r>
          </a:p>
          <a:p>
            <a:pPr lvl="2" eaLnBrk="1" hangingPunct="1">
              <a:buFontTx/>
              <a:buChar char="•"/>
            </a:pPr>
            <a:r>
              <a:rPr lang="en-US" smtClean="0">
                <a:latin typeface="Arial" charset="0"/>
              </a:rPr>
              <a:t> intended to guide behavior and institutional response</a:t>
            </a:r>
          </a:p>
          <a:p>
            <a:pPr lvl="1" eaLnBrk="1" hangingPunct="1">
              <a:buFontTx/>
              <a:buChar char="•"/>
            </a:pPr>
            <a:r>
              <a:rPr lang="en-US" smtClean="0">
                <a:latin typeface="Arial" charset="0"/>
              </a:rPr>
              <a:t>This document intended to educate or inform/describe/notify </a:t>
            </a:r>
          </a:p>
          <a:p>
            <a:pPr eaLnBrk="1" hangingPunct="1"/>
            <a:endParaRPr lang="en-US" smtClean="0">
              <a:latin typeface="Arial" charset="0"/>
            </a:endParaRPr>
          </a:p>
        </p:txBody>
      </p:sp>
    </p:spTree>
    <p:extLst>
      <p:ext uri="{BB962C8B-B14F-4D97-AF65-F5344CB8AC3E}">
        <p14:creationId xmlns:p14="http://schemas.microsoft.com/office/powerpoint/2010/main" val="2263613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F78AD82-1FAA-4F85-AEAF-C61AC492083B}"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0A7BAF-9D01-429A-8EEF-1EDD6C40019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78AD82-1FAA-4F85-AEAF-C61AC492083B}"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0A7BAF-9D01-429A-8EEF-1EDD6C40019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78AD82-1FAA-4F85-AEAF-C61AC492083B}"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0A7BAF-9D01-429A-8EEF-1EDD6C40019F}"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F78AD82-1FAA-4F85-AEAF-C61AC492083B}"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2826858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F78AD82-1FAA-4F85-AEAF-C61AC492083B}"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2732185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78AD82-1FAA-4F85-AEAF-C61AC492083B}"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2759214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F78AD82-1FAA-4F85-AEAF-C61AC492083B}"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2302931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F78AD82-1FAA-4F85-AEAF-C61AC492083B}" type="datetimeFigureOut">
              <a:rPr lang="en-US" smtClean="0"/>
              <a:pPr/>
              <a:t>4/1/2019</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1402645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F78AD82-1FAA-4F85-AEAF-C61AC492083B}" type="datetimeFigureOut">
              <a:rPr lang="en-US" smtClean="0"/>
              <a:pPr/>
              <a:t>4/1/2019</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33213452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78AD82-1FAA-4F85-AEAF-C61AC492083B}" type="datetimeFigureOut">
              <a:rPr lang="en-US" smtClean="0"/>
              <a:pPr/>
              <a:t>4/1/2019</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26953095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78AD82-1FAA-4F85-AEAF-C61AC492083B}"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2564257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78AD82-1FAA-4F85-AEAF-C61AC492083B}"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0A7BAF-9D01-429A-8EEF-1EDD6C40019F}"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78AD82-1FAA-4F85-AEAF-C61AC492083B}"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32645196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78AD82-1FAA-4F85-AEAF-C61AC492083B}"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3522847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78AD82-1FAA-4F85-AEAF-C61AC492083B}"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0A7BAF-9D01-429A-8EEF-1EDD6C40019F}"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693880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FF78AD82-1FAA-4F85-AEAF-C61AC492083B}"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34039286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FF78AD82-1FAA-4F85-AEAF-C61AC492083B}"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0A7BAF-9D01-429A-8EEF-1EDD6C40019F}"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324449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FF78AD82-1FAA-4F85-AEAF-C61AC492083B}"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1690685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F78AD82-1FAA-4F85-AEAF-C61AC492083B}"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11658606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F78AD82-1FAA-4F85-AEAF-C61AC492083B}"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0A7BAF-9D01-429A-8EEF-1EDD6C40019F}" type="slidenum">
              <a:rPr lang="en-US" smtClean="0"/>
              <a:pPr/>
              <a:t>‹#›</a:t>
            </a:fld>
            <a:endParaRPr lang="en-US"/>
          </a:p>
        </p:txBody>
      </p:sp>
    </p:spTree>
    <p:extLst>
      <p:ext uri="{BB962C8B-B14F-4D97-AF65-F5344CB8AC3E}">
        <p14:creationId xmlns:p14="http://schemas.microsoft.com/office/powerpoint/2010/main" val="3167057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78AD82-1FAA-4F85-AEAF-C61AC492083B}"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0A7BAF-9D01-429A-8EEF-1EDD6C40019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F78AD82-1FAA-4F85-AEAF-C61AC492083B}"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0A7BAF-9D01-429A-8EEF-1EDD6C40019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F78AD82-1FAA-4F85-AEAF-C61AC492083B}" type="datetimeFigureOut">
              <a:rPr lang="en-US" smtClean="0"/>
              <a:pPr/>
              <a:t>4/1/2019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0A7BAF-9D01-429A-8EEF-1EDD6C40019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F78AD82-1FAA-4F85-AEAF-C61AC492083B}" type="datetimeFigureOut">
              <a:rPr lang="en-US" smtClean="0"/>
              <a:pPr/>
              <a:t>4/1/2019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0A7BAF-9D01-429A-8EEF-1EDD6C40019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78AD82-1FAA-4F85-AEAF-C61AC492083B}" type="datetimeFigureOut">
              <a:rPr lang="en-US" smtClean="0"/>
              <a:pPr/>
              <a:t>4/1/2019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0A7BAF-9D01-429A-8EEF-1EDD6C40019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78AD82-1FAA-4F85-AEAF-C61AC492083B}"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0A7BAF-9D01-429A-8EEF-1EDD6C40019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78AD82-1FAA-4F85-AEAF-C61AC492083B}"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0A7BAF-9D01-429A-8EEF-1EDD6C40019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p:nvPr/>
        </p:nvSpPr>
        <p:spPr>
          <a:xfrm>
            <a:off x="0" y="0"/>
            <a:ext cx="1676400" cy="6858000"/>
          </a:xfrm>
          <a:prstGeom prst="rect">
            <a:avLst/>
          </a:prstGeom>
          <a:solidFill>
            <a:srgbClr val="0A0EB8"/>
          </a:solidFill>
          <a:ln>
            <a:solidFill>
              <a:srgbClr val="0A0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752600" y="228600"/>
            <a:ext cx="6934200" cy="16002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752600" y="2057400"/>
            <a:ext cx="6934200" cy="40687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78AD82-1FAA-4F85-AEAF-C61AC492083B}" type="datetimeFigureOut">
              <a:rPr lang="en-US" smtClean="0"/>
              <a:pPr/>
              <a:t>4/1/2019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0A7BAF-9D01-429A-8EEF-1EDD6C40019F}" type="slidenum">
              <a:rPr lang="en-US" smtClean="0"/>
              <a:pPr/>
              <a:t>‹#›</a:t>
            </a:fld>
            <a:endParaRPr lang="en-US"/>
          </a:p>
        </p:txBody>
      </p:sp>
      <p:pic>
        <p:nvPicPr>
          <p:cNvPr id="9" name="Picture 8" descr="IHEC logo.BMP"/>
          <p:cNvPicPr>
            <a:picLocks noChangeAspect="1"/>
          </p:cNvPicPr>
          <p:nvPr/>
        </p:nvPicPr>
        <p:blipFill>
          <a:blip r:embed="rId13" cstate="print"/>
          <a:stretch>
            <a:fillRect/>
          </a:stretch>
        </p:blipFill>
        <p:spPr>
          <a:xfrm>
            <a:off x="76200" y="76200"/>
            <a:ext cx="1491637" cy="19812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baseline="0">
          <a:solidFill>
            <a:schemeClr val="tx1"/>
          </a:solidFill>
          <a:latin typeface="Bookman Old Style" pitchFamily="18"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Bookman Old Style" pitchFamily="18"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Bookman Old Style" pitchFamily="18"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Bookman Old Style" pitchFamily="18"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Bookman Old Style" pitchFamily="18"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Bookman Old Style"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FF78AD82-1FAA-4F85-AEAF-C61AC492083B}" type="datetimeFigureOut">
              <a:rPr lang="en-US" smtClean="0"/>
              <a:pPr/>
              <a:t>4/1/2019</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0A7BAF-9D01-429A-8EEF-1EDD6C40019F}" type="slidenum">
              <a:rPr lang="en-US" smtClean="0"/>
              <a:pPr/>
              <a:t>‹#›</a:t>
            </a:fld>
            <a:endParaRPr lang="en-US"/>
          </a:p>
        </p:txBody>
      </p:sp>
    </p:spTree>
    <p:extLst>
      <p:ext uri="{BB962C8B-B14F-4D97-AF65-F5344CB8AC3E}">
        <p14:creationId xmlns:p14="http://schemas.microsoft.com/office/powerpoint/2010/main" val="3731521265"/>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s://en.wikipedia.org/wiki/United_States_Department_of_Justice" TargetMode="External"/><Relationship Id="rId2" Type="http://schemas.openxmlformats.org/officeDocument/2006/relationships/hyperlink" Target="https://en.wikipedia.org/wiki/Rohrabacher%E2%80%93Farr_amendment" TargetMode="Externa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2" Type="http://schemas.openxmlformats.org/officeDocument/2006/relationships/hyperlink" Target="http://iphionline.org/wp-content/uploads/2018/12/Public-Health-Equity-Framework-Paper-FINAL_formatted.pdf.%20Retrieved%201/16/19" TargetMode="Externa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hyperlink" Target="https://www.nccpsafety.org/our-work/emerging-issues-forums/the-effects-of-marijuana-legalization-and-decriminalization-on-campus-safet%20Retreived%203/22/19" TargetMode="Externa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hyperlink" Target="http://ssdp/" TargetMode="Externa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hyperlink" Target="http://www.academia.edu/1677626/Medical_Marijuana_Implications_for_University_Policy" TargetMode="Externa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hyperlink" Target="mailto:esdavidson@eiu.edu"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52400"/>
            <a:ext cx="6934200" cy="3829050"/>
          </a:xfrm>
        </p:spPr>
        <p:txBody>
          <a:bodyPr>
            <a:normAutofit/>
          </a:bodyPr>
          <a:lstStyle/>
          <a:p>
            <a:pPr algn="ctr"/>
            <a:r>
              <a:rPr lang="en-US" sz="4000" dirty="0"/>
              <a:t>Clearing the Smoke:  </a:t>
            </a:r>
            <a:br>
              <a:rPr lang="en-US" sz="4000" dirty="0"/>
            </a:br>
            <a:r>
              <a:rPr lang="en-US" sz="4000" dirty="0"/>
              <a:t>Understanding the Implications of </a:t>
            </a:r>
            <a:r>
              <a:rPr lang="en-US" sz="4000" dirty="0" smtClean="0"/>
              <a:t>Addressing </a:t>
            </a:r>
            <a:r>
              <a:rPr lang="en-US" sz="4000" dirty="0"/>
              <a:t>Marijuana When Laws and Regulations </a:t>
            </a:r>
            <a:r>
              <a:rPr lang="en-US" sz="4000" dirty="0" smtClean="0"/>
              <a:t>Conflict</a:t>
            </a:r>
            <a:endParaRPr lang="en-US" sz="4000" dirty="0"/>
          </a:p>
        </p:txBody>
      </p:sp>
      <p:sp>
        <p:nvSpPr>
          <p:cNvPr id="3" name="Subtitle 2"/>
          <p:cNvSpPr>
            <a:spLocks noGrp="1"/>
          </p:cNvSpPr>
          <p:nvPr>
            <p:ph type="subTitle" idx="1"/>
          </p:nvPr>
        </p:nvSpPr>
        <p:spPr>
          <a:xfrm>
            <a:off x="1524000" y="4724400"/>
            <a:ext cx="7391400" cy="1676400"/>
          </a:xfrm>
        </p:spPr>
        <p:txBody>
          <a:bodyPr>
            <a:normAutofit/>
          </a:bodyPr>
          <a:lstStyle/>
          <a:p>
            <a:pPr algn="ctr"/>
            <a:r>
              <a:rPr lang="en-US" sz="2800" dirty="0" smtClean="0"/>
              <a:t>Eric S. Davidson, Ph.D., MCHES, CSPS</a:t>
            </a:r>
          </a:p>
          <a:p>
            <a:pPr algn="ctr"/>
            <a:r>
              <a:rPr lang="en-US" dirty="0" smtClean="0"/>
              <a:t>State University of New York </a:t>
            </a:r>
          </a:p>
          <a:p>
            <a:pPr algn="ctr"/>
            <a:r>
              <a:rPr lang="en-US" smtClean="0"/>
              <a:t>Tuesday, March </a:t>
            </a:r>
            <a:r>
              <a:rPr lang="en-US" dirty="0" smtClean="0"/>
              <a:t>26</a:t>
            </a:r>
            <a:r>
              <a:rPr lang="en-US" smtClean="0"/>
              <a:t>, 2019</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Description</a:t>
            </a:r>
            <a:endParaRPr lang="en-US" dirty="0"/>
          </a:p>
        </p:txBody>
      </p:sp>
      <p:sp>
        <p:nvSpPr>
          <p:cNvPr id="4" name="Rectangle 1"/>
          <p:cNvSpPr>
            <a:spLocks noGrp="1" noChangeArrowheads="1"/>
          </p:cNvSpPr>
          <p:nvPr>
            <p:ph idx="1"/>
          </p:nvPr>
        </p:nvSpPr>
        <p:spPr bwMode="auto">
          <a:xfrm>
            <a:off x="1752601" y="2383621"/>
            <a:ext cx="6705599"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altLang="en-US" sz="2400" b="0"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States and communities across the nation have passed laws and ordinances allowing medicinal marijuana and decriminalized marijuana.  While changes have occurred at local and state levels, federal rules and regulations regarding marijuana have not. This misalignment has created confusion as to how to address the growing changes while remaining compliant with the Drug Free Schools and Campuses Act.  </a:t>
            </a:r>
            <a:endParaRPr kumimoji="0" lang="en-US" altLang="en-US" sz="24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636511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Outcomes</a:t>
            </a:r>
            <a:endParaRPr lang="en-US" dirty="0"/>
          </a:p>
        </p:txBody>
      </p:sp>
      <p:sp>
        <p:nvSpPr>
          <p:cNvPr id="3" name="Content Placeholder 2"/>
          <p:cNvSpPr>
            <a:spLocks noGrp="1"/>
          </p:cNvSpPr>
          <p:nvPr>
            <p:ph idx="1"/>
          </p:nvPr>
        </p:nvSpPr>
        <p:spPr>
          <a:xfrm>
            <a:off x="1828800" y="1447800"/>
            <a:ext cx="7086599" cy="5181600"/>
          </a:xfrm>
        </p:spPr>
        <p:txBody>
          <a:bodyPr>
            <a:normAutofit fontScale="85000" lnSpcReduction="20000"/>
          </a:bodyPr>
          <a:lstStyle/>
          <a:p>
            <a:pPr marL="0" lvl="0" indent="0" eaLnBrk="0" fontAlgn="base" hangingPunct="0">
              <a:spcBef>
                <a:spcPct val="0"/>
              </a:spcBef>
              <a:spcAft>
                <a:spcPct val="0"/>
              </a:spcAft>
              <a:buFontTx/>
              <a:buChar char="•"/>
              <a:tabLst>
                <a:tab pos="457200" algn="l"/>
              </a:tabLst>
            </a:pPr>
            <a:r>
              <a:rPr lang="en-US" altLang="en-US" sz="3100" dirty="0" smtClean="0">
                <a:solidFill>
                  <a:srgbClr val="000000"/>
                </a:solidFill>
                <a:ea typeface="Times New Roman" panose="02020603050405020304" pitchFamily="18" charset="0"/>
                <a:cs typeface="Times New Roman" panose="02020603050405020304" pitchFamily="18" charset="0"/>
              </a:rPr>
              <a:t>Participants will be able to</a:t>
            </a:r>
          </a:p>
          <a:p>
            <a:pPr marL="0" lvl="0" indent="0" eaLnBrk="0" fontAlgn="base" hangingPunct="0">
              <a:spcBef>
                <a:spcPct val="0"/>
              </a:spcBef>
              <a:spcAft>
                <a:spcPct val="0"/>
              </a:spcAft>
              <a:buFontTx/>
              <a:buChar char="•"/>
              <a:tabLst>
                <a:tab pos="457200" algn="l"/>
              </a:tabLst>
            </a:pPr>
            <a:endParaRPr lang="en-US" altLang="en-US" sz="3100" dirty="0">
              <a:solidFill>
                <a:srgbClr val="000000"/>
              </a:solidFill>
              <a:ea typeface="Times New Roman" panose="02020603050405020304" pitchFamily="18" charset="0"/>
              <a:cs typeface="Times New Roman" panose="02020603050405020304" pitchFamily="18" charset="0"/>
            </a:endParaRPr>
          </a:p>
          <a:p>
            <a:pPr marL="341313" lvl="0" indent="-230188" eaLnBrk="0" fontAlgn="base" hangingPunct="0">
              <a:spcBef>
                <a:spcPct val="0"/>
              </a:spcBef>
              <a:spcAft>
                <a:spcPts val="1200"/>
              </a:spcAft>
              <a:buFontTx/>
              <a:buChar char="•"/>
              <a:tabLst>
                <a:tab pos="401638" algn="l"/>
              </a:tabLst>
            </a:pPr>
            <a:r>
              <a:rPr lang="en-US" sz="2400" dirty="0" smtClean="0"/>
              <a:t>Discuss </a:t>
            </a:r>
            <a:r>
              <a:rPr lang="en-US" sz="2400" dirty="0"/>
              <a:t>history of Cannabis/Marijuana laws within the United States </a:t>
            </a:r>
            <a:endParaRPr lang="en-US" sz="2400" dirty="0" smtClean="0"/>
          </a:p>
          <a:p>
            <a:pPr marL="341313" lvl="0" indent="-230188" eaLnBrk="0" fontAlgn="base" hangingPunct="0">
              <a:spcBef>
                <a:spcPct val="0"/>
              </a:spcBef>
              <a:spcAft>
                <a:spcPts val="1200"/>
              </a:spcAft>
              <a:buFontTx/>
              <a:buChar char="•"/>
              <a:tabLst>
                <a:tab pos="401638" algn="l"/>
              </a:tabLst>
            </a:pPr>
            <a:r>
              <a:rPr lang="en-US" sz="2400" dirty="0" smtClean="0"/>
              <a:t>Discuss </a:t>
            </a:r>
            <a:r>
              <a:rPr lang="en-US" sz="2400" dirty="0"/>
              <a:t>federal laws and regulations which require IHE's to ignore state and local marijuana/cannabis laws </a:t>
            </a:r>
            <a:endParaRPr lang="en-US" sz="2400" dirty="0" smtClean="0"/>
          </a:p>
          <a:p>
            <a:pPr marL="341313" lvl="0" indent="-230188" eaLnBrk="0" fontAlgn="base" hangingPunct="0">
              <a:spcBef>
                <a:spcPct val="0"/>
              </a:spcBef>
              <a:spcAft>
                <a:spcPts val="1200"/>
              </a:spcAft>
              <a:buFontTx/>
              <a:buChar char="•"/>
              <a:tabLst>
                <a:tab pos="401638" algn="l"/>
              </a:tabLst>
            </a:pPr>
            <a:r>
              <a:rPr lang="en-US" sz="2400" dirty="0" smtClean="0"/>
              <a:t>Summarize </a:t>
            </a:r>
            <a:r>
              <a:rPr lang="en-US" sz="2400" dirty="0"/>
              <a:t>the American's With Disabilities Act's impact on medicinal marijuana and requests or accommodation </a:t>
            </a:r>
            <a:endParaRPr lang="en-US" sz="2400" dirty="0" smtClean="0"/>
          </a:p>
          <a:p>
            <a:pPr marL="341313" lvl="0" indent="-230188" eaLnBrk="0" fontAlgn="base" hangingPunct="0">
              <a:spcBef>
                <a:spcPct val="0"/>
              </a:spcBef>
              <a:spcAft>
                <a:spcPts val="1200"/>
              </a:spcAft>
              <a:buFontTx/>
              <a:buChar char="•"/>
              <a:tabLst>
                <a:tab pos="401638" algn="l"/>
              </a:tabLst>
            </a:pPr>
            <a:r>
              <a:rPr lang="en-US" sz="2400" dirty="0" smtClean="0"/>
              <a:t>List </a:t>
            </a:r>
            <a:r>
              <a:rPr lang="en-US" sz="2400" dirty="0"/>
              <a:t>key components of sample policy statements regarding medicinal and legalized marijuana </a:t>
            </a:r>
            <a:endParaRPr lang="en-US" sz="2400" dirty="0" smtClean="0"/>
          </a:p>
          <a:p>
            <a:pPr marL="341313" lvl="0" indent="-230188" eaLnBrk="0" fontAlgn="base" hangingPunct="0">
              <a:spcBef>
                <a:spcPct val="0"/>
              </a:spcBef>
              <a:spcAft>
                <a:spcPts val="1200"/>
              </a:spcAft>
              <a:buFontTx/>
              <a:buChar char="•"/>
              <a:tabLst>
                <a:tab pos="401638" algn="l"/>
              </a:tabLst>
            </a:pPr>
            <a:r>
              <a:rPr lang="en-US" sz="2400" dirty="0" smtClean="0"/>
              <a:t>Address </a:t>
            </a:r>
            <a:r>
              <a:rPr lang="en-US" sz="2400" dirty="0"/>
              <a:t>considerations for addressing off-campus use by employees and students </a:t>
            </a:r>
            <a:endParaRPr lang="en-US" sz="2400" dirty="0" smtClean="0"/>
          </a:p>
          <a:p>
            <a:pPr marL="341313" lvl="0" indent="-230188" eaLnBrk="0" fontAlgn="base" hangingPunct="0">
              <a:spcBef>
                <a:spcPct val="0"/>
              </a:spcBef>
              <a:spcAft>
                <a:spcPts val="1200"/>
              </a:spcAft>
              <a:buFontTx/>
              <a:buChar char="•"/>
              <a:tabLst>
                <a:tab pos="401638" algn="l"/>
              </a:tabLst>
            </a:pPr>
            <a:r>
              <a:rPr lang="en-US" sz="2400" dirty="0" smtClean="0"/>
              <a:t>Summarize </a:t>
            </a:r>
            <a:r>
              <a:rPr lang="en-US" sz="2400" dirty="0"/>
              <a:t>how present institutions are addressing the issue on their campus. </a:t>
            </a:r>
            <a:endParaRPr lang="en-US" dirty="0"/>
          </a:p>
        </p:txBody>
      </p:sp>
    </p:spTree>
    <p:extLst>
      <p:ext uri="{BB962C8B-B14F-4D97-AF65-F5344CB8AC3E}">
        <p14:creationId xmlns:p14="http://schemas.microsoft.com/office/powerpoint/2010/main" val="36531158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Cannabis Legalization in the US</a:t>
            </a:r>
            <a:endParaRPr lang="en-US" dirty="0"/>
          </a:p>
        </p:txBody>
      </p:sp>
      <p:sp>
        <p:nvSpPr>
          <p:cNvPr id="3" name="Content Placeholder 2"/>
          <p:cNvSpPr>
            <a:spLocks noGrp="1"/>
          </p:cNvSpPr>
          <p:nvPr>
            <p:ph idx="1"/>
          </p:nvPr>
        </p:nvSpPr>
        <p:spPr>
          <a:xfrm>
            <a:off x="1942415" y="2133600"/>
            <a:ext cx="7049185" cy="4495800"/>
          </a:xfrm>
        </p:spPr>
        <p:txBody>
          <a:bodyPr>
            <a:normAutofit lnSpcReduction="10000"/>
          </a:bodyPr>
          <a:lstStyle/>
          <a:p>
            <a:r>
              <a:rPr lang="en-US" sz="2800" dirty="0" smtClean="0"/>
              <a:t>1619 –King James I orders every colonist to grow 110 hemp plants for export for </a:t>
            </a:r>
            <a:r>
              <a:rPr lang="en-US" sz="2800" dirty="0" smtClean="0"/>
              <a:t>fiber (Deitch, 2003).</a:t>
            </a:r>
            <a:endParaRPr lang="en-US" sz="2800" baseline="30000" dirty="0" smtClean="0"/>
          </a:p>
          <a:p>
            <a:r>
              <a:rPr lang="en-US" sz="2800" dirty="0" smtClean="0"/>
              <a:t>1839 – Physician William O’Shaughnessy introduces marijuana for medicinal </a:t>
            </a:r>
            <a:r>
              <a:rPr lang="en-US" sz="2800" dirty="0" smtClean="0"/>
              <a:t>purposes (</a:t>
            </a:r>
            <a:r>
              <a:rPr lang="en-US" sz="2800" dirty="0" err="1" smtClean="0"/>
              <a:t>Gieringer</a:t>
            </a:r>
            <a:r>
              <a:rPr lang="en-US" sz="2800" dirty="0" smtClean="0"/>
              <a:t>, 1999). </a:t>
            </a:r>
            <a:endParaRPr lang="en-US" sz="2800" dirty="0" smtClean="0"/>
          </a:p>
          <a:p>
            <a:r>
              <a:rPr lang="en-US" sz="2800" dirty="0" smtClean="0"/>
              <a:t>1850 – Marijuana added to US </a:t>
            </a:r>
            <a:r>
              <a:rPr lang="en-US" sz="2800" dirty="0" err="1" smtClean="0"/>
              <a:t>Pharmacopedia</a:t>
            </a:r>
            <a:r>
              <a:rPr lang="en-US" sz="2800" dirty="0" smtClean="0"/>
              <a:t> as a </a:t>
            </a:r>
            <a:r>
              <a:rPr lang="en-US" sz="2800" dirty="0" err="1" smtClean="0"/>
              <a:t>tx</a:t>
            </a:r>
            <a:r>
              <a:rPr lang="en-US" sz="2800" dirty="0" smtClean="0"/>
              <a:t> for numerous </a:t>
            </a:r>
            <a:r>
              <a:rPr lang="en-US" sz="2800" dirty="0" smtClean="0"/>
              <a:t>afflictions</a:t>
            </a:r>
            <a:r>
              <a:rPr lang="en-US" sz="2800" baseline="30000" dirty="0"/>
              <a:t> </a:t>
            </a:r>
            <a:r>
              <a:rPr lang="en-US" sz="2800" dirty="0" smtClean="0"/>
              <a:t>(</a:t>
            </a:r>
            <a:r>
              <a:rPr lang="en-US" sz="2800" dirty="0" err="1" smtClean="0"/>
              <a:t>ProCon.Org</a:t>
            </a:r>
            <a:r>
              <a:rPr lang="en-US" sz="2800" dirty="0" smtClean="0"/>
              <a:t>, 2013).</a:t>
            </a:r>
            <a:endParaRPr lang="en-US" sz="2800" baseline="30000" dirty="0"/>
          </a:p>
        </p:txBody>
      </p:sp>
    </p:spTree>
    <p:extLst>
      <p:ext uri="{BB962C8B-B14F-4D97-AF65-F5344CB8AC3E}">
        <p14:creationId xmlns:p14="http://schemas.microsoft.com/office/powerpoint/2010/main" val="4541226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Cannabis Legalization in the US</a:t>
            </a:r>
            <a:endParaRPr lang="en-US" dirty="0"/>
          </a:p>
        </p:txBody>
      </p:sp>
      <p:sp>
        <p:nvSpPr>
          <p:cNvPr id="3" name="Content Placeholder 2"/>
          <p:cNvSpPr>
            <a:spLocks noGrp="1"/>
          </p:cNvSpPr>
          <p:nvPr>
            <p:ph idx="1"/>
          </p:nvPr>
        </p:nvSpPr>
        <p:spPr/>
        <p:txBody>
          <a:bodyPr>
            <a:normAutofit fontScale="92500" lnSpcReduction="20000"/>
          </a:bodyPr>
          <a:lstStyle/>
          <a:p>
            <a:r>
              <a:rPr lang="en-US" sz="2800" dirty="0" smtClean="0"/>
              <a:t>1906 – Pure Food and Drugs Act – requires labeling of medicine, including </a:t>
            </a:r>
            <a:r>
              <a:rPr lang="en-US" sz="2800" dirty="0"/>
              <a:t>marijuana (Hardaway, 2018).</a:t>
            </a:r>
            <a:endParaRPr lang="en-US" sz="2800" baseline="30000" dirty="0"/>
          </a:p>
          <a:p>
            <a:r>
              <a:rPr lang="en-US" sz="2800" dirty="0" smtClean="0"/>
              <a:t>1914 </a:t>
            </a:r>
            <a:r>
              <a:rPr lang="en-US" sz="2800" dirty="0" smtClean="0"/>
              <a:t>– Harrison Act – required doctors who wished to prescribe narcotics to register w/Fed. Govt.</a:t>
            </a:r>
            <a:r>
              <a:rPr lang="en-US" sz="2800" baseline="30000" dirty="0" smtClean="0"/>
              <a:t> </a:t>
            </a:r>
            <a:r>
              <a:rPr lang="en-US" sz="2800" dirty="0"/>
              <a:t>(Hardaway, 2018).</a:t>
            </a:r>
            <a:endParaRPr lang="en-US" sz="2800" baseline="30000" dirty="0"/>
          </a:p>
          <a:p>
            <a:r>
              <a:rPr lang="en-US" sz="2800" dirty="0" smtClean="0"/>
              <a:t>1915 </a:t>
            </a:r>
            <a:r>
              <a:rPr lang="en-US" sz="2800" dirty="0" smtClean="0"/>
              <a:t>– States begin passing marijuana prohibition </a:t>
            </a:r>
            <a:r>
              <a:rPr lang="en-US" sz="2800" dirty="0"/>
              <a:t>laws (Wikipedia, 2016</a:t>
            </a:r>
            <a:r>
              <a:rPr lang="en-US" sz="2800" dirty="0" smtClean="0"/>
              <a:t>).</a:t>
            </a:r>
            <a:endParaRPr lang="en-US" sz="2800" dirty="0"/>
          </a:p>
        </p:txBody>
      </p:sp>
    </p:spTree>
    <p:extLst>
      <p:ext uri="{BB962C8B-B14F-4D97-AF65-F5344CB8AC3E}">
        <p14:creationId xmlns:p14="http://schemas.microsoft.com/office/powerpoint/2010/main" val="24167481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Cannabis Legalization in the US</a:t>
            </a:r>
            <a:endParaRPr lang="en-US" dirty="0"/>
          </a:p>
        </p:txBody>
      </p:sp>
      <p:sp>
        <p:nvSpPr>
          <p:cNvPr id="3" name="Content Placeholder 2"/>
          <p:cNvSpPr>
            <a:spLocks noGrp="1"/>
          </p:cNvSpPr>
          <p:nvPr>
            <p:ph idx="1"/>
          </p:nvPr>
        </p:nvSpPr>
        <p:spPr/>
        <p:txBody>
          <a:bodyPr>
            <a:normAutofit fontScale="92500" lnSpcReduction="10000"/>
          </a:bodyPr>
          <a:lstStyle/>
          <a:p>
            <a:r>
              <a:rPr lang="en-US" sz="2800" dirty="0" smtClean="0"/>
              <a:t>1925 – League of Nations Sign Multilateral Treaty Restricting Cannabis/Hashish Use to Scientific and Medical Only </a:t>
            </a:r>
            <a:r>
              <a:rPr lang="en-US" sz="2800" dirty="0" smtClean="0"/>
              <a:t>Use</a:t>
            </a:r>
            <a:r>
              <a:rPr lang="en-US" sz="2800" baseline="30000" dirty="0"/>
              <a:t> </a:t>
            </a:r>
            <a:r>
              <a:rPr lang="en-US" sz="2800" dirty="0"/>
              <a:t>(</a:t>
            </a:r>
            <a:r>
              <a:rPr lang="en-US" sz="2800" dirty="0" err="1"/>
              <a:t>ProCon.Org</a:t>
            </a:r>
            <a:r>
              <a:rPr lang="en-US" sz="2800" dirty="0"/>
              <a:t>, 2013).</a:t>
            </a:r>
            <a:endParaRPr lang="en-US" sz="2800" baseline="30000" dirty="0"/>
          </a:p>
          <a:p>
            <a:r>
              <a:rPr lang="en-US" sz="2800" dirty="0" smtClean="0"/>
              <a:t>1934 </a:t>
            </a:r>
            <a:r>
              <a:rPr lang="en-US" sz="2800" dirty="0" smtClean="0"/>
              <a:t>- Uniform State Narcotic Act allowed states to exercise police power in seizing illegal drugs used in illicit </a:t>
            </a:r>
            <a:r>
              <a:rPr lang="en-US" sz="2800" dirty="0"/>
              <a:t>trade (Hardaway, 2018).</a:t>
            </a:r>
            <a:endParaRPr lang="en-US" sz="2800" baseline="30000" dirty="0"/>
          </a:p>
          <a:p>
            <a:endParaRPr lang="en-US" sz="2800" baseline="30000" dirty="0" smtClean="0"/>
          </a:p>
        </p:txBody>
      </p:sp>
    </p:spTree>
    <p:extLst>
      <p:ext uri="{BB962C8B-B14F-4D97-AF65-F5344CB8AC3E}">
        <p14:creationId xmlns:p14="http://schemas.microsoft.com/office/powerpoint/2010/main" val="31050536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Cannabis Legalization in the US</a:t>
            </a:r>
            <a:endParaRPr lang="en-US" dirty="0"/>
          </a:p>
        </p:txBody>
      </p:sp>
      <p:sp>
        <p:nvSpPr>
          <p:cNvPr id="3" name="Content Placeholder 2"/>
          <p:cNvSpPr>
            <a:spLocks noGrp="1"/>
          </p:cNvSpPr>
          <p:nvPr>
            <p:ph idx="1"/>
          </p:nvPr>
        </p:nvSpPr>
        <p:spPr/>
        <p:txBody>
          <a:bodyPr>
            <a:noAutofit/>
          </a:bodyPr>
          <a:lstStyle/>
          <a:p>
            <a:r>
              <a:rPr lang="en-US" sz="2800" dirty="0" smtClean="0"/>
              <a:t>1937 – Marijuana Tax Act – made possession or transfer of cannabis illegal throughout the US, excluding medical and industrial </a:t>
            </a:r>
            <a:r>
              <a:rPr lang="en-US" sz="2800" dirty="0"/>
              <a:t>uses (Hardaway, 2018).</a:t>
            </a:r>
            <a:endParaRPr lang="en-US" sz="2800" baseline="30000" dirty="0"/>
          </a:p>
          <a:p>
            <a:r>
              <a:rPr lang="en-US" sz="2800" dirty="0" smtClean="0"/>
              <a:t>1952 </a:t>
            </a:r>
            <a:r>
              <a:rPr lang="en-US" sz="2800" dirty="0" smtClean="0"/>
              <a:t>– Boggs Act made first time cannabis possession a minimum offense of 2-10 years with a fine up to $</a:t>
            </a:r>
            <a:r>
              <a:rPr lang="en-US" sz="2800" dirty="0"/>
              <a:t>20,000 (Hardaway, 2018).</a:t>
            </a:r>
            <a:endParaRPr lang="en-US" sz="2800" baseline="30000" dirty="0"/>
          </a:p>
          <a:p>
            <a:endParaRPr lang="en-US" sz="2800" baseline="30000" dirty="0"/>
          </a:p>
        </p:txBody>
      </p:sp>
    </p:spTree>
    <p:extLst>
      <p:ext uri="{BB962C8B-B14F-4D97-AF65-F5344CB8AC3E}">
        <p14:creationId xmlns:p14="http://schemas.microsoft.com/office/powerpoint/2010/main" val="28847024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Cannabis Legalization in the US</a:t>
            </a:r>
            <a:endParaRPr lang="en-US" dirty="0"/>
          </a:p>
        </p:txBody>
      </p:sp>
      <p:sp>
        <p:nvSpPr>
          <p:cNvPr id="3" name="Content Placeholder 2"/>
          <p:cNvSpPr>
            <a:spLocks noGrp="1"/>
          </p:cNvSpPr>
          <p:nvPr>
            <p:ph idx="1"/>
          </p:nvPr>
        </p:nvSpPr>
        <p:spPr/>
        <p:txBody>
          <a:bodyPr>
            <a:normAutofit fontScale="92500" lnSpcReduction="10000"/>
          </a:bodyPr>
          <a:lstStyle/>
          <a:p>
            <a:r>
              <a:rPr lang="en-US" sz="2800" dirty="0" smtClean="0"/>
              <a:t>1970 -  Controlled Substances Act – repeals Marijuana Tax Act, creates a single system of </a:t>
            </a:r>
            <a:r>
              <a:rPr lang="en-US" sz="2800" dirty="0"/>
              <a:t>control (Hardaway, 2018).</a:t>
            </a:r>
            <a:endParaRPr lang="en-US" sz="2800" baseline="30000" dirty="0"/>
          </a:p>
          <a:p>
            <a:r>
              <a:rPr lang="en-US" sz="2800" dirty="0" smtClean="0"/>
              <a:t>1971 </a:t>
            </a:r>
            <a:r>
              <a:rPr lang="en-US" sz="2800" dirty="0" smtClean="0"/>
              <a:t>– War on Drugs </a:t>
            </a:r>
            <a:r>
              <a:rPr lang="en-US" sz="2800" dirty="0"/>
              <a:t>Begins (</a:t>
            </a:r>
            <a:r>
              <a:rPr lang="en-US" sz="2800" dirty="0" err="1"/>
              <a:t>ProCon.Org</a:t>
            </a:r>
            <a:r>
              <a:rPr lang="en-US" sz="2800" dirty="0"/>
              <a:t>, 2013).</a:t>
            </a:r>
            <a:endParaRPr lang="en-US" sz="2800" baseline="30000" dirty="0"/>
          </a:p>
          <a:p>
            <a:r>
              <a:rPr lang="en-US" sz="2800" dirty="0" smtClean="0"/>
              <a:t>1972 </a:t>
            </a:r>
            <a:r>
              <a:rPr lang="en-US" sz="2800" dirty="0" smtClean="0"/>
              <a:t>– Shafer Commission Recommends Decriminalizing </a:t>
            </a:r>
            <a:r>
              <a:rPr lang="en-US" sz="2800" dirty="0"/>
              <a:t>Marijuana (</a:t>
            </a:r>
            <a:r>
              <a:rPr lang="en-US" sz="2800" dirty="0" err="1"/>
              <a:t>ProCon.Org</a:t>
            </a:r>
            <a:r>
              <a:rPr lang="en-US" sz="2800" dirty="0"/>
              <a:t>, 2013).</a:t>
            </a:r>
            <a:endParaRPr lang="en-US" sz="2800" baseline="30000" dirty="0"/>
          </a:p>
          <a:p>
            <a:endParaRPr lang="en-US" sz="2800" dirty="0"/>
          </a:p>
        </p:txBody>
      </p:sp>
    </p:spTree>
    <p:extLst>
      <p:ext uri="{BB962C8B-B14F-4D97-AF65-F5344CB8AC3E}">
        <p14:creationId xmlns:p14="http://schemas.microsoft.com/office/powerpoint/2010/main" val="26905670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Cannabis Legalization in the US</a:t>
            </a:r>
            <a:endParaRPr lang="en-US" dirty="0"/>
          </a:p>
        </p:txBody>
      </p:sp>
      <p:sp>
        <p:nvSpPr>
          <p:cNvPr id="3" name="Content Placeholder 2"/>
          <p:cNvSpPr>
            <a:spLocks noGrp="1"/>
          </p:cNvSpPr>
          <p:nvPr>
            <p:ph idx="1"/>
          </p:nvPr>
        </p:nvSpPr>
        <p:spPr/>
        <p:txBody>
          <a:bodyPr>
            <a:noAutofit/>
          </a:bodyPr>
          <a:lstStyle/>
          <a:p>
            <a:r>
              <a:rPr lang="en-US" sz="2400" dirty="0" smtClean="0"/>
              <a:t>1973 – DEA </a:t>
            </a:r>
            <a:r>
              <a:rPr lang="en-US" sz="2400" dirty="0" smtClean="0"/>
              <a:t>Established</a:t>
            </a:r>
            <a:r>
              <a:rPr lang="en-US" sz="2400" baseline="30000" dirty="0"/>
              <a:t> </a:t>
            </a:r>
            <a:r>
              <a:rPr lang="en-US" sz="2400" dirty="0" smtClean="0"/>
              <a:t>(</a:t>
            </a:r>
            <a:r>
              <a:rPr lang="en-US" sz="2400" dirty="0"/>
              <a:t>(Hardaway, 2018).</a:t>
            </a:r>
            <a:endParaRPr lang="en-US" sz="2400" baseline="30000" dirty="0"/>
          </a:p>
          <a:p>
            <a:r>
              <a:rPr lang="en-US" sz="2400" dirty="0" smtClean="0"/>
              <a:t>1973 </a:t>
            </a:r>
            <a:r>
              <a:rPr lang="en-US" sz="2400" dirty="0" smtClean="0"/>
              <a:t>– Oregon first state to decriminalize </a:t>
            </a:r>
            <a:r>
              <a:rPr lang="en-US" sz="2400" dirty="0" smtClean="0"/>
              <a:t>cannabis</a:t>
            </a:r>
            <a:r>
              <a:rPr lang="en-US" sz="2400" baseline="30000" dirty="0"/>
              <a:t> </a:t>
            </a:r>
            <a:r>
              <a:rPr lang="en-US" sz="2400" dirty="0"/>
              <a:t>(Wikipedia, 2016).</a:t>
            </a:r>
          </a:p>
          <a:p>
            <a:r>
              <a:rPr lang="en-US" sz="2400" dirty="0" smtClean="0"/>
              <a:t>1974 </a:t>
            </a:r>
            <a:r>
              <a:rPr lang="en-US" sz="2400" dirty="0" smtClean="0"/>
              <a:t>– NIDA becomes sole legal source for </a:t>
            </a:r>
            <a:r>
              <a:rPr lang="en-US" sz="2400" dirty="0" smtClean="0"/>
              <a:t>marijuana</a:t>
            </a:r>
            <a:r>
              <a:rPr lang="en-US" sz="2400" baseline="30000" dirty="0"/>
              <a:t> </a:t>
            </a:r>
            <a:r>
              <a:rPr lang="en-US" sz="2400" dirty="0"/>
              <a:t>(Wikipedia, 2016).</a:t>
            </a:r>
          </a:p>
          <a:p>
            <a:r>
              <a:rPr lang="en-US" sz="2400" dirty="0" smtClean="0"/>
              <a:t>1976 </a:t>
            </a:r>
            <a:r>
              <a:rPr lang="en-US" sz="2400" dirty="0" smtClean="0"/>
              <a:t>-  Fed. court rules Robert Randall’s use of medical marijuana a </a:t>
            </a:r>
            <a:r>
              <a:rPr lang="en-US" sz="2400" dirty="0" smtClean="0"/>
              <a:t>necessity</a:t>
            </a:r>
            <a:r>
              <a:rPr lang="en-US" sz="2400" baseline="30000" dirty="0"/>
              <a:t> </a:t>
            </a:r>
            <a:r>
              <a:rPr lang="en-US" sz="2400" dirty="0"/>
              <a:t>(Wikipedia, 2016).</a:t>
            </a:r>
          </a:p>
          <a:p>
            <a:endParaRPr lang="en-US" sz="2800" baseline="30000" dirty="0" smtClean="0"/>
          </a:p>
        </p:txBody>
      </p:sp>
    </p:spTree>
    <p:extLst>
      <p:ext uri="{BB962C8B-B14F-4D97-AF65-F5344CB8AC3E}">
        <p14:creationId xmlns:p14="http://schemas.microsoft.com/office/powerpoint/2010/main" val="10384104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Cannabis Legalization in the US</a:t>
            </a:r>
            <a:endParaRPr lang="en-US" dirty="0"/>
          </a:p>
        </p:txBody>
      </p:sp>
      <p:sp>
        <p:nvSpPr>
          <p:cNvPr id="3" name="Content Placeholder 2"/>
          <p:cNvSpPr>
            <a:spLocks noGrp="1"/>
          </p:cNvSpPr>
          <p:nvPr>
            <p:ph idx="1"/>
          </p:nvPr>
        </p:nvSpPr>
        <p:spPr/>
        <p:txBody>
          <a:bodyPr>
            <a:normAutofit fontScale="92500" lnSpcReduction="20000"/>
          </a:bodyPr>
          <a:lstStyle/>
          <a:p>
            <a:r>
              <a:rPr lang="en-US" sz="2800" dirty="0" smtClean="0"/>
              <a:t>1978 – New Mexico 1</a:t>
            </a:r>
            <a:r>
              <a:rPr lang="en-US" sz="2800" baseline="30000" dirty="0" smtClean="0"/>
              <a:t>st</a:t>
            </a:r>
            <a:r>
              <a:rPr lang="en-US" sz="2800" dirty="0" smtClean="0"/>
              <a:t> state to pass medical marijuana </a:t>
            </a:r>
            <a:r>
              <a:rPr lang="en-US" sz="2800" dirty="0" smtClean="0"/>
              <a:t>laws</a:t>
            </a:r>
            <a:r>
              <a:rPr lang="en-US" sz="2800" baseline="30000" dirty="0"/>
              <a:t> </a:t>
            </a:r>
            <a:r>
              <a:rPr lang="en-US" sz="2800" dirty="0"/>
              <a:t>(</a:t>
            </a:r>
            <a:r>
              <a:rPr lang="en-US" sz="2800" dirty="0" err="1"/>
              <a:t>ProCon.Org</a:t>
            </a:r>
            <a:r>
              <a:rPr lang="en-US" sz="2800" dirty="0"/>
              <a:t>, 2013</a:t>
            </a:r>
            <a:r>
              <a:rPr lang="en-US" sz="2800" dirty="0" smtClean="0"/>
              <a:t>).</a:t>
            </a:r>
            <a:endParaRPr lang="en-US" sz="2800" dirty="0" smtClean="0"/>
          </a:p>
          <a:p>
            <a:r>
              <a:rPr lang="en-US" sz="2800" dirty="0" smtClean="0"/>
              <a:t>1978 – FDA sets up medical marijuana distribution </a:t>
            </a:r>
            <a:r>
              <a:rPr lang="en-US" sz="2800" dirty="0" smtClean="0"/>
              <a:t>program</a:t>
            </a:r>
            <a:r>
              <a:rPr lang="en-US" sz="2800" baseline="30000" dirty="0"/>
              <a:t> </a:t>
            </a:r>
            <a:r>
              <a:rPr lang="en-US" sz="2800" dirty="0"/>
              <a:t>(</a:t>
            </a:r>
            <a:r>
              <a:rPr lang="en-US" sz="2800" dirty="0" err="1"/>
              <a:t>ProCon.Org</a:t>
            </a:r>
            <a:r>
              <a:rPr lang="en-US" sz="2800" dirty="0"/>
              <a:t>, 2013).</a:t>
            </a:r>
            <a:endParaRPr lang="en-US" sz="2800" baseline="30000" dirty="0"/>
          </a:p>
          <a:p>
            <a:r>
              <a:rPr lang="en-US" sz="2800" dirty="0" smtClean="0"/>
              <a:t>1986 </a:t>
            </a:r>
            <a:r>
              <a:rPr lang="en-US" sz="2800" dirty="0" smtClean="0"/>
              <a:t>– Anti-Drug Abuse Act – reinstated mandatory prison sentences and the 3 strikes </a:t>
            </a:r>
            <a:r>
              <a:rPr lang="en-US" sz="2800" dirty="0" smtClean="0"/>
              <a:t>law</a:t>
            </a:r>
            <a:r>
              <a:rPr lang="en-US" sz="2800" baseline="30000" dirty="0"/>
              <a:t> </a:t>
            </a:r>
            <a:r>
              <a:rPr lang="en-US" sz="2800" dirty="0"/>
              <a:t>(Wikipedia, 2016).</a:t>
            </a:r>
          </a:p>
          <a:p>
            <a:endParaRPr lang="en-US" sz="2800" baseline="30000" dirty="0"/>
          </a:p>
        </p:txBody>
      </p:sp>
    </p:spTree>
    <p:extLst>
      <p:ext uri="{BB962C8B-B14F-4D97-AF65-F5344CB8AC3E}">
        <p14:creationId xmlns:p14="http://schemas.microsoft.com/office/powerpoint/2010/main" val="8212583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Cannabis Legalization in the US</a:t>
            </a:r>
            <a:endParaRPr lang="en-US" dirty="0"/>
          </a:p>
        </p:txBody>
      </p:sp>
      <p:sp>
        <p:nvSpPr>
          <p:cNvPr id="3" name="Content Placeholder 2"/>
          <p:cNvSpPr>
            <a:spLocks noGrp="1"/>
          </p:cNvSpPr>
          <p:nvPr>
            <p:ph idx="1"/>
          </p:nvPr>
        </p:nvSpPr>
        <p:spPr/>
        <p:txBody>
          <a:bodyPr>
            <a:normAutofit fontScale="77500" lnSpcReduction="20000"/>
          </a:bodyPr>
          <a:lstStyle/>
          <a:p>
            <a:r>
              <a:rPr lang="en-US" sz="2800" dirty="0" smtClean="0"/>
              <a:t>1994 – Final decision on 1972 court battle re: Marijuana </a:t>
            </a:r>
            <a:r>
              <a:rPr lang="en-US" sz="2800" dirty="0" smtClean="0"/>
              <a:t>Scheduling</a:t>
            </a:r>
            <a:r>
              <a:rPr lang="en-US" sz="2800" baseline="30000" dirty="0"/>
              <a:t> </a:t>
            </a:r>
            <a:r>
              <a:rPr lang="en-US" sz="2800" dirty="0"/>
              <a:t>(</a:t>
            </a:r>
            <a:r>
              <a:rPr lang="en-US" sz="2800" dirty="0" err="1"/>
              <a:t>ProCon.Org</a:t>
            </a:r>
            <a:r>
              <a:rPr lang="en-US" sz="2800" dirty="0"/>
              <a:t>, 2013).</a:t>
            </a:r>
            <a:endParaRPr lang="en-US" sz="2800" baseline="30000" dirty="0"/>
          </a:p>
          <a:p>
            <a:r>
              <a:rPr lang="en-US" sz="2800" dirty="0" smtClean="0"/>
              <a:t>1996 </a:t>
            </a:r>
            <a:r>
              <a:rPr lang="en-US" sz="2800" dirty="0" smtClean="0"/>
              <a:t>– California becomes first state to legalize medical </a:t>
            </a:r>
            <a:r>
              <a:rPr lang="en-US" sz="2800" dirty="0" smtClean="0"/>
              <a:t>marijuana</a:t>
            </a:r>
            <a:r>
              <a:rPr lang="en-US" sz="2800" baseline="30000" dirty="0"/>
              <a:t> </a:t>
            </a:r>
            <a:r>
              <a:rPr lang="en-US" sz="2800" dirty="0"/>
              <a:t>(</a:t>
            </a:r>
            <a:r>
              <a:rPr lang="en-US" sz="2800" dirty="0" err="1"/>
              <a:t>ProCon.Org</a:t>
            </a:r>
            <a:r>
              <a:rPr lang="en-US" sz="2800" dirty="0"/>
              <a:t>, 2013).</a:t>
            </a:r>
            <a:endParaRPr lang="en-US" sz="2800" baseline="30000" dirty="0"/>
          </a:p>
          <a:p>
            <a:r>
              <a:rPr lang="en-US" sz="2800" dirty="0" smtClean="0"/>
              <a:t>2009 </a:t>
            </a:r>
            <a:r>
              <a:rPr lang="en-US" sz="2800" dirty="0" smtClean="0"/>
              <a:t>– Ogden Memo – indicated that gov’t resources should not be directed toward prosecuting medical marijuana users who were in clear compliance with state law; focus should be on traffickers. – Seen as a green light for state legalization and commercial </a:t>
            </a:r>
            <a:r>
              <a:rPr lang="en-US" sz="2800" dirty="0" smtClean="0"/>
              <a:t>dispensaries (Hardaway, 2018).</a:t>
            </a:r>
            <a:endParaRPr lang="en-US" sz="2800" baseline="30000" dirty="0" smtClean="0"/>
          </a:p>
          <a:p>
            <a:endParaRPr lang="en-US" sz="2800" dirty="0" smtClean="0"/>
          </a:p>
        </p:txBody>
      </p:sp>
    </p:spTree>
    <p:extLst>
      <p:ext uri="{BB962C8B-B14F-4D97-AF65-F5344CB8AC3E}">
        <p14:creationId xmlns:p14="http://schemas.microsoft.com/office/powerpoint/2010/main" val="36951415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893009" y="152400"/>
            <a:ext cx="5360762" cy="954107"/>
          </a:xfrm>
          <a:prstGeom prst="rect">
            <a:avLst/>
          </a:prstGeom>
          <a:noFill/>
        </p:spPr>
        <p:txBody>
          <a:bodyPr wrap="none" rtlCol="0">
            <a:spAutoFit/>
          </a:bodyPr>
          <a:lstStyle/>
          <a:p>
            <a:pPr algn="ctr"/>
            <a:r>
              <a:rPr lang="en-US" sz="2800" b="1" dirty="0" smtClean="0">
                <a:solidFill>
                  <a:schemeClr val="tx1">
                    <a:lumMod val="65000"/>
                    <a:lumOff val="35000"/>
                  </a:schemeClr>
                </a:solidFill>
              </a:rPr>
              <a:t>GoToWebinar Housekeeping: </a:t>
            </a:r>
          </a:p>
          <a:p>
            <a:pPr algn="ctr"/>
            <a:r>
              <a:rPr lang="en-US" sz="2800" b="1" dirty="0" smtClean="0">
                <a:solidFill>
                  <a:schemeClr val="tx1">
                    <a:lumMod val="65000"/>
                    <a:lumOff val="35000"/>
                  </a:schemeClr>
                </a:solidFill>
              </a:rPr>
              <a:t>What Attendees See</a:t>
            </a:r>
            <a:endParaRPr lang="en-US" sz="2800" b="1" dirty="0">
              <a:solidFill>
                <a:schemeClr val="tx1">
                  <a:lumMod val="65000"/>
                  <a:lumOff val="35000"/>
                </a:schemeClr>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050938"/>
            <a:ext cx="7162800" cy="5744846"/>
          </a:xfrm>
          <a:prstGeom prst="rect">
            <a:avLst/>
          </a:prstGeom>
        </p:spPr>
      </p:pic>
    </p:spTree>
    <p:extLst>
      <p:ext uri="{BB962C8B-B14F-4D97-AF65-F5344CB8AC3E}">
        <p14:creationId xmlns:p14="http://schemas.microsoft.com/office/powerpoint/2010/main" val="24429001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Cannabis Legalization in the US</a:t>
            </a:r>
            <a:endParaRPr lang="en-US" dirty="0"/>
          </a:p>
        </p:txBody>
      </p:sp>
      <p:sp>
        <p:nvSpPr>
          <p:cNvPr id="3" name="Content Placeholder 2"/>
          <p:cNvSpPr>
            <a:spLocks noGrp="1"/>
          </p:cNvSpPr>
          <p:nvPr>
            <p:ph idx="1"/>
          </p:nvPr>
        </p:nvSpPr>
        <p:spPr/>
        <p:txBody>
          <a:bodyPr>
            <a:normAutofit fontScale="85000" lnSpcReduction="20000"/>
          </a:bodyPr>
          <a:lstStyle/>
          <a:p>
            <a:r>
              <a:rPr lang="en-US" sz="2800" dirty="0" smtClean="0"/>
              <a:t>2010 – 1</a:t>
            </a:r>
            <a:r>
              <a:rPr lang="en-US" sz="2800" baseline="30000" dirty="0" smtClean="0"/>
              <a:t>st</a:t>
            </a:r>
            <a:r>
              <a:rPr lang="en-US" sz="2800" dirty="0" smtClean="0"/>
              <a:t> Cole memo; differentiated “care givers” from  large, scale commercial operations. Removed protections from Ogden </a:t>
            </a:r>
            <a:r>
              <a:rPr lang="en-US" sz="2800" dirty="0" smtClean="0"/>
              <a:t>Memo</a:t>
            </a:r>
            <a:r>
              <a:rPr lang="en-US" sz="2800" dirty="0"/>
              <a:t> (Hardaway, 2018).</a:t>
            </a:r>
            <a:endParaRPr lang="en-US" sz="2800" baseline="30000" dirty="0"/>
          </a:p>
          <a:p>
            <a:r>
              <a:rPr lang="en-US" sz="2800" dirty="0" smtClean="0"/>
              <a:t>2012 </a:t>
            </a:r>
            <a:r>
              <a:rPr lang="en-US" sz="2800" dirty="0"/>
              <a:t>– Colorado and Washington legalize the recreational use of </a:t>
            </a:r>
            <a:r>
              <a:rPr lang="en-US" sz="2800" dirty="0" smtClean="0"/>
              <a:t>marijuana</a:t>
            </a:r>
            <a:r>
              <a:rPr lang="en-US" sz="2800" baseline="30000" dirty="0"/>
              <a:t> </a:t>
            </a:r>
            <a:r>
              <a:rPr lang="en-US" sz="2800" dirty="0"/>
              <a:t>(Hardaway, 2018).</a:t>
            </a:r>
            <a:endParaRPr lang="en-US" sz="2800" baseline="30000" dirty="0"/>
          </a:p>
          <a:p>
            <a:r>
              <a:rPr lang="en-US" sz="2800" dirty="0" smtClean="0"/>
              <a:t>2013 </a:t>
            </a:r>
            <a:r>
              <a:rPr lang="en-US" sz="2800" dirty="0" smtClean="0"/>
              <a:t>– Colorado and Washington legalize the recreational use of </a:t>
            </a:r>
            <a:r>
              <a:rPr lang="en-US" sz="2800" dirty="0" smtClean="0"/>
              <a:t>marijuana</a:t>
            </a:r>
            <a:r>
              <a:rPr lang="en-US" sz="2800" baseline="30000" dirty="0"/>
              <a:t> </a:t>
            </a:r>
            <a:r>
              <a:rPr lang="en-US" sz="2800" dirty="0"/>
              <a:t>(</a:t>
            </a:r>
            <a:r>
              <a:rPr lang="en-US" sz="2800" dirty="0" err="1"/>
              <a:t>ProCon.Org</a:t>
            </a:r>
            <a:r>
              <a:rPr lang="en-US" sz="2800" dirty="0"/>
              <a:t>, 2013).</a:t>
            </a:r>
            <a:endParaRPr lang="en-US" sz="2800" baseline="30000" dirty="0"/>
          </a:p>
          <a:p>
            <a:endParaRPr lang="en-US" sz="2800" baseline="30000" dirty="0" smtClean="0"/>
          </a:p>
        </p:txBody>
      </p:sp>
    </p:spTree>
    <p:extLst>
      <p:ext uri="{BB962C8B-B14F-4D97-AF65-F5344CB8AC3E}">
        <p14:creationId xmlns:p14="http://schemas.microsoft.com/office/powerpoint/2010/main" val="36878078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Cannabis Legalization in the US</a:t>
            </a:r>
            <a:endParaRPr lang="en-US" dirty="0"/>
          </a:p>
        </p:txBody>
      </p:sp>
      <p:sp>
        <p:nvSpPr>
          <p:cNvPr id="3" name="Content Placeholder 2"/>
          <p:cNvSpPr>
            <a:spLocks noGrp="1"/>
          </p:cNvSpPr>
          <p:nvPr>
            <p:ph idx="1"/>
          </p:nvPr>
        </p:nvSpPr>
        <p:spPr/>
        <p:txBody>
          <a:bodyPr>
            <a:normAutofit fontScale="85000" lnSpcReduction="20000"/>
          </a:bodyPr>
          <a:lstStyle/>
          <a:p>
            <a:r>
              <a:rPr lang="en-US" sz="2800" dirty="0" smtClean="0"/>
              <a:t>2013 – 2</a:t>
            </a:r>
            <a:r>
              <a:rPr lang="en-US" sz="2800" baseline="30000" dirty="0" smtClean="0"/>
              <a:t>nd</a:t>
            </a:r>
            <a:r>
              <a:rPr lang="en-US" sz="2800" dirty="0" smtClean="0"/>
              <a:t> Cole Memo. Legalized states should not be a priority as long as they are regulates; stated areas of prosecution (e.g. underage </a:t>
            </a:r>
            <a:r>
              <a:rPr lang="en-US" sz="2800" dirty="0"/>
              <a:t>use) </a:t>
            </a:r>
            <a:r>
              <a:rPr lang="en-US" sz="2800" dirty="0" smtClean="0"/>
              <a:t>Hardaway</a:t>
            </a:r>
            <a:r>
              <a:rPr lang="en-US" sz="2800" dirty="0"/>
              <a:t>, 2018).</a:t>
            </a:r>
            <a:endParaRPr lang="en-US" sz="2800" baseline="30000" dirty="0"/>
          </a:p>
          <a:p>
            <a:r>
              <a:rPr lang="en-US" sz="2800" dirty="0" smtClean="0"/>
              <a:t>2014</a:t>
            </a:r>
            <a:r>
              <a:rPr lang="en-US" sz="2800" dirty="0"/>
              <a:t>: The </a:t>
            </a:r>
            <a:r>
              <a:rPr lang="en-US" sz="2800" dirty="0">
                <a:hlinkClick r:id="rId2" tooltip="Rohrabacher–Farr amendment"/>
              </a:rPr>
              <a:t>Rohrabacher–Farr amendment</a:t>
            </a:r>
            <a:r>
              <a:rPr lang="en-US" sz="2800" dirty="0"/>
              <a:t> </a:t>
            </a:r>
            <a:r>
              <a:rPr lang="en-US" sz="2800" dirty="0" smtClean="0"/>
              <a:t>signed </a:t>
            </a:r>
            <a:r>
              <a:rPr lang="en-US" sz="2800" dirty="0"/>
              <a:t>into </a:t>
            </a:r>
            <a:r>
              <a:rPr lang="en-US" sz="2800" dirty="0" smtClean="0"/>
              <a:t>law; Requires </a:t>
            </a:r>
            <a:r>
              <a:rPr lang="en-US" sz="2800" dirty="0"/>
              <a:t>annual renewal, </a:t>
            </a:r>
            <a:r>
              <a:rPr lang="en-US" sz="2800" dirty="0" smtClean="0"/>
              <a:t>prohibited </a:t>
            </a:r>
            <a:r>
              <a:rPr lang="en-US" sz="2800" dirty="0"/>
              <a:t>the </a:t>
            </a:r>
            <a:r>
              <a:rPr lang="en-US" sz="2800" dirty="0">
                <a:hlinkClick r:id="rId3" tooltip="United States Department of Justice"/>
              </a:rPr>
              <a:t>Justice Department</a:t>
            </a:r>
            <a:r>
              <a:rPr lang="en-US" sz="2800" dirty="0"/>
              <a:t> from interfering with the implementation of state medical cannabis </a:t>
            </a:r>
            <a:r>
              <a:rPr lang="en-US" sz="2800" dirty="0"/>
              <a:t>law (Hardaway, 2018).</a:t>
            </a:r>
            <a:endParaRPr lang="en-US" sz="2800" baseline="30000" dirty="0"/>
          </a:p>
          <a:p>
            <a:endParaRPr lang="en-US" sz="2800" baseline="30000" dirty="0" smtClean="0"/>
          </a:p>
        </p:txBody>
      </p:sp>
    </p:spTree>
    <p:extLst>
      <p:ext uri="{BB962C8B-B14F-4D97-AF65-F5344CB8AC3E}">
        <p14:creationId xmlns:p14="http://schemas.microsoft.com/office/powerpoint/2010/main" val="21093609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Cannabis Legalization in the US</a:t>
            </a:r>
            <a:endParaRPr lang="en-US" dirty="0"/>
          </a:p>
        </p:txBody>
      </p:sp>
      <p:sp>
        <p:nvSpPr>
          <p:cNvPr id="3" name="Content Placeholder 2"/>
          <p:cNvSpPr>
            <a:spLocks noGrp="1"/>
          </p:cNvSpPr>
          <p:nvPr>
            <p:ph idx="1"/>
          </p:nvPr>
        </p:nvSpPr>
        <p:spPr/>
        <p:txBody>
          <a:bodyPr>
            <a:normAutofit/>
          </a:bodyPr>
          <a:lstStyle/>
          <a:p>
            <a:r>
              <a:rPr lang="en-US" sz="2800" dirty="0" smtClean="0"/>
              <a:t>2018:  Sessions rescinds the 2nd Cole </a:t>
            </a:r>
            <a:r>
              <a:rPr lang="en-US" sz="2800" dirty="0"/>
              <a:t>Memo (Hardaway, 2018).</a:t>
            </a:r>
            <a:endParaRPr lang="en-US" sz="2800" baseline="30000" dirty="0"/>
          </a:p>
          <a:p>
            <a:endParaRPr lang="en-US" sz="2800" dirty="0" smtClean="0"/>
          </a:p>
        </p:txBody>
      </p:sp>
    </p:spTree>
    <p:extLst>
      <p:ext uri="{BB962C8B-B14F-4D97-AF65-F5344CB8AC3E}">
        <p14:creationId xmlns:p14="http://schemas.microsoft.com/office/powerpoint/2010/main" val="22396701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2130425"/>
            <a:ext cx="6019800" cy="1470025"/>
          </a:xfrm>
        </p:spPr>
        <p:txBody>
          <a:bodyPr>
            <a:normAutofit fontScale="90000"/>
          </a:bodyPr>
          <a:lstStyle/>
          <a:p>
            <a:r>
              <a:rPr lang="en-US" dirty="0" smtClean="0"/>
              <a:t>A Changing Landscape</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062046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Current Legal </a:t>
            </a:r>
            <a:r>
              <a:rPr lang="en-US" dirty="0" smtClean="0"/>
              <a:t>Landscape</a:t>
            </a:r>
            <a:br>
              <a:rPr lang="en-US" dirty="0" smtClean="0"/>
            </a:br>
            <a:r>
              <a:rPr lang="en-US" sz="1300" dirty="0" smtClean="0"/>
              <a:t>(</a:t>
            </a:r>
            <a:r>
              <a:rPr lang="en-US" sz="1300" dirty="0" smtClean="0"/>
              <a:t>NORML, 2019)</a:t>
            </a:r>
            <a:r>
              <a:rPr lang="en-US" dirty="0" smtClean="0"/>
              <a:t/>
            </a:r>
            <a:br>
              <a:rPr lang="en-US" dirty="0" smtClean="0"/>
            </a:br>
            <a:endParaRPr lang="en-US" baseline="30000" dirty="0"/>
          </a:p>
        </p:txBody>
      </p:sp>
      <p:sp>
        <p:nvSpPr>
          <p:cNvPr id="3" name="Content Placeholder 2"/>
          <p:cNvSpPr>
            <a:spLocks noGrp="1"/>
          </p:cNvSpPr>
          <p:nvPr>
            <p:ph idx="1"/>
          </p:nvPr>
        </p:nvSpPr>
        <p:spPr/>
        <p:txBody>
          <a:bodyPr>
            <a:normAutofit/>
          </a:bodyPr>
          <a:lstStyle/>
          <a:p>
            <a:r>
              <a:rPr lang="en-US" dirty="0" smtClean="0"/>
              <a:t>16 </a:t>
            </a:r>
            <a:r>
              <a:rPr lang="en-US" dirty="0"/>
              <a:t>States Allow Medical </a:t>
            </a:r>
            <a:r>
              <a:rPr lang="en-US" dirty="0" smtClean="0"/>
              <a:t>CBD</a:t>
            </a:r>
          </a:p>
          <a:p>
            <a:pPr lvl="1"/>
            <a:r>
              <a:rPr lang="en-US" dirty="0" err="1" smtClean="0"/>
              <a:t>Cannabidiol</a:t>
            </a:r>
            <a:r>
              <a:rPr lang="en-US" dirty="0" smtClean="0"/>
              <a:t> is one of at least 113 active </a:t>
            </a:r>
            <a:r>
              <a:rPr lang="en-US" dirty="0" err="1" smtClean="0"/>
              <a:t>cannabinoids</a:t>
            </a:r>
            <a:r>
              <a:rPr lang="en-US" dirty="0" smtClean="0"/>
              <a:t> identified in cannabis</a:t>
            </a:r>
            <a:endParaRPr lang="en-US" dirty="0"/>
          </a:p>
          <a:p>
            <a:r>
              <a:rPr lang="en-US" dirty="0" smtClean="0"/>
              <a:t>32 States Allow Medical Marijuana</a:t>
            </a:r>
          </a:p>
          <a:p>
            <a:r>
              <a:rPr lang="en-US" dirty="0" smtClean="0"/>
              <a:t>13 states have decriminalized marijuana</a:t>
            </a:r>
          </a:p>
          <a:p>
            <a:r>
              <a:rPr lang="en-US" dirty="0" smtClean="0"/>
              <a:t>10 States  passed legalization</a:t>
            </a:r>
          </a:p>
          <a:p>
            <a:endParaRPr lang="en-US" dirty="0"/>
          </a:p>
        </p:txBody>
      </p:sp>
    </p:spTree>
    <p:extLst>
      <p:ext uri="{BB962C8B-B14F-4D97-AF65-F5344CB8AC3E}">
        <p14:creationId xmlns:p14="http://schemas.microsoft.com/office/powerpoint/2010/main" val="41086677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28600"/>
            <a:ext cx="6934200" cy="1295400"/>
          </a:xfrm>
        </p:spPr>
        <p:txBody>
          <a:bodyPr/>
          <a:lstStyle/>
          <a:p>
            <a:r>
              <a:rPr lang="en-US" dirty="0" smtClean="0"/>
              <a:t>States – Medical </a:t>
            </a:r>
            <a:r>
              <a:rPr lang="en-US" dirty="0" smtClean="0"/>
              <a:t>CBD</a:t>
            </a:r>
            <a:r>
              <a:rPr lang="en-US" baseline="30000" dirty="0"/>
              <a:t/>
            </a:r>
            <a:br>
              <a:rPr lang="en-US" baseline="30000" dirty="0"/>
            </a:br>
            <a:r>
              <a:rPr lang="en-US" sz="1400" dirty="0"/>
              <a:t>(NORML, 2019)</a:t>
            </a:r>
            <a:endParaRPr lang="en-US" sz="1400" baseline="300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1112371"/>
            <a:ext cx="6934200" cy="5432659"/>
          </a:xfrm>
        </p:spPr>
      </p:pic>
    </p:spTree>
    <p:extLst>
      <p:ext uri="{BB962C8B-B14F-4D97-AF65-F5344CB8AC3E}">
        <p14:creationId xmlns:p14="http://schemas.microsoft.com/office/powerpoint/2010/main" val="35245143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6934200" cy="1600200"/>
          </a:xfrm>
        </p:spPr>
        <p:txBody>
          <a:bodyPr/>
          <a:lstStyle/>
          <a:p>
            <a:r>
              <a:rPr lang="en-US" dirty="0" smtClean="0"/>
              <a:t>States – Medical </a:t>
            </a:r>
            <a:r>
              <a:rPr lang="en-US" dirty="0"/>
              <a:t>Marijuana </a:t>
            </a:r>
            <a:r>
              <a:rPr lang="en-US" sz="1800" dirty="0"/>
              <a:t>(NORML, 2019)</a:t>
            </a:r>
            <a:endParaRPr lang="en-US" sz="1800" baseline="300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1051747"/>
            <a:ext cx="8118447" cy="5577653"/>
          </a:xfrm>
        </p:spPr>
      </p:pic>
    </p:spTree>
    <p:extLst>
      <p:ext uri="{BB962C8B-B14F-4D97-AF65-F5344CB8AC3E}">
        <p14:creationId xmlns:p14="http://schemas.microsoft.com/office/powerpoint/2010/main" val="35802971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8781" y="228600"/>
            <a:ext cx="6589199" cy="1280890"/>
          </a:xfrm>
        </p:spPr>
        <p:txBody>
          <a:bodyPr/>
          <a:lstStyle/>
          <a:p>
            <a:r>
              <a:rPr lang="en-US" dirty="0" smtClean="0"/>
              <a:t>States – </a:t>
            </a:r>
            <a:r>
              <a:rPr lang="en-US" dirty="0"/>
              <a:t>Decriminalized</a:t>
            </a:r>
            <a:br>
              <a:rPr lang="en-US" dirty="0"/>
            </a:br>
            <a:r>
              <a:rPr lang="en-US" sz="1800" dirty="0"/>
              <a:t>(NORML, 2019)</a:t>
            </a:r>
            <a:endParaRPr lang="en-US" sz="1800" baseline="300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1371600"/>
            <a:ext cx="6979084" cy="5362876"/>
          </a:xfrm>
        </p:spPr>
      </p:pic>
    </p:spTree>
    <p:extLst>
      <p:ext uri="{BB962C8B-B14F-4D97-AF65-F5344CB8AC3E}">
        <p14:creationId xmlns:p14="http://schemas.microsoft.com/office/powerpoint/2010/main" val="41578802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934200" cy="1295400"/>
          </a:xfrm>
        </p:spPr>
        <p:txBody>
          <a:bodyPr/>
          <a:lstStyle/>
          <a:p>
            <a:r>
              <a:rPr lang="en-US" dirty="0" smtClean="0"/>
              <a:t>States – </a:t>
            </a:r>
            <a:r>
              <a:rPr lang="en-US" dirty="0" smtClean="0"/>
              <a:t>Legalized</a:t>
            </a:r>
            <a:r>
              <a:rPr lang="en-US" baseline="30000" dirty="0"/>
              <a:t/>
            </a:r>
            <a:br>
              <a:rPr lang="en-US" baseline="30000" dirty="0"/>
            </a:br>
            <a:r>
              <a:rPr lang="en-US" sz="1800" dirty="0"/>
              <a:t>(NORML, 2019)</a:t>
            </a:r>
            <a:endParaRPr lang="en-US" sz="1800" baseline="300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7800" y="1128741"/>
            <a:ext cx="7315199" cy="5584372"/>
          </a:xfrm>
        </p:spPr>
      </p:pic>
    </p:spTree>
    <p:extLst>
      <p:ext uri="{BB962C8B-B14F-4D97-AF65-F5344CB8AC3E}">
        <p14:creationId xmlns:p14="http://schemas.microsoft.com/office/powerpoint/2010/main" val="37272378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2130425"/>
            <a:ext cx="6324600" cy="3127375"/>
          </a:xfrm>
        </p:spPr>
        <p:txBody>
          <a:bodyPr>
            <a:normAutofit fontScale="90000"/>
          </a:bodyPr>
          <a:lstStyle/>
          <a:p>
            <a:r>
              <a:rPr lang="en-US" dirty="0" smtClean="0"/>
              <a:t>Why Are Institutions of Higher Education Required to Ignore State and Local Marijuana Laws?</a:t>
            </a:r>
            <a:endParaRPr lang="en-US" dirty="0"/>
          </a:p>
        </p:txBody>
      </p:sp>
    </p:spTree>
    <p:extLst>
      <p:ext uri="{BB962C8B-B14F-4D97-AF65-F5344CB8AC3E}">
        <p14:creationId xmlns:p14="http://schemas.microsoft.com/office/powerpoint/2010/main" val="18254035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98716" y="152400"/>
            <a:ext cx="7949356" cy="523220"/>
          </a:xfrm>
          <a:prstGeom prst="rect">
            <a:avLst/>
          </a:prstGeom>
          <a:noFill/>
        </p:spPr>
        <p:txBody>
          <a:bodyPr wrap="none" rtlCol="0">
            <a:spAutoFit/>
          </a:bodyPr>
          <a:lstStyle/>
          <a:p>
            <a:pPr algn="ctr"/>
            <a:r>
              <a:rPr lang="en-US" sz="2800" b="1" dirty="0" smtClean="0">
                <a:solidFill>
                  <a:schemeClr val="tx1">
                    <a:lumMod val="65000"/>
                    <a:lumOff val="35000"/>
                  </a:schemeClr>
                </a:solidFill>
              </a:rPr>
              <a:t>GoToWebinar Housekeeping: Attendee Participation</a:t>
            </a:r>
            <a:endParaRPr lang="en-US" sz="2800" b="1" dirty="0">
              <a:solidFill>
                <a:schemeClr val="tx1">
                  <a:lumMod val="65000"/>
                  <a:lumOff val="35000"/>
                </a:schemeClr>
              </a:solidFill>
            </a:endParaRPr>
          </a:p>
        </p:txBody>
      </p:sp>
      <p:grpSp>
        <p:nvGrpSpPr>
          <p:cNvPr id="3" name="Group 2"/>
          <p:cNvGrpSpPr/>
          <p:nvPr/>
        </p:nvGrpSpPr>
        <p:grpSpPr>
          <a:xfrm>
            <a:off x="4624081" y="1447800"/>
            <a:ext cx="3921619" cy="4140283"/>
            <a:chOff x="4573392" y="1447800"/>
            <a:chExt cx="3921619" cy="4140283"/>
          </a:xfrm>
        </p:grpSpPr>
        <p:sp>
          <p:nvSpPr>
            <p:cNvPr id="7" name="TextBox 6"/>
            <p:cNvSpPr txBox="1"/>
            <p:nvPr/>
          </p:nvSpPr>
          <p:spPr>
            <a:xfrm>
              <a:off x="4573392" y="1894764"/>
              <a:ext cx="3921618" cy="3693319"/>
            </a:xfrm>
            <a:prstGeom prst="rect">
              <a:avLst/>
            </a:prstGeom>
            <a:noFill/>
            <a:ln w="28575">
              <a:solidFill>
                <a:schemeClr val="tx1">
                  <a:lumMod val="65000"/>
                  <a:lumOff val="35000"/>
                </a:schemeClr>
              </a:solidFill>
            </a:ln>
          </p:spPr>
          <p:txBody>
            <a:bodyPr wrap="square" rtlCol="0">
              <a:spAutoFit/>
            </a:bodyPr>
            <a:lstStyle/>
            <a:p>
              <a:pPr algn="just"/>
              <a:r>
                <a:rPr lang="en-US" dirty="0" smtClean="0">
                  <a:solidFill>
                    <a:schemeClr val="tx1">
                      <a:lumMod val="65000"/>
                      <a:lumOff val="35000"/>
                    </a:schemeClr>
                  </a:solidFill>
                </a:rPr>
                <a:t>Open and close your control panel</a:t>
              </a:r>
            </a:p>
            <a:p>
              <a:pPr algn="just"/>
              <a:endParaRPr lang="en-US" dirty="0">
                <a:solidFill>
                  <a:schemeClr val="tx1">
                    <a:lumMod val="65000"/>
                    <a:lumOff val="35000"/>
                  </a:schemeClr>
                </a:solidFill>
              </a:endParaRPr>
            </a:p>
            <a:p>
              <a:pPr algn="just"/>
              <a:r>
                <a:rPr lang="en-US" dirty="0" smtClean="0">
                  <a:solidFill>
                    <a:schemeClr val="tx1">
                      <a:lumMod val="65000"/>
                      <a:lumOff val="35000"/>
                    </a:schemeClr>
                  </a:solidFill>
                </a:rPr>
                <a:t>Join audio:</a:t>
              </a:r>
            </a:p>
            <a:p>
              <a:pPr marL="342900" indent="-342900" algn="just">
                <a:buFont typeface="Arial" pitchFamily="34" charset="0"/>
                <a:buChar char="•"/>
              </a:pPr>
              <a:r>
                <a:rPr lang="en-US" dirty="0" smtClean="0">
                  <a:solidFill>
                    <a:schemeClr val="tx1">
                      <a:lumMod val="65000"/>
                      <a:lumOff val="35000"/>
                    </a:schemeClr>
                  </a:solidFill>
                </a:rPr>
                <a:t>Choose </a:t>
              </a:r>
              <a:r>
                <a:rPr lang="en-US" b="1" dirty="0" smtClean="0">
                  <a:solidFill>
                    <a:schemeClr val="tx1">
                      <a:lumMod val="65000"/>
                      <a:lumOff val="35000"/>
                    </a:schemeClr>
                  </a:solidFill>
                </a:rPr>
                <a:t>Mic &amp; Speakers</a:t>
              </a:r>
              <a:r>
                <a:rPr lang="en-US" dirty="0" smtClean="0">
                  <a:solidFill>
                    <a:schemeClr val="tx1">
                      <a:lumMod val="65000"/>
                      <a:lumOff val="35000"/>
                    </a:schemeClr>
                  </a:solidFill>
                </a:rPr>
                <a:t> to use VoIP</a:t>
              </a:r>
            </a:p>
            <a:p>
              <a:pPr marL="342900" indent="-342900" algn="just">
                <a:buFont typeface="Arial" pitchFamily="34" charset="0"/>
                <a:buChar char="•"/>
              </a:pPr>
              <a:r>
                <a:rPr lang="en-US" dirty="0" smtClean="0">
                  <a:solidFill>
                    <a:schemeClr val="tx1">
                      <a:lumMod val="65000"/>
                      <a:lumOff val="35000"/>
                    </a:schemeClr>
                  </a:solidFill>
                </a:rPr>
                <a:t>Choose </a:t>
              </a:r>
              <a:r>
                <a:rPr lang="en-US" b="1" dirty="0" smtClean="0">
                  <a:solidFill>
                    <a:schemeClr val="tx1">
                      <a:lumMod val="65000"/>
                      <a:lumOff val="35000"/>
                    </a:schemeClr>
                  </a:solidFill>
                </a:rPr>
                <a:t>Telephone</a:t>
              </a:r>
              <a:r>
                <a:rPr lang="en-US" dirty="0" smtClean="0">
                  <a:solidFill>
                    <a:schemeClr val="tx1">
                      <a:lumMod val="65000"/>
                      <a:lumOff val="35000"/>
                    </a:schemeClr>
                  </a:solidFill>
                </a:rPr>
                <a:t> and dial using the information provided</a:t>
              </a:r>
            </a:p>
            <a:p>
              <a:pPr algn="just"/>
              <a:r>
                <a:rPr lang="en-US" dirty="0" smtClean="0">
                  <a:solidFill>
                    <a:schemeClr val="tx1">
                      <a:lumMod val="65000"/>
                      <a:lumOff val="35000"/>
                    </a:schemeClr>
                  </a:solidFill>
                </a:rPr>
                <a:t/>
              </a:r>
              <a:br>
                <a:rPr lang="en-US" dirty="0" smtClean="0">
                  <a:solidFill>
                    <a:schemeClr val="tx1">
                      <a:lumMod val="65000"/>
                      <a:lumOff val="35000"/>
                    </a:schemeClr>
                  </a:solidFill>
                </a:rPr>
              </a:br>
              <a:r>
                <a:rPr lang="en-US" dirty="0" smtClean="0">
                  <a:solidFill>
                    <a:schemeClr val="tx1">
                      <a:lumMod val="65000"/>
                      <a:lumOff val="35000"/>
                    </a:schemeClr>
                  </a:solidFill>
                </a:rPr>
                <a:t>Submit questions and comments via the Questions panel</a:t>
              </a:r>
            </a:p>
            <a:p>
              <a:pPr marL="342900" indent="-342900" algn="just">
                <a:buFont typeface="Arial" pitchFamily="34" charset="0"/>
                <a:buChar char="•"/>
              </a:pPr>
              <a:endParaRPr lang="en-US" dirty="0">
                <a:solidFill>
                  <a:schemeClr val="tx1">
                    <a:lumMod val="65000"/>
                    <a:lumOff val="35000"/>
                  </a:schemeClr>
                </a:solidFill>
              </a:endParaRPr>
            </a:p>
            <a:p>
              <a:pPr algn="just"/>
              <a:r>
                <a:rPr lang="en-US" b="1" dirty="0" smtClean="0">
                  <a:solidFill>
                    <a:schemeClr val="tx1">
                      <a:lumMod val="65000"/>
                      <a:lumOff val="35000"/>
                    </a:schemeClr>
                  </a:solidFill>
                </a:rPr>
                <a:t>Note: </a:t>
              </a:r>
              <a:r>
                <a:rPr lang="en-US" dirty="0" smtClean="0">
                  <a:solidFill>
                    <a:schemeClr val="tx1">
                      <a:lumMod val="65000"/>
                      <a:lumOff val="35000"/>
                    </a:schemeClr>
                  </a:solidFill>
                </a:rPr>
                <a:t>Today’s presentation is being recorded and will be provided within 48 hours.</a:t>
              </a:r>
              <a:endParaRPr lang="en-US" b="1" dirty="0">
                <a:solidFill>
                  <a:schemeClr val="tx1">
                    <a:lumMod val="65000"/>
                    <a:lumOff val="35000"/>
                  </a:schemeClr>
                </a:solidFill>
              </a:endParaRPr>
            </a:p>
          </p:txBody>
        </p:sp>
        <p:sp>
          <p:nvSpPr>
            <p:cNvPr id="12" name="Rectangle 11"/>
            <p:cNvSpPr/>
            <p:nvPr/>
          </p:nvSpPr>
          <p:spPr>
            <a:xfrm>
              <a:off x="4573393" y="1447800"/>
              <a:ext cx="3921618" cy="446964"/>
            </a:xfrm>
            <a:prstGeom prst="rect">
              <a:avLst/>
            </a:prstGeom>
            <a:solidFill>
              <a:schemeClr val="tx1">
                <a:lumMod val="65000"/>
                <a:lumOff val="3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Your Participation</a:t>
              </a:r>
              <a:endParaRPr lang="en-US" sz="2800" dirty="0"/>
            </a:p>
          </p:txBody>
        </p:sp>
      </p:gr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607" y="1003318"/>
            <a:ext cx="3161905" cy="5323809"/>
          </a:xfrm>
          <a:prstGeom prst="rect">
            <a:avLst/>
          </a:prstGeom>
        </p:spPr>
      </p:pic>
    </p:spTree>
    <p:extLst>
      <p:ext uri="{BB962C8B-B14F-4D97-AF65-F5344CB8AC3E}">
        <p14:creationId xmlns:p14="http://schemas.microsoft.com/office/powerpoint/2010/main" val="33340153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 Answer vs. Complex Answer</a:t>
            </a:r>
            <a:endParaRPr lang="en-US" dirty="0"/>
          </a:p>
        </p:txBody>
      </p:sp>
      <p:sp>
        <p:nvSpPr>
          <p:cNvPr id="3" name="Content Placeholder 2"/>
          <p:cNvSpPr>
            <a:spLocks noGrp="1"/>
          </p:cNvSpPr>
          <p:nvPr>
            <p:ph idx="1"/>
          </p:nvPr>
        </p:nvSpPr>
        <p:spPr/>
        <p:txBody>
          <a:bodyPr>
            <a:normAutofit/>
          </a:bodyPr>
          <a:lstStyle/>
          <a:p>
            <a:pPr>
              <a:buNone/>
            </a:pPr>
            <a:r>
              <a:rPr lang="en-US" dirty="0" smtClean="0"/>
              <a:t>Simple Answer</a:t>
            </a:r>
          </a:p>
          <a:p>
            <a:r>
              <a:rPr lang="en-US" dirty="0" smtClean="0"/>
              <a:t>DFSCA</a:t>
            </a:r>
          </a:p>
          <a:p>
            <a:pPr algn="ctr">
              <a:buNone/>
            </a:pPr>
            <a:endParaRPr lang="en-US" dirty="0" smtClean="0"/>
          </a:p>
          <a:p>
            <a:pPr>
              <a:buNone/>
            </a:pPr>
            <a:r>
              <a:rPr lang="en-US" dirty="0" smtClean="0"/>
              <a:t>Complex Answer</a:t>
            </a:r>
          </a:p>
          <a:p>
            <a:r>
              <a:rPr lang="en-US" dirty="0" smtClean="0"/>
              <a:t>Controlled Substances Act</a:t>
            </a:r>
          </a:p>
          <a:p>
            <a:r>
              <a:rPr lang="en-US" dirty="0" smtClean="0"/>
              <a:t>Drug-free Work Place Act of 1988</a:t>
            </a:r>
          </a:p>
          <a:p>
            <a:r>
              <a:rPr lang="en-US" dirty="0" smtClean="0"/>
              <a:t>DFSCA of 1989</a:t>
            </a:r>
          </a:p>
          <a:p>
            <a:r>
              <a:rPr lang="en-US" dirty="0" smtClean="0"/>
              <a:t>Americans with Disabilities Act</a:t>
            </a:r>
            <a:endParaRPr lang="en-US" dirty="0"/>
          </a:p>
        </p:txBody>
      </p:sp>
    </p:spTree>
    <p:extLst>
      <p:ext uri="{BB962C8B-B14F-4D97-AF65-F5344CB8AC3E}">
        <p14:creationId xmlns:p14="http://schemas.microsoft.com/office/powerpoint/2010/main" val="18275899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33400"/>
            <a:ext cx="7162800" cy="1280890"/>
          </a:xfrm>
        </p:spPr>
        <p:txBody>
          <a:bodyPr>
            <a:normAutofit fontScale="90000"/>
          </a:bodyPr>
          <a:lstStyle/>
          <a:p>
            <a:r>
              <a:rPr lang="en-US" dirty="0" smtClean="0"/>
              <a:t>Controlled Substances </a:t>
            </a:r>
            <a:r>
              <a:rPr lang="en-US" dirty="0" smtClean="0"/>
              <a:t>Classifications</a:t>
            </a:r>
            <a:r>
              <a:rPr lang="en-US" baseline="30000" dirty="0"/>
              <a:t/>
            </a:r>
            <a:br>
              <a:rPr lang="en-US" baseline="30000" dirty="0"/>
            </a:br>
            <a:r>
              <a:rPr lang="en-US" sz="2000" dirty="0" smtClean="0"/>
              <a:t>(USDOJ, 2016)</a:t>
            </a:r>
            <a:endParaRPr lang="en-US" sz="2000" dirty="0"/>
          </a:p>
        </p:txBody>
      </p:sp>
      <p:sp>
        <p:nvSpPr>
          <p:cNvPr id="3" name="Content Placeholder 2"/>
          <p:cNvSpPr>
            <a:spLocks noGrp="1"/>
          </p:cNvSpPr>
          <p:nvPr>
            <p:ph idx="1"/>
          </p:nvPr>
        </p:nvSpPr>
        <p:spPr/>
        <p:txBody>
          <a:bodyPr>
            <a:normAutofit/>
          </a:bodyPr>
          <a:lstStyle/>
          <a:p>
            <a:r>
              <a:rPr lang="en-US" dirty="0" smtClean="0"/>
              <a:t>Controlled Substances Act</a:t>
            </a:r>
          </a:p>
          <a:p>
            <a:r>
              <a:rPr lang="en-US" dirty="0" smtClean="0"/>
              <a:t>Title II of the Comprehensive Drug Abuse Prevention and Control Act of1970</a:t>
            </a:r>
          </a:p>
          <a:p>
            <a:r>
              <a:rPr lang="en-US" dirty="0" smtClean="0"/>
              <a:t>Substances have been added, removed, or transferred from schedule to schedule</a:t>
            </a:r>
            <a:endParaRPr lang="en-US" dirty="0"/>
          </a:p>
        </p:txBody>
      </p:sp>
    </p:spTree>
    <p:extLst>
      <p:ext uri="{BB962C8B-B14F-4D97-AF65-F5344CB8AC3E}">
        <p14:creationId xmlns:p14="http://schemas.microsoft.com/office/powerpoint/2010/main" val="30379668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Controlled Substances Act of 1970 </a:t>
            </a:r>
            <a:r>
              <a:rPr lang="en-US" dirty="0" smtClean="0"/>
              <a:t>Classifications</a:t>
            </a:r>
            <a:r>
              <a:rPr lang="en-US" baseline="30000" dirty="0"/>
              <a:t/>
            </a:r>
            <a:br>
              <a:rPr lang="en-US" baseline="30000" dirty="0"/>
            </a:br>
            <a:r>
              <a:rPr lang="en-US" sz="2000" dirty="0"/>
              <a:t>(USDOJ, 2016)</a:t>
            </a:r>
            <a:endParaRPr lang="en-US" sz="2000" dirty="0"/>
          </a:p>
        </p:txBody>
      </p:sp>
      <p:sp>
        <p:nvSpPr>
          <p:cNvPr id="3" name="Content Placeholder 2"/>
          <p:cNvSpPr>
            <a:spLocks noGrp="1"/>
          </p:cNvSpPr>
          <p:nvPr>
            <p:ph idx="1"/>
          </p:nvPr>
        </p:nvSpPr>
        <p:spPr/>
        <p:txBody>
          <a:bodyPr>
            <a:normAutofit/>
          </a:bodyPr>
          <a:lstStyle/>
          <a:p>
            <a:r>
              <a:rPr lang="en-US" dirty="0" smtClean="0"/>
              <a:t>Schedule I </a:t>
            </a:r>
          </a:p>
          <a:p>
            <a:pPr lvl="1"/>
            <a:r>
              <a:rPr lang="en-US" dirty="0" smtClean="0"/>
              <a:t>Have no acceptable medical use in the US</a:t>
            </a:r>
          </a:p>
          <a:p>
            <a:pPr lvl="1"/>
            <a:r>
              <a:rPr lang="en-US" dirty="0" smtClean="0"/>
              <a:t>A lack of accepted safety for use under medical supervision</a:t>
            </a:r>
          </a:p>
          <a:p>
            <a:pPr lvl="1"/>
            <a:r>
              <a:rPr lang="en-US" dirty="0" smtClean="0"/>
              <a:t>A high potential for abuse</a:t>
            </a:r>
          </a:p>
          <a:p>
            <a:r>
              <a:rPr lang="en-US" dirty="0" smtClean="0"/>
              <a:t>Includes heroin, ecstasy, </a:t>
            </a:r>
            <a:r>
              <a:rPr lang="en-US" dirty="0" err="1" smtClean="0"/>
              <a:t>LSD,marijuana</a:t>
            </a:r>
            <a:r>
              <a:rPr lang="en-US" dirty="0" smtClean="0"/>
              <a:t>/cannabis,</a:t>
            </a:r>
            <a:endParaRPr lang="en-US" dirty="0"/>
          </a:p>
        </p:txBody>
      </p:sp>
    </p:spTree>
    <p:extLst>
      <p:ext uri="{BB962C8B-B14F-4D97-AF65-F5344CB8AC3E}">
        <p14:creationId xmlns:p14="http://schemas.microsoft.com/office/powerpoint/2010/main" val="16982714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Controlled Substances Act of 1970 </a:t>
            </a:r>
            <a:r>
              <a:rPr lang="en-US" dirty="0" smtClean="0"/>
              <a:t>Classifications</a:t>
            </a:r>
            <a:r>
              <a:rPr lang="en-US" baseline="30000" dirty="0"/>
              <a:t/>
            </a:r>
            <a:br>
              <a:rPr lang="en-US" baseline="30000" dirty="0"/>
            </a:br>
            <a:r>
              <a:rPr lang="en-US" sz="2000" dirty="0"/>
              <a:t>(USDOJ, 2016)</a:t>
            </a:r>
            <a:endParaRPr lang="en-US" sz="2000" dirty="0"/>
          </a:p>
        </p:txBody>
      </p:sp>
      <p:sp>
        <p:nvSpPr>
          <p:cNvPr id="3" name="Content Placeholder 2"/>
          <p:cNvSpPr>
            <a:spLocks noGrp="1"/>
          </p:cNvSpPr>
          <p:nvPr>
            <p:ph idx="1"/>
          </p:nvPr>
        </p:nvSpPr>
        <p:spPr/>
        <p:txBody>
          <a:bodyPr>
            <a:normAutofit/>
          </a:bodyPr>
          <a:lstStyle/>
          <a:p>
            <a:r>
              <a:rPr lang="en-US" dirty="0" smtClean="0"/>
              <a:t>Schedule II</a:t>
            </a:r>
          </a:p>
          <a:p>
            <a:pPr lvl="1"/>
            <a:r>
              <a:rPr lang="en-US" dirty="0" smtClean="0"/>
              <a:t>A high potential for abuse  which may lead to psychological/physical dependence</a:t>
            </a:r>
          </a:p>
          <a:p>
            <a:pPr lvl="1"/>
            <a:r>
              <a:rPr lang="en-US" dirty="0" smtClean="0"/>
              <a:t>Acceptable medical use in the US</a:t>
            </a:r>
          </a:p>
          <a:p>
            <a:pPr lvl="1"/>
            <a:r>
              <a:rPr lang="en-US" dirty="0" smtClean="0"/>
              <a:t>Accepted safety for use under medical supervision</a:t>
            </a:r>
          </a:p>
          <a:p>
            <a:pPr lvl="1"/>
            <a:endParaRPr lang="en-US" dirty="0" smtClean="0"/>
          </a:p>
          <a:p>
            <a:r>
              <a:rPr lang="en-US" dirty="0" smtClean="0"/>
              <a:t>Includes morphine, opium, codeine, </a:t>
            </a:r>
            <a:r>
              <a:rPr lang="en-US" dirty="0" err="1" smtClean="0"/>
              <a:t>oxycodone</a:t>
            </a:r>
            <a:r>
              <a:rPr lang="en-US" dirty="0" smtClean="0"/>
              <a:t>, methadone, amphetamines (</a:t>
            </a:r>
            <a:r>
              <a:rPr lang="en-US" dirty="0" err="1" smtClean="0"/>
              <a:t>Adderall</a:t>
            </a:r>
            <a:r>
              <a:rPr lang="en-US" dirty="0" smtClean="0"/>
              <a:t>), </a:t>
            </a:r>
            <a:r>
              <a:rPr lang="en-US" dirty="0" err="1" smtClean="0"/>
              <a:t>methamphetamines,and</a:t>
            </a:r>
            <a:r>
              <a:rPr lang="en-US" dirty="0" smtClean="0"/>
              <a:t> methylphenidate (Ritalin)</a:t>
            </a:r>
            <a:endParaRPr lang="en-US" dirty="0"/>
          </a:p>
        </p:txBody>
      </p:sp>
    </p:spTree>
    <p:extLst>
      <p:ext uri="{BB962C8B-B14F-4D97-AF65-F5344CB8AC3E}">
        <p14:creationId xmlns:p14="http://schemas.microsoft.com/office/powerpoint/2010/main" val="35463914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Controlled Substances Act of 1970 </a:t>
            </a:r>
            <a:r>
              <a:rPr lang="en-US" dirty="0" smtClean="0"/>
              <a:t>Classifications</a:t>
            </a:r>
            <a:r>
              <a:rPr lang="en-US" baseline="30000" dirty="0"/>
              <a:t/>
            </a:r>
            <a:br>
              <a:rPr lang="en-US" baseline="30000" dirty="0"/>
            </a:br>
            <a:r>
              <a:rPr lang="en-US" sz="2000" dirty="0"/>
              <a:t>(USDOJ, 2016)</a:t>
            </a:r>
            <a:endParaRPr lang="en-US" sz="2000" dirty="0"/>
          </a:p>
        </p:txBody>
      </p:sp>
      <p:sp>
        <p:nvSpPr>
          <p:cNvPr id="3" name="Content Placeholder 2"/>
          <p:cNvSpPr>
            <a:spLocks noGrp="1"/>
          </p:cNvSpPr>
          <p:nvPr>
            <p:ph idx="1"/>
          </p:nvPr>
        </p:nvSpPr>
        <p:spPr/>
        <p:txBody>
          <a:bodyPr>
            <a:normAutofit/>
          </a:bodyPr>
          <a:lstStyle/>
          <a:p>
            <a:r>
              <a:rPr lang="en-US" dirty="0" smtClean="0"/>
              <a:t>Schedule III</a:t>
            </a:r>
          </a:p>
          <a:p>
            <a:pPr lvl="1"/>
            <a:r>
              <a:rPr lang="en-US" dirty="0" smtClean="0"/>
              <a:t>Less potential for abuse than substances in schedule I or II</a:t>
            </a:r>
          </a:p>
          <a:p>
            <a:pPr lvl="1"/>
            <a:r>
              <a:rPr lang="en-US" dirty="0" smtClean="0"/>
              <a:t>Abuse may lead to moderate or low physical dependence or high psychological </a:t>
            </a:r>
            <a:r>
              <a:rPr lang="en-US" dirty="0" err="1" smtClean="0"/>
              <a:t>dependance</a:t>
            </a:r>
            <a:endParaRPr lang="en-US" dirty="0" smtClean="0"/>
          </a:p>
          <a:p>
            <a:r>
              <a:rPr lang="en-US" dirty="0" smtClean="0"/>
              <a:t>Includes Tylenol with Codeine, </a:t>
            </a:r>
            <a:r>
              <a:rPr lang="en-US" dirty="0" err="1" smtClean="0"/>
              <a:t>Buprenpohen</a:t>
            </a:r>
            <a:r>
              <a:rPr lang="en-US" dirty="0" smtClean="0"/>
              <a:t> (</a:t>
            </a:r>
            <a:r>
              <a:rPr lang="en-US" dirty="0" err="1" smtClean="0"/>
              <a:t>Suboxone</a:t>
            </a:r>
            <a:r>
              <a:rPr lang="en-US" dirty="0" smtClean="0"/>
              <a:t>),anabolic </a:t>
            </a:r>
            <a:r>
              <a:rPr lang="en-US" dirty="0" err="1" smtClean="0"/>
              <a:t>sterois</a:t>
            </a:r>
            <a:endParaRPr lang="en-US" dirty="0"/>
          </a:p>
        </p:txBody>
      </p:sp>
    </p:spTree>
    <p:extLst>
      <p:ext uri="{BB962C8B-B14F-4D97-AF65-F5344CB8AC3E}">
        <p14:creationId xmlns:p14="http://schemas.microsoft.com/office/powerpoint/2010/main" val="3877056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Controlled Substances Act of 1970 </a:t>
            </a:r>
            <a:r>
              <a:rPr lang="en-US" dirty="0" smtClean="0"/>
              <a:t>Classifications</a:t>
            </a:r>
            <a:r>
              <a:rPr lang="en-US" baseline="30000" dirty="0"/>
              <a:t/>
            </a:r>
            <a:br>
              <a:rPr lang="en-US" baseline="30000" dirty="0"/>
            </a:br>
            <a:r>
              <a:rPr lang="en-US" sz="2000" dirty="0"/>
              <a:t>(USDOJ, 2016)</a:t>
            </a:r>
            <a:endParaRPr lang="en-US" sz="2000" dirty="0"/>
          </a:p>
        </p:txBody>
      </p:sp>
      <p:sp>
        <p:nvSpPr>
          <p:cNvPr id="3" name="Content Placeholder 2"/>
          <p:cNvSpPr>
            <a:spLocks noGrp="1"/>
          </p:cNvSpPr>
          <p:nvPr>
            <p:ph idx="1"/>
          </p:nvPr>
        </p:nvSpPr>
        <p:spPr/>
        <p:txBody>
          <a:bodyPr>
            <a:normAutofit/>
          </a:bodyPr>
          <a:lstStyle/>
          <a:p>
            <a:r>
              <a:rPr lang="en-US" dirty="0" smtClean="0"/>
              <a:t>Schedule IV</a:t>
            </a:r>
          </a:p>
          <a:p>
            <a:pPr lvl="1"/>
            <a:r>
              <a:rPr lang="en-US" dirty="0" smtClean="0"/>
              <a:t>Lower potential for abuse relative to substances in Schedule III</a:t>
            </a:r>
          </a:p>
          <a:p>
            <a:r>
              <a:rPr lang="en-US" dirty="0" smtClean="0"/>
              <a:t>Includes </a:t>
            </a:r>
            <a:r>
              <a:rPr lang="en-US" dirty="0" err="1" smtClean="0"/>
              <a:t>Xanax</a:t>
            </a:r>
            <a:r>
              <a:rPr lang="en-US" dirty="0" smtClean="0"/>
              <a:t>, </a:t>
            </a:r>
            <a:r>
              <a:rPr lang="en-US" dirty="0" err="1" smtClean="0"/>
              <a:t>clonazepam</a:t>
            </a:r>
            <a:r>
              <a:rPr lang="en-US" dirty="0" smtClean="0"/>
              <a:t>, Valium, </a:t>
            </a:r>
            <a:r>
              <a:rPr lang="en-US" dirty="0" err="1" smtClean="0"/>
              <a:t>Halcion</a:t>
            </a:r>
            <a:endParaRPr lang="en-US" dirty="0"/>
          </a:p>
        </p:txBody>
      </p:sp>
    </p:spTree>
    <p:extLst>
      <p:ext uri="{BB962C8B-B14F-4D97-AF65-F5344CB8AC3E}">
        <p14:creationId xmlns:p14="http://schemas.microsoft.com/office/powerpoint/2010/main" val="25012303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Controlled Substances Act of 1970 </a:t>
            </a:r>
            <a:r>
              <a:rPr lang="en-US" dirty="0" smtClean="0"/>
              <a:t>Classifications</a:t>
            </a:r>
            <a:r>
              <a:rPr lang="en-US" baseline="30000" dirty="0"/>
              <a:t/>
            </a:r>
            <a:br>
              <a:rPr lang="en-US" baseline="30000" dirty="0"/>
            </a:br>
            <a:r>
              <a:rPr lang="en-US" sz="2000" dirty="0"/>
              <a:t>(USDOJ, 2016)</a:t>
            </a:r>
            <a:endParaRPr lang="en-US" sz="2000" dirty="0"/>
          </a:p>
        </p:txBody>
      </p:sp>
      <p:sp>
        <p:nvSpPr>
          <p:cNvPr id="3" name="Content Placeholder 2"/>
          <p:cNvSpPr>
            <a:spLocks noGrp="1"/>
          </p:cNvSpPr>
          <p:nvPr>
            <p:ph idx="1"/>
          </p:nvPr>
        </p:nvSpPr>
        <p:spPr/>
        <p:txBody>
          <a:bodyPr>
            <a:normAutofit/>
          </a:bodyPr>
          <a:lstStyle/>
          <a:p>
            <a:r>
              <a:rPr lang="en-US" dirty="0" smtClean="0"/>
              <a:t>Schedule V</a:t>
            </a:r>
          </a:p>
          <a:p>
            <a:pPr lvl="1"/>
            <a:r>
              <a:rPr lang="en-US" dirty="0" smtClean="0"/>
              <a:t>Lower potential for abuse relative to substances in Schedule IV</a:t>
            </a:r>
          </a:p>
          <a:p>
            <a:pPr lvl="1"/>
            <a:r>
              <a:rPr lang="en-US" dirty="0" smtClean="0"/>
              <a:t>Consists primarily of preparations containing limited quantities of certain narcotics</a:t>
            </a:r>
          </a:p>
          <a:p>
            <a:r>
              <a:rPr lang="en-US" dirty="0" smtClean="0"/>
              <a:t>Includes Robitussin AC</a:t>
            </a:r>
            <a:endParaRPr lang="en-US" dirty="0"/>
          </a:p>
        </p:txBody>
      </p:sp>
    </p:spTree>
    <p:extLst>
      <p:ext uri="{BB962C8B-B14F-4D97-AF65-F5344CB8AC3E}">
        <p14:creationId xmlns:p14="http://schemas.microsoft.com/office/powerpoint/2010/main" val="22311995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Controlled Substances Act of 1970 </a:t>
            </a:r>
            <a:r>
              <a:rPr lang="en-US" dirty="0" smtClean="0"/>
              <a:t>Classifications</a:t>
            </a:r>
            <a:r>
              <a:rPr lang="en-US" baseline="30000" dirty="0"/>
              <a:t/>
            </a:r>
            <a:br>
              <a:rPr lang="en-US" baseline="30000" dirty="0"/>
            </a:br>
            <a:r>
              <a:rPr lang="en-US" sz="2000" dirty="0"/>
              <a:t>(USDOJ, 2016)</a:t>
            </a:r>
            <a:endParaRPr lang="en-US" sz="2000" dirty="0"/>
          </a:p>
        </p:txBody>
      </p:sp>
      <p:sp>
        <p:nvSpPr>
          <p:cNvPr id="3" name="Content Placeholder 2"/>
          <p:cNvSpPr>
            <a:spLocks noGrp="1"/>
          </p:cNvSpPr>
          <p:nvPr>
            <p:ph idx="1"/>
          </p:nvPr>
        </p:nvSpPr>
        <p:spPr/>
        <p:txBody>
          <a:bodyPr>
            <a:normAutofit/>
          </a:bodyPr>
          <a:lstStyle/>
          <a:p>
            <a:endParaRPr lang="en-US" dirty="0" smtClean="0"/>
          </a:p>
          <a:p>
            <a:r>
              <a:rPr lang="en-US" dirty="0"/>
              <a:t>Alcohol/Tobacco</a:t>
            </a:r>
          </a:p>
          <a:p>
            <a:pPr lvl="1"/>
            <a:r>
              <a:rPr lang="en-US" dirty="0"/>
              <a:t>Alcohol is not a controlled substance</a:t>
            </a:r>
          </a:p>
          <a:p>
            <a:pPr lvl="1"/>
            <a:r>
              <a:rPr lang="en-US" dirty="0"/>
              <a:t>Tobacco is not a controlled substance</a:t>
            </a:r>
          </a:p>
          <a:p>
            <a:r>
              <a:rPr lang="en-US" dirty="0" smtClean="0"/>
              <a:t>Are we attempting to treat marijuana similar to alcohol and tobacco</a:t>
            </a:r>
          </a:p>
          <a:p>
            <a:r>
              <a:rPr lang="en-US" dirty="0" smtClean="0"/>
              <a:t>Will marijuana be reclassified to a lower schedule?</a:t>
            </a:r>
          </a:p>
          <a:p>
            <a:r>
              <a:rPr lang="en-US" dirty="0" smtClean="0"/>
              <a:t>Will marijuana be removed from the classification schedule and become an uncontrolled substance?</a:t>
            </a:r>
          </a:p>
        </p:txBody>
      </p:sp>
    </p:spTree>
    <p:extLst>
      <p:ext uri="{BB962C8B-B14F-4D97-AF65-F5344CB8AC3E}">
        <p14:creationId xmlns:p14="http://schemas.microsoft.com/office/powerpoint/2010/main" val="14432653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2130425"/>
            <a:ext cx="6400800" cy="1470025"/>
          </a:xfrm>
        </p:spPr>
        <p:txBody>
          <a:bodyPr>
            <a:normAutofit fontScale="90000"/>
          </a:bodyPr>
          <a:lstStyle/>
          <a:p>
            <a:r>
              <a:rPr lang="en-US" dirty="0" smtClean="0"/>
              <a:t>The Drug Free Workplace Act of 1988</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9856097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Drug Free Workplace Act of 1988 </a:t>
            </a:r>
            <a:r>
              <a:rPr lang="en-US" dirty="0" smtClean="0"/>
              <a:t>Requirements</a:t>
            </a:r>
            <a:r>
              <a:rPr lang="en-US" baseline="30000" dirty="0"/>
              <a:t/>
            </a:r>
            <a:br>
              <a:rPr lang="en-US" baseline="30000" dirty="0"/>
            </a:br>
            <a:r>
              <a:rPr lang="en-US" sz="2000" baseline="30000" dirty="0" smtClean="0"/>
              <a:t>(</a:t>
            </a:r>
            <a:r>
              <a:rPr lang="en-US" sz="2000" dirty="0" smtClean="0"/>
              <a:t>US Dept of Labor, 2019)</a:t>
            </a:r>
            <a:endParaRPr lang="en-US" sz="2000" baseline="30000" dirty="0"/>
          </a:p>
        </p:txBody>
      </p:sp>
      <p:sp>
        <p:nvSpPr>
          <p:cNvPr id="3" name="Content Placeholder 2"/>
          <p:cNvSpPr>
            <a:spLocks noGrp="1"/>
          </p:cNvSpPr>
          <p:nvPr>
            <p:ph idx="1"/>
          </p:nvPr>
        </p:nvSpPr>
        <p:spPr/>
        <p:txBody>
          <a:bodyPr>
            <a:normAutofit/>
          </a:bodyPr>
          <a:lstStyle/>
          <a:p>
            <a:r>
              <a:rPr lang="en-US" dirty="0" smtClean="0"/>
              <a:t>Requires </a:t>
            </a:r>
            <a:r>
              <a:rPr lang="en-US" i="1" dirty="0" smtClean="0"/>
              <a:t>some</a:t>
            </a:r>
            <a:r>
              <a:rPr lang="en-US" dirty="0" smtClean="0"/>
              <a:t> Federal contractors &amp; Requires </a:t>
            </a:r>
            <a:r>
              <a:rPr lang="en-US" i="1" dirty="0" smtClean="0"/>
              <a:t>all</a:t>
            </a:r>
            <a:r>
              <a:rPr lang="en-US" dirty="0" smtClean="0"/>
              <a:t> Federal grantees to agree that they will provide drug-free workplaces as a precondition of receiving a contract or grant from a Federal agency</a:t>
            </a:r>
            <a:endParaRPr lang="en-US" dirty="0"/>
          </a:p>
        </p:txBody>
      </p:sp>
    </p:spTree>
    <p:extLst>
      <p:ext uri="{BB962C8B-B14F-4D97-AF65-F5344CB8AC3E}">
        <p14:creationId xmlns:p14="http://schemas.microsoft.com/office/powerpoint/2010/main" val="7625300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65810" y="152400"/>
            <a:ext cx="7415171" cy="523220"/>
          </a:xfrm>
          <a:prstGeom prst="rect">
            <a:avLst/>
          </a:prstGeom>
          <a:noFill/>
        </p:spPr>
        <p:txBody>
          <a:bodyPr wrap="none" rtlCol="0">
            <a:spAutoFit/>
          </a:bodyPr>
          <a:lstStyle/>
          <a:p>
            <a:pPr algn="ctr"/>
            <a:r>
              <a:rPr lang="en-US" sz="2800" b="1" dirty="0" smtClean="0">
                <a:solidFill>
                  <a:schemeClr val="tx1">
                    <a:lumMod val="65000"/>
                    <a:lumOff val="35000"/>
                  </a:schemeClr>
                </a:solidFill>
              </a:rPr>
              <a:t>GoToWebinar Housekeeping: Time for Questions</a:t>
            </a:r>
          </a:p>
        </p:txBody>
      </p:sp>
      <p:grpSp>
        <p:nvGrpSpPr>
          <p:cNvPr id="8" name="Group 7"/>
          <p:cNvGrpSpPr/>
          <p:nvPr/>
        </p:nvGrpSpPr>
        <p:grpSpPr>
          <a:xfrm>
            <a:off x="4359362" y="1720862"/>
            <a:ext cx="3921619" cy="3586285"/>
            <a:chOff x="4573392" y="1447800"/>
            <a:chExt cx="3921619" cy="3586285"/>
          </a:xfrm>
        </p:grpSpPr>
        <p:sp>
          <p:nvSpPr>
            <p:cNvPr id="7" name="TextBox 6"/>
            <p:cNvSpPr txBox="1"/>
            <p:nvPr/>
          </p:nvSpPr>
          <p:spPr>
            <a:xfrm>
              <a:off x="4573392" y="1894764"/>
              <a:ext cx="3921618" cy="3139321"/>
            </a:xfrm>
            <a:prstGeom prst="rect">
              <a:avLst/>
            </a:prstGeom>
            <a:noFill/>
            <a:ln w="28575">
              <a:solidFill>
                <a:schemeClr val="tx1">
                  <a:lumMod val="65000"/>
                  <a:lumOff val="35000"/>
                </a:schemeClr>
              </a:solidFill>
            </a:ln>
          </p:spPr>
          <p:txBody>
            <a:bodyPr wrap="square" rtlCol="0">
              <a:spAutoFit/>
            </a:bodyPr>
            <a:lstStyle/>
            <a:p>
              <a:pPr marL="285750" indent="-285750" algn="just">
                <a:buFont typeface="Arial" pitchFamily="34" charset="0"/>
                <a:buChar char="•"/>
              </a:pPr>
              <a:r>
                <a:rPr lang="en-US" dirty="0" smtClean="0">
                  <a:solidFill>
                    <a:schemeClr val="tx1">
                      <a:lumMod val="65000"/>
                      <a:lumOff val="35000"/>
                    </a:schemeClr>
                  </a:solidFill>
                </a:rPr>
                <a:t>Please continue to submit your text questions and comments using the Questions panel</a:t>
              </a:r>
            </a:p>
            <a:p>
              <a:pPr marL="285750" indent="-285750" algn="just">
                <a:buFont typeface="Arial" pitchFamily="34" charset="0"/>
                <a:buChar char="•"/>
              </a:pPr>
              <a:endParaRPr lang="en-US" dirty="0">
                <a:solidFill>
                  <a:schemeClr val="tx1">
                    <a:lumMod val="65000"/>
                    <a:lumOff val="35000"/>
                  </a:schemeClr>
                </a:solidFill>
              </a:endParaRPr>
            </a:p>
            <a:p>
              <a:pPr algn="just"/>
              <a:endParaRPr lang="en-US" dirty="0">
                <a:solidFill>
                  <a:schemeClr val="tx1">
                    <a:lumMod val="65000"/>
                    <a:lumOff val="35000"/>
                  </a:schemeClr>
                </a:solidFill>
              </a:endParaRPr>
            </a:p>
            <a:p>
              <a:pPr algn="just"/>
              <a:r>
                <a:rPr lang="en-US" dirty="0" smtClean="0">
                  <a:solidFill>
                    <a:schemeClr val="tx1">
                      <a:lumMod val="65000"/>
                      <a:lumOff val="35000"/>
                    </a:schemeClr>
                  </a:solidFill>
                </a:rPr>
                <a:t>For more information, please </a:t>
              </a:r>
              <a:r>
                <a:rPr lang="en-US" dirty="0" smtClean="0">
                  <a:solidFill>
                    <a:srgbClr val="C00000"/>
                  </a:solidFill>
                </a:rPr>
                <a:t>[insert contact information]</a:t>
              </a:r>
            </a:p>
            <a:p>
              <a:pPr algn="just"/>
              <a:endParaRPr lang="en-US" dirty="0"/>
            </a:p>
            <a:p>
              <a:pPr algn="just"/>
              <a:r>
                <a:rPr lang="en-US" b="1" dirty="0" smtClean="0">
                  <a:solidFill>
                    <a:schemeClr val="tx1">
                      <a:lumMod val="65000"/>
                      <a:lumOff val="35000"/>
                    </a:schemeClr>
                  </a:solidFill>
                </a:rPr>
                <a:t>Note: </a:t>
              </a:r>
              <a:r>
                <a:rPr lang="en-US" dirty="0" smtClean="0">
                  <a:solidFill>
                    <a:schemeClr val="tx1">
                      <a:lumMod val="65000"/>
                      <a:lumOff val="35000"/>
                    </a:schemeClr>
                  </a:solidFill>
                </a:rPr>
                <a:t>Today’s presentation is being recorded and will be provided within 48 hours.</a:t>
              </a:r>
              <a:endParaRPr lang="en-US" b="1" dirty="0">
                <a:solidFill>
                  <a:schemeClr val="tx1">
                    <a:lumMod val="65000"/>
                    <a:lumOff val="35000"/>
                  </a:schemeClr>
                </a:solidFill>
              </a:endParaRPr>
            </a:p>
          </p:txBody>
        </p:sp>
        <p:sp>
          <p:nvSpPr>
            <p:cNvPr id="12" name="Rectangle 11"/>
            <p:cNvSpPr/>
            <p:nvPr/>
          </p:nvSpPr>
          <p:spPr>
            <a:xfrm>
              <a:off x="4573393" y="1447800"/>
              <a:ext cx="3921618" cy="446964"/>
            </a:xfrm>
            <a:prstGeom prst="rect">
              <a:avLst/>
            </a:prstGeom>
            <a:solidFill>
              <a:schemeClr val="tx1">
                <a:lumMod val="65000"/>
                <a:lumOff val="3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Your Participation</a:t>
              </a:r>
              <a:endParaRPr lang="en-US" sz="2800" dirty="0"/>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810" y="990600"/>
            <a:ext cx="3114286" cy="5323809"/>
          </a:xfrm>
          <a:prstGeom prst="rect">
            <a:avLst/>
          </a:prstGeom>
        </p:spPr>
      </p:pic>
    </p:spTree>
    <p:extLst>
      <p:ext uri="{BB962C8B-B14F-4D97-AF65-F5344CB8AC3E}">
        <p14:creationId xmlns:p14="http://schemas.microsoft.com/office/powerpoint/2010/main" val="7429111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Drug-Free Workplace Act of 1988 </a:t>
            </a:r>
            <a:r>
              <a:rPr lang="en-US" dirty="0" smtClean="0"/>
              <a:t>Requirements</a:t>
            </a:r>
            <a:r>
              <a:rPr lang="en-US" baseline="30000" dirty="0"/>
              <a:t/>
            </a:r>
            <a:br>
              <a:rPr lang="en-US" baseline="30000" dirty="0"/>
            </a:br>
            <a:r>
              <a:rPr lang="en-US" sz="2000" baseline="30000" dirty="0"/>
              <a:t>(</a:t>
            </a:r>
            <a:r>
              <a:rPr lang="en-US" sz="2000" dirty="0"/>
              <a:t>US Dept of Labor, 2019)</a:t>
            </a:r>
            <a:endParaRPr lang="en-US" sz="2000" baseline="30000" dirty="0"/>
          </a:p>
        </p:txBody>
      </p:sp>
      <p:sp>
        <p:nvSpPr>
          <p:cNvPr id="3" name="Content Placeholder 2"/>
          <p:cNvSpPr>
            <a:spLocks noGrp="1"/>
          </p:cNvSpPr>
          <p:nvPr>
            <p:ph idx="1"/>
          </p:nvPr>
        </p:nvSpPr>
        <p:spPr/>
        <p:txBody>
          <a:bodyPr>
            <a:normAutofit/>
          </a:bodyPr>
          <a:lstStyle/>
          <a:p>
            <a:r>
              <a:rPr lang="en-US" dirty="0" smtClean="0"/>
              <a:t>Must maintain a drug-free workplace</a:t>
            </a:r>
          </a:p>
          <a:p>
            <a:r>
              <a:rPr lang="en-US" dirty="0" smtClean="0"/>
              <a:t>Requirements vary depending if contractor/grantee is an individual or organization</a:t>
            </a:r>
          </a:p>
          <a:p>
            <a:r>
              <a:rPr lang="en-US" dirty="0" smtClean="0"/>
              <a:t>Organization requirements are more extensive; comprehensive program to achieve a workplace free of drugs is required.</a:t>
            </a:r>
            <a:endParaRPr lang="en-US" dirty="0"/>
          </a:p>
        </p:txBody>
      </p:sp>
    </p:spTree>
    <p:extLst>
      <p:ext uri="{BB962C8B-B14F-4D97-AF65-F5344CB8AC3E}">
        <p14:creationId xmlns:p14="http://schemas.microsoft.com/office/powerpoint/2010/main" val="1267577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Drug-Free Workplace Act of </a:t>
            </a:r>
            <a:r>
              <a:rPr lang="en-US" dirty="0" smtClean="0"/>
              <a:t>1988</a:t>
            </a:r>
            <a:r>
              <a:rPr lang="en-US" baseline="30000" dirty="0"/>
              <a:t/>
            </a:r>
            <a:br>
              <a:rPr lang="en-US" baseline="30000" dirty="0"/>
            </a:br>
            <a:r>
              <a:rPr lang="en-US" sz="2000" baseline="30000" dirty="0"/>
              <a:t>(</a:t>
            </a:r>
            <a:r>
              <a:rPr lang="en-US" sz="2000" dirty="0"/>
              <a:t>US Dept of Labor, 2019)</a:t>
            </a:r>
            <a:endParaRPr lang="en-US" sz="2000" dirty="0"/>
          </a:p>
        </p:txBody>
      </p:sp>
      <p:sp>
        <p:nvSpPr>
          <p:cNvPr id="3" name="Content Placeholder 2"/>
          <p:cNvSpPr>
            <a:spLocks noGrp="1"/>
          </p:cNvSpPr>
          <p:nvPr>
            <p:ph idx="1"/>
          </p:nvPr>
        </p:nvSpPr>
        <p:spPr>
          <a:xfrm>
            <a:off x="1752600" y="1905000"/>
            <a:ext cx="6934200" cy="4572000"/>
          </a:xfrm>
        </p:spPr>
        <p:txBody>
          <a:bodyPr>
            <a:normAutofit/>
          </a:bodyPr>
          <a:lstStyle/>
          <a:p>
            <a:r>
              <a:rPr lang="en-US" dirty="0" smtClean="0"/>
              <a:t>Covers both temporary and full-time employees</a:t>
            </a:r>
          </a:p>
          <a:p>
            <a:r>
              <a:rPr lang="en-US" dirty="0" smtClean="0"/>
              <a:t>Students in general, especially those receiving Pell Grants, are required to comply with the act.</a:t>
            </a:r>
          </a:p>
          <a:p>
            <a:r>
              <a:rPr lang="en-US" dirty="0" smtClean="0"/>
              <a:t>Statute does not provide a basis in which educational-related grantees are exempt</a:t>
            </a:r>
          </a:p>
          <a:p>
            <a:r>
              <a:rPr lang="en-US" dirty="0" smtClean="0"/>
              <a:t>An on-going program must be maintained to ensure that employees are aware of their continuing responsibilities</a:t>
            </a:r>
          </a:p>
          <a:p>
            <a:r>
              <a:rPr lang="en-US" dirty="0" smtClean="0"/>
              <a:t>Employers may choose whether or not alcohol and non-prescription drugs are included</a:t>
            </a:r>
          </a:p>
          <a:p>
            <a:r>
              <a:rPr lang="en-US" dirty="0" smtClean="0"/>
              <a:t>Reporting requirements only pertain to convictions of unlawful use, possession, etc. in the workplace.</a:t>
            </a:r>
            <a:endParaRPr lang="en-US" dirty="0"/>
          </a:p>
        </p:txBody>
      </p:sp>
    </p:spTree>
    <p:extLst>
      <p:ext uri="{BB962C8B-B14F-4D97-AF65-F5344CB8AC3E}">
        <p14:creationId xmlns:p14="http://schemas.microsoft.com/office/powerpoint/2010/main" val="28258125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Drug-Free Workplace Act of 1988 </a:t>
            </a:r>
            <a:r>
              <a:rPr lang="en-US" dirty="0" smtClean="0"/>
              <a:t>Consequences</a:t>
            </a:r>
            <a:r>
              <a:rPr lang="en-US" baseline="30000" dirty="0"/>
              <a:t/>
            </a:r>
            <a:br>
              <a:rPr lang="en-US" baseline="30000" dirty="0"/>
            </a:br>
            <a:r>
              <a:rPr lang="en-US" sz="2000" dirty="0"/>
              <a:t>(US Dept of Labor, 2019)</a:t>
            </a:r>
            <a:endParaRPr lang="en-US" sz="2000" dirty="0"/>
          </a:p>
        </p:txBody>
      </p:sp>
      <p:sp>
        <p:nvSpPr>
          <p:cNvPr id="3" name="Content Placeholder 2"/>
          <p:cNvSpPr>
            <a:spLocks noGrp="1"/>
          </p:cNvSpPr>
          <p:nvPr>
            <p:ph idx="1"/>
          </p:nvPr>
        </p:nvSpPr>
        <p:spPr/>
        <p:txBody>
          <a:bodyPr>
            <a:normAutofit/>
          </a:bodyPr>
          <a:lstStyle/>
          <a:p>
            <a:r>
              <a:rPr lang="en-US" dirty="0" smtClean="0"/>
              <a:t>Payments for contract or grant activities may be suspended</a:t>
            </a:r>
          </a:p>
          <a:p>
            <a:r>
              <a:rPr lang="en-US" dirty="0" smtClean="0"/>
              <a:t>Contract or grant may be suspended or terminated</a:t>
            </a:r>
          </a:p>
          <a:p>
            <a:r>
              <a:rPr lang="en-US" dirty="0" smtClean="0"/>
              <a:t>Contractor/Grantee may be prohibited from receiving, or participating in any future contracts or grants from any Federal agency for up to a 5 year period.</a:t>
            </a:r>
            <a:endParaRPr lang="en-US" dirty="0"/>
          </a:p>
        </p:txBody>
      </p:sp>
    </p:spTree>
    <p:extLst>
      <p:ext uri="{BB962C8B-B14F-4D97-AF65-F5344CB8AC3E}">
        <p14:creationId xmlns:p14="http://schemas.microsoft.com/office/powerpoint/2010/main" val="17199332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28600"/>
            <a:ext cx="6934200" cy="4038600"/>
          </a:xfrm>
        </p:spPr>
        <p:txBody>
          <a:bodyPr>
            <a:normAutofit/>
          </a:bodyPr>
          <a:lstStyle/>
          <a:p>
            <a:r>
              <a:rPr lang="en-US" dirty="0" smtClean="0"/>
              <a:t>The Drug Free Schools &amp; Campuses Act of 1989 </a:t>
            </a:r>
            <a:br>
              <a:rPr lang="en-US" dirty="0" smtClean="0"/>
            </a:br>
            <a:r>
              <a:rPr lang="en-US" dirty="0" smtClean="0"/>
              <a:t>(Edgar Part 85)</a:t>
            </a:r>
            <a:endParaRPr lang="en-US" dirty="0"/>
          </a:p>
        </p:txBody>
      </p:sp>
    </p:spTree>
    <p:extLst>
      <p:ext uri="{BB962C8B-B14F-4D97-AF65-F5344CB8AC3E}">
        <p14:creationId xmlns:p14="http://schemas.microsoft.com/office/powerpoint/2010/main" val="28461323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pPr eaLnBrk="1" hangingPunct="1"/>
            <a:r>
              <a:rPr lang="en-US" dirty="0" smtClean="0"/>
              <a:t>DFSCA Certification </a:t>
            </a:r>
            <a:r>
              <a:rPr lang="en-US" dirty="0" smtClean="0"/>
              <a:t>Requirements</a:t>
            </a:r>
            <a:r>
              <a:rPr lang="en-US" baseline="30000" dirty="0"/>
              <a:t/>
            </a:r>
            <a:br>
              <a:rPr lang="en-US" baseline="30000" dirty="0"/>
            </a:br>
            <a:r>
              <a:rPr lang="en-US" sz="2000" dirty="0" smtClean="0"/>
              <a:t>(Higher Education Center, 2006)</a:t>
            </a:r>
            <a:endParaRPr lang="en-US" sz="2000" baseline="30000" dirty="0" smtClean="0"/>
          </a:p>
        </p:txBody>
      </p:sp>
      <p:sp>
        <p:nvSpPr>
          <p:cNvPr id="7171" name="Rectangle 3"/>
          <p:cNvSpPr>
            <a:spLocks noGrp="1" noChangeArrowheads="1"/>
          </p:cNvSpPr>
          <p:nvPr>
            <p:ph type="body" idx="1"/>
          </p:nvPr>
        </p:nvSpPr>
        <p:spPr/>
        <p:txBody>
          <a:bodyPr>
            <a:normAutofit fontScale="85000" lnSpcReduction="10000"/>
          </a:bodyPr>
          <a:lstStyle/>
          <a:p>
            <a:pPr eaLnBrk="1" hangingPunct="1">
              <a:lnSpc>
                <a:spcPct val="90000"/>
              </a:lnSpc>
            </a:pPr>
            <a:endParaRPr lang="en-US" sz="2600" b="1" dirty="0" smtClean="0"/>
          </a:p>
          <a:p>
            <a:pPr eaLnBrk="1" hangingPunct="1">
              <a:lnSpc>
                <a:spcPct val="110000"/>
              </a:lnSpc>
              <a:buFont typeface="Wingdings" pitchFamily="2" charset="2"/>
              <a:buNone/>
            </a:pPr>
            <a:r>
              <a:rPr lang="en-US" sz="2600" dirty="0" smtClean="0"/>
              <a:t>Part 86, the Drug-Free Schools and Campuses Regulations, requires that, </a:t>
            </a:r>
            <a:r>
              <a:rPr lang="en-US" sz="2600" b="1" dirty="0" smtClean="0"/>
              <a:t>as a condition of receiving funds or any other form of financial assistance under any federal program, an institution of higher education (IHE) must certify that it has adopted and implemented a program to prevent the unlawful possession, use, or distribution of illicit drugs and alcohol by students and employees. </a:t>
            </a:r>
            <a:endParaRPr lang="en-US" sz="2600" dirty="0" smtClean="0"/>
          </a:p>
        </p:txBody>
      </p:sp>
    </p:spTree>
    <p:extLst>
      <p:ext uri="{BB962C8B-B14F-4D97-AF65-F5344CB8AC3E}">
        <p14:creationId xmlns:p14="http://schemas.microsoft.com/office/powerpoint/2010/main" val="11359476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r>
              <a:rPr lang="en-US" sz="3600" dirty="0" smtClean="0"/>
              <a:t>Edgar 86 Minimum </a:t>
            </a:r>
            <a:r>
              <a:rPr lang="en-US" sz="3600" dirty="0" smtClean="0"/>
              <a:t>Requirements</a:t>
            </a:r>
            <a:r>
              <a:rPr lang="en-US" baseline="30000" dirty="0"/>
              <a:t/>
            </a:r>
            <a:br>
              <a:rPr lang="en-US" baseline="30000" dirty="0"/>
            </a:br>
            <a:r>
              <a:rPr lang="en-US" sz="2000" dirty="0"/>
              <a:t>(Higher Education Center, 2006)</a:t>
            </a:r>
            <a:endParaRPr lang="en-US" sz="2000" baseline="30000" dirty="0" smtClean="0"/>
          </a:p>
        </p:txBody>
      </p:sp>
      <p:sp>
        <p:nvSpPr>
          <p:cNvPr id="8195" name="Rectangle 3"/>
          <p:cNvSpPr>
            <a:spLocks noGrp="1" noChangeArrowheads="1"/>
          </p:cNvSpPr>
          <p:nvPr>
            <p:ph type="body" idx="1"/>
          </p:nvPr>
        </p:nvSpPr>
        <p:spPr>
          <a:xfrm>
            <a:off x="1871662" y="2209800"/>
            <a:ext cx="6662738" cy="4038600"/>
          </a:xfrm>
        </p:spPr>
        <p:txBody>
          <a:bodyPr>
            <a:normAutofit lnSpcReduction="10000"/>
          </a:bodyPr>
          <a:lstStyle/>
          <a:p>
            <a:pPr marL="571500" indent="-571500" eaLnBrk="1" hangingPunct="1">
              <a:lnSpc>
                <a:spcPct val="80000"/>
              </a:lnSpc>
              <a:buFont typeface="Wingdings" pitchFamily="2" charset="2"/>
              <a:buAutoNum type="arabicPeriod"/>
            </a:pPr>
            <a:endParaRPr lang="en-US" sz="2000" dirty="0" smtClean="0"/>
          </a:p>
          <a:p>
            <a:pPr marL="571500" indent="-571500">
              <a:lnSpc>
                <a:spcPct val="120000"/>
              </a:lnSpc>
            </a:pPr>
            <a:r>
              <a:rPr lang="en-US" sz="2000" kern="0" dirty="0" smtClean="0"/>
              <a:t>Development and implementation of a program to prevent the unlawful possession, use or distribution of illicit drugs or alcohol by students </a:t>
            </a:r>
            <a:r>
              <a:rPr lang="en-US" sz="2000" b="1" kern="0" dirty="0" smtClean="0"/>
              <a:t>and</a:t>
            </a:r>
            <a:r>
              <a:rPr lang="en-US" sz="2000" kern="0" dirty="0" smtClean="0"/>
              <a:t> employees.</a:t>
            </a:r>
          </a:p>
          <a:p>
            <a:pPr marL="571500" indent="-571500">
              <a:lnSpc>
                <a:spcPct val="120000"/>
              </a:lnSpc>
            </a:pPr>
            <a:r>
              <a:rPr lang="en-US" sz="2000" kern="0" dirty="0" smtClean="0"/>
              <a:t>Annual notification/distribution of substance abuse policy and information to all students, staff and faculty.</a:t>
            </a:r>
          </a:p>
          <a:p>
            <a:pPr marL="571500" indent="-571500">
              <a:lnSpc>
                <a:spcPct val="120000"/>
              </a:lnSpc>
            </a:pPr>
            <a:r>
              <a:rPr lang="en-US" sz="2000" kern="0" dirty="0" smtClean="0"/>
              <a:t>Prepare a </a:t>
            </a:r>
            <a:r>
              <a:rPr lang="en-US" sz="2000" b="1" kern="0" dirty="0" smtClean="0"/>
              <a:t>biennial report</a:t>
            </a:r>
            <a:r>
              <a:rPr lang="en-US" sz="2000" kern="0" dirty="0" smtClean="0"/>
              <a:t> on the effectiveness of its alcohol and other drug (AOD) programs and the consistency of policy enforcement</a:t>
            </a:r>
          </a:p>
          <a:p>
            <a:pPr marL="571500" indent="-571500">
              <a:lnSpc>
                <a:spcPct val="120000"/>
              </a:lnSpc>
            </a:pPr>
            <a:endParaRPr lang="en-US" sz="2000" kern="0" dirty="0" smtClean="0"/>
          </a:p>
          <a:p>
            <a:pPr marL="571500" indent="-571500" eaLnBrk="1" hangingPunct="1">
              <a:lnSpc>
                <a:spcPct val="120000"/>
              </a:lnSpc>
              <a:buNone/>
            </a:pPr>
            <a:endParaRPr lang="en-US" sz="2000" kern="0" dirty="0" smtClean="0"/>
          </a:p>
          <a:p>
            <a:pPr marL="571500" indent="-571500" eaLnBrk="1" hangingPunct="1">
              <a:lnSpc>
                <a:spcPct val="80000"/>
              </a:lnSpc>
              <a:buFont typeface="Wingdings" pitchFamily="2" charset="2"/>
              <a:buNone/>
            </a:pPr>
            <a:endParaRPr lang="en-US" sz="2000" dirty="0" smtClean="0"/>
          </a:p>
          <a:p>
            <a:pPr marL="571500" indent="-571500" eaLnBrk="1" hangingPunct="1">
              <a:lnSpc>
                <a:spcPct val="80000"/>
              </a:lnSpc>
              <a:buFont typeface="Wingdings" pitchFamily="2" charset="2"/>
              <a:buAutoNum type="arabicPeriod"/>
            </a:pPr>
            <a:endParaRPr lang="en-US" sz="2000" dirty="0" smtClean="0"/>
          </a:p>
        </p:txBody>
      </p:sp>
    </p:spTree>
    <p:extLst>
      <p:ext uri="{BB962C8B-B14F-4D97-AF65-F5344CB8AC3E}">
        <p14:creationId xmlns:p14="http://schemas.microsoft.com/office/powerpoint/2010/main" val="26841226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609600"/>
            <a:ext cx="6934200" cy="2209800"/>
          </a:xfrm>
        </p:spPr>
        <p:txBody>
          <a:bodyPr>
            <a:normAutofit fontScale="90000"/>
          </a:bodyPr>
          <a:lstStyle/>
          <a:p>
            <a:r>
              <a:rPr lang="en-US" dirty="0" smtClean="0"/>
              <a:t>Will IHE’s Lose Funding for DFSCA Violations and Marijuana Policy </a:t>
            </a:r>
            <a:r>
              <a:rPr lang="en-US" dirty="0" smtClean="0"/>
              <a:t>Changes?</a:t>
            </a:r>
            <a:br>
              <a:rPr lang="en-US" dirty="0" smtClean="0"/>
            </a:br>
            <a:r>
              <a:rPr lang="en-US" sz="2000" dirty="0" smtClean="0"/>
              <a:t>(Students for Sensible Drug Policy, 2012)</a:t>
            </a:r>
            <a:r>
              <a:rPr lang="en-US" dirty="0" smtClean="0"/>
              <a:t/>
            </a:r>
            <a:br>
              <a:rPr lang="en-US" dirty="0" smtClean="0"/>
            </a:br>
            <a:endParaRPr lang="en-US" baseline="30000" dirty="0"/>
          </a:p>
        </p:txBody>
      </p:sp>
      <p:sp>
        <p:nvSpPr>
          <p:cNvPr id="3" name="Content Placeholder 2"/>
          <p:cNvSpPr>
            <a:spLocks noGrp="1"/>
          </p:cNvSpPr>
          <p:nvPr>
            <p:ph idx="1"/>
          </p:nvPr>
        </p:nvSpPr>
        <p:spPr>
          <a:xfrm>
            <a:off x="1752600" y="3657600"/>
            <a:ext cx="6934200" cy="2819400"/>
          </a:xfrm>
        </p:spPr>
        <p:txBody>
          <a:bodyPr/>
          <a:lstStyle/>
          <a:p>
            <a:r>
              <a:rPr lang="en-US" dirty="0" smtClean="0"/>
              <a:t>“Changing drug and alcohol policies on campus has never affected federal funding to institutions of higher education”</a:t>
            </a:r>
          </a:p>
          <a:p>
            <a:pPr lvl="1" algn="r"/>
            <a:r>
              <a:rPr lang="en-US" dirty="0" smtClean="0"/>
              <a:t>Students for Sensible Drug Policy</a:t>
            </a:r>
          </a:p>
          <a:p>
            <a:pPr lvl="1" algn="r">
              <a:buNone/>
            </a:pPr>
            <a:r>
              <a:rPr lang="en-US" dirty="0" smtClean="0"/>
              <a:t>May 2012</a:t>
            </a:r>
            <a:endParaRPr lang="en-US" dirty="0"/>
          </a:p>
        </p:txBody>
      </p:sp>
    </p:spTree>
    <p:extLst>
      <p:ext uri="{BB962C8B-B14F-4D97-AF65-F5344CB8AC3E}">
        <p14:creationId xmlns:p14="http://schemas.microsoft.com/office/powerpoint/2010/main" val="162613220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Students for Sensible Drug Policy </a:t>
            </a:r>
            <a:r>
              <a:rPr lang="en-US" dirty="0" smtClean="0"/>
              <a:t>Argument</a:t>
            </a:r>
            <a:r>
              <a:rPr lang="en-US" baseline="30000" dirty="0"/>
              <a:t/>
            </a:r>
            <a:br>
              <a:rPr lang="en-US" baseline="30000" dirty="0"/>
            </a:br>
            <a:r>
              <a:rPr lang="en-US" sz="2000" dirty="0"/>
              <a:t>(Students for Sensible Drug Policy, 2012)</a:t>
            </a:r>
            <a:endParaRPr lang="en-US" sz="2000" baseline="30000" dirty="0"/>
          </a:p>
        </p:txBody>
      </p:sp>
      <p:sp>
        <p:nvSpPr>
          <p:cNvPr id="3" name="Content Placeholder 2"/>
          <p:cNvSpPr>
            <a:spLocks noGrp="1"/>
          </p:cNvSpPr>
          <p:nvPr>
            <p:ph idx="1"/>
          </p:nvPr>
        </p:nvSpPr>
        <p:spPr/>
        <p:txBody>
          <a:bodyPr>
            <a:normAutofit/>
          </a:bodyPr>
          <a:lstStyle/>
          <a:p>
            <a:pPr marL="514350" indent="-514350"/>
            <a:r>
              <a:rPr lang="en-US" dirty="0" smtClean="0"/>
              <a:t>Documentation provided to SSDP from the US Dept of Education indicated that no college had ever lost Title IV eligibility as a result of non-compliance with DFSCA</a:t>
            </a:r>
          </a:p>
          <a:p>
            <a:pPr marL="514350" indent="-514350"/>
            <a:r>
              <a:rPr lang="en-US" dirty="0" smtClean="0"/>
              <a:t>Federal funding has not been denied to any of the 100+ </a:t>
            </a:r>
            <a:r>
              <a:rPr lang="en-US" dirty="0" err="1" smtClean="0"/>
              <a:t>universitieswho</a:t>
            </a:r>
            <a:r>
              <a:rPr lang="en-US" dirty="0" smtClean="0"/>
              <a:t> have adopted medical amnesty policies</a:t>
            </a:r>
          </a:p>
          <a:p>
            <a:pPr marL="514350" indent="-514350"/>
            <a:r>
              <a:rPr lang="en-US" dirty="0" smtClean="0"/>
              <a:t>Federal funding has not been denied to any university in a state with medical marijuana laws</a:t>
            </a:r>
            <a:endParaRPr lang="en-US" dirty="0"/>
          </a:p>
        </p:txBody>
      </p:sp>
    </p:spTree>
    <p:extLst>
      <p:ext uri="{BB962C8B-B14F-4D97-AF65-F5344CB8AC3E}">
        <p14:creationId xmlns:p14="http://schemas.microsoft.com/office/powerpoint/2010/main" val="29504849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130425"/>
            <a:ext cx="6248400" cy="1470025"/>
          </a:xfrm>
        </p:spPr>
        <p:txBody>
          <a:bodyPr>
            <a:normAutofit fontScale="90000"/>
          </a:bodyPr>
          <a:lstStyle/>
          <a:p>
            <a:r>
              <a:rPr lang="en-US" dirty="0" smtClean="0"/>
              <a:t>The American Disabilities Act of 1990</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291009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 – What is </a:t>
            </a:r>
            <a:r>
              <a:rPr lang="en-US" dirty="0" smtClean="0"/>
              <a:t>It?</a:t>
            </a:r>
            <a:r>
              <a:rPr lang="en-US" baseline="30000" dirty="0"/>
              <a:t/>
            </a:r>
            <a:br>
              <a:rPr lang="en-US" baseline="30000" dirty="0"/>
            </a:br>
            <a:r>
              <a:rPr lang="en-US" sz="1800" dirty="0" smtClean="0"/>
              <a:t>(US Dept. of Justice, 2009)</a:t>
            </a:r>
            <a:endParaRPr lang="en-US" sz="1800" dirty="0"/>
          </a:p>
        </p:txBody>
      </p:sp>
      <p:sp>
        <p:nvSpPr>
          <p:cNvPr id="3" name="Content Placeholder 2"/>
          <p:cNvSpPr>
            <a:spLocks noGrp="1"/>
          </p:cNvSpPr>
          <p:nvPr>
            <p:ph idx="1"/>
          </p:nvPr>
        </p:nvSpPr>
        <p:spPr/>
        <p:txBody>
          <a:bodyPr>
            <a:normAutofit/>
          </a:bodyPr>
          <a:lstStyle/>
          <a:p>
            <a:r>
              <a:rPr lang="en-US" dirty="0" smtClean="0"/>
              <a:t>The ADA is a civil rights law that prohibits discrimination against individuals with disabilities in all areas of public life, including jobs, schools, transportation, and all public and private places that are open to the general public. </a:t>
            </a:r>
          </a:p>
          <a:p>
            <a:r>
              <a:rPr lang="en-US" dirty="0" smtClean="0"/>
              <a:t>The purpose of the law is to make sure that people with disabilities have the same rights and opportunities as everyone else. </a:t>
            </a:r>
          </a:p>
          <a:p>
            <a:r>
              <a:rPr lang="en-US" dirty="0" smtClean="0"/>
              <a:t>The ADA gives civil rights protections to individuals with disabilities similar to those provided to individuals on the basis of race, color, sex, national origin, age, and religion.</a:t>
            </a:r>
            <a:endParaRPr lang="en-US" dirty="0"/>
          </a:p>
        </p:txBody>
      </p:sp>
    </p:spTree>
    <p:extLst>
      <p:ext uri="{BB962C8B-B14F-4D97-AF65-F5344CB8AC3E}">
        <p14:creationId xmlns:p14="http://schemas.microsoft.com/office/powerpoint/2010/main" val="36190207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0441" y="5218093"/>
            <a:ext cx="7356445" cy="369332"/>
          </a:xfrm>
          <a:prstGeom prst="rect">
            <a:avLst/>
          </a:prstGeom>
          <a:noFill/>
        </p:spPr>
        <p:txBody>
          <a:bodyPr wrap="square" rtlCol="0">
            <a:spAutoFit/>
          </a:bodyPr>
          <a:lstStyle/>
          <a:p>
            <a:pPr algn="ctr"/>
            <a:r>
              <a:rPr lang="en-US" dirty="0" smtClean="0"/>
              <a:t>The following slides are redesigned for webinars utilizing hand raising.</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782699"/>
            <a:ext cx="3509159" cy="353352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600" y="1079625"/>
            <a:ext cx="942914" cy="2939675"/>
          </a:xfrm>
          <a:prstGeom prst="rect">
            <a:avLst/>
          </a:prstGeom>
        </p:spPr>
      </p:pic>
    </p:spTree>
    <p:extLst>
      <p:ext uri="{BB962C8B-B14F-4D97-AF65-F5344CB8AC3E}">
        <p14:creationId xmlns:p14="http://schemas.microsoft.com/office/powerpoint/2010/main" val="22007903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ADA – What is </a:t>
            </a:r>
            <a:r>
              <a:rPr lang="en-US" dirty="0" smtClean="0"/>
              <a:t>It?</a:t>
            </a:r>
            <a:r>
              <a:rPr lang="en-US" baseline="30000" dirty="0"/>
              <a:t> </a:t>
            </a:r>
            <a:r>
              <a:rPr lang="en-US" baseline="30000" dirty="0" smtClean="0"/>
              <a:t/>
            </a:r>
            <a:br>
              <a:rPr lang="en-US" baseline="30000" dirty="0" smtClean="0"/>
            </a:br>
            <a:r>
              <a:rPr lang="en-US" sz="1800" dirty="0" smtClean="0"/>
              <a:t>(US </a:t>
            </a:r>
            <a:r>
              <a:rPr lang="en-US" sz="1800" dirty="0"/>
              <a:t>Dept. of Justice, 2009)</a:t>
            </a:r>
            <a:endParaRPr lang="en-US" sz="1800" baseline="30000" dirty="0"/>
          </a:p>
        </p:txBody>
      </p:sp>
      <p:sp>
        <p:nvSpPr>
          <p:cNvPr id="3" name="Content Placeholder 2"/>
          <p:cNvSpPr>
            <a:spLocks noGrp="1"/>
          </p:cNvSpPr>
          <p:nvPr>
            <p:ph idx="1"/>
          </p:nvPr>
        </p:nvSpPr>
        <p:spPr/>
        <p:txBody>
          <a:bodyPr/>
          <a:lstStyle/>
          <a:p>
            <a:r>
              <a:rPr lang="en-US" dirty="0" smtClean="0"/>
              <a:t>5 Sections of the ADA</a:t>
            </a:r>
          </a:p>
          <a:p>
            <a:pPr lvl="1"/>
            <a:r>
              <a:rPr lang="en-US" dirty="0" smtClean="0"/>
              <a:t>Title I: Employment</a:t>
            </a:r>
          </a:p>
          <a:p>
            <a:pPr lvl="1"/>
            <a:r>
              <a:rPr lang="en-US" dirty="0" smtClean="0"/>
              <a:t>Title II: State and Local Govt.</a:t>
            </a:r>
          </a:p>
          <a:p>
            <a:pPr lvl="1"/>
            <a:r>
              <a:rPr lang="en-US" dirty="0" smtClean="0"/>
              <a:t>Title III: Public Accommodations</a:t>
            </a:r>
          </a:p>
          <a:p>
            <a:pPr lvl="1"/>
            <a:r>
              <a:rPr lang="en-US" dirty="0" smtClean="0"/>
              <a:t>Title IV: Telecommunications</a:t>
            </a:r>
          </a:p>
          <a:p>
            <a:pPr lvl="1"/>
            <a:r>
              <a:rPr lang="en-US" dirty="0" smtClean="0"/>
              <a:t>Title V: Miscellaneous Provisions</a:t>
            </a:r>
          </a:p>
          <a:p>
            <a:pPr lvl="2"/>
            <a:r>
              <a:rPr lang="en-US" dirty="0" smtClean="0"/>
              <a:t>Illegal Use of Drugs</a:t>
            </a:r>
            <a:endParaRPr lang="en-US" dirty="0"/>
          </a:p>
        </p:txBody>
      </p:sp>
    </p:spTree>
    <p:extLst>
      <p:ext uri="{BB962C8B-B14F-4D97-AF65-F5344CB8AC3E}">
        <p14:creationId xmlns:p14="http://schemas.microsoft.com/office/powerpoint/2010/main" val="224969662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6934200" cy="2057400"/>
          </a:xfrm>
        </p:spPr>
        <p:txBody>
          <a:bodyPr>
            <a:normAutofit/>
          </a:bodyPr>
          <a:lstStyle/>
          <a:p>
            <a:r>
              <a:rPr lang="en-US" dirty="0" smtClean="0"/>
              <a:t>What the ADA Says About Illegal Drug Use</a:t>
            </a:r>
            <a:br>
              <a:rPr lang="en-US" dirty="0" smtClean="0"/>
            </a:br>
            <a:r>
              <a:rPr lang="en-US" dirty="0" smtClean="0"/>
              <a:t>Sec. 12114</a:t>
            </a:r>
            <a:r>
              <a:rPr lang="en-US" baseline="30000" dirty="0" smtClean="0"/>
              <a:t>15</a:t>
            </a:r>
            <a:endParaRPr lang="en-US" baseline="30000" dirty="0"/>
          </a:p>
        </p:txBody>
      </p:sp>
      <p:sp>
        <p:nvSpPr>
          <p:cNvPr id="3" name="Content Placeholder 2"/>
          <p:cNvSpPr>
            <a:spLocks noGrp="1"/>
          </p:cNvSpPr>
          <p:nvPr>
            <p:ph idx="1"/>
          </p:nvPr>
        </p:nvSpPr>
        <p:spPr>
          <a:xfrm>
            <a:off x="1752600" y="2286000"/>
            <a:ext cx="6934200" cy="3840163"/>
          </a:xfrm>
        </p:spPr>
        <p:txBody>
          <a:bodyPr>
            <a:normAutofit/>
          </a:bodyPr>
          <a:lstStyle/>
          <a:p>
            <a:r>
              <a:rPr lang="en-US" dirty="0" smtClean="0"/>
              <a:t>“Qualified individuals with a disability shall not include any employee or applicant who is currently engaging in the illegal use of drugs, when the covered entity acts on the basis of such use.”</a:t>
            </a:r>
          </a:p>
          <a:p>
            <a:r>
              <a:rPr lang="en-US" dirty="0" smtClean="0"/>
              <a:t>A covered entity may prohibit the illegal use of drugs and the use of alcohol at the workplace by all employees</a:t>
            </a:r>
          </a:p>
          <a:p>
            <a:r>
              <a:rPr lang="en-US" dirty="0" smtClean="0"/>
              <a:t>May require conformance with the requirements under the Drug-Free Workplace Act of 1988</a:t>
            </a:r>
          </a:p>
          <a:p>
            <a:r>
              <a:rPr lang="en-US" dirty="0" smtClean="0"/>
              <a:t>Compliance with standards set by the Dept. of Defense, Nuclear Regulatory Commission, and the Dept. of Transportation.</a:t>
            </a:r>
            <a:endParaRPr lang="en-US" dirty="0"/>
          </a:p>
        </p:txBody>
      </p:sp>
    </p:spTree>
    <p:extLst>
      <p:ext uri="{BB962C8B-B14F-4D97-AF65-F5344CB8AC3E}">
        <p14:creationId xmlns:p14="http://schemas.microsoft.com/office/powerpoint/2010/main" val="236109706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2130425"/>
            <a:ext cx="6172200" cy="1470025"/>
          </a:xfrm>
        </p:spPr>
        <p:txBody>
          <a:bodyPr>
            <a:normAutofit fontScale="90000"/>
          </a:bodyPr>
          <a:lstStyle/>
          <a:p>
            <a:r>
              <a:rPr lang="en-US" dirty="0" smtClean="0"/>
              <a:t>The Intersection of These 4 Federal Laws &amp; Regulations</a:t>
            </a:r>
            <a:endParaRPr lang="en-US" dirty="0"/>
          </a:p>
        </p:txBody>
      </p:sp>
    </p:spTree>
    <p:extLst>
      <p:ext uri="{BB962C8B-B14F-4D97-AF65-F5344CB8AC3E}">
        <p14:creationId xmlns:p14="http://schemas.microsoft.com/office/powerpoint/2010/main" val="15986935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Summing it Up</a:t>
            </a:r>
            <a:endParaRPr lang="en-US" dirty="0"/>
          </a:p>
        </p:txBody>
      </p:sp>
      <p:sp>
        <p:nvSpPr>
          <p:cNvPr id="3" name="Content Placeholder 2"/>
          <p:cNvSpPr>
            <a:spLocks noGrp="1"/>
          </p:cNvSpPr>
          <p:nvPr>
            <p:ph idx="1"/>
          </p:nvPr>
        </p:nvSpPr>
        <p:spPr/>
        <p:txBody>
          <a:bodyPr>
            <a:normAutofit/>
          </a:bodyPr>
          <a:lstStyle/>
          <a:p>
            <a:r>
              <a:rPr lang="en-US" dirty="0" smtClean="0"/>
              <a:t>Marijuana use is against Federal Law</a:t>
            </a:r>
          </a:p>
          <a:p>
            <a:r>
              <a:rPr lang="en-US" dirty="0" smtClean="0"/>
              <a:t>Controlled Substances Act, DFWP, DFSCA, &amp; ADA all apply to IHE’s particularly those who receive fed. funds.</a:t>
            </a:r>
          </a:p>
          <a:p>
            <a:r>
              <a:rPr lang="en-US" dirty="0" smtClean="0"/>
              <a:t>Applies to all instances of on-campus property and official off-campus events.</a:t>
            </a:r>
          </a:p>
          <a:p>
            <a:r>
              <a:rPr lang="en-US" dirty="0" smtClean="0"/>
              <a:t>Nothing has changed</a:t>
            </a:r>
          </a:p>
          <a:p>
            <a:r>
              <a:rPr lang="en-US" dirty="0" smtClean="0"/>
              <a:t>Unless marijuana becomes an uncontrolled substance, we may still have discrepancy between federal and state law, even if it gets a lower classification.</a:t>
            </a:r>
            <a:endParaRPr lang="en-US" dirty="0"/>
          </a:p>
        </p:txBody>
      </p:sp>
    </p:spTree>
    <p:extLst>
      <p:ext uri="{BB962C8B-B14F-4D97-AF65-F5344CB8AC3E}">
        <p14:creationId xmlns:p14="http://schemas.microsoft.com/office/powerpoint/2010/main" val="279924520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371601"/>
            <a:ext cx="6172200" cy="2228850"/>
          </a:xfrm>
        </p:spPr>
        <p:txBody>
          <a:bodyPr>
            <a:normAutofit fontScale="90000"/>
          </a:bodyPr>
          <a:lstStyle/>
          <a:p>
            <a:r>
              <a:rPr lang="en-US" dirty="0" smtClean="0"/>
              <a:t>Legal Proceedings Upholding Federal Laws and Rules</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50490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624110"/>
            <a:ext cx="7391399" cy="1280890"/>
          </a:xfrm>
        </p:spPr>
        <p:txBody>
          <a:bodyPr/>
          <a:lstStyle/>
          <a:p>
            <a:r>
              <a:rPr lang="en-US" dirty="0" smtClean="0"/>
              <a:t>Continuation as a Schedule I </a:t>
            </a:r>
            <a:r>
              <a:rPr lang="en-US" dirty="0"/>
              <a:t>Drug </a:t>
            </a:r>
            <a:r>
              <a:rPr lang="en-US" sz="1800" dirty="0"/>
              <a:t>(</a:t>
            </a:r>
            <a:r>
              <a:rPr lang="en-US" sz="1800" dirty="0" err="1"/>
              <a:t>ProCon.Org</a:t>
            </a:r>
            <a:r>
              <a:rPr lang="en-US" sz="1800" dirty="0"/>
              <a:t>, 2013)</a:t>
            </a:r>
            <a:endParaRPr lang="en-US" sz="1800" dirty="0"/>
          </a:p>
        </p:txBody>
      </p:sp>
      <p:sp>
        <p:nvSpPr>
          <p:cNvPr id="3" name="Content Placeholder 2"/>
          <p:cNvSpPr>
            <a:spLocks noGrp="1"/>
          </p:cNvSpPr>
          <p:nvPr>
            <p:ph idx="1"/>
          </p:nvPr>
        </p:nvSpPr>
        <p:spPr>
          <a:xfrm>
            <a:off x="1600200" y="2133600"/>
            <a:ext cx="6934200" cy="4373563"/>
          </a:xfrm>
        </p:spPr>
        <p:txBody>
          <a:bodyPr>
            <a:normAutofit/>
          </a:bodyPr>
          <a:lstStyle/>
          <a:p>
            <a:r>
              <a:rPr lang="en-US" dirty="0" smtClean="0"/>
              <a:t>Nixon indicates that he will not follow recommendation to legalize, if given by Shafer Commission (1971)</a:t>
            </a:r>
            <a:r>
              <a:rPr lang="en-US" baseline="30000" dirty="0" smtClean="0"/>
              <a:t>3</a:t>
            </a:r>
          </a:p>
          <a:p>
            <a:r>
              <a:rPr lang="en-US" dirty="0" smtClean="0"/>
              <a:t>Shafer Commission recommends decriminalizing (1972)</a:t>
            </a:r>
            <a:r>
              <a:rPr lang="en-US" baseline="30000" dirty="0" smtClean="0"/>
              <a:t>3</a:t>
            </a:r>
          </a:p>
          <a:p>
            <a:r>
              <a:rPr lang="en-US" dirty="0" smtClean="0"/>
              <a:t>NORML Petitions to Reschedule to Schedule II(1972)</a:t>
            </a:r>
            <a:r>
              <a:rPr lang="en-US" baseline="30000" dirty="0" smtClean="0"/>
              <a:t>3</a:t>
            </a:r>
          </a:p>
          <a:p>
            <a:r>
              <a:rPr lang="en-US" dirty="0" smtClean="0"/>
              <a:t>DEA holds public hearings (1986)</a:t>
            </a:r>
            <a:r>
              <a:rPr lang="en-US" baseline="30000" dirty="0" smtClean="0"/>
              <a:t>3</a:t>
            </a:r>
          </a:p>
          <a:p>
            <a:r>
              <a:rPr lang="en-US" dirty="0" smtClean="0"/>
              <a:t>US Court of Appeals (DC Circuit) upholds 1972 decision to classify marijuana as a Schedule I drug (1994)</a:t>
            </a:r>
            <a:r>
              <a:rPr lang="en-US" baseline="30000" dirty="0" smtClean="0"/>
              <a:t>3</a:t>
            </a:r>
          </a:p>
          <a:p>
            <a:endParaRPr lang="en-US" dirty="0"/>
          </a:p>
        </p:txBody>
      </p:sp>
    </p:spTree>
    <p:extLst>
      <p:ext uri="{BB962C8B-B14F-4D97-AF65-F5344CB8AC3E}">
        <p14:creationId xmlns:p14="http://schemas.microsoft.com/office/powerpoint/2010/main" val="420461565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United States v. Oakland Cannabis Buyers' Cooperative (</a:t>
            </a:r>
            <a:r>
              <a:rPr lang="en-US" i="1" dirty="0" smtClean="0"/>
              <a:t>2001)</a:t>
            </a:r>
            <a:r>
              <a:rPr lang="en-US" dirty="0"/>
              <a:t> </a:t>
            </a:r>
            <a:r>
              <a:rPr lang="en-US" sz="2000" dirty="0"/>
              <a:t>(</a:t>
            </a:r>
            <a:r>
              <a:rPr lang="en-US" sz="2000" dirty="0" err="1"/>
              <a:t>ProCon.Org</a:t>
            </a:r>
            <a:r>
              <a:rPr lang="en-US" sz="2000" dirty="0"/>
              <a:t>, 2013)</a:t>
            </a:r>
            <a:endParaRPr lang="en-US" sz="2000" baseline="30000" dirty="0"/>
          </a:p>
        </p:txBody>
      </p:sp>
      <p:sp>
        <p:nvSpPr>
          <p:cNvPr id="3" name="Content Placeholder 2"/>
          <p:cNvSpPr>
            <a:spLocks noGrp="1"/>
          </p:cNvSpPr>
          <p:nvPr>
            <p:ph idx="1"/>
          </p:nvPr>
        </p:nvSpPr>
        <p:spPr/>
        <p:txBody>
          <a:bodyPr>
            <a:normAutofit/>
          </a:bodyPr>
          <a:lstStyle/>
          <a:p>
            <a:r>
              <a:rPr lang="en-US" dirty="0" smtClean="0"/>
              <a:t>1996 – CA passes Proposition 215, which legalizes marijuana</a:t>
            </a:r>
          </a:p>
          <a:p>
            <a:r>
              <a:rPr lang="en-US" dirty="0" smtClean="0"/>
              <a:t>1998 – US gov’t sues Oakland Cannabis Buyer’s Cooperative</a:t>
            </a:r>
          </a:p>
          <a:p>
            <a:r>
              <a:rPr lang="en-US" dirty="0" smtClean="0"/>
              <a:t>2001 – Supreme Court rules 8-0 no medical necessity exemption to the Controlled Substances Act’s prohibitions on manufacturing and distributing marijuana</a:t>
            </a:r>
            <a:endParaRPr lang="en-US" baseline="30000" dirty="0" smtClean="0"/>
          </a:p>
          <a:p>
            <a:endParaRPr lang="en-US" dirty="0"/>
          </a:p>
        </p:txBody>
      </p:sp>
    </p:spTree>
    <p:extLst>
      <p:ext uri="{BB962C8B-B14F-4D97-AF65-F5344CB8AC3E}">
        <p14:creationId xmlns:p14="http://schemas.microsoft.com/office/powerpoint/2010/main" val="42088015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6934200" cy="1143000"/>
          </a:xfrm>
        </p:spPr>
        <p:txBody>
          <a:bodyPr>
            <a:normAutofit fontScale="90000"/>
          </a:bodyPr>
          <a:lstStyle/>
          <a:p>
            <a:r>
              <a:rPr lang="en-US" i="1" dirty="0" smtClean="0"/>
              <a:t>Gonzales v. </a:t>
            </a:r>
            <a:r>
              <a:rPr lang="en-US" i="1" dirty="0" err="1" smtClean="0"/>
              <a:t>Raich</a:t>
            </a:r>
            <a:r>
              <a:rPr lang="en-US" i="1" dirty="0" smtClean="0"/>
              <a:t> (2005</a:t>
            </a:r>
            <a:r>
              <a:rPr lang="en-US" i="1" dirty="0" smtClean="0"/>
              <a:t>)</a:t>
            </a:r>
            <a:r>
              <a:rPr lang="en-US" baseline="30000" dirty="0"/>
              <a:t/>
            </a:r>
            <a:br>
              <a:rPr lang="en-US" baseline="30000" dirty="0"/>
            </a:br>
            <a:r>
              <a:rPr lang="en-US" sz="2000" dirty="0"/>
              <a:t>(Hardaway, 2018</a:t>
            </a:r>
            <a:r>
              <a:rPr lang="en-US" sz="2000" dirty="0" smtClean="0"/>
              <a:t>)</a:t>
            </a:r>
            <a:r>
              <a:rPr lang="en-US" baseline="30000" dirty="0"/>
              <a:t/>
            </a:r>
            <a:br>
              <a:rPr lang="en-US" baseline="30000" dirty="0"/>
            </a:br>
            <a:endParaRPr lang="en-US" baseline="30000" dirty="0"/>
          </a:p>
        </p:txBody>
      </p:sp>
      <p:sp>
        <p:nvSpPr>
          <p:cNvPr id="3" name="Content Placeholder 2"/>
          <p:cNvSpPr>
            <a:spLocks noGrp="1"/>
          </p:cNvSpPr>
          <p:nvPr>
            <p:ph idx="1"/>
          </p:nvPr>
        </p:nvSpPr>
        <p:spPr>
          <a:xfrm>
            <a:off x="1752600" y="838200"/>
            <a:ext cx="7239000" cy="4678363"/>
          </a:xfrm>
        </p:spPr>
        <p:txBody>
          <a:bodyPr>
            <a:noAutofit/>
          </a:bodyPr>
          <a:lstStyle/>
          <a:p>
            <a:r>
              <a:rPr lang="en-US" sz="2700" dirty="0" smtClean="0"/>
              <a:t>Medical marijuana users argued the Controlled Substances Act - which Congress passed using its constitutional power to regulate interstate commerce - exceeded Congress' commerce clause power. </a:t>
            </a:r>
          </a:p>
          <a:p>
            <a:r>
              <a:rPr lang="en-US" sz="2700" dirty="0" smtClean="0"/>
              <a:t>In 2005,U.S. Supreme Court ruled (6-3) that even where individuals and businesses,  in accordance with state-approved medical cannabis programs, are lawfully cultivating, possessing, or distributing medical cannabis, such persons are violating federal marijuana laws</a:t>
            </a:r>
          </a:p>
          <a:p>
            <a:endParaRPr lang="en-US" sz="2800" dirty="0" smtClean="0"/>
          </a:p>
        </p:txBody>
      </p:sp>
    </p:spTree>
    <p:extLst>
      <p:ext uri="{BB962C8B-B14F-4D97-AF65-F5344CB8AC3E}">
        <p14:creationId xmlns:p14="http://schemas.microsoft.com/office/powerpoint/2010/main" val="297082578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Gonzales v. </a:t>
            </a:r>
            <a:r>
              <a:rPr lang="en-US" i="1" dirty="0" err="1" smtClean="0"/>
              <a:t>Raich</a:t>
            </a:r>
            <a:r>
              <a:rPr lang="en-US" i="1" baseline="30000" dirty="0"/>
              <a:t/>
            </a:r>
            <a:br>
              <a:rPr lang="en-US" i="1" baseline="30000" dirty="0"/>
            </a:br>
            <a:r>
              <a:rPr lang="en-US" sz="2000" dirty="0"/>
              <a:t>(Hardaway, 2018</a:t>
            </a:r>
            <a:r>
              <a:rPr lang="en-US" sz="2000" dirty="0" smtClean="0"/>
              <a:t>)</a:t>
            </a:r>
            <a:r>
              <a:rPr lang="en-US" baseline="30000" dirty="0"/>
              <a:t/>
            </a:r>
            <a:br>
              <a:rPr lang="en-US" baseline="30000" dirty="0"/>
            </a:br>
            <a:endParaRPr lang="en-US" baseline="30000" dirty="0"/>
          </a:p>
        </p:txBody>
      </p:sp>
      <p:sp>
        <p:nvSpPr>
          <p:cNvPr id="3" name="Content Placeholder 2"/>
          <p:cNvSpPr>
            <a:spLocks noGrp="1"/>
          </p:cNvSpPr>
          <p:nvPr>
            <p:ph idx="1"/>
          </p:nvPr>
        </p:nvSpPr>
        <p:spPr/>
        <p:txBody>
          <a:bodyPr>
            <a:normAutofit/>
          </a:bodyPr>
          <a:lstStyle/>
          <a:p>
            <a:r>
              <a:rPr lang="en-US" dirty="0" smtClean="0"/>
              <a:t>Commerce Clause of the US Constitution grants fed. Govt. jurisdiction </a:t>
            </a:r>
          </a:p>
          <a:p>
            <a:r>
              <a:rPr lang="en-US" dirty="0" smtClean="0"/>
              <a:t>Cannabis grown for medicinal purposes is indistinguishable from illicit marijuana</a:t>
            </a:r>
          </a:p>
          <a:p>
            <a:r>
              <a:rPr lang="en-US" dirty="0" smtClean="0"/>
              <a:t>Intrastate  commerce contributes to interstate commerce</a:t>
            </a:r>
          </a:p>
          <a:p>
            <a:endParaRPr lang="en-US" dirty="0"/>
          </a:p>
        </p:txBody>
      </p:sp>
    </p:spTree>
    <p:extLst>
      <p:ext uri="{BB962C8B-B14F-4D97-AF65-F5344CB8AC3E}">
        <p14:creationId xmlns:p14="http://schemas.microsoft.com/office/powerpoint/2010/main" val="187959612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Nicholson &amp; University of Colorado (</a:t>
            </a:r>
            <a:r>
              <a:rPr lang="en-US" dirty="0" smtClean="0"/>
              <a:t>2008)</a:t>
            </a:r>
            <a:br>
              <a:rPr lang="en-US" dirty="0" smtClean="0"/>
            </a:br>
            <a:r>
              <a:rPr lang="en-US" sz="2000" dirty="0" smtClean="0"/>
              <a:t>(Workman, 2016)</a:t>
            </a:r>
            <a:endParaRPr lang="en-US" sz="2000" baseline="30000" dirty="0"/>
          </a:p>
        </p:txBody>
      </p:sp>
      <p:sp>
        <p:nvSpPr>
          <p:cNvPr id="3" name="Content Placeholder 2"/>
          <p:cNvSpPr>
            <a:spLocks noGrp="1"/>
          </p:cNvSpPr>
          <p:nvPr>
            <p:ph idx="1"/>
          </p:nvPr>
        </p:nvSpPr>
        <p:spPr/>
        <p:txBody>
          <a:bodyPr>
            <a:normAutofit/>
          </a:bodyPr>
          <a:lstStyle/>
          <a:p>
            <a:r>
              <a:rPr lang="en-US" dirty="0" smtClean="0"/>
              <a:t>Nicholson suspended and faced criminal charges for possession, 2 ounces in his residence hall.</a:t>
            </a:r>
          </a:p>
          <a:p>
            <a:r>
              <a:rPr lang="en-US" dirty="0" smtClean="0"/>
              <a:t>Nicholson had been designated as a medical marijuana caregiver a sibling</a:t>
            </a:r>
          </a:p>
          <a:p>
            <a:r>
              <a:rPr lang="en-US" dirty="0" smtClean="0"/>
              <a:t>CU dropped charges threat of lawsuit.</a:t>
            </a:r>
          </a:p>
          <a:p>
            <a:r>
              <a:rPr lang="en-US" dirty="0" smtClean="0"/>
              <a:t>CU decided to waive on-campus residence requirement for students with medical marijuana prescriptions.</a:t>
            </a:r>
            <a:endParaRPr lang="en-US" dirty="0"/>
          </a:p>
        </p:txBody>
      </p:sp>
    </p:spTree>
    <p:extLst>
      <p:ext uri="{BB962C8B-B14F-4D97-AF65-F5344CB8AC3E}">
        <p14:creationId xmlns:p14="http://schemas.microsoft.com/office/powerpoint/2010/main" val="30446787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98716" y="152400"/>
            <a:ext cx="7949356" cy="523220"/>
          </a:xfrm>
          <a:prstGeom prst="rect">
            <a:avLst/>
          </a:prstGeom>
          <a:noFill/>
        </p:spPr>
        <p:txBody>
          <a:bodyPr wrap="none" rtlCol="0">
            <a:spAutoFit/>
          </a:bodyPr>
          <a:lstStyle/>
          <a:p>
            <a:pPr algn="ctr"/>
            <a:r>
              <a:rPr lang="en-US" sz="2800" b="1" dirty="0" smtClean="0">
                <a:solidFill>
                  <a:schemeClr val="tx1">
                    <a:lumMod val="65000"/>
                    <a:lumOff val="35000"/>
                  </a:schemeClr>
                </a:solidFill>
              </a:rPr>
              <a:t>GoToWebinar Housekeeping: Attendee Participation</a:t>
            </a:r>
            <a:endParaRPr lang="en-US" sz="2800" b="1" dirty="0">
              <a:solidFill>
                <a:schemeClr val="tx1">
                  <a:lumMod val="65000"/>
                  <a:lumOff val="35000"/>
                </a:schemeClr>
              </a:solidFill>
            </a:endParaRPr>
          </a:p>
        </p:txBody>
      </p:sp>
      <p:grpSp>
        <p:nvGrpSpPr>
          <p:cNvPr id="3" name="Group 2"/>
          <p:cNvGrpSpPr/>
          <p:nvPr/>
        </p:nvGrpSpPr>
        <p:grpSpPr>
          <a:xfrm>
            <a:off x="4541121" y="1447800"/>
            <a:ext cx="3921619" cy="4140283"/>
            <a:chOff x="4573392" y="1447800"/>
            <a:chExt cx="3921619" cy="4140283"/>
          </a:xfrm>
        </p:grpSpPr>
        <p:sp>
          <p:nvSpPr>
            <p:cNvPr id="7" name="TextBox 6"/>
            <p:cNvSpPr txBox="1"/>
            <p:nvPr/>
          </p:nvSpPr>
          <p:spPr>
            <a:xfrm>
              <a:off x="4573392" y="1894764"/>
              <a:ext cx="3921618" cy="3693319"/>
            </a:xfrm>
            <a:prstGeom prst="rect">
              <a:avLst/>
            </a:prstGeom>
            <a:noFill/>
            <a:ln w="28575">
              <a:solidFill>
                <a:schemeClr val="tx1">
                  <a:lumMod val="65000"/>
                  <a:lumOff val="35000"/>
                </a:schemeClr>
              </a:solidFill>
            </a:ln>
          </p:spPr>
          <p:txBody>
            <a:bodyPr wrap="square" rtlCol="0">
              <a:spAutoFit/>
            </a:bodyPr>
            <a:lstStyle/>
            <a:p>
              <a:pPr algn="just"/>
              <a:r>
                <a:rPr lang="en-US" dirty="0" smtClean="0">
                  <a:solidFill>
                    <a:schemeClr val="tx1">
                      <a:lumMod val="65000"/>
                      <a:lumOff val="35000"/>
                    </a:schemeClr>
                  </a:solidFill>
                </a:rPr>
                <a:t>Open and close your control panel</a:t>
              </a:r>
            </a:p>
            <a:p>
              <a:pPr algn="just"/>
              <a:endParaRPr lang="en-US" dirty="0">
                <a:solidFill>
                  <a:schemeClr val="tx1">
                    <a:lumMod val="65000"/>
                    <a:lumOff val="35000"/>
                  </a:schemeClr>
                </a:solidFill>
              </a:endParaRPr>
            </a:p>
            <a:p>
              <a:pPr algn="just"/>
              <a:r>
                <a:rPr lang="en-US" dirty="0" smtClean="0">
                  <a:solidFill>
                    <a:schemeClr val="tx1">
                      <a:lumMod val="65000"/>
                      <a:lumOff val="35000"/>
                    </a:schemeClr>
                  </a:solidFill>
                </a:rPr>
                <a:t>Join audio:</a:t>
              </a:r>
            </a:p>
            <a:p>
              <a:pPr marL="342900" indent="-342900" algn="just">
                <a:buFont typeface="Arial" pitchFamily="34" charset="0"/>
                <a:buChar char="•"/>
              </a:pPr>
              <a:r>
                <a:rPr lang="en-US" dirty="0" smtClean="0">
                  <a:solidFill>
                    <a:schemeClr val="tx1">
                      <a:lumMod val="65000"/>
                      <a:lumOff val="35000"/>
                    </a:schemeClr>
                  </a:solidFill>
                </a:rPr>
                <a:t>Choose </a:t>
              </a:r>
              <a:r>
                <a:rPr lang="en-US" b="1" dirty="0" smtClean="0">
                  <a:solidFill>
                    <a:schemeClr val="tx1">
                      <a:lumMod val="65000"/>
                      <a:lumOff val="35000"/>
                    </a:schemeClr>
                  </a:solidFill>
                </a:rPr>
                <a:t>Mic &amp; Speakers</a:t>
              </a:r>
              <a:r>
                <a:rPr lang="en-US" dirty="0" smtClean="0">
                  <a:solidFill>
                    <a:schemeClr val="tx1">
                      <a:lumMod val="65000"/>
                      <a:lumOff val="35000"/>
                    </a:schemeClr>
                  </a:solidFill>
                </a:rPr>
                <a:t> to use VoIP</a:t>
              </a:r>
            </a:p>
            <a:p>
              <a:pPr marL="342900" indent="-342900" algn="just">
                <a:buFont typeface="Arial" pitchFamily="34" charset="0"/>
                <a:buChar char="•"/>
              </a:pPr>
              <a:r>
                <a:rPr lang="en-US" dirty="0" smtClean="0">
                  <a:solidFill>
                    <a:schemeClr val="tx1">
                      <a:lumMod val="65000"/>
                      <a:lumOff val="35000"/>
                    </a:schemeClr>
                  </a:solidFill>
                </a:rPr>
                <a:t>Choose </a:t>
              </a:r>
              <a:r>
                <a:rPr lang="en-US" b="1" dirty="0" smtClean="0">
                  <a:solidFill>
                    <a:schemeClr val="tx1">
                      <a:lumMod val="65000"/>
                      <a:lumOff val="35000"/>
                    </a:schemeClr>
                  </a:solidFill>
                </a:rPr>
                <a:t>Telephone</a:t>
              </a:r>
              <a:r>
                <a:rPr lang="en-US" dirty="0" smtClean="0">
                  <a:solidFill>
                    <a:schemeClr val="tx1">
                      <a:lumMod val="65000"/>
                      <a:lumOff val="35000"/>
                    </a:schemeClr>
                  </a:solidFill>
                </a:rPr>
                <a:t> and dial using the information provided</a:t>
              </a:r>
            </a:p>
            <a:p>
              <a:pPr algn="just"/>
              <a:r>
                <a:rPr lang="en-US" dirty="0" smtClean="0">
                  <a:solidFill>
                    <a:schemeClr val="tx1">
                      <a:lumMod val="65000"/>
                      <a:lumOff val="35000"/>
                    </a:schemeClr>
                  </a:solidFill>
                </a:rPr>
                <a:t/>
              </a:r>
              <a:br>
                <a:rPr lang="en-US" dirty="0" smtClean="0">
                  <a:solidFill>
                    <a:schemeClr val="tx1">
                      <a:lumMod val="65000"/>
                      <a:lumOff val="35000"/>
                    </a:schemeClr>
                  </a:solidFill>
                </a:rPr>
              </a:br>
              <a:r>
                <a:rPr lang="en-US" dirty="0" smtClean="0">
                  <a:solidFill>
                    <a:schemeClr val="tx1">
                      <a:lumMod val="65000"/>
                      <a:lumOff val="35000"/>
                    </a:schemeClr>
                  </a:solidFill>
                </a:rPr>
                <a:t>Submit questions and comments via the Questions panel</a:t>
              </a:r>
            </a:p>
            <a:p>
              <a:pPr marL="342900" indent="-342900" algn="just">
                <a:buFont typeface="Arial" pitchFamily="34" charset="0"/>
                <a:buChar char="•"/>
              </a:pPr>
              <a:endParaRPr lang="en-US" dirty="0">
                <a:solidFill>
                  <a:schemeClr val="tx1">
                    <a:lumMod val="65000"/>
                    <a:lumOff val="35000"/>
                  </a:schemeClr>
                </a:solidFill>
              </a:endParaRPr>
            </a:p>
            <a:p>
              <a:pPr algn="just"/>
              <a:r>
                <a:rPr lang="en-US" b="1" dirty="0" smtClean="0">
                  <a:solidFill>
                    <a:schemeClr val="tx1">
                      <a:lumMod val="65000"/>
                      <a:lumOff val="35000"/>
                    </a:schemeClr>
                  </a:solidFill>
                </a:rPr>
                <a:t>Note: </a:t>
              </a:r>
              <a:r>
                <a:rPr lang="en-US" dirty="0" smtClean="0">
                  <a:solidFill>
                    <a:schemeClr val="tx1">
                      <a:lumMod val="65000"/>
                      <a:lumOff val="35000"/>
                    </a:schemeClr>
                  </a:solidFill>
                </a:rPr>
                <a:t>Today’s presentation is being recorded and will be provided within 48 hours.</a:t>
              </a:r>
              <a:endParaRPr lang="en-US" b="1" dirty="0">
                <a:solidFill>
                  <a:schemeClr val="tx1">
                    <a:lumMod val="65000"/>
                    <a:lumOff val="35000"/>
                  </a:schemeClr>
                </a:solidFill>
              </a:endParaRPr>
            </a:p>
          </p:txBody>
        </p:sp>
        <p:sp>
          <p:nvSpPr>
            <p:cNvPr id="12" name="Rectangle 11"/>
            <p:cNvSpPr/>
            <p:nvPr/>
          </p:nvSpPr>
          <p:spPr>
            <a:xfrm>
              <a:off x="4573393" y="1447800"/>
              <a:ext cx="3921618" cy="446964"/>
            </a:xfrm>
            <a:prstGeom prst="rect">
              <a:avLst/>
            </a:prstGeom>
            <a:solidFill>
              <a:schemeClr val="tx1">
                <a:lumMod val="65000"/>
                <a:lumOff val="3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Your Participation</a:t>
              </a:r>
              <a:endParaRPr lang="en-US" sz="2800" dirty="0"/>
            </a:p>
          </p:txBody>
        </p:sp>
      </p:gr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607" y="1079518"/>
            <a:ext cx="3161905" cy="5323809"/>
          </a:xfrm>
          <a:prstGeom prst="rect">
            <a:avLst/>
          </a:prstGeom>
        </p:spPr>
      </p:pic>
    </p:spTree>
    <p:extLst>
      <p:ext uri="{BB962C8B-B14F-4D97-AF65-F5344CB8AC3E}">
        <p14:creationId xmlns:p14="http://schemas.microsoft.com/office/powerpoint/2010/main" val="383042839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609600"/>
            <a:ext cx="7010400" cy="1280890"/>
          </a:xfrm>
        </p:spPr>
        <p:txBody>
          <a:bodyPr>
            <a:normAutofit fontScale="90000"/>
          </a:bodyPr>
          <a:lstStyle/>
          <a:p>
            <a:r>
              <a:rPr lang="en-US" i="1" dirty="0" smtClean="0"/>
              <a:t>James v City of Costa </a:t>
            </a:r>
            <a:r>
              <a:rPr lang="en-US" i="1" dirty="0" smtClean="0"/>
              <a:t>Mesa </a:t>
            </a:r>
            <a:r>
              <a:rPr lang="en-US" dirty="0" smtClean="0"/>
              <a:t>(2012)</a:t>
            </a:r>
            <a:r>
              <a:rPr lang="en-US" baseline="30000" dirty="0"/>
              <a:t/>
            </a:r>
            <a:br>
              <a:rPr lang="en-US" baseline="30000" dirty="0"/>
            </a:br>
            <a:r>
              <a:rPr lang="en-US" sz="2000" dirty="0" smtClean="0"/>
              <a:t>(Cain, 2012)</a:t>
            </a:r>
            <a:endParaRPr lang="en-US" sz="2000" dirty="0"/>
          </a:p>
        </p:txBody>
      </p:sp>
      <p:sp>
        <p:nvSpPr>
          <p:cNvPr id="3" name="Content Placeholder 2"/>
          <p:cNvSpPr>
            <a:spLocks noGrp="1"/>
          </p:cNvSpPr>
          <p:nvPr>
            <p:ph idx="1"/>
          </p:nvPr>
        </p:nvSpPr>
        <p:spPr/>
        <p:txBody>
          <a:bodyPr>
            <a:normAutofit/>
          </a:bodyPr>
          <a:lstStyle/>
          <a:p>
            <a:r>
              <a:rPr lang="en-US" dirty="0" smtClean="0"/>
              <a:t>Plaintiffs previously acquired medical marijuana; city prohibited sale of marijuana.</a:t>
            </a:r>
          </a:p>
          <a:p>
            <a:r>
              <a:rPr lang="en-US" dirty="0" smtClean="0"/>
              <a:t>Plaintiffs sued on basis of discrimination under Title II</a:t>
            </a:r>
          </a:p>
          <a:p>
            <a:r>
              <a:rPr lang="en-US" dirty="0" smtClean="0"/>
              <a:t>Finding – ADA could not be used as a means of overcoming discrimination unless marijuana would have been rescheduled</a:t>
            </a:r>
            <a:endParaRPr lang="en-US" dirty="0"/>
          </a:p>
        </p:txBody>
      </p:sp>
    </p:spTree>
    <p:extLst>
      <p:ext uri="{BB962C8B-B14F-4D97-AF65-F5344CB8AC3E}">
        <p14:creationId xmlns:p14="http://schemas.microsoft.com/office/powerpoint/2010/main" val="36161398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Coats v. Dish </a:t>
            </a:r>
            <a:r>
              <a:rPr lang="en-US" i="1" dirty="0" smtClean="0"/>
              <a:t>Network (</a:t>
            </a:r>
            <a:r>
              <a:rPr lang="en-US" dirty="0" smtClean="0"/>
              <a:t>2015)</a:t>
            </a:r>
            <a:br>
              <a:rPr lang="en-US" dirty="0" smtClean="0"/>
            </a:br>
            <a:r>
              <a:rPr lang="en-US" dirty="0" smtClean="0"/>
              <a:t>(Join Together, 2015)</a:t>
            </a:r>
            <a:endParaRPr lang="en-US" baseline="30000" dirty="0"/>
          </a:p>
        </p:txBody>
      </p:sp>
      <p:sp>
        <p:nvSpPr>
          <p:cNvPr id="3" name="Content Placeholder 2"/>
          <p:cNvSpPr>
            <a:spLocks noGrp="1"/>
          </p:cNvSpPr>
          <p:nvPr>
            <p:ph idx="1"/>
          </p:nvPr>
        </p:nvSpPr>
        <p:spPr/>
        <p:txBody>
          <a:bodyPr>
            <a:normAutofit/>
          </a:bodyPr>
          <a:lstStyle/>
          <a:p>
            <a:r>
              <a:rPr lang="en-US" dirty="0" smtClean="0"/>
              <a:t>Plaintiff argued that Dish Network terminated him as a result his off-work, yet legal by state statues re: marijuana use.</a:t>
            </a:r>
          </a:p>
          <a:p>
            <a:r>
              <a:rPr lang="en-US" dirty="0" smtClean="0"/>
              <a:t>Finding: district, appellate and Colorado Supreme Court upheld ruling that Dish Network has the right to terminate Coats</a:t>
            </a:r>
            <a:endParaRPr lang="en-US" dirty="0"/>
          </a:p>
        </p:txBody>
      </p:sp>
    </p:spTree>
    <p:extLst>
      <p:ext uri="{BB962C8B-B14F-4D97-AF65-F5344CB8AC3E}">
        <p14:creationId xmlns:p14="http://schemas.microsoft.com/office/powerpoint/2010/main" val="28233112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2130425"/>
            <a:ext cx="6781800" cy="1470025"/>
          </a:xfrm>
        </p:spPr>
        <p:txBody>
          <a:bodyPr>
            <a:normAutofit fontScale="90000"/>
          </a:bodyPr>
          <a:lstStyle/>
          <a:p>
            <a:r>
              <a:rPr lang="en-US" dirty="0" smtClean="0"/>
              <a:t>Policies Regarding Marijuana</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621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219200"/>
            <a:ext cx="6629400" cy="3965575"/>
          </a:xfrm>
        </p:spPr>
        <p:txBody>
          <a:bodyPr/>
          <a:lstStyle/>
          <a:p>
            <a:r>
              <a:rPr lang="en-US" dirty="0" smtClean="0"/>
              <a:t>Nothing has changed,</a:t>
            </a:r>
            <a:br>
              <a:rPr lang="en-US" dirty="0" smtClean="0"/>
            </a:br>
            <a:r>
              <a:rPr lang="en-US" dirty="0" smtClean="0"/>
              <a:t>but the cheese has been moved!</a:t>
            </a:r>
            <a:endParaRPr lang="en-US" dirty="0"/>
          </a:p>
        </p:txBody>
      </p:sp>
    </p:spTree>
    <p:extLst>
      <p:ext uri="{BB962C8B-B14F-4D97-AF65-F5344CB8AC3E}">
        <p14:creationId xmlns:p14="http://schemas.microsoft.com/office/powerpoint/2010/main" val="418340828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Update</a:t>
            </a:r>
            <a:endParaRPr lang="en-US" dirty="0"/>
          </a:p>
        </p:txBody>
      </p:sp>
      <p:sp>
        <p:nvSpPr>
          <p:cNvPr id="3" name="Content Placeholder 2"/>
          <p:cNvSpPr>
            <a:spLocks noGrp="1"/>
          </p:cNvSpPr>
          <p:nvPr>
            <p:ph idx="1"/>
          </p:nvPr>
        </p:nvSpPr>
        <p:spPr/>
        <p:txBody>
          <a:bodyPr>
            <a:normAutofit/>
          </a:bodyPr>
          <a:lstStyle/>
          <a:p>
            <a:r>
              <a:rPr lang="en-US" sz="2800" dirty="0" smtClean="0"/>
              <a:t>Many IHE’s have not revised or updated their substance abuse policies to highlight and clarify differences between Federal and State laws.</a:t>
            </a:r>
          </a:p>
          <a:p>
            <a:r>
              <a:rPr lang="en-US" sz="2800" dirty="0" smtClean="0"/>
              <a:t>Although “nothing has changed” it probably is wise to make such updates.</a:t>
            </a:r>
            <a:endParaRPr lang="en-US" sz="2800" dirty="0"/>
          </a:p>
        </p:txBody>
      </p:sp>
    </p:spTree>
    <p:extLst>
      <p:ext uri="{BB962C8B-B14F-4D97-AF65-F5344CB8AC3E}">
        <p14:creationId xmlns:p14="http://schemas.microsoft.com/office/powerpoint/2010/main" val="310575213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Update</a:t>
            </a:r>
            <a:endParaRPr lang="en-US" dirty="0"/>
          </a:p>
        </p:txBody>
      </p:sp>
      <p:sp>
        <p:nvSpPr>
          <p:cNvPr id="3" name="Content Placeholder 2"/>
          <p:cNvSpPr>
            <a:spLocks noGrp="1"/>
          </p:cNvSpPr>
          <p:nvPr>
            <p:ph idx="1"/>
          </p:nvPr>
        </p:nvSpPr>
        <p:spPr>
          <a:xfrm>
            <a:off x="1752600" y="1676400"/>
            <a:ext cx="6934200" cy="5029200"/>
          </a:xfrm>
        </p:spPr>
        <p:txBody>
          <a:bodyPr>
            <a:normAutofit/>
          </a:bodyPr>
          <a:lstStyle/>
          <a:p>
            <a:r>
              <a:rPr lang="en-US" sz="2400" dirty="0" smtClean="0"/>
              <a:t>When updating policy it is important to:</a:t>
            </a:r>
          </a:p>
          <a:p>
            <a:pPr lvl="1"/>
            <a:r>
              <a:rPr lang="en-US" sz="2400" dirty="0" smtClean="0"/>
              <a:t>Indicate adherence to Federal Laws and Regulations</a:t>
            </a:r>
          </a:p>
          <a:p>
            <a:pPr lvl="1"/>
            <a:r>
              <a:rPr lang="en-US" sz="2400" dirty="0" smtClean="0"/>
              <a:t>Highlight all forms of cannabis use </a:t>
            </a:r>
            <a:r>
              <a:rPr lang="en-US" sz="2400" baseline="30000" dirty="0" smtClean="0"/>
              <a:t>23</a:t>
            </a:r>
            <a:r>
              <a:rPr lang="en-US" sz="2400" dirty="0" smtClean="0"/>
              <a:t> </a:t>
            </a:r>
          </a:p>
          <a:p>
            <a:pPr lvl="2"/>
            <a:r>
              <a:rPr lang="en-US" sz="2200" dirty="0" smtClean="0"/>
              <a:t>Smoked</a:t>
            </a:r>
          </a:p>
          <a:p>
            <a:pPr lvl="2"/>
            <a:r>
              <a:rPr lang="en-US" sz="2200" dirty="0" smtClean="0"/>
              <a:t>Edibles</a:t>
            </a:r>
          </a:p>
          <a:p>
            <a:pPr lvl="2"/>
            <a:r>
              <a:rPr lang="en-US" sz="2200" dirty="0" smtClean="0"/>
              <a:t>Dabs/Shatter/Butane Hash Oils/Wax</a:t>
            </a:r>
          </a:p>
          <a:p>
            <a:pPr lvl="2"/>
            <a:r>
              <a:rPr lang="en-US" sz="2200" dirty="0" smtClean="0"/>
              <a:t>Vaporized/Vaped</a:t>
            </a:r>
          </a:p>
          <a:p>
            <a:pPr lvl="2"/>
            <a:r>
              <a:rPr lang="en-US" sz="2200" dirty="0" smtClean="0"/>
              <a:t>Oils, Sprays, and Tinctures</a:t>
            </a:r>
          </a:p>
          <a:p>
            <a:pPr lvl="1"/>
            <a:endParaRPr lang="en-US" dirty="0" smtClean="0"/>
          </a:p>
          <a:p>
            <a:pPr lvl="1"/>
            <a:endParaRPr lang="en-US" dirty="0"/>
          </a:p>
        </p:txBody>
      </p:sp>
    </p:spTree>
    <p:extLst>
      <p:ext uri="{BB962C8B-B14F-4D97-AF65-F5344CB8AC3E}">
        <p14:creationId xmlns:p14="http://schemas.microsoft.com/office/powerpoint/2010/main" val="60335547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Update</a:t>
            </a:r>
            <a:endParaRPr lang="en-US" dirty="0"/>
          </a:p>
        </p:txBody>
      </p:sp>
      <p:sp>
        <p:nvSpPr>
          <p:cNvPr id="3" name="Content Placeholder 2"/>
          <p:cNvSpPr>
            <a:spLocks noGrp="1"/>
          </p:cNvSpPr>
          <p:nvPr>
            <p:ph idx="1"/>
          </p:nvPr>
        </p:nvSpPr>
        <p:spPr>
          <a:xfrm>
            <a:off x="1752600" y="1676400"/>
            <a:ext cx="6934200" cy="5029200"/>
          </a:xfrm>
        </p:spPr>
        <p:txBody>
          <a:bodyPr>
            <a:normAutofit/>
          </a:bodyPr>
          <a:lstStyle/>
          <a:p>
            <a:r>
              <a:rPr lang="en-US" sz="2400" dirty="0" smtClean="0"/>
              <a:t>When updating policy it is important to:</a:t>
            </a:r>
          </a:p>
          <a:p>
            <a:pPr lvl="1"/>
            <a:r>
              <a:rPr lang="en-US" sz="2400" dirty="0" smtClean="0"/>
              <a:t>Inform of enforcement, monitoring, and sanctioning processes for on-campus policy violations</a:t>
            </a:r>
          </a:p>
          <a:p>
            <a:pPr lvl="1"/>
            <a:r>
              <a:rPr lang="en-US" sz="2400" dirty="0"/>
              <a:t>Inform of enforcement, monitoring, and sanctioning processes for </a:t>
            </a:r>
            <a:r>
              <a:rPr lang="en-US" sz="2400" dirty="0" smtClean="0"/>
              <a:t>off-campus </a:t>
            </a:r>
            <a:r>
              <a:rPr lang="en-US" sz="2400" dirty="0"/>
              <a:t>policy violations</a:t>
            </a:r>
          </a:p>
          <a:p>
            <a:pPr lvl="1"/>
            <a:r>
              <a:rPr lang="en-US" sz="2400" dirty="0" smtClean="0"/>
              <a:t>Clarify IHE’s intent regarding local and state policies</a:t>
            </a:r>
          </a:p>
          <a:p>
            <a:pPr lvl="1"/>
            <a:r>
              <a:rPr lang="en-US" sz="2400" dirty="0" smtClean="0"/>
              <a:t>Educate students, staff, faculty, and families regarding this issue.</a:t>
            </a:r>
          </a:p>
          <a:p>
            <a:pPr lvl="1"/>
            <a:endParaRPr lang="en-US" dirty="0" smtClean="0"/>
          </a:p>
          <a:p>
            <a:pPr lvl="1"/>
            <a:endParaRPr lang="en-US" dirty="0"/>
          </a:p>
        </p:txBody>
      </p:sp>
    </p:spTree>
    <p:extLst>
      <p:ext uri="{BB962C8B-B14F-4D97-AF65-F5344CB8AC3E}">
        <p14:creationId xmlns:p14="http://schemas.microsoft.com/office/powerpoint/2010/main" val="174779717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Skidmore </a:t>
            </a:r>
            <a:r>
              <a:rPr lang="en-US" dirty="0" smtClean="0"/>
              <a:t>College</a:t>
            </a:r>
            <a:r>
              <a:rPr lang="en-US" baseline="30000" dirty="0"/>
              <a:t/>
            </a:r>
            <a:br>
              <a:rPr lang="en-US" baseline="30000" dirty="0"/>
            </a:br>
            <a:r>
              <a:rPr lang="en-US" sz="1800" dirty="0" smtClean="0"/>
              <a:t>(Skidmore College, 2019)</a:t>
            </a:r>
            <a:endParaRPr lang="en-US" sz="1800" dirty="0"/>
          </a:p>
        </p:txBody>
      </p:sp>
      <p:pic>
        <p:nvPicPr>
          <p:cNvPr id="4" name="Content Placeholder 3" descr="Skidmore College Medical Marijuana Policy.JPG"/>
          <p:cNvPicPr>
            <a:picLocks noGrp="1" noChangeAspect="1"/>
          </p:cNvPicPr>
          <p:nvPr>
            <p:ph idx="1"/>
          </p:nvPr>
        </p:nvPicPr>
        <p:blipFill>
          <a:blip r:embed="rId2" cstate="print"/>
          <a:stretch>
            <a:fillRect/>
          </a:stretch>
        </p:blipFill>
        <p:spPr>
          <a:xfrm>
            <a:off x="170380" y="2667000"/>
            <a:ext cx="8973620" cy="3888213"/>
          </a:xfrm>
        </p:spPr>
      </p:pic>
    </p:spTree>
    <p:extLst>
      <p:ext uri="{BB962C8B-B14F-4D97-AF65-F5344CB8AC3E}">
        <p14:creationId xmlns:p14="http://schemas.microsoft.com/office/powerpoint/2010/main" val="382605821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533400"/>
            <a:ext cx="7086600" cy="1280890"/>
          </a:xfrm>
        </p:spPr>
        <p:txBody>
          <a:bodyPr>
            <a:normAutofit/>
          </a:bodyPr>
          <a:lstStyle/>
          <a:p>
            <a:r>
              <a:rPr lang="en-US" dirty="0" smtClean="0"/>
              <a:t>Rhode Island School of </a:t>
            </a:r>
            <a:r>
              <a:rPr lang="en-US" dirty="0" smtClean="0"/>
              <a:t>Design</a:t>
            </a:r>
            <a:r>
              <a:rPr lang="en-US" baseline="30000" dirty="0"/>
              <a:t/>
            </a:r>
            <a:br>
              <a:rPr lang="en-US" baseline="30000" dirty="0"/>
            </a:br>
            <a:r>
              <a:rPr lang="en-US" sz="2000" dirty="0" smtClean="0"/>
              <a:t>(Rhode </a:t>
            </a:r>
            <a:r>
              <a:rPr lang="en-US" sz="2000" dirty="0"/>
              <a:t>Island School of </a:t>
            </a:r>
            <a:r>
              <a:rPr lang="en-US" sz="2000" dirty="0" smtClean="0"/>
              <a:t>Design, 2019)</a:t>
            </a:r>
            <a:endParaRPr lang="en-US" sz="2000" baseline="30000" dirty="0"/>
          </a:p>
        </p:txBody>
      </p:sp>
      <p:pic>
        <p:nvPicPr>
          <p:cNvPr id="4" name="Content Placeholder 3" descr="Rhode Island School of Design.JPG"/>
          <p:cNvPicPr>
            <a:picLocks noGrp="1" noChangeAspect="1"/>
          </p:cNvPicPr>
          <p:nvPr>
            <p:ph idx="1"/>
          </p:nvPr>
        </p:nvPicPr>
        <p:blipFill>
          <a:blip r:embed="rId2" cstate="print"/>
          <a:stretch>
            <a:fillRect/>
          </a:stretch>
        </p:blipFill>
        <p:spPr>
          <a:xfrm>
            <a:off x="152400" y="2209800"/>
            <a:ext cx="8763000" cy="4495800"/>
          </a:xfrm>
        </p:spPr>
      </p:pic>
    </p:spTree>
    <p:extLst>
      <p:ext uri="{BB962C8B-B14F-4D97-AF65-F5344CB8AC3E}">
        <p14:creationId xmlns:p14="http://schemas.microsoft.com/office/powerpoint/2010/main" val="68007541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76200"/>
            <a:ext cx="6589199" cy="1280890"/>
          </a:xfrm>
        </p:spPr>
        <p:txBody>
          <a:bodyPr/>
          <a:lstStyle/>
          <a:p>
            <a:r>
              <a:rPr lang="en-US" dirty="0" smtClean="0"/>
              <a:t>Oregon State </a:t>
            </a:r>
            <a:r>
              <a:rPr lang="en-US" dirty="0" smtClean="0"/>
              <a:t>University</a:t>
            </a:r>
            <a:r>
              <a:rPr lang="en-US" baseline="30000" dirty="0"/>
              <a:t/>
            </a:r>
            <a:br>
              <a:rPr lang="en-US" baseline="30000" dirty="0"/>
            </a:br>
            <a:r>
              <a:rPr lang="en-US" sz="1800" dirty="0" smtClean="0"/>
              <a:t>(Oregon State University, 2019)</a:t>
            </a:r>
            <a:endParaRPr lang="en-US" sz="1800"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257856"/>
            <a:ext cx="9205856" cy="5371544"/>
          </a:xfrm>
        </p:spPr>
      </p:pic>
    </p:spTree>
    <p:extLst>
      <p:ext uri="{BB962C8B-B14F-4D97-AF65-F5344CB8AC3E}">
        <p14:creationId xmlns:p14="http://schemas.microsoft.com/office/powerpoint/2010/main" val="2214094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65810" y="152400"/>
            <a:ext cx="7415171" cy="954107"/>
          </a:xfrm>
          <a:prstGeom prst="rect">
            <a:avLst/>
          </a:prstGeom>
          <a:noFill/>
        </p:spPr>
        <p:txBody>
          <a:bodyPr wrap="none" rtlCol="0">
            <a:spAutoFit/>
          </a:bodyPr>
          <a:lstStyle/>
          <a:p>
            <a:pPr algn="ctr"/>
            <a:r>
              <a:rPr lang="en-US" sz="2800" b="1" dirty="0" smtClean="0">
                <a:solidFill>
                  <a:schemeClr val="tx1">
                    <a:lumMod val="65000"/>
                    <a:lumOff val="35000"/>
                  </a:schemeClr>
                </a:solidFill>
              </a:rPr>
              <a:t>GoToWebinar Housekeeping: Time for Questions</a:t>
            </a:r>
          </a:p>
          <a:p>
            <a:pPr algn="ctr"/>
            <a:r>
              <a:rPr lang="en-US" sz="2800" b="1" dirty="0">
                <a:solidFill>
                  <a:srgbClr val="C00000"/>
                </a:solidFill>
              </a:rPr>
              <a:t>(</a:t>
            </a:r>
            <a:r>
              <a:rPr lang="en-US" sz="2800" b="1" dirty="0" smtClean="0">
                <a:solidFill>
                  <a:srgbClr val="C00000"/>
                </a:solidFill>
              </a:rPr>
              <a:t>Use hands for unmuting!)</a:t>
            </a:r>
            <a:endParaRPr lang="en-US" sz="2800" b="1" dirty="0">
              <a:solidFill>
                <a:srgbClr val="C00000"/>
              </a:solidFill>
            </a:endParaRPr>
          </a:p>
        </p:txBody>
      </p:sp>
      <p:grpSp>
        <p:nvGrpSpPr>
          <p:cNvPr id="8" name="Group 7"/>
          <p:cNvGrpSpPr/>
          <p:nvPr/>
        </p:nvGrpSpPr>
        <p:grpSpPr>
          <a:xfrm>
            <a:off x="4535292" y="1810962"/>
            <a:ext cx="3921619" cy="4140283"/>
            <a:chOff x="4573392" y="1447800"/>
            <a:chExt cx="3921619" cy="4140283"/>
          </a:xfrm>
        </p:grpSpPr>
        <p:sp>
          <p:nvSpPr>
            <p:cNvPr id="7" name="TextBox 6"/>
            <p:cNvSpPr txBox="1"/>
            <p:nvPr/>
          </p:nvSpPr>
          <p:spPr>
            <a:xfrm>
              <a:off x="4573392" y="1894764"/>
              <a:ext cx="3921618" cy="3693319"/>
            </a:xfrm>
            <a:prstGeom prst="rect">
              <a:avLst/>
            </a:prstGeom>
            <a:noFill/>
            <a:ln w="28575">
              <a:solidFill>
                <a:schemeClr val="tx1">
                  <a:lumMod val="65000"/>
                  <a:lumOff val="35000"/>
                </a:schemeClr>
              </a:solidFill>
            </a:ln>
          </p:spPr>
          <p:txBody>
            <a:bodyPr wrap="square" rtlCol="0">
              <a:spAutoFit/>
            </a:bodyPr>
            <a:lstStyle/>
            <a:p>
              <a:pPr marL="285750" indent="-285750" algn="just">
                <a:buFont typeface="Arial" pitchFamily="34" charset="0"/>
                <a:buChar char="•"/>
              </a:pPr>
              <a:r>
                <a:rPr lang="en-US" dirty="0" smtClean="0">
                  <a:solidFill>
                    <a:schemeClr val="tx1">
                      <a:lumMod val="65000"/>
                      <a:lumOff val="35000"/>
                    </a:schemeClr>
                  </a:solidFill>
                </a:rPr>
                <a:t>Please continue to submit your text questions and comments using the Questions panel</a:t>
              </a:r>
            </a:p>
            <a:p>
              <a:pPr marL="285750" indent="-285750" algn="just">
                <a:buFont typeface="Arial" pitchFamily="34" charset="0"/>
                <a:buChar char="•"/>
              </a:pPr>
              <a:endParaRPr lang="en-US" dirty="0">
                <a:solidFill>
                  <a:schemeClr val="tx1">
                    <a:lumMod val="65000"/>
                    <a:lumOff val="35000"/>
                  </a:schemeClr>
                </a:solidFill>
              </a:endParaRPr>
            </a:p>
            <a:p>
              <a:pPr marL="285750" indent="-285750" algn="just">
                <a:buFont typeface="Arial" pitchFamily="34" charset="0"/>
                <a:buChar char="•"/>
              </a:pPr>
              <a:r>
                <a:rPr lang="en-US" dirty="0" smtClean="0">
                  <a:solidFill>
                    <a:schemeClr val="tx1">
                      <a:lumMod val="65000"/>
                      <a:lumOff val="35000"/>
                    </a:schemeClr>
                  </a:solidFill>
                </a:rPr>
                <a:t>Please raise your hand to be unmuted for verbal questions.</a:t>
              </a:r>
            </a:p>
            <a:p>
              <a:pPr algn="just"/>
              <a:endParaRPr lang="en-US" dirty="0">
                <a:solidFill>
                  <a:schemeClr val="tx1">
                    <a:lumMod val="65000"/>
                    <a:lumOff val="35000"/>
                  </a:schemeClr>
                </a:solidFill>
              </a:endParaRPr>
            </a:p>
            <a:p>
              <a:pPr algn="just"/>
              <a:r>
                <a:rPr lang="en-US" dirty="0" smtClean="0">
                  <a:solidFill>
                    <a:schemeClr val="tx1">
                      <a:lumMod val="65000"/>
                      <a:lumOff val="35000"/>
                    </a:schemeClr>
                  </a:solidFill>
                </a:rPr>
                <a:t>For more information, please </a:t>
              </a:r>
              <a:r>
                <a:rPr lang="en-US" dirty="0" smtClean="0">
                  <a:solidFill>
                    <a:srgbClr val="C00000"/>
                  </a:solidFill>
                </a:rPr>
                <a:t>[insert contact information]</a:t>
              </a:r>
            </a:p>
            <a:p>
              <a:pPr algn="just"/>
              <a:endParaRPr lang="en-US" dirty="0" smtClean="0"/>
            </a:p>
            <a:p>
              <a:pPr algn="just"/>
              <a:r>
                <a:rPr lang="en-US" b="1" dirty="0" smtClean="0">
                  <a:solidFill>
                    <a:schemeClr val="tx1">
                      <a:lumMod val="65000"/>
                      <a:lumOff val="35000"/>
                    </a:schemeClr>
                  </a:solidFill>
                </a:rPr>
                <a:t>Note: </a:t>
              </a:r>
              <a:r>
                <a:rPr lang="en-US" dirty="0" smtClean="0">
                  <a:solidFill>
                    <a:schemeClr val="tx1">
                      <a:lumMod val="65000"/>
                      <a:lumOff val="35000"/>
                    </a:schemeClr>
                  </a:solidFill>
                </a:rPr>
                <a:t>Today’s presentation is being recorded and will be provided within 48 hours.</a:t>
              </a:r>
              <a:endParaRPr lang="en-US" b="1" dirty="0">
                <a:solidFill>
                  <a:schemeClr val="tx1">
                    <a:lumMod val="65000"/>
                    <a:lumOff val="35000"/>
                  </a:schemeClr>
                </a:solidFill>
              </a:endParaRPr>
            </a:p>
          </p:txBody>
        </p:sp>
        <p:sp>
          <p:nvSpPr>
            <p:cNvPr id="12" name="Rectangle 11"/>
            <p:cNvSpPr/>
            <p:nvPr/>
          </p:nvSpPr>
          <p:spPr>
            <a:xfrm>
              <a:off x="4573393" y="1447800"/>
              <a:ext cx="3921618" cy="446964"/>
            </a:xfrm>
            <a:prstGeom prst="rect">
              <a:avLst/>
            </a:prstGeom>
            <a:solidFill>
              <a:schemeClr val="tx1">
                <a:lumMod val="65000"/>
                <a:lumOff val="35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Your Participation</a:t>
              </a:r>
              <a:endParaRPr lang="en-US" sz="2800" dirty="0"/>
            </a:p>
          </p:txBody>
        </p:sp>
      </p:gr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507" y="1219200"/>
            <a:ext cx="3152381" cy="5323809"/>
          </a:xfrm>
          <a:prstGeom prst="rect">
            <a:avLst/>
          </a:prstGeom>
        </p:spPr>
      </p:pic>
    </p:spTree>
    <p:extLst>
      <p:ext uri="{BB962C8B-B14F-4D97-AF65-F5344CB8AC3E}">
        <p14:creationId xmlns:p14="http://schemas.microsoft.com/office/powerpoint/2010/main" val="248945998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Oregon State </a:t>
            </a:r>
            <a:r>
              <a:rPr lang="en-US" dirty="0"/>
              <a:t>University</a:t>
            </a:r>
            <a:br>
              <a:rPr lang="en-US" dirty="0"/>
            </a:br>
            <a:r>
              <a:rPr lang="en-US" sz="2000" dirty="0"/>
              <a:t>(Oregon State University, </a:t>
            </a:r>
            <a:r>
              <a:rPr lang="en-US" sz="2000" dirty="0" smtClean="0"/>
              <a:t>2016)</a:t>
            </a:r>
            <a:endParaRPr lang="en-US" sz="2000" dirty="0"/>
          </a:p>
        </p:txBody>
      </p:sp>
      <p:pic>
        <p:nvPicPr>
          <p:cNvPr id="4" name="Content Placeholder 3" descr="Oregon State3.JPG"/>
          <p:cNvPicPr>
            <a:picLocks noGrp="1" noChangeAspect="1"/>
          </p:cNvPicPr>
          <p:nvPr>
            <p:ph idx="1"/>
          </p:nvPr>
        </p:nvPicPr>
        <p:blipFill>
          <a:blip r:embed="rId2" cstate="print"/>
          <a:stretch>
            <a:fillRect/>
          </a:stretch>
        </p:blipFill>
        <p:spPr>
          <a:xfrm>
            <a:off x="13697" y="2743200"/>
            <a:ext cx="9159957" cy="3124200"/>
          </a:xfrm>
          <a:prstGeom prst="rect">
            <a:avLst/>
          </a:prstGeom>
        </p:spPr>
      </p:pic>
    </p:spTree>
    <p:extLst>
      <p:ext uri="{BB962C8B-B14F-4D97-AF65-F5344CB8AC3E}">
        <p14:creationId xmlns:p14="http://schemas.microsoft.com/office/powerpoint/2010/main" val="388465485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Oregon State </a:t>
            </a:r>
            <a:r>
              <a:rPr lang="en-US" dirty="0"/>
              <a:t>University</a:t>
            </a:r>
            <a:br>
              <a:rPr lang="en-US" dirty="0"/>
            </a:br>
            <a:r>
              <a:rPr lang="en-US" sz="1800" dirty="0"/>
              <a:t>(Oregon State University, </a:t>
            </a:r>
            <a:r>
              <a:rPr lang="en-US" sz="1800" dirty="0" smtClean="0"/>
              <a:t>2016)</a:t>
            </a:r>
            <a:endParaRPr lang="en-US" sz="1800" dirty="0"/>
          </a:p>
        </p:txBody>
      </p:sp>
      <p:pic>
        <p:nvPicPr>
          <p:cNvPr id="4" name="Content Placeholder 3" descr="Oregon State2.JPG"/>
          <p:cNvPicPr>
            <a:picLocks noGrp="1" noChangeAspect="1"/>
          </p:cNvPicPr>
          <p:nvPr>
            <p:ph idx="1"/>
          </p:nvPr>
        </p:nvPicPr>
        <p:blipFill>
          <a:blip r:embed="rId2" cstate="print"/>
          <a:stretch>
            <a:fillRect/>
          </a:stretch>
        </p:blipFill>
        <p:spPr>
          <a:xfrm>
            <a:off x="80835" y="2667000"/>
            <a:ext cx="9063165" cy="3352800"/>
          </a:xfrm>
        </p:spPr>
      </p:pic>
    </p:spTree>
    <p:extLst>
      <p:ext uri="{BB962C8B-B14F-4D97-AF65-F5344CB8AC3E}">
        <p14:creationId xmlns:p14="http://schemas.microsoft.com/office/powerpoint/2010/main" val="280217618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228600"/>
            <a:ext cx="6589199" cy="899890"/>
          </a:xfrm>
        </p:spPr>
        <p:txBody>
          <a:bodyPr>
            <a:normAutofit fontScale="90000"/>
          </a:bodyPr>
          <a:lstStyle/>
          <a:p>
            <a:r>
              <a:rPr lang="en-US" dirty="0" smtClean="0"/>
              <a:t>Implications Regarding Policy </a:t>
            </a:r>
            <a:endParaRPr lang="en-US" dirty="0"/>
          </a:p>
        </p:txBody>
      </p:sp>
      <p:sp>
        <p:nvSpPr>
          <p:cNvPr id="3" name="Content Placeholder 2"/>
          <p:cNvSpPr>
            <a:spLocks noGrp="1"/>
          </p:cNvSpPr>
          <p:nvPr>
            <p:ph idx="1"/>
          </p:nvPr>
        </p:nvSpPr>
        <p:spPr>
          <a:xfrm>
            <a:off x="1219200" y="1295400"/>
            <a:ext cx="7487700" cy="5410200"/>
          </a:xfrm>
        </p:spPr>
        <p:txBody>
          <a:bodyPr>
            <a:normAutofit lnSpcReduction="10000"/>
          </a:bodyPr>
          <a:lstStyle/>
          <a:p>
            <a:r>
              <a:rPr lang="en-US" sz="2400" dirty="0" smtClean="0"/>
              <a:t>On-campus residency requirements and accommodations</a:t>
            </a:r>
          </a:p>
          <a:p>
            <a:pPr lvl="1"/>
            <a:r>
              <a:rPr lang="en-US" sz="2200" dirty="0" smtClean="0"/>
              <a:t>Zero tolerance</a:t>
            </a:r>
          </a:p>
          <a:p>
            <a:pPr lvl="1"/>
            <a:r>
              <a:rPr lang="en-US" sz="2200" dirty="0" smtClean="0"/>
              <a:t>Waivers</a:t>
            </a:r>
          </a:p>
          <a:p>
            <a:r>
              <a:rPr lang="en-US" sz="2400" dirty="0" smtClean="0"/>
              <a:t>Medical Clinic - Prescriptions</a:t>
            </a:r>
          </a:p>
          <a:p>
            <a:r>
              <a:rPr lang="en-US" sz="2400" dirty="0" smtClean="0"/>
              <a:t>Communication to current students/families</a:t>
            </a:r>
          </a:p>
          <a:p>
            <a:r>
              <a:rPr lang="en-US" sz="2400" dirty="0" smtClean="0"/>
              <a:t>Communication to prospective and new students/families</a:t>
            </a:r>
          </a:p>
          <a:p>
            <a:r>
              <a:rPr lang="en-US" sz="2400" dirty="0" smtClean="0"/>
              <a:t>Communication to current staff and faculty</a:t>
            </a:r>
          </a:p>
          <a:p>
            <a:r>
              <a:rPr lang="en-US" sz="2400" dirty="0" smtClean="0"/>
              <a:t>Communication to public, guests, camps/conferences</a:t>
            </a:r>
          </a:p>
          <a:p>
            <a:r>
              <a:rPr lang="en-US" sz="2400" dirty="0" smtClean="0"/>
              <a:t>Communication to prospective and new staff and faculty</a:t>
            </a:r>
            <a:endParaRPr lang="en-US" sz="2400" dirty="0"/>
          </a:p>
        </p:txBody>
      </p:sp>
    </p:spTree>
    <p:extLst>
      <p:ext uri="{BB962C8B-B14F-4D97-AF65-F5344CB8AC3E}">
        <p14:creationId xmlns:p14="http://schemas.microsoft.com/office/powerpoint/2010/main" val="292487932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228600"/>
            <a:ext cx="6589199" cy="899890"/>
          </a:xfrm>
        </p:spPr>
        <p:txBody>
          <a:bodyPr>
            <a:normAutofit fontScale="90000"/>
          </a:bodyPr>
          <a:lstStyle/>
          <a:p>
            <a:r>
              <a:rPr lang="en-US" dirty="0" smtClean="0"/>
              <a:t>Implications Regarding Policy </a:t>
            </a:r>
            <a:endParaRPr lang="en-US" dirty="0"/>
          </a:p>
        </p:txBody>
      </p:sp>
      <p:sp>
        <p:nvSpPr>
          <p:cNvPr id="3" name="Content Placeholder 2"/>
          <p:cNvSpPr>
            <a:spLocks noGrp="1"/>
          </p:cNvSpPr>
          <p:nvPr>
            <p:ph idx="1"/>
          </p:nvPr>
        </p:nvSpPr>
        <p:spPr>
          <a:xfrm>
            <a:off x="1772700" y="1676400"/>
            <a:ext cx="6934200" cy="5029200"/>
          </a:xfrm>
        </p:spPr>
        <p:txBody>
          <a:bodyPr>
            <a:normAutofit fontScale="92500" lnSpcReduction="10000"/>
          </a:bodyPr>
          <a:lstStyle/>
          <a:p>
            <a:r>
              <a:rPr lang="en-US" sz="2400" dirty="0" smtClean="0"/>
              <a:t>Having your campus do what it says it will do</a:t>
            </a:r>
          </a:p>
          <a:p>
            <a:pPr lvl="1"/>
            <a:r>
              <a:rPr lang="en-US" sz="2200" dirty="0" smtClean="0"/>
              <a:t>Consistent policy monitoring and enforcement on-campus</a:t>
            </a:r>
          </a:p>
          <a:p>
            <a:pPr lvl="2"/>
            <a:r>
              <a:rPr lang="en-US" sz="2000" dirty="0" smtClean="0"/>
              <a:t>Campus Community Members vs. Guests/Public Visiting Campus</a:t>
            </a:r>
          </a:p>
          <a:p>
            <a:pPr lvl="2"/>
            <a:r>
              <a:rPr lang="en-US" sz="2000" dirty="0" smtClean="0"/>
              <a:t>Tobacco-Free/Smoke-Free Campus Policies</a:t>
            </a:r>
          </a:p>
          <a:p>
            <a:pPr lvl="1"/>
            <a:r>
              <a:rPr lang="en-US" sz="2200" dirty="0" smtClean="0"/>
              <a:t>Consistent policy monitoring and enforcement off-campus</a:t>
            </a:r>
          </a:p>
          <a:p>
            <a:r>
              <a:rPr lang="en-US" sz="2400" dirty="0"/>
              <a:t>Campus Sanctions vs Local/State/Federal Sanctions</a:t>
            </a:r>
          </a:p>
          <a:p>
            <a:r>
              <a:rPr lang="en-US" sz="2400" dirty="0" smtClean="0"/>
              <a:t>Alcohol penalties vs. Marijuana penalties</a:t>
            </a:r>
          </a:p>
          <a:p>
            <a:pPr lvl="1"/>
            <a:r>
              <a:rPr lang="en-US" sz="2200" dirty="0" smtClean="0"/>
              <a:t>Marijuana is a Controlled Substance</a:t>
            </a:r>
          </a:p>
          <a:p>
            <a:pPr lvl="1"/>
            <a:r>
              <a:rPr lang="en-US" sz="2200" dirty="0" smtClean="0"/>
              <a:t>Alcohol and Tobacco are not</a:t>
            </a:r>
          </a:p>
        </p:txBody>
      </p:sp>
    </p:spTree>
    <p:extLst>
      <p:ext uri="{BB962C8B-B14F-4D97-AF65-F5344CB8AC3E}">
        <p14:creationId xmlns:p14="http://schemas.microsoft.com/office/powerpoint/2010/main" val="341456885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0" y="228600"/>
            <a:ext cx="6589199" cy="899890"/>
          </a:xfrm>
        </p:spPr>
        <p:txBody>
          <a:bodyPr>
            <a:normAutofit fontScale="90000"/>
          </a:bodyPr>
          <a:lstStyle/>
          <a:p>
            <a:r>
              <a:rPr lang="en-US" dirty="0" smtClean="0"/>
              <a:t>Implications Regarding Policy &amp; DFSCA</a:t>
            </a:r>
            <a:endParaRPr lang="en-US" dirty="0"/>
          </a:p>
        </p:txBody>
      </p:sp>
      <p:sp>
        <p:nvSpPr>
          <p:cNvPr id="3" name="Content Placeholder 2"/>
          <p:cNvSpPr>
            <a:spLocks noGrp="1"/>
          </p:cNvSpPr>
          <p:nvPr>
            <p:ph idx="1"/>
          </p:nvPr>
        </p:nvSpPr>
        <p:spPr>
          <a:xfrm>
            <a:off x="1772700" y="1676400"/>
            <a:ext cx="6934200" cy="5029200"/>
          </a:xfrm>
        </p:spPr>
        <p:txBody>
          <a:bodyPr>
            <a:normAutofit/>
          </a:bodyPr>
          <a:lstStyle/>
          <a:p>
            <a:r>
              <a:rPr lang="en-US" sz="2400" b="1" dirty="0"/>
              <a:t>a program to prevent the unlawful possession, use, or distribution of illicit drugs and alcohol by students and </a:t>
            </a:r>
            <a:r>
              <a:rPr lang="en-US" sz="2400" b="1" dirty="0" smtClean="0"/>
              <a:t>employees.</a:t>
            </a:r>
            <a:endParaRPr lang="en-US" sz="2200" dirty="0" smtClean="0"/>
          </a:p>
          <a:p>
            <a:r>
              <a:rPr lang="en-US" sz="2200" dirty="0" smtClean="0"/>
              <a:t>Marijuana related curriculum/courses</a:t>
            </a:r>
          </a:p>
          <a:p>
            <a:r>
              <a:rPr lang="en-US" sz="2200" dirty="0" smtClean="0"/>
              <a:t>Marijuana and the media</a:t>
            </a:r>
          </a:p>
          <a:p>
            <a:pPr lvl="1"/>
            <a:r>
              <a:rPr lang="en-US" sz="2000" dirty="0" smtClean="0"/>
              <a:t>News coverage</a:t>
            </a:r>
          </a:p>
          <a:p>
            <a:pPr lvl="1"/>
            <a:r>
              <a:rPr lang="en-US" sz="2000" dirty="0" smtClean="0"/>
              <a:t>News advertising</a:t>
            </a:r>
          </a:p>
        </p:txBody>
      </p:sp>
    </p:spTree>
    <p:extLst>
      <p:ext uri="{BB962C8B-B14F-4D97-AF65-F5344CB8AC3E}">
        <p14:creationId xmlns:p14="http://schemas.microsoft.com/office/powerpoint/2010/main" val="266435677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Addressing Marijuana/Cannabis Use through Prevention</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0072420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Addressing Marijuana through a Socio-Ecological </a:t>
            </a:r>
            <a:r>
              <a:rPr lang="en-US" dirty="0" smtClean="0"/>
              <a:t>Framework</a:t>
            </a:r>
            <a:br>
              <a:rPr lang="en-US" dirty="0" smtClean="0"/>
            </a:br>
            <a:r>
              <a:rPr lang="en-US" sz="2000" dirty="0" smtClean="0"/>
              <a:t>(</a:t>
            </a:r>
            <a:r>
              <a:rPr lang="en-US" sz="2000" dirty="0" err="1" smtClean="0"/>
              <a:t>McLeroy</a:t>
            </a:r>
            <a:r>
              <a:rPr lang="en-US" sz="2000" dirty="0" smtClean="0"/>
              <a:t> et al., 1988)</a:t>
            </a:r>
            <a:endParaRPr lang="en-US" sz="2000" dirty="0"/>
          </a:p>
        </p:txBody>
      </p:sp>
      <p:pic>
        <p:nvPicPr>
          <p:cNvPr id="4" name="Content Placeholder 3"/>
          <p:cNvPicPr>
            <a:picLocks noGrp="1" noChangeAspect="1"/>
          </p:cNvPicPr>
          <p:nvPr>
            <p:ph idx="1"/>
          </p:nvPr>
        </p:nvPicPr>
        <p:blipFill>
          <a:blip r:embed="rId2"/>
          <a:stretch>
            <a:fillRect/>
          </a:stretch>
        </p:blipFill>
        <p:spPr>
          <a:xfrm>
            <a:off x="1295400" y="2399017"/>
            <a:ext cx="7620000" cy="4423621"/>
          </a:xfrm>
          <a:prstGeom prst="rect">
            <a:avLst/>
          </a:prstGeom>
        </p:spPr>
      </p:pic>
    </p:spTree>
    <p:extLst>
      <p:ext uri="{BB962C8B-B14F-4D97-AF65-F5344CB8AC3E}">
        <p14:creationId xmlns:p14="http://schemas.microsoft.com/office/powerpoint/2010/main" val="209876962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Socio-Ecological </a:t>
            </a:r>
            <a:r>
              <a:rPr lang="en-US" dirty="0"/>
              <a:t>Model</a:t>
            </a:r>
            <a:br>
              <a:rPr lang="en-US" dirty="0"/>
            </a:br>
            <a:r>
              <a:rPr lang="en-US" sz="1800" dirty="0"/>
              <a:t>(</a:t>
            </a:r>
            <a:r>
              <a:rPr lang="en-US" sz="1800" dirty="0" err="1"/>
              <a:t>McLeroy</a:t>
            </a:r>
            <a:r>
              <a:rPr lang="en-US" sz="1800" dirty="0"/>
              <a:t> et al., 1988)</a:t>
            </a:r>
            <a:endParaRPr lang="en-US" sz="1800" dirty="0"/>
          </a:p>
        </p:txBody>
      </p:sp>
      <p:sp>
        <p:nvSpPr>
          <p:cNvPr id="3" name="Content Placeholder 2"/>
          <p:cNvSpPr>
            <a:spLocks noGrp="1"/>
          </p:cNvSpPr>
          <p:nvPr>
            <p:ph idx="1"/>
          </p:nvPr>
        </p:nvSpPr>
        <p:spPr>
          <a:xfrm>
            <a:off x="914401" y="1524000"/>
            <a:ext cx="7620000" cy="4953000"/>
          </a:xfrm>
        </p:spPr>
        <p:txBody>
          <a:bodyPr>
            <a:normAutofit lnSpcReduction="10000"/>
          </a:bodyPr>
          <a:lstStyle/>
          <a:p>
            <a:r>
              <a:rPr lang="en-US" dirty="0" smtClean="0"/>
              <a:t>Individual</a:t>
            </a:r>
          </a:p>
          <a:p>
            <a:pPr lvl="1"/>
            <a:r>
              <a:rPr lang="en-US" dirty="0" smtClean="0"/>
              <a:t>Characteristics what influence individual behavior  (beliefs, attitudes, values, knowledge, expectancies, demographic variables)</a:t>
            </a:r>
          </a:p>
          <a:p>
            <a:r>
              <a:rPr lang="en-US" dirty="0" smtClean="0"/>
              <a:t>Interpersonal</a:t>
            </a:r>
          </a:p>
          <a:p>
            <a:pPr lvl="1"/>
            <a:r>
              <a:rPr lang="en-US" dirty="0" smtClean="0"/>
              <a:t>Formal and informal social networks (family, friends, colleagues, organization members) which influence an individual’s behavior</a:t>
            </a:r>
          </a:p>
          <a:p>
            <a:r>
              <a:rPr lang="en-US" dirty="0" smtClean="0"/>
              <a:t>Organizational</a:t>
            </a:r>
          </a:p>
          <a:p>
            <a:pPr lvl="1"/>
            <a:r>
              <a:rPr lang="en-US" dirty="0" smtClean="0"/>
              <a:t>Intercommunity organizations or social institutions which share values, impact service delivery, and effect attitudes of constituents (RSO’s, Departments, Residence Halls, Clubs, Churches)</a:t>
            </a:r>
          </a:p>
          <a:p>
            <a:r>
              <a:rPr lang="en-US" dirty="0" smtClean="0"/>
              <a:t>Community</a:t>
            </a:r>
          </a:p>
          <a:p>
            <a:pPr lvl="1"/>
            <a:r>
              <a:rPr lang="en-US" dirty="0" smtClean="0"/>
              <a:t>Organizations with a defined service or geographical </a:t>
            </a:r>
            <a:r>
              <a:rPr lang="en-US" dirty="0" err="1" smtClean="0"/>
              <a:t>ares</a:t>
            </a:r>
            <a:endParaRPr lang="en-US" dirty="0" smtClean="0"/>
          </a:p>
          <a:p>
            <a:r>
              <a:rPr lang="en-US" dirty="0" smtClean="0"/>
              <a:t>Public Policy</a:t>
            </a:r>
          </a:p>
          <a:p>
            <a:pPr lvl="1"/>
            <a:r>
              <a:rPr lang="en-US" dirty="0" smtClean="0"/>
              <a:t>Local, state, regional  ad national policies, laws, procedures and their enforcement</a:t>
            </a:r>
            <a:endParaRPr lang="en-US" dirty="0"/>
          </a:p>
        </p:txBody>
      </p:sp>
    </p:spTree>
    <p:extLst>
      <p:ext uri="{BB962C8B-B14F-4D97-AF65-F5344CB8AC3E}">
        <p14:creationId xmlns:p14="http://schemas.microsoft.com/office/powerpoint/2010/main" val="352778233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 Interventions</a:t>
            </a:r>
            <a:endParaRPr lang="en-US" dirty="0"/>
          </a:p>
        </p:txBody>
      </p:sp>
      <p:sp>
        <p:nvSpPr>
          <p:cNvPr id="3" name="Content Placeholder 2"/>
          <p:cNvSpPr>
            <a:spLocks noGrp="1"/>
          </p:cNvSpPr>
          <p:nvPr>
            <p:ph idx="1"/>
          </p:nvPr>
        </p:nvSpPr>
        <p:spPr>
          <a:xfrm>
            <a:off x="609600" y="1600200"/>
            <a:ext cx="8229599" cy="5029200"/>
          </a:xfrm>
        </p:spPr>
        <p:txBody>
          <a:bodyPr>
            <a:normAutofit fontScale="92500" lnSpcReduction="20000"/>
          </a:bodyPr>
          <a:lstStyle/>
          <a:p>
            <a:r>
              <a:rPr lang="en-US" dirty="0" smtClean="0"/>
              <a:t>Focus on Harms</a:t>
            </a:r>
          </a:p>
          <a:p>
            <a:pPr lvl="1"/>
            <a:r>
              <a:rPr lang="en-US" dirty="0" smtClean="0"/>
              <a:t>Impaired driving and other impairment </a:t>
            </a:r>
            <a:r>
              <a:rPr lang="en-US" dirty="0" smtClean="0"/>
              <a:t>issues (HEDAOD, 2019; CADE, 2018)</a:t>
            </a:r>
            <a:endParaRPr lang="en-US" baseline="30000" dirty="0"/>
          </a:p>
          <a:p>
            <a:pPr lvl="1"/>
            <a:r>
              <a:rPr lang="en-US" dirty="0" smtClean="0"/>
              <a:t>Edible versions of </a:t>
            </a:r>
            <a:r>
              <a:rPr lang="en-US" dirty="0" smtClean="0"/>
              <a:t>cannabis</a:t>
            </a:r>
            <a:r>
              <a:rPr lang="en-US" baseline="30000" dirty="0"/>
              <a:t> </a:t>
            </a:r>
            <a:r>
              <a:rPr lang="en-US" dirty="0"/>
              <a:t>(HEDAOD, </a:t>
            </a:r>
            <a:r>
              <a:rPr lang="en-US" dirty="0" smtClean="0"/>
              <a:t>2019)</a:t>
            </a:r>
            <a:endParaRPr lang="en-US" baseline="30000" dirty="0"/>
          </a:p>
          <a:p>
            <a:pPr lvl="1"/>
            <a:r>
              <a:rPr lang="en-US" dirty="0" smtClean="0"/>
              <a:t>Academic </a:t>
            </a:r>
            <a:r>
              <a:rPr lang="en-US" dirty="0" smtClean="0"/>
              <a:t>Performance</a:t>
            </a:r>
            <a:r>
              <a:rPr lang="en-US" baseline="30000" dirty="0"/>
              <a:t> </a:t>
            </a:r>
            <a:r>
              <a:rPr lang="en-US" dirty="0"/>
              <a:t>(HEDAOD, 2019; CADE, 2018)</a:t>
            </a:r>
            <a:endParaRPr lang="en-US" baseline="30000" dirty="0"/>
          </a:p>
          <a:p>
            <a:pPr lvl="1"/>
            <a:r>
              <a:rPr lang="en-US" dirty="0" smtClean="0"/>
              <a:t>Brain </a:t>
            </a:r>
            <a:r>
              <a:rPr lang="en-US" dirty="0" smtClean="0"/>
              <a:t>development consequences of heavy us in younger college </a:t>
            </a:r>
            <a:r>
              <a:rPr lang="en-US" dirty="0" smtClean="0"/>
              <a:t>populations</a:t>
            </a:r>
            <a:r>
              <a:rPr lang="en-US" baseline="30000" dirty="0"/>
              <a:t> </a:t>
            </a:r>
            <a:r>
              <a:rPr lang="en-US" dirty="0"/>
              <a:t>(HEDAOD, </a:t>
            </a:r>
            <a:r>
              <a:rPr lang="en-US" dirty="0" smtClean="0"/>
              <a:t>2019)</a:t>
            </a:r>
            <a:endParaRPr lang="en-US" baseline="30000" dirty="0"/>
          </a:p>
          <a:p>
            <a:pPr lvl="1"/>
            <a:r>
              <a:rPr lang="en-US" dirty="0" smtClean="0"/>
              <a:t>Cannabis </a:t>
            </a:r>
            <a:r>
              <a:rPr lang="en-US" dirty="0" smtClean="0"/>
              <a:t>dependence</a:t>
            </a:r>
            <a:r>
              <a:rPr lang="en-US" baseline="30000" dirty="0"/>
              <a:t> </a:t>
            </a:r>
            <a:r>
              <a:rPr lang="en-US" dirty="0" smtClean="0"/>
              <a:t>(CADE</a:t>
            </a:r>
            <a:r>
              <a:rPr lang="en-US" dirty="0"/>
              <a:t>, 2018)</a:t>
            </a:r>
            <a:endParaRPr lang="en-US" baseline="30000" dirty="0" smtClean="0"/>
          </a:p>
          <a:p>
            <a:r>
              <a:rPr lang="en-US" dirty="0" smtClean="0"/>
              <a:t>Harm Reduction for those over </a:t>
            </a:r>
            <a:r>
              <a:rPr lang="en-US" dirty="0" smtClean="0"/>
              <a:t>21</a:t>
            </a:r>
            <a:r>
              <a:rPr lang="en-US" baseline="30000" dirty="0"/>
              <a:t> </a:t>
            </a:r>
            <a:r>
              <a:rPr lang="en-US" dirty="0" smtClean="0"/>
              <a:t>(CADE</a:t>
            </a:r>
            <a:r>
              <a:rPr lang="en-US" dirty="0"/>
              <a:t>, 2018)</a:t>
            </a:r>
            <a:endParaRPr lang="en-US" baseline="30000" dirty="0"/>
          </a:p>
          <a:p>
            <a:r>
              <a:rPr lang="en-US" dirty="0" smtClean="0"/>
              <a:t>Screening, Brief Interventions and Referral to Treatment (SBIRT), particularly using the Cannabis Use Disorder Inventory Test Revised (</a:t>
            </a:r>
            <a:r>
              <a:rPr lang="en-US" dirty="0"/>
              <a:t>CUDIT-R) (HEDAOD, 2019; CADE, 2018)</a:t>
            </a:r>
            <a:endParaRPr lang="en-US" baseline="30000" dirty="0"/>
          </a:p>
          <a:p>
            <a:r>
              <a:rPr lang="en-US" dirty="0" smtClean="0"/>
              <a:t>Cannabis </a:t>
            </a:r>
            <a:r>
              <a:rPr lang="en-US" dirty="0"/>
              <a:t>Abuse Screening and Intervention for College Students (</a:t>
            </a:r>
            <a:r>
              <a:rPr lang="en-US" b="1" dirty="0" smtClean="0"/>
              <a:t>CASICS</a:t>
            </a:r>
            <a:r>
              <a:rPr lang="en-US" dirty="0" smtClean="0"/>
              <a:t>)CASICS </a:t>
            </a:r>
            <a:r>
              <a:rPr lang="en-US" dirty="0"/>
              <a:t> (HEDAOD, 2019; CADE, 2018)</a:t>
            </a:r>
            <a:endParaRPr lang="en-US" baseline="30000" dirty="0"/>
          </a:p>
          <a:p>
            <a:r>
              <a:rPr lang="en-US" dirty="0" smtClean="0"/>
              <a:t>Motivational </a:t>
            </a:r>
            <a:r>
              <a:rPr lang="en-US" dirty="0" smtClean="0"/>
              <a:t>Enhancement/Interviewing</a:t>
            </a:r>
          </a:p>
          <a:p>
            <a:r>
              <a:rPr lang="en-US" dirty="0" smtClean="0"/>
              <a:t>Marijuana E-CHECKUP TO </a:t>
            </a:r>
            <a:r>
              <a:rPr lang="en-US" dirty="0" smtClean="0"/>
              <a:t>GO (Colorado State, 2017)</a:t>
            </a:r>
            <a:endParaRPr lang="en-US" baseline="30000" dirty="0" smtClean="0"/>
          </a:p>
          <a:p>
            <a:r>
              <a:rPr lang="en-US" dirty="0" smtClean="0"/>
              <a:t>Protective Behavioral </a:t>
            </a:r>
            <a:r>
              <a:rPr lang="en-US" dirty="0" smtClean="0"/>
              <a:t>Strategies</a:t>
            </a:r>
            <a:r>
              <a:rPr lang="en-US" baseline="30000" dirty="0"/>
              <a:t> </a:t>
            </a:r>
            <a:r>
              <a:rPr lang="en-US" dirty="0" smtClean="0"/>
              <a:t>(Pederson et al., 2016)</a:t>
            </a:r>
            <a:endParaRPr lang="en-US" baseline="30000" dirty="0"/>
          </a:p>
        </p:txBody>
      </p:sp>
    </p:spTree>
    <p:extLst>
      <p:ext uri="{BB962C8B-B14F-4D97-AF65-F5344CB8AC3E}">
        <p14:creationId xmlns:p14="http://schemas.microsoft.com/office/powerpoint/2010/main" val="247229964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Interpersonal Interventions</a:t>
            </a:r>
            <a:endParaRPr lang="en-US" dirty="0"/>
          </a:p>
        </p:txBody>
      </p:sp>
      <p:sp>
        <p:nvSpPr>
          <p:cNvPr id="3" name="Content Placeholder 2"/>
          <p:cNvSpPr>
            <a:spLocks noGrp="1"/>
          </p:cNvSpPr>
          <p:nvPr>
            <p:ph idx="1"/>
          </p:nvPr>
        </p:nvSpPr>
        <p:spPr/>
        <p:txBody>
          <a:bodyPr/>
          <a:lstStyle/>
          <a:p>
            <a:r>
              <a:rPr lang="en-US" dirty="0" smtClean="0"/>
              <a:t>Social Norms </a:t>
            </a:r>
            <a:r>
              <a:rPr lang="en-US" dirty="0"/>
              <a:t>Interventions </a:t>
            </a:r>
            <a:r>
              <a:rPr lang="en-US" dirty="0" smtClean="0"/>
              <a:t>(CADE</a:t>
            </a:r>
            <a:r>
              <a:rPr lang="en-US" dirty="0"/>
              <a:t>, 2018)</a:t>
            </a:r>
            <a:endParaRPr lang="en-US" baseline="30000" dirty="0"/>
          </a:p>
          <a:p>
            <a:pPr lvl="1"/>
            <a:r>
              <a:rPr lang="en-US" dirty="0" smtClean="0"/>
              <a:t>Descriptive </a:t>
            </a:r>
            <a:r>
              <a:rPr lang="en-US" dirty="0" smtClean="0"/>
              <a:t>Norms</a:t>
            </a:r>
          </a:p>
          <a:p>
            <a:pPr lvl="1"/>
            <a:r>
              <a:rPr lang="en-US" dirty="0" smtClean="0"/>
              <a:t>Injunctive Norms (focus on family and friends approval/disapproval)</a:t>
            </a:r>
          </a:p>
          <a:p>
            <a:r>
              <a:rPr lang="en-US" dirty="0" smtClean="0"/>
              <a:t>Social Marketing </a:t>
            </a:r>
            <a:r>
              <a:rPr lang="en-US" dirty="0" smtClean="0"/>
              <a:t>Interventions (ACE, 2018)</a:t>
            </a:r>
            <a:endParaRPr lang="en-US" baseline="30000" dirty="0" smtClean="0"/>
          </a:p>
          <a:p>
            <a:r>
              <a:rPr lang="en-US" dirty="0" smtClean="0"/>
              <a:t>Bystander </a:t>
            </a:r>
            <a:r>
              <a:rPr lang="en-US" dirty="0" smtClean="0"/>
              <a:t>Intervention</a:t>
            </a:r>
            <a:r>
              <a:rPr lang="en-US" baseline="30000" dirty="0"/>
              <a:t> </a:t>
            </a:r>
            <a:r>
              <a:rPr lang="en-US" dirty="0"/>
              <a:t>(CADE, 2018)</a:t>
            </a:r>
            <a:endParaRPr lang="en-US" baseline="30000" dirty="0"/>
          </a:p>
          <a:p>
            <a:endParaRPr lang="en-US" baseline="30000" dirty="0"/>
          </a:p>
          <a:p>
            <a:endParaRPr lang="en-US" dirty="0" smtClean="0"/>
          </a:p>
        </p:txBody>
      </p:sp>
    </p:spTree>
    <p:extLst>
      <p:ext uri="{BB962C8B-B14F-4D97-AF65-F5344CB8AC3E}">
        <p14:creationId xmlns:p14="http://schemas.microsoft.com/office/powerpoint/2010/main" val="2154402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71600" y="2074562"/>
            <a:ext cx="7467599" cy="1468800"/>
          </a:xfrm>
        </p:spPr>
        <p:txBody>
          <a:bodyPr>
            <a:normAutofit fontScale="90000"/>
          </a:bodyPr>
          <a:lstStyle/>
          <a:p>
            <a:pPr algn="ctr"/>
            <a:r>
              <a:rPr lang="en-US" b="1" dirty="0" smtClean="0"/>
              <a:t>Sponsored in Whole or in Part Through a Grant From the</a:t>
            </a:r>
            <a:br>
              <a:rPr lang="en-US" b="1" dirty="0" smtClean="0"/>
            </a:br>
            <a:r>
              <a:rPr lang="en-US" b="1" i="1" dirty="0"/>
              <a:t>NYS Office of Alcohol and Substance Abuse </a:t>
            </a:r>
            <a:r>
              <a:rPr lang="en-US" b="1" i="1" dirty="0" smtClean="0"/>
              <a:t>Services</a:t>
            </a:r>
            <a:endParaRPr lang="en-US" b="1" dirty="0"/>
          </a:p>
        </p:txBody>
      </p:sp>
    </p:spTree>
    <p:extLst>
      <p:ext uri="{BB962C8B-B14F-4D97-AF65-F5344CB8AC3E}">
        <p14:creationId xmlns:p14="http://schemas.microsoft.com/office/powerpoint/2010/main" val="46608412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Organizational Interventions</a:t>
            </a:r>
            <a:endParaRPr lang="en-US" dirty="0"/>
          </a:p>
        </p:txBody>
      </p:sp>
      <p:sp>
        <p:nvSpPr>
          <p:cNvPr id="3" name="Content Placeholder 2"/>
          <p:cNvSpPr>
            <a:spLocks noGrp="1"/>
          </p:cNvSpPr>
          <p:nvPr>
            <p:ph idx="1"/>
          </p:nvPr>
        </p:nvSpPr>
        <p:spPr/>
        <p:txBody>
          <a:bodyPr/>
          <a:lstStyle/>
          <a:p>
            <a:r>
              <a:rPr lang="en-US" dirty="0" smtClean="0"/>
              <a:t>Needs assessment and campus climate survey</a:t>
            </a:r>
          </a:p>
          <a:p>
            <a:r>
              <a:rPr lang="en-US" dirty="0" smtClean="0"/>
              <a:t>Increased training and education for university faculty, staff, and administrators (current trends, culture, use, detection)</a:t>
            </a:r>
            <a:endParaRPr lang="en-US" dirty="0"/>
          </a:p>
        </p:txBody>
      </p:sp>
    </p:spTree>
    <p:extLst>
      <p:ext uri="{BB962C8B-B14F-4D97-AF65-F5344CB8AC3E}">
        <p14:creationId xmlns:p14="http://schemas.microsoft.com/office/powerpoint/2010/main" val="381940439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Interventions</a:t>
            </a:r>
            <a:endParaRPr lang="en-US" dirty="0"/>
          </a:p>
        </p:txBody>
      </p:sp>
      <p:sp>
        <p:nvSpPr>
          <p:cNvPr id="3" name="Content Placeholder 2"/>
          <p:cNvSpPr>
            <a:spLocks noGrp="1"/>
          </p:cNvSpPr>
          <p:nvPr>
            <p:ph idx="1"/>
          </p:nvPr>
        </p:nvSpPr>
        <p:spPr/>
        <p:txBody>
          <a:bodyPr/>
          <a:lstStyle/>
          <a:p>
            <a:r>
              <a:rPr lang="en-US" dirty="0" smtClean="0"/>
              <a:t>IHE’s need to place DFSCA efforts, particularly regarding marijuana and cannabis use,  on par with Title IX, VAWA, Clery and other efforts</a:t>
            </a:r>
            <a:r>
              <a:rPr lang="en-US" baseline="30000" dirty="0" smtClean="0"/>
              <a:t>29.</a:t>
            </a:r>
            <a:endParaRPr lang="en-US" baseline="30000" dirty="0"/>
          </a:p>
        </p:txBody>
      </p:sp>
    </p:spTree>
    <p:extLst>
      <p:ext uri="{BB962C8B-B14F-4D97-AF65-F5344CB8AC3E}">
        <p14:creationId xmlns:p14="http://schemas.microsoft.com/office/powerpoint/2010/main" val="166586578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624110"/>
            <a:ext cx="7162799" cy="1280890"/>
          </a:xfrm>
        </p:spPr>
        <p:txBody>
          <a:bodyPr/>
          <a:lstStyle/>
          <a:p>
            <a:r>
              <a:rPr lang="en-US" dirty="0" smtClean="0"/>
              <a:t>Public Policy – </a:t>
            </a:r>
            <a:r>
              <a:rPr lang="en-US" dirty="0" smtClean="0"/>
              <a:t>Data Collection</a:t>
            </a:r>
            <a:br>
              <a:rPr lang="en-US" dirty="0" smtClean="0"/>
            </a:br>
            <a:r>
              <a:rPr lang="en-US" sz="1800" dirty="0" smtClean="0"/>
              <a:t>(IPHA, 2018)</a:t>
            </a:r>
            <a:endParaRPr lang="en-US" sz="1800" baseline="30000" dirty="0"/>
          </a:p>
        </p:txBody>
      </p:sp>
      <p:sp>
        <p:nvSpPr>
          <p:cNvPr id="3" name="Content Placeholder 2"/>
          <p:cNvSpPr>
            <a:spLocks noGrp="1"/>
          </p:cNvSpPr>
          <p:nvPr>
            <p:ph idx="1"/>
          </p:nvPr>
        </p:nvSpPr>
        <p:spPr/>
        <p:txBody>
          <a:bodyPr>
            <a:normAutofit fontScale="92500" lnSpcReduction="20000"/>
          </a:bodyPr>
          <a:lstStyle/>
          <a:p>
            <a:r>
              <a:rPr lang="en-US" dirty="0" smtClean="0"/>
              <a:t>Self-reported use</a:t>
            </a:r>
          </a:p>
          <a:p>
            <a:r>
              <a:rPr lang="en-US" dirty="0" smtClean="0"/>
              <a:t>Marijuana related medical/health service rates</a:t>
            </a:r>
          </a:p>
          <a:p>
            <a:r>
              <a:rPr lang="en-US" dirty="0"/>
              <a:t>Marijuana related </a:t>
            </a:r>
            <a:r>
              <a:rPr lang="en-US" dirty="0" smtClean="0"/>
              <a:t>counseling clinic rates</a:t>
            </a:r>
          </a:p>
          <a:p>
            <a:r>
              <a:rPr lang="en-US" dirty="0" smtClean="0"/>
              <a:t>Marijuana related impaired driving and traffic crashes</a:t>
            </a:r>
          </a:p>
          <a:p>
            <a:r>
              <a:rPr lang="en-US" dirty="0" smtClean="0"/>
              <a:t>Perceptions of use and harm</a:t>
            </a:r>
          </a:p>
          <a:p>
            <a:r>
              <a:rPr lang="en-US" dirty="0" smtClean="0"/>
              <a:t>Negative consequences (academic, social, emotional, physical, etc.)</a:t>
            </a:r>
          </a:p>
          <a:p>
            <a:r>
              <a:rPr lang="en-US" dirty="0" smtClean="0"/>
              <a:t>Average THC potency</a:t>
            </a:r>
          </a:p>
          <a:p>
            <a:r>
              <a:rPr lang="en-US" dirty="0" smtClean="0"/>
              <a:t>Marijuana related violations/arrests</a:t>
            </a:r>
          </a:p>
          <a:p>
            <a:r>
              <a:rPr lang="en-US" dirty="0" smtClean="0"/>
              <a:t>Related overdoses/poison control center data</a:t>
            </a:r>
          </a:p>
          <a:p>
            <a:r>
              <a:rPr lang="en-US" dirty="0" smtClean="0"/>
              <a:t># of individuals completing budtender training</a:t>
            </a:r>
          </a:p>
          <a:p>
            <a:endParaRPr lang="en-US" dirty="0"/>
          </a:p>
          <a:p>
            <a:endParaRPr lang="en-US" dirty="0" smtClean="0"/>
          </a:p>
          <a:p>
            <a:endParaRPr lang="en-US" dirty="0"/>
          </a:p>
        </p:txBody>
      </p:sp>
    </p:spTree>
    <p:extLst>
      <p:ext uri="{BB962C8B-B14F-4D97-AF65-F5344CB8AC3E}">
        <p14:creationId xmlns:p14="http://schemas.microsoft.com/office/powerpoint/2010/main" val="304157223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Policy – Campus &amp; Local</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Smoke-free policies are not enough</a:t>
            </a:r>
          </a:p>
          <a:p>
            <a:r>
              <a:rPr lang="en-US" dirty="0" smtClean="0"/>
              <a:t>Review student conduct and employee policies and make them more </a:t>
            </a:r>
            <a:r>
              <a:rPr lang="en-US" dirty="0" smtClean="0"/>
              <a:t>clear (NCCPS, 2016).</a:t>
            </a:r>
            <a:endParaRPr lang="en-US" baseline="30000" dirty="0" smtClean="0"/>
          </a:p>
          <a:p>
            <a:pPr lvl="1"/>
            <a:r>
              <a:rPr lang="en-US" dirty="0" smtClean="0"/>
              <a:t>E-cigarettes/vapes</a:t>
            </a:r>
          </a:p>
          <a:p>
            <a:pPr lvl="1"/>
            <a:r>
              <a:rPr lang="en-US" dirty="0" smtClean="0"/>
              <a:t>ADA issues</a:t>
            </a:r>
          </a:p>
          <a:p>
            <a:pPr lvl="1"/>
            <a:r>
              <a:rPr lang="en-US" dirty="0" smtClean="0"/>
              <a:t>Employee use, liability risks, IHE risk mgt. efforts</a:t>
            </a:r>
          </a:p>
          <a:p>
            <a:r>
              <a:rPr lang="en-US" dirty="0" smtClean="0"/>
              <a:t>Discussions/partnerships with local, district, and states attorneys regarding off-campus adjudication and </a:t>
            </a:r>
            <a:r>
              <a:rPr lang="en-US" dirty="0" smtClean="0"/>
              <a:t>sanctioning  </a:t>
            </a:r>
            <a:r>
              <a:rPr lang="en-US" dirty="0"/>
              <a:t>(IPHA, </a:t>
            </a:r>
            <a:r>
              <a:rPr lang="en-US" dirty="0" smtClean="0"/>
              <a:t>2018).</a:t>
            </a:r>
            <a:endParaRPr lang="en-US" baseline="30000" dirty="0"/>
          </a:p>
          <a:p>
            <a:r>
              <a:rPr lang="en-US" dirty="0" smtClean="0"/>
              <a:t>Need </a:t>
            </a:r>
            <a:r>
              <a:rPr lang="en-US" dirty="0"/>
              <a:t>for access to practical testing </a:t>
            </a:r>
            <a:r>
              <a:rPr lang="en-US" dirty="0"/>
              <a:t>methods (NCCPS, 2016).</a:t>
            </a:r>
            <a:endParaRPr lang="en-US" baseline="30000" dirty="0"/>
          </a:p>
          <a:p>
            <a:r>
              <a:rPr lang="en-US" dirty="0" smtClean="0"/>
              <a:t>Limit the marketing of adult-use marijuana to protect youth and other vulnerable </a:t>
            </a:r>
            <a:r>
              <a:rPr lang="en-US" dirty="0" smtClean="0"/>
              <a:t>populations </a:t>
            </a:r>
            <a:r>
              <a:rPr lang="en-US" dirty="0"/>
              <a:t>(IPHA, </a:t>
            </a:r>
            <a:r>
              <a:rPr lang="en-US" dirty="0" smtClean="0"/>
              <a:t>2018).</a:t>
            </a:r>
            <a:endParaRPr lang="en-US" baseline="30000" dirty="0" smtClean="0"/>
          </a:p>
          <a:p>
            <a:r>
              <a:rPr lang="en-US" dirty="0" smtClean="0"/>
              <a:t>Levy local </a:t>
            </a:r>
            <a:r>
              <a:rPr lang="en-US" dirty="0" smtClean="0"/>
              <a:t>taxes </a:t>
            </a:r>
            <a:r>
              <a:rPr lang="en-US" dirty="0"/>
              <a:t>(IPHA, </a:t>
            </a:r>
            <a:r>
              <a:rPr lang="en-US" dirty="0" smtClean="0"/>
              <a:t>2018).</a:t>
            </a:r>
            <a:endParaRPr lang="en-US" baseline="30000" dirty="0"/>
          </a:p>
          <a:p>
            <a:endParaRPr lang="en-US" dirty="0"/>
          </a:p>
        </p:txBody>
      </p:sp>
    </p:spTree>
    <p:extLst>
      <p:ext uri="{BB962C8B-B14F-4D97-AF65-F5344CB8AC3E}">
        <p14:creationId xmlns:p14="http://schemas.microsoft.com/office/powerpoint/2010/main" val="48010739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Policy – Campus &amp; Local</a:t>
            </a:r>
            <a:endParaRPr lang="en-US" dirty="0"/>
          </a:p>
        </p:txBody>
      </p:sp>
      <p:sp>
        <p:nvSpPr>
          <p:cNvPr id="3" name="Content Placeholder 2"/>
          <p:cNvSpPr>
            <a:spLocks noGrp="1"/>
          </p:cNvSpPr>
          <p:nvPr>
            <p:ph idx="1"/>
          </p:nvPr>
        </p:nvSpPr>
        <p:spPr/>
        <p:txBody>
          <a:bodyPr>
            <a:normAutofit/>
          </a:bodyPr>
          <a:lstStyle/>
          <a:p>
            <a:r>
              <a:rPr lang="en-US" dirty="0" smtClean="0"/>
              <a:t>Limit the number and density of adult-use marijuana retailers</a:t>
            </a:r>
          </a:p>
          <a:p>
            <a:r>
              <a:rPr lang="en-US" dirty="0" smtClean="0"/>
              <a:t>Only allow specialized business model to keep out of outlets as bars, grocery stores, convenience stores</a:t>
            </a:r>
          </a:p>
          <a:p>
            <a:r>
              <a:rPr lang="en-US" dirty="0" smtClean="0"/>
              <a:t>Prominent warning signs on key negative health and social aspects in retail outlets</a:t>
            </a:r>
          </a:p>
          <a:p>
            <a:r>
              <a:rPr lang="en-US" dirty="0" smtClean="0"/>
              <a:t>Budtender training, similar to responsible beverage service training</a:t>
            </a:r>
          </a:p>
        </p:txBody>
      </p:sp>
    </p:spTree>
    <p:extLst>
      <p:ext uri="{BB962C8B-B14F-4D97-AF65-F5344CB8AC3E}">
        <p14:creationId xmlns:p14="http://schemas.microsoft.com/office/powerpoint/2010/main" val="368481282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Public Policy – </a:t>
            </a:r>
            <a:r>
              <a:rPr lang="en-US" dirty="0" smtClean="0"/>
              <a:t>State</a:t>
            </a:r>
            <a:r>
              <a:rPr lang="en-US" baseline="30000" dirty="0"/>
              <a:t/>
            </a:r>
            <a:br>
              <a:rPr lang="en-US" baseline="30000" dirty="0"/>
            </a:br>
            <a:r>
              <a:rPr lang="en-US" sz="1800" dirty="0"/>
              <a:t>(IPHA, 2018</a:t>
            </a:r>
            <a:r>
              <a:rPr lang="en-US" sz="1800" dirty="0" smtClean="0"/>
              <a:t>)</a:t>
            </a:r>
            <a:endParaRPr lang="en-US" sz="1800" dirty="0"/>
          </a:p>
        </p:txBody>
      </p:sp>
      <p:sp>
        <p:nvSpPr>
          <p:cNvPr id="3" name="Content Placeholder 2"/>
          <p:cNvSpPr>
            <a:spLocks noGrp="1"/>
          </p:cNvSpPr>
          <p:nvPr>
            <p:ph idx="1"/>
          </p:nvPr>
        </p:nvSpPr>
        <p:spPr/>
        <p:txBody>
          <a:bodyPr>
            <a:normAutofit fontScale="92500" lnSpcReduction="20000"/>
          </a:bodyPr>
          <a:lstStyle/>
          <a:p>
            <a:r>
              <a:rPr lang="en-US" dirty="0" smtClean="0"/>
              <a:t>States should invest substantial investment in prevention, education and health promotion prior to first stores opening</a:t>
            </a:r>
          </a:p>
          <a:p>
            <a:r>
              <a:rPr lang="en-US" dirty="0"/>
              <a:t>Budtender training, similar to responsible beverage service training</a:t>
            </a:r>
          </a:p>
          <a:p>
            <a:r>
              <a:rPr lang="en-US" dirty="0" smtClean="0"/>
              <a:t>Warning labels should be required on product packages and any allowed marketing message</a:t>
            </a:r>
          </a:p>
          <a:p>
            <a:r>
              <a:rPr lang="en-US" dirty="0" smtClean="0"/>
              <a:t>Product packaging and labeling must help prevention accidental ingestion</a:t>
            </a:r>
          </a:p>
          <a:p>
            <a:r>
              <a:rPr lang="en-US" dirty="0" smtClean="0"/>
              <a:t>Types of products (cannabis infused beverages, flavored combustibles, pre-rolls with flavored paper) should be limited</a:t>
            </a:r>
          </a:p>
          <a:p>
            <a:r>
              <a:rPr lang="en-US" dirty="0" smtClean="0"/>
              <a:t>Invest generated revenues into programs and initiatives that protect health</a:t>
            </a:r>
            <a:endParaRPr lang="en-US" dirty="0"/>
          </a:p>
        </p:txBody>
      </p:sp>
    </p:spTree>
    <p:extLst>
      <p:ext uri="{BB962C8B-B14F-4D97-AF65-F5344CB8AC3E}">
        <p14:creationId xmlns:p14="http://schemas.microsoft.com/office/powerpoint/2010/main" val="416852117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Public Policy – </a:t>
            </a:r>
            <a:r>
              <a:rPr lang="en-US" dirty="0" smtClean="0"/>
              <a:t>National</a:t>
            </a:r>
            <a:r>
              <a:rPr lang="en-US" baseline="30000" dirty="0"/>
              <a:t/>
            </a:r>
            <a:br>
              <a:rPr lang="en-US" baseline="30000" dirty="0"/>
            </a:br>
            <a:r>
              <a:rPr lang="en-US" sz="2000" dirty="0"/>
              <a:t>(NCCPS, 2016</a:t>
            </a:r>
            <a:r>
              <a:rPr lang="en-US" sz="2000" dirty="0" smtClean="0"/>
              <a:t>)</a:t>
            </a:r>
            <a:r>
              <a:rPr lang="en-US" baseline="30000" dirty="0"/>
              <a:t/>
            </a:r>
            <a:br>
              <a:rPr lang="en-US" baseline="30000" dirty="0"/>
            </a:br>
            <a:endParaRPr lang="en-US" dirty="0"/>
          </a:p>
        </p:txBody>
      </p:sp>
      <p:sp>
        <p:nvSpPr>
          <p:cNvPr id="3" name="Content Placeholder 2"/>
          <p:cNvSpPr>
            <a:spLocks noGrp="1"/>
          </p:cNvSpPr>
          <p:nvPr>
            <p:ph idx="1"/>
          </p:nvPr>
        </p:nvSpPr>
        <p:spPr/>
        <p:txBody>
          <a:bodyPr/>
          <a:lstStyle/>
          <a:p>
            <a:r>
              <a:rPr lang="en-US" dirty="0" smtClean="0"/>
              <a:t>Need for a standard at national level regarding what is and what is not impairment </a:t>
            </a:r>
          </a:p>
          <a:p>
            <a:r>
              <a:rPr lang="en-US" dirty="0" smtClean="0"/>
              <a:t>Need for a uniform reporting standard for IHE’s </a:t>
            </a:r>
          </a:p>
          <a:p>
            <a:r>
              <a:rPr lang="en-US" dirty="0" smtClean="0"/>
              <a:t>Need for national research on long-term and short term effects and outcomes of marijuana use </a:t>
            </a:r>
          </a:p>
          <a:p>
            <a:r>
              <a:rPr lang="en-US" dirty="0" smtClean="0"/>
              <a:t>Advocate that marijuana offenses be separated as its own drug reportable category in Clery reporting.</a:t>
            </a:r>
          </a:p>
          <a:p>
            <a:endParaRPr lang="en-US" dirty="0"/>
          </a:p>
        </p:txBody>
      </p:sp>
    </p:spTree>
    <p:extLst>
      <p:ext uri="{BB962C8B-B14F-4D97-AF65-F5344CB8AC3E}">
        <p14:creationId xmlns:p14="http://schemas.microsoft.com/office/powerpoint/2010/main" val="416920690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41127271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References/Sources</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endParaRPr lang="en-US" sz="1600" dirty="0" smtClean="0"/>
          </a:p>
          <a:p>
            <a:r>
              <a:rPr lang="en-US" sz="1600" dirty="0"/>
              <a:t>American Council on Education (2018). </a:t>
            </a:r>
            <a:r>
              <a:rPr lang="en-US" sz="1600" i="1" dirty="0"/>
              <a:t>Cannabis and the College Campus: Considering the Impact on Students in a Changing Legal Climate. </a:t>
            </a:r>
            <a:r>
              <a:rPr lang="en-US" sz="1600" dirty="0"/>
              <a:t>https://www.higheredtoday.org/2018/11/13/cannabis-college-campus-considering-impact-students-changing-legal-climate/  Retrieved 3/24/19.</a:t>
            </a:r>
          </a:p>
          <a:p>
            <a:r>
              <a:rPr lang="en-US" sz="1600" dirty="0"/>
              <a:t>Coalition of Colorado Campus Alcohol and Drug Educators - NASPA. (2018).  </a:t>
            </a:r>
            <a:r>
              <a:rPr lang="en-US" sz="1600" i="1" dirty="0"/>
              <a:t>Higher education cannabis prevention toolkit</a:t>
            </a:r>
            <a:r>
              <a:rPr lang="en-US" sz="1600" dirty="0"/>
              <a:t>.  Retrieved from https://www.naspa.org/images/uploads/events/Higher_Education_Cannabis_Toolkit.pdf  Retrieved 3/17/19</a:t>
            </a:r>
          </a:p>
          <a:p>
            <a:r>
              <a:rPr lang="en-US" sz="1600" dirty="0"/>
              <a:t>Colorado State.  (2017). https://chhs.source.colostate.edu/intervention-shows-promise-reducing-heavy-marijuana-use-among-college-students/ </a:t>
            </a:r>
            <a:r>
              <a:rPr lang="en-US" sz="1600" dirty="0" err="1"/>
              <a:t>Retreived</a:t>
            </a:r>
            <a:r>
              <a:rPr lang="en-US" sz="1600" dirty="0"/>
              <a:t> 3/24/19</a:t>
            </a:r>
          </a:p>
          <a:p>
            <a:r>
              <a:rPr lang="en-US" sz="1600" dirty="0"/>
              <a:t>Deitch, R. (2003). </a:t>
            </a:r>
            <a:r>
              <a:rPr lang="en-US" sz="1600" i="1" dirty="0"/>
              <a:t>Hemp-American history revisited</a:t>
            </a:r>
            <a:r>
              <a:rPr lang="en-US" sz="1600" dirty="0"/>
              <a:t>. New York City: </a:t>
            </a:r>
            <a:r>
              <a:rPr lang="en-US" sz="1600" dirty="0" err="1"/>
              <a:t>Algora</a:t>
            </a:r>
            <a:r>
              <a:rPr lang="en-US" sz="1600" dirty="0"/>
              <a:t> Publishing</a:t>
            </a:r>
          </a:p>
        </p:txBody>
      </p:sp>
    </p:spTree>
    <p:extLst>
      <p:ext uri="{BB962C8B-B14F-4D97-AF65-F5344CB8AC3E}">
        <p14:creationId xmlns:p14="http://schemas.microsoft.com/office/powerpoint/2010/main" val="188900932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References/Sources</a:t>
            </a:r>
            <a:endParaRPr lang="en-US" dirty="0"/>
          </a:p>
        </p:txBody>
      </p:sp>
      <p:sp>
        <p:nvSpPr>
          <p:cNvPr id="3" name="Content Placeholder 2"/>
          <p:cNvSpPr>
            <a:spLocks noGrp="1"/>
          </p:cNvSpPr>
          <p:nvPr>
            <p:ph idx="1"/>
          </p:nvPr>
        </p:nvSpPr>
        <p:spPr/>
        <p:txBody>
          <a:bodyPr>
            <a:normAutofit lnSpcReduction="10000"/>
          </a:bodyPr>
          <a:lstStyle/>
          <a:p>
            <a:r>
              <a:rPr lang="en-US" sz="1600" dirty="0" err="1"/>
              <a:t>Gieringer</a:t>
            </a:r>
            <a:r>
              <a:rPr lang="en-US" sz="1600" dirty="0"/>
              <a:t>, D.H. (1999). The forgotten origins of cannabis prohibition in California. </a:t>
            </a:r>
            <a:r>
              <a:rPr lang="en-US" sz="1600" i="1" dirty="0"/>
              <a:t>Contemporary Drug Problems, 26</a:t>
            </a:r>
            <a:r>
              <a:rPr lang="en-US" sz="1600" dirty="0"/>
              <a:t>(2).</a:t>
            </a:r>
          </a:p>
          <a:p>
            <a:r>
              <a:rPr lang="en-US" sz="1600" dirty="0"/>
              <a:t>Hagan Cain, R. (2012). </a:t>
            </a:r>
            <a:r>
              <a:rPr lang="en-US" sz="1600" i="1" dirty="0"/>
              <a:t>Ninth circuit denies rehearing in medical marijuana ADA challenge</a:t>
            </a:r>
            <a:r>
              <a:rPr lang="en-US" sz="1600" dirty="0"/>
              <a:t>.  Retrieved 10/2/15 from http://blogs.findlaw.com/ninth_circuit/2012/11/ninth-circuit-denies-rehearing-in-medical-marijuana-ada-challenge.html</a:t>
            </a:r>
          </a:p>
          <a:p>
            <a:r>
              <a:rPr lang="en-US" sz="1600" dirty="0" err="1"/>
              <a:t>Hardaway,R.M</a:t>
            </a:r>
            <a:r>
              <a:rPr lang="en-US" sz="1600" dirty="0"/>
              <a:t>. (2018). </a:t>
            </a:r>
            <a:r>
              <a:rPr lang="en-US" sz="1600" i="1" dirty="0"/>
              <a:t>Marijuana politics: Uncovering the troublesome history and social costs of criminalization</a:t>
            </a:r>
            <a:r>
              <a:rPr lang="en-US" sz="1600" dirty="0"/>
              <a:t>. Santa Barbara, CA: </a:t>
            </a:r>
            <a:r>
              <a:rPr lang="en-US" sz="1600" dirty="0" err="1"/>
              <a:t>Praeger</a:t>
            </a:r>
            <a:r>
              <a:rPr lang="en-US" sz="1600" dirty="0"/>
              <a:t>.</a:t>
            </a:r>
          </a:p>
          <a:p>
            <a:r>
              <a:rPr lang="en-US" sz="1600" dirty="0"/>
              <a:t>Higher Education Center (2006). </a:t>
            </a:r>
            <a:r>
              <a:rPr lang="en-US" sz="1600" i="1" dirty="0"/>
              <a:t>Complying with the Drug-Free Schools and Campuses Regulations, Edgar Part 86</a:t>
            </a:r>
            <a:r>
              <a:rPr lang="en-US" sz="1600" dirty="0"/>
              <a:t>. </a:t>
            </a:r>
            <a:r>
              <a:rPr lang="en-US" sz="1600" dirty="0" err="1"/>
              <a:t>Retreived</a:t>
            </a:r>
            <a:r>
              <a:rPr lang="en-US" sz="1600" dirty="0"/>
              <a:t> 4/7/2016 from http://www.higheredcompliance.org/resources/resources/dfscr-hec-2006-manual.pdf</a:t>
            </a:r>
          </a:p>
          <a:p>
            <a:pPr marL="0" indent="0">
              <a:buNone/>
            </a:pPr>
            <a:endParaRPr lang="en-US" sz="1600" dirty="0"/>
          </a:p>
        </p:txBody>
      </p:sp>
    </p:spTree>
    <p:extLst>
      <p:ext uri="{BB962C8B-B14F-4D97-AF65-F5344CB8AC3E}">
        <p14:creationId xmlns:p14="http://schemas.microsoft.com/office/powerpoint/2010/main" val="13899208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3329838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References/Sources</a:t>
            </a:r>
            <a:endParaRPr lang="en-US" dirty="0"/>
          </a:p>
        </p:txBody>
      </p:sp>
      <p:sp>
        <p:nvSpPr>
          <p:cNvPr id="3" name="Content Placeholder 2"/>
          <p:cNvSpPr>
            <a:spLocks noGrp="1"/>
          </p:cNvSpPr>
          <p:nvPr>
            <p:ph idx="1"/>
          </p:nvPr>
        </p:nvSpPr>
        <p:spPr>
          <a:xfrm>
            <a:off x="1752601" y="1524000"/>
            <a:ext cx="6781800" cy="4387222"/>
          </a:xfrm>
        </p:spPr>
        <p:txBody>
          <a:bodyPr>
            <a:normAutofit lnSpcReduction="10000"/>
          </a:bodyPr>
          <a:lstStyle/>
          <a:p>
            <a:pPr marL="0" indent="0">
              <a:buNone/>
            </a:pPr>
            <a:endParaRPr lang="en-US" sz="1600" dirty="0" smtClean="0"/>
          </a:p>
          <a:p>
            <a:r>
              <a:rPr lang="en-US" sz="1600" dirty="0"/>
              <a:t>Higher Education Center for Alcohol Other Drug. (2019). </a:t>
            </a:r>
            <a:r>
              <a:rPr lang="en-US" sz="1600" i="1" dirty="0"/>
              <a:t>Cannabis</a:t>
            </a:r>
            <a:r>
              <a:rPr lang="en-US" sz="1600" dirty="0"/>
              <a:t>. https://hecaod.osu.edu/campus-professionals/prevention/cannabis   Retrieved 3/24/19</a:t>
            </a:r>
          </a:p>
          <a:p>
            <a:r>
              <a:rPr lang="en-US" sz="1600" dirty="0"/>
              <a:t>Illinois Public Health Institute. (2018).  </a:t>
            </a:r>
            <a:r>
              <a:rPr lang="en-US" sz="1600" i="1" dirty="0"/>
              <a:t>Protecting public health and promoting equity in adult-use marijuana legalization in Illinois: Recommendations for policy makers</a:t>
            </a:r>
            <a:r>
              <a:rPr lang="en-US" sz="1600" dirty="0"/>
              <a:t>. </a:t>
            </a:r>
            <a:r>
              <a:rPr lang="en-US" sz="1600" u="sng" dirty="0">
                <a:hlinkClick r:id="rId2"/>
              </a:rPr>
              <a:t>http://iphionline.org/wp-content/uploads/2018/12/Public-Health-Equity-Framework-Paper-FINAL_formatted.pdf. Retrieved 1/16/19</a:t>
            </a:r>
            <a:r>
              <a:rPr lang="en-US" sz="1600" dirty="0"/>
              <a:t>.</a:t>
            </a:r>
          </a:p>
          <a:p>
            <a:r>
              <a:rPr lang="en-US" sz="1600" dirty="0"/>
              <a:t>Join Together.(2015). </a:t>
            </a:r>
            <a:r>
              <a:rPr lang="en-US" sz="1600" i="1" dirty="0"/>
              <a:t>Court rules employees can be dismissed if they use marijuana off the job.</a:t>
            </a:r>
            <a:r>
              <a:rPr lang="en-US" sz="1600" dirty="0"/>
              <a:t>  </a:t>
            </a:r>
            <a:r>
              <a:rPr lang="en-US" sz="1600" dirty="0" err="1"/>
              <a:t>Retreived</a:t>
            </a:r>
            <a:r>
              <a:rPr lang="en-US" sz="1600" dirty="0"/>
              <a:t> 10/2/15 from http://www.drugfree.org/join-together/court-rules-employees-can-dismissed-use-marijuana-job/</a:t>
            </a:r>
          </a:p>
          <a:p>
            <a:r>
              <a:rPr lang="en-US" sz="1600" dirty="0" err="1"/>
              <a:t>McLeroy</a:t>
            </a:r>
            <a:r>
              <a:rPr lang="en-US" sz="1600" dirty="0"/>
              <a:t> KR, </a:t>
            </a:r>
            <a:r>
              <a:rPr lang="en-US" sz="1600" dirty="0" err="1"/>
              <a:t>Bibeau</a:t>
            </a:r>
            <a:r>
              <a:rPr lang="en-US" sz="1600" dirty="0"/>
              <a:t> D, </a:t>
            </a:r>
            <a:r>
              <a:rPr lang="en-US" sz="1600" dirty="0" err="1"/>
              <a:t>Steckler</a:t>
            </a:r>
            <a:r>
              <a:rPr lang="en-US" sz="1600" dirty="0"/>
              <a:t> A, </a:t>
            </a:r>
            <a:r>
              <a:rPr lang="en-US" sz="1600" dirty="0" err="1"/>
              <a:t>Glanz</a:t>
            </a:r>
            <a:r>
              <a:rPr lang="en-US" sz="1600" dirty="0"/>
              <a:t> K. An ecological perspective on health promotion programs. Health Education Quarterly. 1988;15(4):351–377.</a:t>
            </a:r>
          </a:p>
          <a:p>
            <a:pPr>
              <a:buFont typeface="+mj-lt"/>
              <a:buAutoNum type="arabicPeriod" startAt="12"/>
            </a:pPr>
            <a:endParaRPr lang="en-US" sz="1600" dirty="0"/>
          </a:p>
        </p:txBody>
      </p:sp>
    </p:spTree>
    <p:extLst>
      <p:ext uri="{BB962C8B-B14F-4D97-AF65-F5344CB8AC3E}">
        <p14:creationId xmlns:p14="http://schemas.microsoft.com/office/powerpoint/2010/main" val="18327801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References/Sources</a:t>
            </a:r>
            <a:endParaRPr lang="en-US" dirty="0"/>
          </a:p>
        </p:txBody>
      </p:sp>
      <p:sp>
        <p:nvSpPr>
          <p:cNvPr id="3" name="Content Placeholder 2"/>
          <p:cNvSpPr>
            <a:spLocks noGrp="1"/>
          </p:cNvSpPr>
          <p:nvPr>
            <p:ph idx="1"/>
          </p:nvPr>
        </p:nvSpPr>
        <p:spPr/>
        <p:txBody>
          <a:bodyPr>
            <a:normAutofit lnSpcReduction="10000"/>
          </a:bodyPr>
          <a:lstStyle/>
          <a:p>
            <a:r>
              <a:rPr lang="en-US" sz="1600" dirty="0"/>
              <a:t>Meacham MC, Paul MJ, &amp; </a:t>
            </a:r>
            <a:r>
              <a:rPr lang="en-US" sz="1600" dirty="0" err="1"/>
              <a:t>Ramo</a:t>
            </a:r>
            <a:r>
              <a:rPr lang="en-US" sz="1600" dirty="0"/>
              <a:t> DE. (2018). Understanding emerging forms of cannabis use through an online cannabis community: An analysis of relative post volume and subjective highness ratings. </a:t>
            </a:r>
            <a:r>
              <a:rPr lang="en-US" sz="1600" i="1" dirty="0"/>
              <a:t>Drug Alcohol Depend, 188.</a:t>
            </a:r>
            <a:endParaRPr lang="en-US" sz="1600" dirty="0"/>
          </a:p>
          <a:p>
            <a:r>
              <a:rPr lang="en-US" sz="1600" dirty="0"/>
              <a:t>National Center for Campus Public Safety (2016). </a:t>
            </a:r>
            <a:r>
              <a:rPr lang="en-US" sz="1600" i="1" dirty="0"/>
              <a:t>The effects of marijuana legalization and decriminalization on campus safety at institutions of higher education</a:t>
            </a:r>
            <a:r>
              <a:rPr lang="en-US" sz="1600" dirty="0"/>
              <a:t>. </a:t>
            </a:r>
            <a:r>
              <a:rPr lang="en-US" sz="1600" u="sng" dirty="0">
                <a:hlinkClick r:id="rId2"/>
              </a:rPr>
              <a:t>https://www.nccpsafety.org/our-work/emerging-issues-forums/the-effects-of-marijuana-legalization-and-decriminalization-on-campus-safet </a:t>
            </a:r>
            <a:r>
              <a:rPr lang="en-US" sz="1600" u="sng" dirty="0" err="1">
                <a:hlinkClick r:id="rId2"/>
              </a:rPr>
              <a:t>Retreived</a:t>
            </a:r>
            <a:r>
              <a:rPr lang="en-US" sz="1600" u="sng" dirty="0">
                <a:hlinkClick r:id="rId2"/>
              </a:rPr>
              <a:t> 3/22/19</a:t>
            </a:r>
            <a:r>
              <a:rPr lang="en-US" sz="1600" dirty="0"/>
              <a:t>.</a:t>
            </a:r>
          </a:p>
          <a:p>
            <a:r>
              <a:rPr lang="en-US" sz="1600" dirty="0"/>
              <a:t>NORML (2019). </a:t>
            </a:r>
            <a:r>
              <a:rPr lang="en-US" sz="1600" i="1" dirty="0"/>
              <a:t>State Info</a:t>
            </a:r>
            <a:r>
              <a:rPr lang="en-US" sz="1600" dirty="0"/>
              <a:t>.  Retrieved March 26, 2019 from http://norml.org/states</a:t>
            </a:r>
          </a:p>
          <a:p>
            <a:r>
              <a:rPr lang="en-US" sz="1600" dirty="0"/>
              <a:t>Oregon State University. (2016). </a:t>
            </a:r>
            <a:r>
              <a:rPr lang="en-US" sz="1600" i="1" dirty="0"/>
              <a:t>University policies regarding marijuana.</a:t>
            </a:r>
            <a:r>
              <a:rPr lang="en-US" sz="1600" dirty="0"/>
              <a:t> http://main.oregonstate.edu/university-policies-regarding-marijuana </a:t>
            </a:r>
            <a:r>
              <a:rPr lang="en-US" sz="1600" dirty="0" err="1"/>
              <a:t>Retreived</a:t>
            </a:r>
            <a:r>
              <a:rPr lang="en-US" sz="1600" dirty="0"/>
              <a:t> 4/6/16</a:t>
            </a:r>
          </a:p>
          <a:p>
            <a:pPr marL="0" indent="0">
              <a:buNone/>
            </a:pPr>
            <a:endParaRPr lang="en-US" sz="1600" dirty="0" smtClean="0"/>
          </a:p>
          <a:p>
            <a:endParaRPr lang="en-US" dirty="0"/>
          </a:p>
        </p:txBody>
      </p:sp>
    </p:spTree>
    <p:extLst>
      <p:ext uri="{BB962C8B-B14F-4D97-AF65-F5344CB8AC3E}">
        <p14:creationId xmlns:p14="http://schemas.microsoft.com/office/powerpoint/2010/main" val="37472719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References/Sources</a:t>
            </a:r>
            <a:endParaRPr lang="en-US" dirty="0"/>
          </a:p>
        </p:txBody>
      </p:sp>
      <p:sp>
        <p:nvSpPr>
          <p:cNvPr id="3" name="Content Placeholder 2"/>
          <p:cNvSpPr>
            <a:spLocks noGrp="1"/>
          </p:cNvSpPr>
          <p:nvPr>
            <p:ph idx="1"/>
          </p:nvPr>
        </p:nvSpPr>
        <p:spPr/>
        <p:txBody>
          <a:bodyPr>
            <a:normAutofit lnSpcReduction="10000"/>
          </a:bodyPr>
          <a:lstStyle/>
          <a:p>
            <a:r>
              <a:rPr lang="en-US" sz="1600" dirty="0"/>
              <a:t>Oregon State University. (2019).  </a:t>
            </a:r>
            <a:r>
              <a:rPr lang="en-US" sz="1600" i="1" dirty="0"/>
              <a:t>Marijuana policy campus</a:t>
            </a:r>
            <a:r>
              <a:rPr lang="en-US" sz="1600" dirty="0"/>
              <a:t>. https://uhds.oregonstate.edu/housing/marijuana-policy-campus Retrieved 3/26/19.</a:t>
            </a:r>
          </a:p>
          <a:p>
            <a:r>
              <a:rPr lang="en-US" sz="1600" dirty="0"/>
              <a:t>Pederson, E.R., Hummer, J.F., Rinker, D.V., Traylor, Z.K. &amp; Neighbors, C. (2016). Measuring protective behavioral strategies for marijuana use among young adults. </a:t>
            </a:r>
            <a:r>
              <a:rPr lang="en-US" sz="1600" i="1" dirty="0"/>
              <a:t>Journal of Studies of Alcohol and Drugs, 77</a:t>
            </a:r>
            <a:r>
              <a:rPr lang="en-US" sz="1600" dirty="0"/>
              <a:t>(3). </a:t>
            </a:r>
            <a:r>
              <a:rPr lang="en-US" sz="1600" dirty="0" err="1"/>
              <a:t>pp.s</a:t>
            </a:r>
            <a:r>
              <a:rPr lang="en-US" sz="1600" dirty="0"/>
              <a:t> 441-450.</a:t>
            </a:r>
          </a:p>
          <a:p>
            <a:r>
              <a:rPr lang="en-US" sz="1600" dirty="0" err="1"/>
              <a:t>ProCon.Org</a:t>
            </a:r>
            <a:r>
              <a:rPr lang="en-US" sz="1600" dirty="0"/>
              <a:t> (2013). </a:t>
            </a:r>
            <a:r>
              <a:rPr lang="en-US" sz="1600" i="1" dirty="0"/>
              <a:t>Historical Timeline: History of Marijuana as Medicine – 2900 BC to Present</a:t>
            </a:r>
            <a:r>
              <a:rPr lang="en-US" sz="1600" dirty="0"/>
              <a:t>. </a:t>
            </a:r>
            <a:r>
              <a:rPr lang="en-US" sz="1600" dirty="0" err="1"/>
              <a:t>Retreived</a:t>
            </a:r>
            <a:r>
              <a:rPr lang="en-US" sz="1600" dirty="0"/>
              <a:t> 4/5/2016 from http://medicalmarijuana.procon.org/view.timeline.php?timelineID=000026</a:t>
            </a:r>
          </a:p>
          <a:p>
            <a:r>
              <a:rPr lang="en-US" sz="1600" dirty="0"/>
              <a:t>Rhode Island School of Design. (2019) </a:t>
            </a:r>
            <a:r>
              <a:rPr lang="en-US" sz="1600" i="1" dirty="0"/>
              <a:t>Medical marijuana policy</a:t>
            </a:r>
            <a:r>
              <a:rPr lang="en-US" sz="1600" dirty="0"/>
              <a:t>. https://policies.risd.edu/student-life/medical-marijuana-policy/ Retrieved 3/26/19</a:t>
            </a:r>
          </a:p>
          <a:p>
            <a:pPr marL="0" indent="0">
              <a:buNone/>
            </a:pPr>
            <a:endParaRPr lang="en-US" sz="1600" dirty="0" smtClean="0"/>
          </a:p>
          <a:p>
            <a:endParaRPr lang="en-US" dirty="0"/>
          </a:p>
        </p:txBody>
      </p:sp>
    </p:spTree>
    <p:extLst>
      <p:ext uri="{BB962C8B-B14F-4D97-AF65-F5344CB8AC3E}">
        <p14:creationId xmlns:p14="http://schemas.microsoft.com/office/powerpoint/2010/main" val="22291394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References/Sources</a:t>
            </a:r>
            <a:endParaRPr lang="en-US" dirty="0"/>
          </a:p>
        </p:txBody>
      </p:sp>
      <p:sp>
        <p:nvSpPr>
          <p:cNvPr id="3" name="Content Placeholder 2"/>
          <p:cNvSpPr>
            <a:spLocks noGrp="1"/>
          </p:cNvSpPr>
          <p:nvPr>
            <p:ph idx="1"/>
          </p:nvPr>
        </p:nvSpPr>
        <p:spPr/>
        <p:txBody>
          <a:bodyPr>
            <a:normAutofit lnSpcReduction="10000"/>
          </a:bodyPr>
          <a:lstStyle/>
          <a:p>
            <a:r>
              <a:rPr lang="en-US" sz="1600" dirty="0"/>
              <a:t>Oregon State University. (2019).  </a:t>
            </a:r>
            <a:r>
              <a:rPr lang="en-US" sz="1600" i="1" dirty="0"/>
              <a:t>Marijuana policy campus</a:t>
            </a:r>
            <a:r>
              <a:rPr lang="en-US" sz="1600" dirty="0"/>
              <a:t>. https://uhds.oregonstate.edu/housing/marijuana-policy-campus Retrieved 3/26/19.</a:t>
            </a:r>
          </a:p>
          <a:p>
            <a:r>
              <a:rPr lang="en-US" sz="1600" dirty="0"/>
              <a:t>Pederson, E.R., Hummer, J.F., Rinker, D.V., Traylor, Z.K. &amp; Neighbors, C. (2016). Measuring protective behavioral strategies for marijuana use among young adults. </a:t>
            </a:r>
            <a:r>
              <a:rPr lang="en-US" sz="1600" i="1" dirty="0"/>
              <a:t>Journal of Studies of Alcohol and Drugs, 77</a:t>
            </a:r>
            <a:r>
              <a:rPr lang="en-US" sz="1600" dirty="0"/>
              <a:t>(3). </a:t>
            </a:r>
            <a:r>
              <a:rPr lang="en-US" sz="1600" dirty="0" err="1"/>
              <a:t>pp.s</a:t>
            </a:r>
            <a:r>
              <a:rPr lang="en-US" sz="1600" dirty="0"/>
              <a:t> 441-450.</a:t>
            </a:r>
          </a:p>
          <a:p>
            <a:r>
              <a:rPr lang="en-US" sz="1600" dirty="0" err="1"/>
              <a:t>ProCon.Org</a:t>
            </a:r>
            <a:r>
              <a:rPr lang="en-US" sz="1600" dirty="0"/>
              <a:t> (2013). </a:t>
            </a:r>
            <a:r>
              <a:rPr lang="en-US" sz="1600" i="1" dirty="0"/>
              <a:t>Historical Timeline: History of Marijuana as Medicine – 2900 BC to Present</a:t>
            </a:r>
            <a:r>
              <a:rPr lang="en-US" sz="1600" dirty="0"/>
              <a:t>. </a:t>
            </a:r>
            <a:r>
              <a:rPr lang="en-US" sz="1600" dirty="0" err="1"/>
              <a:t>Retreived</a:t>
            </a:r>
            <a:r>
              <a:rPr lang="en-US" sz="1600" dirty="0"/>
              <a:t> 4/5/2016 from http://medicalmarijuana.procon.org/view.timeline.php?timelineID=000026</a:t>
            </a:r>
          </a:p>
          <a:p>
            <a:r>
              <a:rPr lang="en-US" sz="1600" dirty="0"/>
              <a:t>Rhode Island School of Design. (2019) </a:t>
            </a:r>
            <a:r>
              <a:rPr lang="en-US" sz="1600" i="1" dirty="0"/>
              <a:t>Medical marijuana policy</a:t>
            </a:r>
            <a:r>
              <a:rPr lang="en-US" sz="1600" dirty="0"/>
              <a:t>. https://policies.risd.edu/student-life/medical-marijuana-policy/ Retrieved 3/26/19</a:t>
            </a:r>
          </a:p>
          <a:p>
            <a:pPr marL="0" indent="0">
              <a:buNone/>
            </a:pPr>
            <a:endParaRPr lang="en-US" sz="1600" dirty="0" smtClean="0"/>
          </a:p>
          <a:p>
            <a:endParaRPr lang="en-US" dirty="0"/>
          </a:p>
        </p:txBody>
      </p:sp>
    </p:spTree>
    <p:extLst>
      <p:ext uri="{BB962C8B-B14F-4D97-AF65-F5344CB8AC3E}">
        <p14:creationId xmlns:p14="http://schemas.microsoft.com/office/powerpoint/2010/main" val="1509204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References/Sources</a:t>
            </a:r>
          </a:p>
        </p:txBody>
      </p:sp>
      <p:sp>
        <p:nvSpPr>
          <p:cNvPr id="3" name="Content Placeholder 2"/>
          <p:cNvSpPr>
            <a:spLocks noGrp="1"/>
          </p:cNvSpPr>
          <p:nvPr>
            <p:ph idx="1"/>
          </p:nvPr>
        </p:nvSpPr>
        <p:spPr/>
        <p:txBody>
          <a:bodyPr>
            <a:normAutofit fontScale="92500" lnSpcReduction="10000"/>
          </a:bodyPr>
          <a:lstStyle/>
          <a:p>
            <a:r>
              <a:rPr lang="en-US" dirty="0"/>
              <a:t>Skidmore College. (2019). </a:t>
            </a:r>
            <a:r>
              <a:rPr lang="en-US" i="1" dirty="0"/>
              <a:t>Marijuana Policy</a:t>
            </a:r>
            <a:r>
              <a:rPr lang="en-US" dirty="0"/>
              <a:t>. https://www.skidmore.edu/health-services/policies/marijuanapolicy.php  </a:t>
            </a:r>
            <a:r>
              <a:rPr lang="en-US" dirty="0" err="1"/>
              <a:t>Retreived</a:t>
            </a:r>
            <a:r>
              <a:rPr lang="en-US" dirty="0"/>
              <a:t> 3/26/19</a:t>
            </a:r>
          </a:p>
          <a:p>
            <a:r>
              <a:rPr lang="en-US" dirty="0"/>
              <a:t>Students for Sensible Drug Policy. (2012). </a:t>
            </a:r>
            <a:r>
              <a:rPr lang="en-US" i="1" dirty="0"/>
              <a:t>The Drug-Free Schools and Communities Act: Why Changing Campus Drug and Alcohol Policies Doesn’t Mean an End to Federal Funding</a:t>
            </a:r>
            <a:r>
              <a:rPr lang="en-US" dirty="0"/>
              <a:t>. Retrieved 4/7/2016 from </a:t>
            </a:r>
            <a:r>
              <a:rPr lang="en-US" u="sng" dirty="0">
                <a:hlinkClick r:id="rId2"/>
              </a:rPr>
              <a:t>http://ssdp</a:t>
            </a:r>
            <a:r>
              <a:rPr lang="en-US" dirty="0"/>
              <a:t>.</a:t>
            </a:r>
          </a:p>
          <a:p>
            <a:r>
              <a:rPr lang="en-US" dirty="0"/>
              <a:t>US Dept of Labor. (2016). </a:t>
            </a:r>
            <a:r>
              <a:rPr lang="en-US" i="1" dirty="0"/>
              <a:t>Drug-free workplace advisor: Frequently asked questions</a:t>
            </a:r>
            <a:r>
              <a:rPr lang="en-US" dirty="0"/>
              <a:t>. Retrieved 4/7/2016 from http://webapps.dol.gov/elaws/asp/drugfree/screenfq.htm</a:t>
            </a:r>
          </a:p>
          <a:p>
            <a:r>
              <a:rPr lang="en-US" dirty="0"/>
              <a:t>US Dept. of Justice (2009). </a:t>
            </a:r>
            <a:r>
              <a:rPr lang="en-US" i="1" dirty="0"/>
              <a:t>ADA Amendments Act of 2008.</a:t>
            </a:r>
            <a:r>
              <a:rPr lang="en-US" dirty="0"/>
              <a:t> Retrieved on  4/7/2016 from http://www.ada.gov/pubs/adastatute08.pdf</a:t>
            </a:r>
          </a:p>
          <a:p>
            <a:endParaRPr lang="en-US" dirty="0"/>
          </a:p>
        </p:txBody>
      </p:sp>
    </p:spTree>
    <p:extLst>
      <p:ext uri="{BB962C8B-B14F-4D97-AF65-F5344CB8AC3E}">
        <p14:creationId xmlns:p14="http://schemas.microsoft.com/office/powerpoint/2010/main" val="363319568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References/Sources</a:t>
            </a:r>
          </a:p>
        </p:txBody>
      </p:sp>
      <p:sp>
        <p:nvSpPr>
          <p:cNvPr id="3" name="Content Placeholder 2"/>
          <p:cNvSpPr>
            <a:spLocks noGrp="1"/>
          </p:cNvSpPr>
          <p:nvPr>
            <p:ph idx="1"/>
          </p:nvPr>
        </p:nvSpPr>
        <p:spPr/>
        <p:txBody>
          <a:bodyPr>
            <a:normAutofit fontScale="92500" lnSpcReduction="10000"/>
          </a:bodyPr>
          <a:lstStyle/>
          <a:p>
            <a:r>
              <a:rPr lang="en-US" dirty="0"/>
              <a:t>US Dept. of Justice Office of Diversion Control. (2016). </a:t>
            </a:r>
            <a:r>
              <a:rPr lang="en-US" i="1" dirty="0"/>
              <a:t>Controlled substance schedules</a:t>
            </a:r>
            <a:r>
              <a:rPr lang="en-US" dirty="0"/>
              <a:t>.  Retrieved 4/5/16 from www.deadiversion.usdoj.gov/schedules</a:t>
            </a:r>
          </a:p>
          <a:p>
            <a:r>
              <a:rPr lang="en-US" dirty="0"/>
              <a:t>US Dept. of Labor. </a:t>
            </a:r>
            <a:r>
              <a:rPr lang="en-US" i="1" dirty="0"/>
              <a:t>Drug-Free Workplace Advisor</a:t>
            </a:r>
            <a:r>
              <a:rPr lang="en-US" dirty="0"/>
              <a:t>.  https://webapps.dol.gov/elaws/asp/drugfree/require.htm Retrieved 3/24/19</a:t>
            </a:r>
          </a:p>
          <a:p>
            <a:r>
              <a:rPr lang="en-US" dirty="0"/>
              <a:t>Wikipedia (2016). </a:t>
            </a:r>
            <a:r>
              <a:rPr lang="en-US" i="1" dirty="0"/>
              <a:t>Legal history of cannabis in the United States</a:t>
            </a:r>
            <a:r>
              <a:rPr lang="en-US" dirty="0"/>
              <a:t>.  Retrieved 4/5/16 from https://en.wikipedia.org/wiki/Legal_history_of_cannabis_in_the_United_States</a:t>
            </a:r>
          </a:p>
          <a:p>
            <a:r>
              <a:rPr lang="en-US" dirty="0"/>
              <a:t>Workman, T. </a:t>
            </a:r>
            <a:r>
              <a:rPr lang="en-US" i="1" dirty="0"/>
              <a:t>Medical marijuana: Implications for campus policy</a:t>
            </a:r>
            <a:r>
              <a:rPr lang="en-US" dirty="0"/>
              <a:t>.  Retrieved 4/7/2016  from </a:t>
            </a:r>
            <a:r>
              <a:rPr lang="en-US" u="sng" dirty="0">
                <a:hlinkClick r:id="rId2"/>
              </a:rPr>
              <a:t>http://www.academia.edu/1677626/Medical_Marijuana_Implications_for_University_Policy</a:t>
            </a:r>
            <a:endParaRPr lang="en-US" dirty="0"/>
          </a:p>
          <a:p>
            <a:endParaRPr lang="en-US" dirty="0"/>
          </a:p>
        </p:txBody>
      </p:sp>
    </p:spTree>
    <p:extLst>
      <p:ext uri="{BB962C8B-B14F-4D97-AF65-F5344CB8AC3E}">
        <p14:creationId xmlns:p14="http://schemas.microsoft.com/office/powerpoint/2010/main" val="309580781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b="1" dirty="0" smtClean="0"/>
              <a:t>Eric’s Contact Information	</a:t>
            </a:r>
          </a:p>
        </p:txBody>
      </p:sp>
      <p:sp>
        <p:nvSpPr>
          <p:cNvPr id="69635" name="Rectangle 3"/>
          <p:cNvSpPr>
            <a:spLocks noGrp="1" noChangeArrowheads="1"/>
          </p:cNvSpPr>
          <p:nvPr>
            <p:ph idx="1"/>
          </p:nvPr>
        </p:nvSpPr>
        <p:spPr>
          <a:xfrm>
            <a:off x="1828800" y="1752600"/>
            <a:ext cx="6738938" cy="4419600"/>
          </a:xfrm>
        </p:spPr>
        <p:txBody>
          <a:bodyPr/>
          <a:lstStyle/>
          <a:p>
            <a:pPr algn="ctr" eaLnBrk="1" hangingPunct="1">
              <a:lnSpc>
                <a:spcPct val="80000"/>
              </a:lnSpc>
              <a:buFont typeface="Wingdings" pitchFamily="2" charset="2"/>
              <a:buNone/>
            </a:pPr>
            <a:endParaRPr lang="en-US" sz="1800" b="1" dirty="0" smtClean="0"/>
          </a:p>
          <a:p>
            <a:pPr algn="ctr" eaLnBrk="1" hangingPunct="1">
              <a:lnSpc>
                <a:spcPct val="80000"/>
              </a:lnSpc>
              <a:buFont typeface="Wingdings" pitchFamily="2" charset="2"/>
              <a:buNone/>
            </a:pPr>
            <a:endParaRPr lang="en-US" sz="1800" b="1" dirty="0" smtClean="0"/>
          </a:p>
          <a:p>
            <a:pPr algn="ctr" eaLnBrk="1" hangingPunct="1">
              <a:lnSpc>
                <a:spcPct val="80000"/>
              </a:lnSpc>
              <a:buFont typeface="Wingdings" pitchFamily="2" charset="2"/>
              <a:buNone/>
            </a:pPr>
            <a:r>
              <a:rPr lang="en-US" sz="1800" b="1" dirty="0" smtClean="0"/>
              <a:t>Eric S. Davidson, Ph.D., MCHES, CSPS</a:t>
            </a:r>
          </a:p>
          <a:p>
            <a:pPr algn="ctr" eaLnBrk="1" hangingPunct="1">
              <a:lnSpc>
                <a:spcPct val="80000"/>
              </a:lnSpc>
              <a:buFont typeface="Wingdings" pitchFamily="2" charset="2"/>
              <a:buNone/>
            </a:pPr>
            <a:r>
              <a:rPr lang="en-US" sz="1800" b="1" dirty="0" smtClean="0"/>
              <a:t>Director, Illinois Higher Education Center</a:t>
            </a:r>
          </a:p>
          <a:p>
            <a:pPr algn="ctr" eaLnBrk="1" hangingPunct="1">
              <a:lnSpc>
                <a:spcPct val="80000"/>
              </a:lnSpc>
              <a:buFont typeface="Wingdings" pitchFamily="2" charset="2"/>
              <a:buNone/>
            </a:pPr>
            <a:r>
              <a:rPr lang="en-US" sz="1800" b="1" dirty="0" smtClean="0"/>
              <a:t>Eastern Illinois University</a:t>
            </a:r>
          </a:p>
          <a:p>
            <a:pPr algn="ctr" eaLnBrk="1" hangingPunct="1">
              <a:lnSpc>
                <a:spcPct val="80000"/>
              </a:lnSpc>
              <a:buFont typeface="Wingdings" pitchFamily="2" charset="2"/>
              <a:buNone/>
            </a:pPr>
            <a:endParaRPr lang="en-US" sz="1800" b="1" dirty="0" smtClean="0"/>
          </a:p>
          <a:p>
            <a:pPr algn="ctr" eaLnBrk="1" hangingPunct="1">
              <a:lnSpc>
                <a:spcPct val="80000"/>
              </a:lnSpc>
              <a:buFont typeface="Wingdings" pitchFamily="2" charset="2"/>
              <a:buNone/>
            </a:pPr>
            <a:r>
              <a:rPr lang="en-US" sz="1800" b="1" dirty="0" smtClean="0"/>
              <a:t>600 Lincoln Avenue</a:t>
            </a:r>
          </a:p>
          <a:p>
            <a:pPr algn="ctr" eaLnBrk="1" hangingPunct="1">
              <a:lnSpc>
                <a:spcPct val="80000"/>
              </a:lnSpc>
              <a:buFont typeface="Wingdings" pitchFamily="2" charset="2"/>
              <a:buNone/>
            </a:pPr>
            <a:r>
              <a:rPr lang="en-US" sz="1800" b="1" dirty="0" smtClean="0"/>
              <a:t>Charleston, IL  61920</a:t>
            </a:r>
          </a:p>
          <a:p>
            <a:pPr algn="ctr" eaLnBrk="1" hangingPunct="1">
              <a:lnSpc>
                <a:spcPct val="80000"/>
              </a:lnSpc>
              <a:buFont typeface="Wingdings" pitchFamily="2" charset="2"/>
              <a:buNone/>
            </a:pPr>
            <a:r>
              <a:rPr lang="en-US" sz="1800" b="1" dirty="0" smtClean="0"/>
              <a:t>217/581-2019</a:t>
            </a:r>
          </a:p>
          <a:p>
            <a:pPr algn="ctr" eaLnBrk="1" hangingPunct="1">
              <a:lnSpc>
                <a:spcPct val="80000"/>
              </a:lnSpc>
              <a:buFont typeface="Wingdings" pitchFamily="2" charset="2"/>
              <a:buNone/>
            </a:pPr>
            <a:r>
              <a:rPr lang="en-US" sz="1800" b="1" dirty="0" smtClean="0">
                <a:hlinkClick r:id="rId2"/>
              </a:rPr>
              <a:t>esdavidson@eiu.edu</a:t>
            </a:r>
            <a:endParaRPr lang="en-US" sz="1800" b="1" dirty="0" smtClean="0"/>
          </a:p>
          <a:p>
            <a:pPr algn="ctr" eaLnBrk="1" hangingPunct="1">
              <a:lnSpc>
                <a:spcPct val="80000"/>
              </a:lnSpc>
              <a:buFont typeface="Wingdings" pitchFamily="2" charset="2"/>
              <a:buNone/>
            </a:pPr>
            <a:endParaRPr lang="en-US" sz="1800" b="1" dirty="0" smtClean="0"/>
          </a:p>
          <a:p>
            <a:pPr algn="ctr" eaLnBrk="1" hangingPunct="1">
              <a:lnSpc>
                <a:spcPct val="80000"/>
              </a:lnSpc>
              <a:buFont typeface="Wingdings" pitchFamily="2" charset="2"/>
              <a:buNone/>
            </a:pPr>
            <a:endParaRPr lang="en-US" sz="1800" b="1" dirty="0" smtClean="0"/>
          </a:p>
          <a:p>
            <a:pPr algn="ctr" eaLnBrk="1" hangingPunct="1">
              <a:lnSpc>
                <a:spcPct val="80000"/>
              </a:lnSpc>
              <a:buFont typeface="Wingdings" pitchFamily="2" charset="2"/>
              <a:buNone/>
            </a:pPr>
            <a:endParaRPr lang="en-US" sz="1800" b="1"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IHEC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IHEC PPT Template</Template>
  <TotalTime>2897</TotalTime>
  <Words>4503</Words>
  <Application>Microsoft Office PowerPoint</Application>
  <PresentationFormat>On-screen Show (4:3)</PresentationFormat>
  <Paragraphs>460</Paragraphs>
  <Slides>96</Slides>
  <Notes>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96</vt:i4>
      </vt:variant>
    </vt:vector>
  </HeadingPairs>
  <TitlesOfParts>
    <vt:vector size="105" baseType="lpstr">
      <vt:lpstr>Arial</vt:lpstr>
      <vt:lpstr>Bookman Old Style</vt:lpstr>
      <vt:lpstr>Calibri</vt:lpstr>
      <vt:lpstr>Century Gothic</vt:lpstr>
      <vt:lpstr>Times New Roman</vt:lpstr>
      <vt:lpstr>Wingdings</vt:lpstr>
      <vt:lpstr>Wingdings 3</vt:lpstr>
      <vt:lpstr>1_IHEC PPT Template</vt:lpstr>
      <vt:lpstr>Wisp</vt:lpstr>
      <vt:lpstr>Clearing the Smoke:   Understanding the Implications of Addressing Marijuana When Laws and Regulations Conflict</vt:lpstr>
      <vt:lpstr>PowerPoint Presentation</vt:lpstr>
      <vt:lpstr>PowerPoint Presentation</vt:lpstr>
      <vt:lpstr>PowerPoint Presentation</vt:lpstr>
      <vt:lpstr>PowerPoint Presentation</vt:lpstr>
      <vt:lpstr>PowerPoint Presentation</vt:lpstr>
      <vt:lpstr>PowerPoint Presentation</vt:lpstr>
      <vt:lpstr>Sponsored in Whole or in Part Through a Grant From the NYS Office of Alcohol and Substance Abuse Services</vt:lpstr>
      <vt:lpstr>PowerPoint Presentation</vt:lpstr>
      <vt:lpstr>Description</vt:lpstr>
      <vt:lpstr>Learning Outcomes</vt:lpstr>
      <vt:lpstr>History of Cannabis Legalization in the US</vt:lpstr>
      <vt:lpstr>History of Cannabis Legalization in the US</vt:lpstr>
      <vt:lpstr>History of Cannabis Legalization in the US</vt:lpstr>
      <vt:lpstr>History of Cannabis Legalization in the US</vt:lpstr>
      <vt:lpstr>History of Cannabis Legalization in the US</vt:lpstr>
      <vt:lpstr>History of Cannabis Legalization in the US</vt:lpstr>
      <vt:lpstr>History of Cannabis Legalization in the US</vt:lpstr>
      <vt:lpstr>History of Cannabis Legalization in the US</vt:lpstr>
      <vt:lpstr>History of Cannabis Legalization in the US</vt:lpstr>
      <vt:lpstr>History of Cannabis Legalization in the US</vt:lpstr>
      <vt:lpstr>History of Cannabis Legalization in the US</vt:lpstr>
      <vt:lpstr>A Changing Landscape</vt:lpstr>
      <vt:lpstr>Current Legal Landscape (NORML, 2019) </vt:lpstr>
      <vt:lpstr>States – Medical CBD (NORML, 2019)</vt:lpstr>
      <vt:lpstr>States – Medical Marijuana (NORML, 2019)</vt:lpstr>
      <vt:lpstr>States – Decriminalized (NORML, 2019)</vt:lpstr>
      <vt:lpstr>States – Legalized (NORML, 2019)</vt:lpstr>
      <vt:lpstr>Why Are Institutions of Higher Education Required to Ignore State and Local Marijuana Laws?</vt:lpstr>
      <vt:lpstr>Simple Answer vs. Complex Answer</vt:lpstr>
      <vt:lpstr>Controlled Substances Classifications (USDOJ, 2016)</vt:lpstr>
      <vt:lpstr>Controlled Substances Act of 1970 Classifications (USDOJ, 2016)</vt:lpstr>
      <vt:lpstr>Controlled Substances Act of 1970 Classifications (USDOJ, 2016)</vt:lpstr>
      <vt:lpstr>Controlled Substances Act of 1970 Classifications (USDOJ, 2016)</vt:lpstr>
      <vt:lpstr>Controlled Substances Act of 1970 Classifications (USDOJ, 2016)</vt:lpstr>
      <vt:lpstr>Controlled Substances Act of 1970 Classifications (USDOJ, 2016)</vt:lpstr>
      <vt:lpstr>Controlled Substances Act of 1970 Classifications (USDOJ, 2016)</vt:lpstr>
      <vt:lpstr>The Drug Free Workplace Act of 1988</vt:lpstr>
      <vt:lpstr>Drug Free Workplace Act of 1988 Requirements (US Dept of Labor, 2019)</vt:lpstr>
      <vt:lpstr>Drug-Free Workplace Act of 1988 Requirements (US Dept of Labor, 2019)</vt:lpstr>
      <vt:lpstr>Drug-Free Workplace Act of 1988 (US Dept of Labor, 2019)</vt:lpstr>
      <vt:lpstr>Drug-Free Workplace Act of 1988 Consequences (US Dept of Labor, 2019)</vt:lpstr>
      <vt:lpstr>The Drug Free Schools &amp; Campuses Act of 1989  (Edgar Part 85)</vt:lpstr>
      <vt:lpstr>DFSCA Certification Requirements (Higher Education Center, 2006)</vt:lpstr>
      <vt:lpstr>Edgar 86 Minimum Requirements (Higher Education Center, 2006)</vt:lpstr>
      <vt:lpstr>Will IHE’s Lose Funding for DFSCA Violations and Marijuana Policy Changes? (Students for Sensible Drug Policy, 2012) </vt:lpstr>
      <vt:lpstr>Students for Sensible Drug Policy Argument (Students for Sensible Drug Policy, 2012)</vt:lpstr>
      <vt:lpstr>The American Disabilities Act of 1990</vt:lpstr>
      <vt:lpstr>ADA – What is It? (US Dept. of Justice, 2009)</vt:lpstr>
      <vt:lpstr>ADA – What is It?  (US Dept. of Justice, 2009)</vt:lpstr>
      <vt:lpstr>What the ADA Says About Illegal Drug Use Sec. 1211415</vt:lpstr>
      <vt:lpstr>The Intersection of These 4 Federal Laws &amp; Regulations</vt:lpstr>
      <vt:lpstr>Summing it Up</vt:lpstr>
      <vt:lpstr>Legal Proceedings Upholding Federal Laws and Rules</vt:lpstr>
      <vt:lpstr>Continuation as a Schedule I Drug (ProCon.Org, 2013)</vt:lpstr>
      <vt:lpstr>United States v. Oakland Cannabis Buyers' Cooperative (2001) (ProCon.Org, 2013)</vt:lpstr>
      <vt:lpstr>Gonzales v. Raich (2005) (Hardaway, 2018) </vt:lpstr>
      <vt:lpstr>Gonzales v. Raich (Hardaway, 2018) </vt:lpstr>
      <vt:lpstr>Nicholson &amp; University of Colorado (2008) (Workman, 2016)</vt:lpstr>
      <vt:lpstr>James v City of Costa Mesa (2012) (Cain, 2012)</vt:lpstr>
      <vt:lpstr>Coats v. Dish Network (2015) (Join Together, 2015)</vt:lpstr>
      <vt:lpstr>Policies Regarding Marijuana</vt:lpstr>
      <vt:lpstr>Nothing has changed, but the cheese has been moved!</vt:lpstr>
      <vt:lpstr>Policy Update</vt:lpstr>
      <vt:lpstr>Policy Update</vt:lpstr>
      <vt:lpstr>Policy Update</vt:lpstr>
      <vt:lpstr>Skidmore College (Skidmore College, 2019)</vt:lpstr>
      <vt:lpstr>Rhode Island School of Design (Rhode Island School of Design, 2019)</vt:lpstr>
      <vt:lpstr>Oregon State University (Oregon State University, 2019)</vt:lpstr>
      <vt:lpstr>Oregon State University (Oregon State University, 2016)</vt:lpstr>
      <vt:lpstr>Oregon State University (Oregon State University, 2016)</vt:lpstr>
      <vt:lpstr>Implications Regarding Policy </vt:lpstr>
      <vt:lpstr>Implications Regarding Policy </vt:lpstr>
      <vt:lpstr>Implications Regarding Policy &amp; DFSCA</vt:lpstr>
      <vt:lpstr>Addressing Marijuana/Cannabis Use through Prevention</vt:lpstr>
      <vt:lpstr>Addressing Marijuana through a Socio-Ecological Framework (McLeroy et al., 1988)</vt:lpstr>
      <vt:lpstr>Socio-Ecological Model (McLeroy et al., 1988)</vt:lpstr>
      <vt:lpstr>Individual Interventions</vt:lpstr>
      <vt:lpstr>Interpersonal Interventions</vt:lpstr>
      <vt:lpstr>Organizational Interventions</vt:lpstr>
      <vt:lpstr>Community Interventions</vt:lpstr>
      <vt:lpstr>Public Policy – Data Collection (IPHA, 2018)</vt:lpstr>
      <vt:lpstr>Public Policy – Campus &amp; Local</vt:lpstr>
      <vt:lpstr>Public Policy – Campus &amp; Local</vt:lpstr>
      <vt:lpstr>Public Policy – State (IPHA, 2018)</vt:lpstr>
      <vt:lpstr>Public Policy – National (NCCPS, 2016) </vt:lpstr>
      <vt:lpstr>Questions?</vt:lpstr>
      <vt:lpstr>References/Sources</vt:lpstr>
      <vt:lpstr>References/Sources</vt:lpstr>
      <vt:lpstr>References/Sources</vt:lpstr>
      <vt:lpstr>References/Sources</vt:lpstr>
      <vt:lpstr>References/Sources</vt:lpstr>
      <vt:lpstr>References/Sources</vt:lpstr>
      <vt:lpstr>References/Sources</vt:lpstr>
      <vt:lpstr>References/Sources</vt:lpstr>
      <vt:lpstr>Eric’s Contact Information </vt:lpstr>
    </vt:vector>
  </TitlesOfParts>
  <Company>Eastern Illinois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Fulfilling the</dc:title>
  <dc:creator>sahs604</dc:creator>
  <cp:lastModifiedBy>Eric S Davidson</cp:lastModifiedBy>
  <cp:revision>155</cp:revision>
  <cp:lastPrinted>2019-04-01T11:25:15Z</cp:lastPrinted>
  <dcterms:created xsi:type="dcterms:W3CDTF">2010-06-15T19:52:05Z</dcterms:created>
  <dcterms:modified xsi:type="dcterms:W3CDTF">2019-04-01T12:33:05Z</dcterms:modified>
</cp:coreProperties>
</file>